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12192000"/>
  <p:notesSz cx="6858000" cy="9144000"/>
  <p:embeddedFontLst>
    <p:embeddedFont>
      <p:font typeface="Corbel"/>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D16CDAF-2878-47F9-8404-FCA5A74F3FB4}">
  <a:tblStyle styleId="{FD16CDAF-2878-47F9-8404-FCA5A74F3FB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D4D03FC-A2CF-4B37-AA82-5A5DD0C544E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rbel-regular.fntdata"/><Relationship Id="rId20" Type="http://schemas.openxmlformats.org/officeDocument/2006/relationships/slide" Target="slides/slide14.xml"/><Relationship Id="rId42" Type="http://schemas.openxmlformats.org/officeDocument/2006/relationships/font" Target="fonts/Corbel-italic.fntdata"/><Relationship Id="rId41" Type="http://schemas.openxmlformats.org/officeDocument/2006/relationships/font" Target="fonts/Corbel-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Corbel-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3e4db6aea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3e4db6ae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3e4db6aea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3e4db6ae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3f664771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3f664771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e35a3bb2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e35a3bb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e35a3bb22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e35a3bb2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e35a3bb22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e35a3bb2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d00c2e582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d00c2e58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d38236589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d3823658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d00c2e582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d00c2e58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d00c2e582_4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d00c2e58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d00c2e582_4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d00c2e582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6c91cb3f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6c91cb3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6c91cb3f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6c91cb3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a7c6f381d3eeaba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a7c6f381d3eeaba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a7c6f381d3eeaba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a7c6f381d3eeaba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a7c6f381d3eeaba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a7c6f381d3eeaba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d00c2e582_4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d00c2e582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3e4db6aea_1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3e4db6ae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3f664771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3f66477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3e4db6aea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3e4db6ae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3e4db6aea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3e4db6aea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3f10e661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3f10e66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3f10e661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3f10e66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3e4db6aea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3e4db6ae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3e4db6ae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3e4db6a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3e4db6aea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3e4db6ae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3e4db6aea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4db6ae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6843" y="2059012"/>
            <a:ext cx="12195668" cy="1828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txBox="1"/>
          <p:nvPr>
            <p:ph type="ctrTitle"/>
          </p:nvPr>
        </p:nvSpPr>
        <p:spPr>
          <a:xfrm>
            <a:off x="365759" y="2166364"/>
            <a:ext cx="11471565" cy="1739347"/>
          </a:xfrm>
          <a:prstGeom prst="rect">
            <a:avLst/>
          </a:prstGeom>
          <a:noFill/>
          <a:ln>
            <a:noFill/>
          </a:ln>
        </p:spPr>
        <p:txBody>
          <a:bodyPr anchorCtr="0" anchor="ctr" bIns="45700" lIns="91425" spcFirstLastPara="1" rIns="91425" wrap="square" tIns="45700">
            <a:noAutofit/>
          </a:bodyPr>
          <a:lstStyle>
            <a:lvl1pPr lvl="0" algn="ctr">
              <a:lnSpc>
                <a:spcPct val="80000"/>
              </a:lnSpc>
              <a:spcBef>
                <a:spcPts val="0"/>
              </a:spcBef>
              <a:spcAft>
                <a:spcPts val="0"/>
              </a:spcAft>
              <a:buClr>
                <a:schemeClr val="dk2"/>
              </a:buClr>
              <a:buSzPts val="6000"/>
              <a:buFont typeface="Corbe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524000" y="3996250"/>
            <a:ext cx="9144000" cy="1309255"/>
          </a:xfrm>
          <a:prstGeom prst="rect">
            <a:avLst/>
          </a:prstGeom>
          <a:noFill/>
          <a:ln>
            <a:noFill/>
          </a:ln>
        </p:spPr>
        <p:txBody>
          <a:bodyPr anchorCtr="0" anchor="t" bIns="45700" lIns="91425" spcFirstLastPara="1" rIns="91425" wrap="square" tIns="45700">
            <a:noAutofit/>
          </a:bodyPr>
          <a:lstStyle>
            <a:lvl1pPr lvl="0" algn="ctr">
              <a:lnSpc>
                <a:spcPct val="90000"/>
              </a:lnSpc>
              <a:spcBef>
                <a:spcPts val="1200"/>
              </a:spcBef>
              <a:spcAft>
                <a:spcPts val="0"/>
              </a:spcAft>
              <a:buSzPts val="2000"/>
              <a:buNone/>
              <a:defRPr sz="2000"/>
            </a:lvl1pPr>
            <a:lvl2pPr lvl="1" algn="ctr">
              <a:lnSpc>
                <a:spcPct val="90000"/>
              </a:lnSpc>
              <a:spcBef>
                <a:spcPts val="200"/>
              </a:spcBef>
              <a:spcAft>
                <a:spcPts val="0"/>
              </a:spcAft>
              <a:buSzPts val="2000"/>
              <a:buNone/>
              <a:defRPr sz="2000"/>
            </a:lvl2pPr>
            <a:lvl3pPr lvl="2" algn="ctr">
              <a:lnSpc>
                <a:spcPct val="90000"/>
              </a:lnSpc>
              <a:spcBef>
                <a:spcPts val="400"/>
              </a:spcBef>
              <a:spcAft>
                <a:spcPts val="0"/>
              </a:spcAft>
              <a:buSzPts val="2000"/>
              <a:buNone/>
              <a:defRPr sz="20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6" name="Google Shape;16;p2"/>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 type="body"/>
          </p:nvPr>
        </p:nvSpPr>
        <p:spPr>
          <a:xfrm rot="5400000">
            <a:off x="3991839" y="-777240"/>
            <a:ext cx="4206240" cy="978408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11"/>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77" name="Shape 77"/>
        <p:cNvGrpSpPr/>
        <p:nvPr/>
      </p:nvGrpSpPr>
      <p:grpSpPr>
        <a:xfrm>
          <a:off x="0" y="0"/>
          <a:ext cx="0" cy="0"/>
          <a:chOff x="0" y="0"/>
          <a:chExt cx="0" cy="0"/>
        </a:xfrm>
      </p:grpSpPr>
      <p:sp>
        <p:nvSpPr>
          <p:cNvPr id="78" name="Google Shape;78;p12"/>
          <p:cNvSpPr/>
          <p:nvPr/>
        </p:nvSpPr>
        <p:spPr>
          <a:xfrm>
            <a:off x="9019312" y="0"/>
            <a:ext cx="2743200"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2"/>
          <p:cNvSpPr txBox="1"/>
          <p:nvPr>
            <p:ph type="title"/>
          </p:nvPr>
        </p:nvSpPr>
        <p:spPr>
          <a:xfrm rot="5400000">
            <a:off x="7413033" y="2022229"/>
            <a:ext cx="5897562" cy="2402380"/>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876063" y="-763227"/>
            <a:ext cx="5897562" cy="797329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2"/>
          <p:cNvSpPr txBox="1"/>
          <p:nvPr>
            <p:ph idx="10" type="dt"/>
          </p:nvPr>
        </p:nvSpPr>
        <p:spPr>
          <a:xfrm>
            <a:off x="838200" y="6422854"/>
            <a:ext cx="2743196" cy="365125"/>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776135" y="6422854"/>
            <a:ext cx="427966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073048" y="6422854"/>
            <a:ext cx="879759" cy="365125"/>
          </a:xfrm>
          <a:prstGeom prst="rect">
            <a:avLst/>
          </a:prstGeom>
          <a:noFill/>
          <a:ln>
            <a:noFill/>
          </a:ln>
        </p:spPr>
        <p:txBody>
          <a:bodyPr anchorCtr="0" anchor="ctr" bIns="45700" lIns="45700"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1202919" y="2011680"/>
            <a:ext cx="9784200" cy="4206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 name="Google Shape;22;p3"/>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25" name="Shape 25"/>
        <p:cNvGrpSpPr/>
        <p:nvPr/>
      </p:nvGrpSpPr>
      <p:grpSpPr>
        <a:xfrm>
          <a:off x="0" y="0"/>
          <a:ext cx="0" cy="0"/>
          <a:chOff x="0" y="0"/>
          <a:chExt cx="0" cy="0"/>
        </a:xfrm>
      </p:grpSpPr>
      <p:sp>
        <p:nvSpPr>
          <p:cNvPr id="26" name="Google Shape;26;p4"/>
          <p:cNvSpPr/>
          <p:nvPr/>
        </p:nvSpPr>
        <p:spPr>
          <a:xfrm>
            <a:off x="-6843" y="2059012"/>
            <a:ext cx="12195668" cy="1828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
          <p:cNvSpPr txBox="1"/>
          <p:nvPr>
            <p:ph type="title"/>
          </p:nvPr>
        </p:nvSpPr>
        <p:spPr>
          <a:xfrm>
            <a:off x="833191" y="2208879"/>
            <a:ext cx="10515600" cy="1676400"/>
          </a:xfrm>
          <a:prstGeom prst="rect">
            <a:avLst/>
          </a:prstGeom>
          <a:noFill/>
          <a:ln>
            <a:noFill/>
          </a:ln>
        </p:spPr>
        <p:txBody>
          <a:bodyPr anchorCtr="0" anchor="ctr" bIns="45700" lIns="91425" spcFirstLastPara="1" rIns="91425" wrap="square" tIns="45700">
            <a:noAutofit/>
          </a:bodyPr>
          <a:lstStyle>
            <a:lvl1pPr lvl="0" algn="ctr">
              <a:lnSpc>
                <a:spcPct val="80000"/>
              </a:lnSpc>
              <a:spcBef>
                <a:spcPts val="0"/>
              </a:spcBef>
              <a:spcAft>
                <a:spcPts val="0"/>
              </a:spcAft>
              <a:buClr>
                <a:schemeClr val="lt1"/>
              </a:buClr>
              <a:buSzPts val="6000"/>
              <a:buFont typeface="Corbel"/>
              <a:buNone/>
              <a:defRPr b="0"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833191" y="4010334"/>
            <a:ext cx="10515600" cy="117463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200"/>
              </a:spcBef>
              <a:spcAft>
                <a:spcPts val="0"/>
              </a:spcAft>
              <a:buSzPts val="2000"/>
              <a:buNone/>
              <a:defRPr sz="2000">
                <a:solidFill>
                  <a:schemeClr val="dk2"/>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29" name="Google Shape;29;p4"/>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Corbel"/>
                <a:ea typeface="Corbel"/>
                <a:cs typeface="Corbel"/>
                <a:sym typeface="Corbe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Corbel"/>
                <a:ea typeface="Corbel"/>
                <a:cs typeface="Corbel"/>
                <a:sym typeface="Corbe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Corbel"/>
                <a:ea typeface="Corbel"/>
                <a:cs typeface="Corbel"/>
                <a:sym typeface="Corbe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Corbel"/>
                <a:ea typeface="Corbel"/>
                <a:cs typeface="Corbel"/>
                <a:sym typeface="Corbe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Corbel"/>
                <a:ea typeface="Corbel"/>
                <a:cs typeface="Corbel"/>
                <a:sym typeface="Corbe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Corbel"/>
                <a:ea typeface="Corbel"/>
                <a:cs typeface="Corbel"/>
                <a:sym typeface="Corbe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Corbel"/>
                <a:ea typeface="Corbel"/>
                <a:cs typeface="Corbel"/>
                <a:sym typeface="Corbe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Corbel"/>
                <a:ea typeface="Corbel"/>
                <a:cs typeface="Corbel"/>
                <a:sym typeface="Corbe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1205344" y="2011680"/>
            <a:ext cx="4754880" cy="4206240"/>
          </a:xfrm>
          <a:prstGeom prst="rect">
            <a:avLst/>
          </a:prstGeom>
          <a:noFill/>
          <a:ln>
            <a:noFill/>
          </a:ln>
        </p:spPr>
        <p:txBody>
          <a:bodyPr anchorCtr="0" anchor="t" bIns="45700" lIns="91425" spcFirstLastPara="1" rIns="91425" wrap="square" tIns="45700">
            <a:noAutofit/>
          </a:bodyPr>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35" name="Google Shape;35;p5"/>
          <p:cNvSpPr txBox="1"/>
          <p:nvPr>
            <p:ph idx="2" type="body"/>
          </p:nvPr>
        </p:nvSpPr>
        <p:spPr>
          <a:xfrm>
            <a:off x="6230391" y="2011680"/>
            <a:ext cx="4754880" cy="4206240"/>
          </a:xfrm>
          <a:prstGeom prst="rect">
            <a:avLst/>
          </a:prstGeom>
          <a:noFill/>
          <a:ln>
            <a:noFill/>
          </a:ln>
        </p:spPr>
        <p:txBody>
          <a:bodyPr anchorCtr="0" anchor="t" bIns="45700" lIns="91425" spcFirstLastPara="1" rIns="91425" wrap="square" tIns="45700">
            <a:noAutofit/>
          </a:bodyPr>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36" name="Google Shape;36;p5"/>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1207008" y="1913470"/>
            <a:ext cx="4754880" cy="743094"/>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100"/>
              <a:buNone/>
              <a:defRPr b="1" sz="2100"/>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2" name="Google Shape;42;p6"/>
          <p:cNvSpPr txBox="1"/>
          <p:nvPr>
            <p:ph idx="2" type="body"/>
          </p:nvPr>
        </p:nvSpPr>
        <p:spPr>
          <a:xfrm>
            <a:off x="1207008" y="2656566"/>
            <a:ext cx="4754880" cy="3566160"/>
          </a:xfrm>
          <a:prstGeom prst="rect">
            <a:avLst/>
          </a:prstGeom>
          <a:noFill/>
          <a:ln>
            <a:noFill/>
          </a:ln>
        </p:spPr>
        <p:txBody>
          <a:bodyPr anchorCtr="0" anchor="t" bIns="45700" lIns="91425" spcFirstLastPara="1" rIns="91425" wrap="square" tIns="45700">
            <a:noAutofit/>
          </a:bodyPr>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43" name="Google Shape;43;p6"/>
          <p:cNvSpPr txBox="1"/>
          <p:nvPr>
            <p:ph idx="3" type="body"/>
          </p:nvPr>
        </p:nvSpPr>
        <p:spPr>
          <a:xfrm>
            <a:off x="6231230" y="1913470"/>
            <a:ext cx="4754880" cy="743094"/>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100"/>
              <a:buNone/>
              <a:defRPr b="1" sz="2100"/>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4" name="Google Shape;44;p6"/>
          <p:cNvSpPr txBox="1"/>
          <p:nvPr>
            <p:ph idx="4" type="body"/>
          </p:nvPr>
        </p:nvSpPr>
        <p:spPr>
          <a:xfrm>
            <a:off x="6231230" y="2656564"/>
            <a:ext cx="4754880" cy="3566160"/>
          </a:xfrm>
          <a:prstGeom prst="rect">
            <a:avLst/>
          </a:prstGeom>
          <a:noFill/>
          <a:ln>
            <a:noFill/>
          </a:ln>
        </p:spPr>
        <p:txBody>
          <a:bodyPr anchorCtr="0" anchor="t" bIns="45700" lIns="91425" spcFirstLastPara="1" rIns="91425" wrap="square" tIns="45700">
            <a:noAutofit/>
          </a:bodyPr>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45" name="Google Shape;45;p6"/>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1207008" y="2120054"/>
            <a:ext cx="6126480" cy="41148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200"/>
              </a:spcBef>
              <a:spcAft>
                <a:spcPts val="0"/>
              </a:spcAft>
              <a:buSzPts val="3200"/>
              <a:buChar char="▪"/>
              <a:defRPr sz="3200"/>
            </a:lvl1pPr>
            <a:lvl2pPr indent="-406400" lvl="1" marL="914400" algn="l">
              <a:lnSpc>
                <a:spcPct val="90000"/>
              </a:lnSpc>
              <a:spcBef>
                <a:spcPts val="200"/>
              </a:spcBef>
              <a:spcAft>
                <a:spcPts val="0"/>
              </a:spcAft>
              <a:buSzPts val="2800"/>
              <a:buChar char="▪"/>
              <a:defRPr sz="2800"/>
            </a:lvl2pPr>
            <a:lvl3pPr indent="-381000" lvl="2" marL="1371600" algn="l">
              <a:lnSpc>
                <a:spcPct val="90000"/>
              </a:lnSpc>
              <a:spcBef>
                <a:spcPts val="400"/>
              </a:spcBef>
              <a:spcAft>
                <a:spcPts val="0"/>
              </a:spcAft>
              <a:buSzPts val="2400"/>
              <a:buChar char="▪"/>
              <a:defRPr sz="2400"/>
            </a:lvl3pPr>
            <a:lvl4pPr indent="-355600" lvl="3" marL="1828800" algn="l">
              <a:lnSpc>
                <a:spcPct val="90000"/>
              </a:lnSpc>
              <a:spcBef>
                <a:spcPts val="400"/>
              </a:spcBef>
              <a:spcAft>
                <a:spcPts val="0"/>
              </a:spcAft>
              <a:buSzPts val="2000"/>
              <a:buChar char="▪"/>
              <a:defRPr sz="2000"/>
            </a:lvl4pPr>
            <a:lvl5pPr indent="-355600" lvl="4" marL="2286000" algn="l">
              <a:lnSpc>
                <a:spcPct val="90000"/>
              </a:lnSpc>
              <a:spcBef>
                <a:spcPts val="400"/>
              </a:spcBef>
              <a:spcAft>
                <a:spcPts val="0"/>
              </a:spcAft>
              <a:buSzPts val="2000"/>
              <a:buChar char="▪"/>
              <a:defRPr sz="2000"/>
            </a:lvl5pPr>
            <a:lvl6pPr indent="-355600" lvl="5" marL="2743200" algn="l">
              <a:lnSpc>
                <a:spcPct val="90000"/>
              </a:lnSpc>
              <a:spcBef>
                <a:spcPts val="400"/>
              </a:spcBef>
              <a:spcAft>
                <a:spcPts val="0"/>
              </a:spcAft>
              <a:buSzPts val="2000"/>
              <a:buChar char="▪"/>
              <a:defRPr sz="2000"/>
            </a:lvl6pPr>
            <a:lvl7pPr indent="-355600" lvl="6" marL="3200400" algn="l">
              <a:lnSpc>
                <a:spcPct val="90000"/>
              </a:lnSpc>
              <a:spcBef>
                <a:spcPts val="400"/>
              </a:spcBef>
              <a:spcAft>
                <a:spcPts val="0"/>
              </a:spcAft>
              <a:buSzPts val="2000"/>
              <a:buChar char="▪"/>
              <a:defRPr sz="2000"/>
            </a:lvl7pPr>
            <a:lvl8pPr indent="-355600" lvl="7" marL="3657600" algn="l">
              <a:lnSpc>
                <a:spcPct val="90000"/>
              </a:lnSpc>
              <a:spcBef>
                <a:spcPts val="400"/>
              </a:spcBef>
              <a:spcAft>
                <a:spcPts val="0"/>
              </a:spcAft>
              <a:buSzPts val="2000"/>
              <a:buChar char="▪"/>
              <a:defRPr sz="2000"/>
            </a:lvl8pPr>
            <a:lvl9pPr indent="-355600" lvl="8" marL="4114800" algn="l">
              <a:lnSpc>
                <a:spcPct val="90000"/>
              </a:lnSpc>
              <a:spcBef>
                <a:spcPts val="400"/>
              </a:spcBef>
              <a:spcAft>
                <a:spcPts val="400"/>
              </a:spcAft>
              <a:buSzPts val="2000"/>
              <a:buChar char="▪"/>
              <a:defRPr sz="2000"/>
            </a:lvl9pPr>
          </a:lstStyle>
          <a:p/>
        </p:txBody>
      </p:sp>
      <p:sp>
        <p:nvSpPr>
          <p:cNvPr id="60" name="Google Shape;60;p9"/>
          <p:cNvSpPr txBox="1"/>
          <p:nvPr>
            <p:ph idx="2" type="body"/>
          </p:nvPr>
        </p:nvSpPr>
        <p:spPr>
          <a:xfrm>
            <a:off x="7789023" y="2147486"/>
            <a:ext cx="3200400" cy="3432319"/>
          </a:xfrm>
          <a:prstGeom prst="rect">
            <a:avLst/>
          </a:prstGeom>
          <a:noFill/>
          <a:ln>
            <a:noFill/>
          </a:ln>
        </p:spPr>
        <p:txBody>
          <a:bodyPr anchorCtr="0" anchor="t" bIns="45700" lIns="91425" spcFirstLastPara="1" rIns="91425" wrap="square" tIns="45700">
            <a:noAutofit/>
          </a:bodyPr>
          <a:lstStyle>
            <a:lvl1pPr indent="-228600" lvl="0" marL="457200" algn="l">
              <a:lnSpc>
                <a:spcPct val="95000"/>
              </a:lnSpc>
              <a:spcBef>
                <a:spcPts val="1200"/>
              </a:spcBef>
              <a:spcAft>
                <a:spcPts val="0"/>
              </a:spcAft>
              <a:buSzPts val="1800"/>
              <a:buNone/>
              <a:defRPr sz="18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1" name="Google Shape;61;p9"/>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1280160" y="2211494"/>
            <a:ext cx="6126480" cy="3931920"/>
          </a:xfrm>
          <a:prstGeom prst="rect">
            <a:avLst/>
          </a:prstGeom>
          <a:solidFill>
            <a:srgbClr val="FAFAFA"/>
          </a:solidFill>
          <a:ln>
            <a:noFill/>
          </a:ln>
        </p:spPr>
        <p:txBody>
          <a:bodyPr anchorCtr="0" anchor="t" bIns="45700" lIns="91425" spcFirstLastPara="1" rIns="91425" wrap="square" tIns="365750">
            <a:noAutofit/>
          </a:bodyPr>
          <a:lstStyle>
            <a:lvl1pPr lvl="0" marR="0" rtl="0" algn="ctr">
              <a:lnSpc>
                <a:spcPct val="90000"/>
              </a:lnSpc>
              <a:spcBef>
                <a:spcPts val="1200"/>
              </a:spcBef>
              <a:spcAft>
                <a:spcPts val="0"/>
              </a:spcAft>
              <a:buClr>
                <a:schemeClr val="lt1"/>
              </a:buClr>
              <a:buSzPts val="3200"/>
              <a:buFont typeface="Noto Sans Symbols"/>
              <a:buNone/>
              <a:defRPr b="0" i="0" sz="3200" u="none" cap="none" strike="noStrike">
                <a:solidFill>
                  <a:srgbClr val="7F7F7F"/>
                </a:solidFill>
                <a:latin typeface="Corbel"/>
                <a:ea typeface="Corbel"/>
                <a:cs typeface="Corbel"/>
                <a:sym typeface="Corbel"/>
              </a:defRPr>
            </a:lvl1pPr>
            <a:lvl2pPr lvl="1" marR="0" rtl="0" algn="l">
              <a:lnSpc>
                <a:spcPct val="90000"/>
              </a:lnSpc>
              <a:spcBef>
                <a:spcPts val="200"/>
              </a:spcBef>
              <a:spcAft>
                <a:spcPts val="0"/>
              </a:spcAft>
              <a:buClr>
                <a:schemeClr val="lt1"/>
              </a:buClr>
              <a:buSzPts val="2800"/>
              <a:buFont typeface="Noto Sans Symbols"/>
              <a:buNone/>
              <a:defRPr b="0" i="0" sz="2800" u="none" cap="none" strike="noStrike">
                <a:solidFill>
                  <a:schemeClr val="lt1"/>
                </a:solidFill>
                <a:latin typeface="Corbel"/>
                <a:ea typeface="Corbel"/>
                <a:cs typeface="Corbel"/>
                <a:sym typeface="Corbel"/>
              </a:defRPr>
            </a:lvl2pPr>
            <a:lvl3pPr lvl="2" marR="0" rtl="0" algn="l">
              <a:lnSpc>
                <a:spcPct val="90000"/>
              </a:lnSpc>
              <a:spcBef>
                <a:spcPts val="400"/>
              </a:spcBef>
              <a:spcAft>
                <a:spcPts val="0"/>
              </a:spcAft>
              <a:buClr>
                <a:schemeClr val="lt1"/>
              </a:buClr>
              <a:buSzPts val="2400"/>
              <a:buFont typeface="Noto Sans Symbols"/>
              <a:buNone/>
              <a:defRPr b="0" i="0" sz="2400" u="none" cap="none" strike="noStrike">
                <a:solidFill>
                  <a:schemeClr val="lt1"/>
                </a:solidFill>
                <a:latin typeface="Corbel"/>
                <a:ea typeface="Corbel"/>
                <a:cs typeface="Corbel"/>
                <a:sym typeface="Corbel"/>
              </a:defRPr>
            </a:lvl3pPr>
            <a:lvl4pPr lvl="3"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4pPr>
            <a:lvl5pPr lvl="4"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5pPr>
            <a:lvl6pPr lvl="5"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6pPr>
            <a:lvl7pPr lvl="6"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7pPr>
            <a:lvl8pPr lvl="7"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8pPr>
            <a:lvl9pPr lvl="8" marR="0" rtl="0" algn="l">
              <a:lnSpc>
                <a:spcPct val="90000"/>
              </a:lnSpc>
              <a:spcBef>
                <a:spcPts val="400"/>
              </a:spcBef>
              <a:spcAft>
                <a:spcPts val="40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9pPr>
          </a:lstStyle>
          <a:p/>
        </p:txBody>
      </p:sp>
      <p:sp>
        <p:nvSpPr>
          <p:cNvPr id="67" name="Google Shape;67;p10"/>
          <p:cNvSpPr txBox="1"/>
          <p:nvPr>
            <p:ph idx="1" type="body"/>
          </p:nvPr>
        </p:nvSpPr>
        <p:spPr>
          <a:xfrm>
            <a:off x="7790688" y="2150621"/>
            <a:ext cx="3200400" cy="3429000"/>
          </a:xfrm>
          <a:prstGeom prst="rect">
            <a:avLst/>
          </a:prstGeom>
          <a:noFill/>
          <a:ln>
            <a:noFill/>
          </a:ln>
        </p:spPr>
        <p:txBody>
          <a:bodyPr anchorCtr="0" anchor="t" bIns="45700" lIns="91425" spcFirstLastPara="1" rIns="91425" wrap="square" tIns="45700">
            <a:noAutofit/>
          </a:bodyPr>
          <a:lstStyle>
            <a:lvl1pPr indent="-228600" lvl="0" marL="457200" algn="l">
              <a:lnSpc>
                <a:spcPct val="95000"/>
              </a:lnSpc>
              <a:spcBef>
                <a:spcPts val="1200"/>
              </a:spcBef>
              <a:spcAft>
                <a:spcPts val="0"/>
              </a:spcAft>
              <a:buSzPts val="1800"/>
              <a:buNone/>
              <a:defRPr sz="18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8" name="Google Shape;68;p10"/>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 name="Shape 5"/>
        <p:cNvGrpSpPr/>
        <p:nvPr/>
      </p:nvGrpSpPr>
      <p:grpSpPr>
        <a:xfrm>
          <a:off x="0" y="0"/>
          <a:ext cx="0" cy="0"/>
          <a:chOff x="0" y="0"/>
          <a:chExt cx="0" cy="0"/>
        </a:xfrm>
      </p:grpSpPr>
      <p:sp>
        <p:nvSpPr>
          <p:cNvPr id="6" name="Google Shape;6;p1"/>
          <p:cNvSpPr/>
          <p:nvPr/>
        </p:nvSpPr>
        <p:spPr>
          <a:xfrm>
            <a:off x="483" y="176109"/>
            <a:ext cx="12188952" cy="1645919"/>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lvl1pPr lvl="0" marR="0" rtl="0" algn="l">
              <a:lnSpc>
                <a:spcPct val="85000"/>
              </a:lnSpc>
              <a:spcBef>
                <a:spcPts val="0"/>
              </a:spcBef>
              <a:spcAft>
                <a:spcPts val="0"/>
              </a:spcAft>
              <a:buClr>
                <a:schemeClr val="dk2"/>
              </a:buClr>
              <a:buSzPts val="4000"/>
              <a:buFont typeface="Corbel"/>
              <a:buNone/>
              <a:defRPr b="0" i="0" sz="4000" u="none" cap="none" strike="noStrike">
                <a:solidFill>
                  <a:schemeClr val="dk2"/>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Autofit/>
          </a:bodyPr>
          <a:lstStyle>
            <a:lvl1pPr indent="-368300" lvl="0" marL="457200" marR="0" rtl="0" algn="l">
              <a:lnSpc>
                <a:spcPct val="90000"/>
              </a:lnSpc>
              <a:spcBef>
                <a:spcPts val="1200"/>
              </a:spcBef>
              <a:spcAft>
                <a:spcPts val="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355600" lvl="1" marL="914400" marR="0" rtl="0" algn="l">
              <a:lnSpc>
                <a:spcPct val="90000"/>
              </a:lnSpc>
              <a:spcBef>
                <a:spcPts val="200"/>
              </a:spcBef>
              <a:spcAft>
                <a:spcPts val="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400"/>
              </a:spcBef>
              <a:spcAft>
                <a:spcPts val="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330200" lvl="5" marL="27432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330200" lvl="6" marL="32004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lnSpc>
                <a:spcPct val="90000"/>
              </a:lnSpc>
              <a:spcBef>
                <a:spcPts val="4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9" name="Google Shape;9;p1"/>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0" name="Google Shape;10;p1"/>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1" name="Google Shape;11;p1"/>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cs.google.com/document/d/1gEJ5u5v8owbKGtbyv7ZZyFikgHzpfcErxNubXWy5WG0/ed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keras.io/" TargetMode="Externa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0" y="2242575"/>
            <a:ext cx="12090300" cy="17394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chemeClr val="dk2"/>
              </a:buClr>
              <a:buSzPts val="6000"/>
              <a:buFont typeface="Corbel"/>
              <a:buNone/>
            </a:pPr>
            <a:r>
              <a:rPr b="1" lang="en-IN"/>
              <a:t>  </a:t>
            </a:r>
            <a:r>
              <a:rPr b="1" lang="en-IN">
                <a:latin typeface="Times New Roman"/>
                <a:ea typeface="Times New Roman"/>
                <a:cs typeface="Times New Roman"/>
                <a:sym typeface="Times New Roman"/>
              </a:rPr>
              <a:t>Chatbot Using Rasa NLU</a:t>
            </a:r>
            <a:endParaRPr>
              <a:latin typeface="Times New Roman"/>
              <a:ea typeface="Times New Roman"/>
              <a:cs typeface="Times New Roman"/>
              <a:sym typeface="Times New Roman"/>
            </a:endParaRPr>
          </a:p>
        </p:txBody>
      </p:sp>
      <p:sp>
        <p:nvSpPr>
          <p:cNvPr id="89" name="Google Shape;89;p13"/>
          <p:cNvSpPr txBox="1"/>
          <p:nvPr/>
        </p:nvSpPr>
        <p:spPr>
          <a:xfrm>
            <a:off x="746200" y="4183125"/>
            <a:ext cx="10582200" cy="247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lt1"/>
                </a:solidFill>
                <a:latin typeface="Times New Roman"/>
                <a:ea typeface="Times New Roman"/>
                <a:cs typeface="Times New Roman"/>
                <a:sym typeface="Times New Roman"/>
              </a:rPr>
              <a:t>Manish Katheeth      - 2</a:t>
            </a:r>
            <a:r>
              <a:rPr b="1" lang="en-IN" sz="2400">
                <a:solidFill>
                  <a:schemeClr val="lt1"/>
                </a:solidFill>
                <a:latin typeface="Times New Roman"/>
                <a:ea typeface="Times New Roman"/>
                <a:cs typeface="Times New Roman"/>
                <a:sym typeface="Times New Roman"/>
              </a:rPr>
              <a:t>0</a:t>
            </a:r>
            <a:endParaRPr b="1" i="0" sz="2400" u="none" cap="none" strike="noStrike">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400"/>
              <a:buFont typeface="Arial"/>
              <a:buNone/>
            </a:pPr>
            <a:r>
              <a:rPr b="1" lang="en-IN" sz="2400">
                <a:solidFill>
                  <a:schemeClr val="lt1"/>
                </a:solidFill>
                <a:latin typeface="Times New Roman"/>
                <a:ea typeface="Times New Roman"/>
                <a:cs typeface="Times New Roman"/>
                <a:sym typeface="Times New Roman"/>
              </a:rPr>
              <a:t>Yashvi Desai              - 21</a:t>
            </a:r>
            <a:endParaRPr b="1" sz="24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lt1"/>
                </a:solidFill>
                <a:latin typeface="Times New Roman"/>
                <a:ea typeface="Times New Roman"/>
                <a:cs typeface="Times New Roman"/>
                <a:sym typeface="Times New Roman"/>
              </a:rPr>
              <a:t>Nikhil Mishra            - </a:t>
            </a:r>
            <a:r>
              <a:rPr b="1" lang="en-IN" sz="2400">
                <a:solidFill>
                  <a:schemeClr val="lt1"/>
                </a:solidFill>
                <a:latin typeface="Times New Roman"/>
                <a:ea typeface="Times New Roman"/>
                <a:cs typeface="Times New Roman"/>
                <a:sym typeface="Times New Roman"/>
              </a:rPr>
              <a:t>22</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lt1"/>
                </a:solidFill>
                <a:latin typeface="Times New Roman"/>
                <a:ea typeface="Times New Roman"/>
                <a:cs typeface="Times New Roman"/>
                <a:sym typeface="Times New Roman"/>
              </a:rPr>
              <a:t>Chinmay Tawde        - </a:t>
            </a:r>
            <a:r>
              <a:rPr b="1" lang="en-IN" sz="2400">
                <a:solidFill>
                  <a:schemeClr val="lt1"/>
                </a:solidFill>
                <a:latin typeface="Times New Roman"/>
                <a:ea typeface="Times New Roman"/>
                <a:cs typeface="Times New Roman"/>
                <a:sym typeface="Times New Roman"/>
              </a:rPr>
              <a:t>23</a:t>
            </a:r>
            <a:endParaRPr b="1" i="0" sz="2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lt1"/>
                </a:solidFill>
                <a:latin typeface="Times New Roman"/>
                <a:ea typeface="Times New Roman"/>
                <a:cs typeface="Times New Roman"/>
                <a:sym typeface="Times New Roman"/>
              </a:rPr>
              <a:t>               </a:t>
            </a:r>
            <a:endParaRPr b="1" i="0" sz="2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lt1"/>
                </a:solidFill>
                <a:latin typeface="Times New Roman"/>
                <a:ea typeface="Times New Roman"/>
                <a:cs typeface="Times New Roman"/>
                <a:sym typeface="Times New Roman"/>
              </a:rPr>
              <a:t>                                     Project Guide:-  Prof. Valentina Rani</a:t>
            </a:r>
            <a:endParaRPr b="1" i="0" sz="2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0" name="Google Shape;90;p13"/>
          <p:cNvSpPr txBox="1"/>
          <p:nvPr/>
        </p:nvSpPr>
        <p:spPr>
          <a:xfrm>
            <a:off x="423325" y="414875"/>
            <a:ext cx="2811000" cy="120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pic>
        <p:nvPicPr>
          <p:cNvPr id="91" name="Google Shape;91;p13"/>
          <p:cNvPicPr preferRelativeResize="0"/>
          <p:nvPr/>
        </p:nvPicPr>
        <p:blipFill rotWithShape="1">
          <a:blip r:embed="rId3">
            <a:alphaModFix/>
          </a:blip>
          <a:srcRect b="0" l="0" r="0" t="0"/>
          <a:stretch/>
        </p:blipFill>
        <p:spPr>
          <a:xfrm>
            <a:off x="746200" y="220150"/>
            <a:ext cx="2373975" cy="1861575"/>
          </a:xfrm>
          <a:prstGeom prst="rect">
            <a:avLst/>
          </a:prstGeom>
          <a:noFill/>
          <a:ln>
            <a:noFill/>
          </a:ln>
        </p:spPr>
      </p:pic>
      <p:pic>
        <p:nvPicPr>
          <p:cNvPr id="92" name="Google Shape;92;p13"/>
          <p:cNvPicPr preferRelativeResize="0"/>
          <p:nvPr/>
        </p:nvPicPr>
        <p:blipFill rotWithShape="1">
          <a:blip r:embed="rId4">
            <a:alphaModFix/>
          </a:blip>
          <a:srcRect b="0" l="0" r="0" t="0"/>
          <a:stretch/>
        </p:blipFill>
        <p:spPr>
          <a:xfrm>
            <a:off x="9228725" y="220150"/>
            <a:ext cx="1820571" cy="1861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000"/>
              <a:buFont typeface="Corbel"/>
              <a:buNone/>
            </a:pPr>
            <a:r>
              <a:rPr b="1" lang="en-IN">
                <a:solidFill>
                  <a:schemeClr val="dk1"/>
                </a:solidFill>
                <a:latin typeface="Times New Roman"/>
                <a:ea typeface="Times New Roman"/>
                <a:cs typeface="Times New Roman"/>
                <a:sym typeface="Times New Roman"/>
              </a:rPr>
              <a:t>HOW RASA WORKS?</a:t>
            </a:r>
            <a:endParaRPr/>
          </a:p>
        </p:txBody>
      </p:sp>
      <p:sp>
        <p:nvSpPr>
          <p:cNvPr id="151" name="Google Shape;151;p22"/>
          <p:cNvSpPr txBox="1"/>
          <p:nvPr>
            <p:ph idx="1" type="body"/>
          </p:nvPr>
        </p:nvSpPr>
        <p:spPr>
          <a:xfrm>
            <a:off x="1202919" y="2011680"/>
            <a:ext cx="9784200" cy="42063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lnSpc>
                <a:spcPct val="100000"/>
              </a:lnSpc>
              <a:spcBef>
                <a:spcPts val="0"/>
              </a:spcBef>
              <a:spcAft>
                <a:spcPts val="0"/>
              </a:spcAft>
              <a:buClr>
                <a:schemeClr val="dk1"/>
              </a:buClr>
              <a:buSzPts val="1100"/>
              <a:buFont typeface="Arial"/>
              <a:buNone/>
            </a:pPr>
            <a:r>
              <a:rPr lang="en-IN" sz="2400">
                <a:solidFill>
                  <a:srgbClr val="9FC5E8"/>
                </a:solidFill>
                <a:latin typeface="Times New Roman"/>
                <a:ea typeface="Times New Roman"/>
                <a:cs typeface="Times New Roman"/>
                <a:sym typeface="Times New Roman"/>
              </a:rPr>
              <a:t>Figure 3</a:t>
            </a:r>
            <a:r>
              <a:rPr lang="en-IN" sz="2400">
                <a:latin typeface="Times New Roman"/>
                <a:ea typeface="Times New Roman"/>
                <a:cs typeface="Times New Roman"/>
                <a:sym typeface="Times New Roman"/>
              </a:rPr>
              <a:t>: Architecture of RASA [5]</a:t>
            </a:r>
            <a:endParaRPr/>
          </a:p>
        </p:txBody>
      </p:sp>
      <p:pic>
        <p:nvPicPr>
          <p:cNvPr id="152" name="Google Shape;152;p22"/>
          <p:cNvPicPr preferRelativeResize="0"/>
          <p:nvPr/>
        </p:nvPicPr>
        <p:blipFill>
          <a:blip r:embed="rId3">
            <a:alphaModFix/>
          </a:blip>
          <a:stretch>
            <a:fillRect/>
          </a:stretch>
        </p:blipFill>
        <p:spPr>
          <a:xfrm>
            <a:off x="1790600" y="2011675"/>
            <a:ext cx="8021900" cy="342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000"/>
              <a:buFont typeface="Corbel"/>
              <a:buNone/>
            </a:pPr>
            <a:r>
              <a:rPr b="1" lang="en-IN">
                <a:solidFill>
                  <a:schemeClr val="dk1"/>
                </a:solidFill>
                <a:latin typeface="Times New Roman"/>
                <a:ea typeface="Times New Roman"/>
                <a:cs typeface="Times New Roman"/>
                <a:sym typeface="Times New Roman"/>
              </a:rPr>
              <a:t> RASA NLU</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58" name="Google Shape;158;p23"/>
          <p:cNvSpPr txBox="1"/>
          <p:nvPr>
            <p:ph idx="1" type="body"/>
          </p:nvPr>
        </p:nvSpPr>
        <p:spPr>
          <a:xfrm>
            <a:off x="1202925" y="1966325"/>
            <a:ext cx="9784200" cy="4891800"/>
          </a:xfrm>
          <a:prstGeom prst="rect">
            <a:avLst/>
          </a:prstGeom>
        </p:spPr>
        <p:txBody>
          <a:bodyPr anchorCtr="0" anchor="t" bIns="45700" lIns="91425" spcFirstLastPara="1" rIns="91425" wrap="square" tIns="45700">
            <a:noAutofit/>
          </a:bodyPr>
          <a:lstStyle/>
          <a:p>
            <a:pPr indent="-182880" lvl="0" marL="182880" rtl="0" algn="l">
              <a:spcBef>
                <a:spcPts val="0"/>
              </a:spcBef>
              <a:spcAft>
                <a:spcPts val="0"/>
              </a:spcAft>
              <a:buSzPts val="2200"/>
              <a:buChar char="▪"/>
            </a:pPr>
            <a:r>
              <a:rPr lang="en-IN">
                <a:latin typeface="Times New Roman"/>
                <a:ea typeface="Times New Roman"/>
                <a:cs typeface="Times New Roman"/>
                <a:sym typeface="Times New Roman"/>
              </a:rPr>
              <a:t> </a:t>
            </a:r>
            <a:r>
              <a:rPr lang="en-IN" sz="2400">
                <a:latin typeface="Times New Roman"/>
                <a:ea typeface="Times New Roman"/>
                <a:cs typeface="Times New Roman"/>
                <a:sym typeface="Times New Roman"/>
              </a:rPr>
              <a:t>Bag-of-Word (BoW) algorithm to find intent.</a:t>
            </a:r>
            <a:endParaRPr sz="2400">
              <a:latin typeface="Times New Roman"/>
              <a:ea typeface="Times New Roman"/>
              <a:cs typeface="Times New Roman"/>
              <a:sym typeface="Times New Roman"/>
            </a:endParaRPr>
          </a:p>
          <a:p>
            <a:pPr indent="-220980" lvl="0" marL="182880" rtl="0" algn="l">
              <a:spcBef>
                <a:spcPts val="1400"/>
              </a:spcBef>
              <a:spcAft>
                <a:spcPts val="0"/>
              </a:spcAft>
              <a:buSzPts val="2400"/>
              <a:buFont typeface="Times New Roman"/>
              <a:buChar char="▪"/>
            </a:pPr>
            <a:r>
              <a:rPr lang="en-IN" sz="2400">
                <a:latin typeface="Times New Roman"/>
                <a:ea typeface="Times New Roman"/>
                <a:cs typeface="Times New Roman"/>
                <a:sym typeface="Times New Roman"/>
              </a:rPr>
              <a:t>Steps:</a:t>
            </a:r>
            <a:endParaRPr sz="2400">
              <a:latin typeface="Times New Roman"/>
              <a:ea typeface="Times New Roman"/>
              <a:cs typeface="Times New Roman"/>
              <a:sym typeface="Times New Roman"/>
            </a:endParaRPr>
          </a:p>
          <a:p>
            <a:pPr indent="-220980" lvl="1" marL="411480" rtl="0" algn="l">
              <a:spcBef>
                <a:spcPts val="400"/>
              </a:spcBef>
              <a:spcAft>
                <a:spcPts val="0"/>
              </a:spcAft>
              <a:buSzPts val="2400"/>
              <a:buFont typeface="Times New Roman"/>
              <a:buAutoNum type="romanLcPeriod"/>
            </a:pPr>
            <a:r>
              <a:rPr lang="en-IN" sz="2400">
                <a:latin typeface="Times New Roman"/>
                <a:ea typeface="Times New Roman"/>
                <a:cs typeface="Times New Roman"/>
                <a:sym typeface="Times New Roman"/>
              </a:rPr>
              <a:t>Collect Data</a:t>
            </a:r>
            <a:endParaRPr sz="2400">
              <a:latin typeface="Times New Roman"/>
              <a:ea typeface="Times New Roman"/>
              <a:cs typeface="Times New Roman"/>
              <a:sym typeface="Times New Roman"/>
            </a:endParaRPr>
          </a:p>
          <a:p>
            <a:pPr indent="-220980" lvl="1" marL="411480" rtl="0" algn="l">
              <a:spcBef>
                <a:spcPts val="600"/>
              </a:spcBef>
              <a:spcAft>
                <a:spcPts val="0"/>
              </a:spcAft>
              <a:buSzPts val="2400"/>
              <a:buFont typeface="Times New Roman"/>
              <a:buAutoNum type="romanLcPeriod"/>
            </a:pPr>
            <a:r>
              <a:rPr lang="en-IN" sz="2400">
                <a:latin typeface="Times New Roman"/>
                <a:ea typeface="Times New Roman"/>
                <a:cs typeface="Times New Roman"/>
                <a:sym typeface="Times New Roman"/>
              </a:rPr>
              <a:t>Design the Vocabulary</a:t>
            </a:r>
            <a:endParaRPr sz="2400">
              <a:latin typeface="Times New Roman"/>
              <a:ea typeface="Times New Roman"/>
              <a:cs typeface="Times New Roman"/>
              <a:sym typeface="Times New Roman"/>
            </a:endParaRPr>
          </a:p>
          <a:p>
            <a:pPr indent="-220980" lvl="1" marL="411480" rtl="0" algn="l">
              <a:spcBef>
                <a:spcPts val="600"/>
              </a:spcBef>
              <a:spcAft>
                <a:spcPts val="0"/>
              </a:spcAft>
              <a:buSzPts val="2400"/>
              <a:buFont typeface="Times New Roman"/>
              <a:buAutoNum type="romanLcPeriod"/>
            </a:pPr>
            <a:r>
              <a:rPr lang="en-IN" sz="2400">
                <a:latin typeface="Times New Roman"/>
                <a:ea typeface="Times New Roman"/>
                <a:cs typeface="Times New Roman"/>
                <a:sym typeface="Times New Roman"/>
              </a:rPr>
              <a:t>Create Document Vectors</a:t>
            </a:r>
            <a:endParaRPr sz="2400">
              <a:latin typeface="Times New Roman"/>
              <a:ea typeface="Times New Roman"/>
              <a:cs typeface="Times New Roman"/>
              <a:sym typeface="Times New Roman"/>
            </a:endParaRPr>
          </a:p>
          <a:p>
            <a:pPr indent="-220980" lvl="0" marL="182880" rtl="0" algn="l">
              <a:spcBef>
                <a:spcPts val="0"/>
              </a:spcBef>
              <a:spcAft>
                <a:spcPts val="0"/>
              </a:spcAft>
              <a:buSzPts val="2400"/>
              <a:buFont typeface="Times New Roman"/>
              <a:buChar char="▪"/>
            </a:pPr>
            <a:r>
              <a:rPr lang="en-IN" sz="2400">
                <a:latin typeface="Times New Roman"/>
                <a:ea typeface="Times New Roman"/>
                <a:cs typeface="Times New Roman"/>
                <a:sym typeface="Times New Roman"/>
              </a:rPr>
              <a:t>Limitations - Vocabulary, Sparsity, Meaning</a:t>
            </a:r>
            <a:endParaRPr sz="2400">
              <a:latin typeface="Times New Roman"/>
              <a:ea typeface="Times New Roman"/>
              <a:cs typeface="Times New Roman"/>
              <a:sym typeface="Times New Roman"/>
            </a:endParaRPr>
          </a:p>
          <a:p>
            <a:pPr indent="0" lvl="0" marL="411480" rtl="0" algn="l">
              <a:spcBef>
                <a:spcPts val="600"/>
              </a:spcBef>
              <a:spcAft>
                <a:spcPts val="0"/>
              </a:spcAft>
              <a:buNone/>
            </a:pPr>
            <a:r>
              <a:t/>
            </a:r>
            <a:endParaRPr sz="2400">
              <a:latin typeface="Times New Roman"/>
              <a:ea typeface="Times New Roman"/>
              <a:cs typeface="Times New Roman"/>
              <a:sym typeface="Times New Roman"/>
            </a:endParaRPr>
          </a:p>
          <a:p>
            <a:pPr indent="0" lvl="0" marL="182880" rtl="0" algn="l">
              <a:spcBef>
                <a:spcPts val="1200"/>
              </a:spcBef>
              <a:spcAft>
                <a:spcPts val="20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a:latin typeface="Times New Roman"/>
                <a:ea typeface="Times New Roman"/>
                <a:cs typeface="Times New Roman"/>
                <a:sym typeface="Times New Roman"/>
              </a:rPr>
              <a:t>Pipeline of NLU</a:t>
            </a:r>
            <a:endParaRPr b="1">
              <a:latin typeface="Times New Roman"/>
              <a:ea typeface="Times New Roman"/>
              <a:cs typeface="Times New Roman"/>
              <a:sym typeface="Times New Roman"/>
            </a:endParaRPr>
          </a:p>
        </p:txBody>
      </p:sp>
      <p:sp>
        <p:nvSpPr>
          <p:cNvPr id="164" name="Google Shape;164;p24"/>
          <p:cNvSpPr txBox="1"/>
          <p:nvPr>
            <p:ph idx="1" type="body"/>
          </p:nvPr>
        </p:nvSpPr>
        <p:spPr>
          <a:xfrm>
            <a:off x="1202925" y="2011675"/>
            <a:ext cx="9784200" cy="46077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IN" sz="1800">
                <a:latin typeface="Times New Roman"/>
                <a:ea typeface="Times New Roman"/>
                <a:cs typeface="Times New Roman"/>
                <a:sym typeface="Times New Roman"/>
              </a:rPr>
              <a:t>Language:en</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IN" sz="1800">
                <a:latin typeface="Times New Roman"/>
                <a:ea typeface="Times New Roman"/>
                <a:cs typeface="Times New Roman"/>
                <a:sym typeface="Times New Roman"/>
              </a:rPr>
              <a:t>pipeline:</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IN" sz="1800">
                <a:latin typeface="Times New Roman"/>
                <a:ea typeface="Times New Roman"/>
                <a:cs typeface="Times New Roman"/>
                <a:sym typeface="Times New Roman"/>
              </a:rPr>
              <a:t>-name: WhitespaceTokenizer</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IN" sz="1800">
                <a:latin typeface="Times New Roman"/>
                <a:ea typeface="Times New Roman"/>
                <a:cs typeface="Times New Roman"/>
                <a:sym typeface="Times New Roman"/>
              </a:rPr>
              <a:t>-name: CRFEntityExtractor</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IN" sz="1800">
                <a:latin typeface="Times New Roman"/>
                <a:ea typeface="Times New Roman"/>
                <a:cs typeface="Times New Roman"/>
                <a:sym typeface="Times New Roman"/>
              </a:rPr>
              <a:t>-name: CountVectorsFeaturizer</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IN" sz="1800">
                <a:latin typeface="Times New Roman"/>
                <a:ea typeface="Times New Roman"/>
                <a:cs typeface="Times New Roman"/>
                <a:sym typeface="Times New Roman"/>
              </a:rPr>
              <a:t>-name: EmbeddingIntentClassifier</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IN" sz="1800">
                <a:latin typeface="Times New Roman"/>
                <a:ea typeface="Times New Roman"/>
                <a:cs typeface="Times New Roman"/>
                <a:sym typeface="Times New Roman"/>
              </a:rPr>
              <a:t>-name: EntitySynonymMapper</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IN" sz="1800">
                <a:latin typeface="Times New Roman"/>
                <a:ea typeface="Times New Roman"/>
                <a:cs typeface="Times New Roman"/>
                <a:sym typeface="Times New Roman"/>
              </a:rPr>
              <a:t>policies:</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IN" sz="1800">
                <a:latin typeface="Times New Roman"/>
                <a:ea typeface="Times New Roman"/>
                <a:cs typeface="Times New Roman"/>
                <a:sym typeface="Times New Roman"/>
              </a:rPr>
              <a:t>	-name:MemoizationPolicy</a:t>
            </a:r>
            <a:endParaRPr sz="1800">
              <a:latin typeface="Times New Roman"/>
              <a:ea typeface="Times New Roman"/>
              <a:cs typeface="Times New Roman"/>
              <a:sym typeface="Times New Roman"/>
            </a:endParaRPr>
          </a:p>
          <a:p>
            <a:pPr indent="457200" lvl="0" marL="0" rtl="0" algn="l">
              <a:spcBef>
                <a:spcPts val="1200"/>
              </a:spcBef>
              <a:spcAft>
                <a:spcPts val="0"/>
              </a:spcAft>
              <a:buClr>
                <a:schemeClr val="dk1"/>
              </a:buClr>
              <a:buSzPts val="1100"/>
              <a:buFont typeface="Arial"/>
              <a:buNone/>
            </a:pPr>
            <a:r>
              <a:rPr lang="en-IN" sz="1800">
                <a:latin typeface="Times New Roman"/>
                <a:ea typeface="Times New Roman"/>
                <a:cs typeface="Times New Roman"/>
                <a:sym typeface="Times New Roman"/>
              </a:rPr>
              <a:t>-name:KerasPolicy</a:t>
            </a:r>
            <a:endParaRPr sz="1800">
              <a:latin typeface="Times New Roman"/>
              <a:ea typeface="Times New Roman"/>
              <a:cs typeface="Times New Roman"/>
              <a:sym typeface="Times New Roman"/>
            </a:endParaRPr>
          </a:p>
          <a:p>
            <a:pPr indent="457200" lvl="0" marL="0" rtl="0" algn="l">
              <a:spcBef>
                <a:spcPts val="1200"/>
              </a:spcBef>
              <a:spcAft>
                <a:spcPts val="0"/>
              </a:spcAft>
              <a:buClr>
                <a:schemeClr val="dk1"/>
              </a:buClr>
              <a:buSzPts val="1100"/>
              <a:buFont typeface="Arial"/>
              <a:buNone/>
            </a:pPr>
            <a:r>
              <a:rPr lang="en-IN" sz="1800">
                <a:latin typeface="Times New Roman"/>
                <a:ea typeface="Times New Roman"/>
                <a:cs typeface="Times New Roman"/>
                <a:sym typeface="Times New Roman"/>
              </a:rPr>
              <a:t>-name:MappingPolicy</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a:latin typeface="Times New Roman"/>
                <a:ea typeface="Times New Roman"/>
                <a:cs typeface="Times New Roman"/>
                <a:sym typeface="Times New Roman"/>
              </a:rPr>
              <a:t>White Space Tokenizer</a:t>
            </a:r>
            <a:endParaRPr b="1">
              <a:latin typeface="Times New Roman"/>
              <a:ea typeface="Times New Roman"/>
              <a:cs typeface="Times New Roman"/>
              <a:sym typeface="Times New Roman"/>
            </a:endParaRPr>
          </a:p>
        </p:txBody>
      </p:sp>
      <p:sp>
        <p:nvSpPr>
          <p:cNvPr id="170" name="Google Shape;170;p25"/>
          <p:cNvSpPr txBox="1"/>
          <p:nvPr>
            <p:ph idx="1" type="body"/>
          </p:nvPr>
        </p:nvSpPr>
        <p:spPr>
          <a:xfrm>
            <a:off x="1202925" y="1995125"/>
            <a:ext cx="9784200" cy="45912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IN" sz="2400">
                <a:latin typeface="Times New Roman"/>
                <a:ea typeface="Times New Roman"/>
                <a:cs typeface="Times New Roman"/>
                <a:sym typeface="Times New Roman"/>
              </a:rPr>
              <a:t>Creates a token for every whitespace </a:t>
            </a:r>
            <a:r>
              <a:rPr lang="en-IN" sz="2400">
                <a:latin typeface="Times New Roman"/>
                <a:ea typeface="Times New Roman"/>
                <a:cs typeface="Times New Roman"/>
                <a:sym typeface="Times New Roman"/>
              </a:rPr>
              <a:t>separated</a:t>
            </a:r>
            <a:r>
              <a:rPr lang="en-IN" sz="2400">
                <a:latin typeface="Times New Roman"/>
                <a:ea typeface="Times New Roman"/>
                <a:cs typeface="Times New Roman"/>
                <a:sym typeface="Times New Roman"/>
              </a:rPr>
              <a:t> character sequence</a:t>
            </a:r>
            <a:endParaRPr sz="2400">
              <a:latin typeface="Times New Roman"/>
              <a:ea typeface="Times New Roman"/>
              <a:cs typeface="Times New Roman"/>
              <a:sym typeface="Times New Roman"/>
            </a:endParaRPr>
          </a:p>
          <a:p>
            <a:pPr indent="0" lvl="0" marL="0" rtl="0" algn="l">
              <a:spcBef>
                <a:spcPts val="1200"/>
              </a:spcBef>
              <a:spcAft>
                <a:spcPts val="0"/>
              </a:spcAft>
              <a:buNone/>
            </a:pPr>
            <a:r>
              <a:rPr lang="en-IN" sz="2400">
                <a:latin typeface="Times New Roman"/>
                <a:ea typeface="Times New Roman"/>
                <a:cs typeface="Times New Roman"/>
                <a:sym typeface="Times New Roman"/>
              </a:rPr>
              <a:t>E.g: </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2400">
                <a:latin typeface="Times New Roman"/>
                <a:ea typeface="Times New Roman"/>
                <a:cs typeface="Times New Roman"/>
                <a:sym typeface="Times New Roman"/>
              </a:rPr>
              <a:t>Parameters:</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IN" sz="2400">
                <a:latin typeface="Times New Roman"/>
                <a:ea typeface="Times New Roman"/>
                <a:cs typeface="Times New Roman"/>
                <a:sym typeface="Times New Roman"/>
              </a:rPr>
              <a:t>1)m</a:t>
            </a:r>
            <a:r>
              <a:rPr lang="en-IN" sz="2400">
                <a:latin typeface="Times New Roman"/>
                <a:ea typeface="Times New Roman"/>
                <a:cs typeface="Times New Roman"/>
                <a:sym typeface="Times New Roman"/>
              </a:rPr>
              <a:t>ax_token_length: The Maximum token length</a:t>
            </a:r>
            <a:endParaRPr sz="2400">
              <a:solidFill>
                <a:srgbClr val="34374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2400">
              <a:latin typeface="Times New Roman"/>
              <a:ea typeface="Times New Roman"/>
              <a:cs typeface="Times New Roman"/>
              <a:sym typeface="Times New Roman"/>
            </a:endParaRPr>
          </a:p>
        </p:txBody>
      </p:sp>
      <p:pic>
        <p:nvPicPr>
          <p:cNvPr id="171" name="Google Shape;171;p25"/>
          <p:cNvPicPr preferRelativeResize="0"/>
          <p:nvPr/>
        </p:nvPicPr>
        <p:blipFill>
          <a:blip r:embed="rId3">
            <a:alphaModFix/>
          </a:blip>
          <a:stretch>
            <a:fillRect/>
          </a:stretch>
        </p:blipFill>
        <p:spPr>
          <a:xfrm>
            <a:off x="2159700" y="2647950"/>
            <a:ext cx="4714800" cy="2764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a:latin typeface="Times New Roman"/>
                <a:ea typeface="Times New Roman"/>
                <a:cs typeface="Times New Roman"/>
                <a:sym typeface="Times New Roman"/>
              </a:rPr>
              <a:t>CRF Entity Extractor</a:t>
            </a:r>
            <a:endParaRPr b="1">
              <a:latin typeface="Times New Roman"/>
              <a:ea typeface="Times New Roman"/>
              <a:cs typeface="Times New Roman"/>
              <a:sym typeface="Times New Roman"/>
            </a:endParaRPr>
          </a:p>
        </p:txBody>
      </p:sp>
      <p:sp>
        <p:nvSpPr>
          <p:cNvPr id="177" name="Google Shape;177;p26"/>
          <p:cNvSpPr txBox="1"/>
          <p:nvPr>
            <p:ph idx="1" type="body"/>
          </p:nvPr>
        </p:nvSpPr>
        <p:spPr>
          <a:xfrm>
            <a:off x="1202919" y="1935480"/>
            <a:ext cx="9784200" cy="4206300"/>
          </a:xfrm>
          <a:prstGeom prst="rect">
            <a:avLst/>
          </a:prstGeom>
        </p:spPr>
        <p:txBody>
          <a:bodyPr anchorCtr="0" anchor="t" bIns="45700" lIns="91425" spcFirstLastPara="1" rIns="91425" wrap="square" tIns="45700">
            <a:noAutofit/>
          </a:bodyPr>
          <a:lstStyle/>
          <a:p>
            <a:pPr indent="-220980" lvl="0" marL="182880" rtl="0" algn="l">
              <a:spcBef>
                <a:spcPts val="1200"/>
              </a:spcBef>
              <a:spcAft>
                <a:spcPts val="0"/>
              </a:spcAft>
              <a:buSzPts val="2400"/>
              <a:buFont typeface="Times New Roman"/>
              <a:buChar char="▪"/>
            </a:pPr>
            <a:r>
              <a:rPr lang="en-IN" sz="2400">
                <a:latin typeface="Times New Roman"/>
                <a:ea typeface="Times New Roman"/>
                <a:cs typeface="Times New Roman"/>
                <a:sym typeface="Times New Roman"/>
              </a:rPr>
              <a:t>Conditional Random Fields (CRF):</a:t>
            </a:r>
            <a:endParaRPr sz="2400">
              <a:latin typeface="Times New Roman"/>
              <a:ea typeface="Times New Roman"/>
              <a:cs typeface="Times New Roman"/>
              <a:sym typeface="Times New Roman"/>
            </a:endParaRPr>
          </a:p>
          <a:p>
            <a:pPr indent="0" lvl="0" marL="182880" rtl="0" algn="l">
              <a:spcBef>
                <a:spcPts val="1200"/>
              </a:spcBef>
              <a:spcAft>
                <a:spcPts val="0"/>
              </a:spcAft>
              <a:buClr>
                <a:schemeClr val="dk1"/>
              </a:buClr>
              <a:buSzPts val="1100"/>
              <a:buFont typeface="Arial"/>
              <a:buNone/>
            </a:pPr>
            <a:r>
              <a:rPr lang="en-IN" sz="2400">
                <a:latin typeface="Times New Roman"/>
                <a:ea typeface="Times New Roman"/>
                <a:cs typeface="Times New Roman"/>
                <a:sym typeface="Times New Roman"/>
              </a:rPr>
              <a:t>   i) Sequence modelling algorithm to find entities</a:t>
            </a:r>
            <a:endParaRPr sz="2400">
              <a:latin typeface="Times New Roman"/>
              <a:ea typeface="Times New Roman"/>
              <a:cs typeface="Times New Roman"/>
              <a:sym typeface="Times New Roman"/>
            </a:endParaRPr>
          </a:p>
          <a:p>
            <a:pPr indent="0" lvl="0" marL="182880" rtl="0" algn="l">
              <a:spcBef>
                <a:spcPts val="1200"/>
              </a:spcBef>
              <a:spcAft>
                <a:spcPts val="0"/>
              </a:spcAft>
              <a:buClr>
                <a:schemeClr val="dk1"/>
              </a:buClr>
              <a:buSzPts val="1100"/>
              <a:buFont typeface="Arial"/>
              <a:buNone/>
            </a:pPr>
            <a:r>
              <a:rPr lang="en-IN" sz="2400">
                <a:latin typeface="Times New Roman"/>
                <a:ea typeface="Times New Roman"/>
                <a:cs typeface="Times New Roman"/>
                <a:sym typeface="Times New Roman"/>
              </a:rPr>
              <a:t>   ii) Every feature is dependent on features (tokens) before and after it</a:t>
            </a:r>
            <a:endParaRPr sz="2400">
              <a:latin typeface="Times New Roman"/>
              <a:ea typeface="Times New Roman"/>
              <a:cs typeface="Times New Roman"/>
              <a:sym typeface="Times New Roman"/>
            </a:endParaRPr>
          </a:p>
          <a:p>
            <a:pPr indent="0" lvl="0" marL="182880" rtl="0" algn="l">
              <a:spcBef>
                <a:spcPts val="1200"/>
              </a:spcBef>
              <a:spcAft>
                <a:spcPts val="0"/>
              </a:spcAft>
              <a:buClr>
                <a:schemeClr val="dk1"/>
              </a:buClr>
              <a:buSzPts val="1100"/>
              <a:buFont typeface="Arial"/>
              <a:buNone/>
            </a:pPr>
            <a:r>
              <a:rPr lang="en-IN" sz="2400">
                <a:latin typeface="Times New Roman"/>
                <a:ea typeface="Times New Roman"/>
                <a:cs typeface="Times New Roman"/>
                <a:sym typeface="Times New Roman"/>
              </a:rPr>
              <a:t>   iii) Best method for entity recognition problem</a:t>
            </a:r>
            <a:endParaRPr sz="2400">
              <a:latin typeface="Times New Roman"/>
              <a:ea typeface="Times New Roman"/>
              <a:cs typeface="Times New Roman"/>
              <a:sym typeface="Times New Roman"/>
            </a:endParaRPr>
          </a:p>
          <a:p>
            <a:pPr indent="-381000" lvl="0" marL="457200" rtl="0" algn="l">
              <a:spcBef>
                <a:spcPts val="1200"/>
              </a:spcBef>
              <a:spcAft>
                <a:spcPts val="0"/>
              </a:spcAft>
              <a:buSzPts val="2400"/>
              <a:buFont typeface="Times New Roman"/>
              <a:buChar char="▪"/>
            </a:pPr>
            <a:r>
              <a:rPr lang="en-IN" sz="2400">
                <a:latin typeface="Times New Roman"/>
                <a:ea typeface="Times New Roman"/>
                <a:cs typeface="Times New Roman"/>
                <a:sym typeface="Times New Roman"/>
              </a:rPr>
              <a:t>ML models can be classified as: Generative and Discriminative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IN" sz="2400">
                <a:latin typeface="Times New Roman"/>
                <a:ea typeface="Times New Roman"/>
                <a:cs typeface="Times New Roman"/>
                <a:sym typeface="Times New Roman"/>
              </a:rPr>
              <a:t>Mathematical Overview of CRF:</a:t>
            </a:r>
            <a:endParaRPr sz="2400">
              <a:latin typeface="Times New Roman"/>
              <a:ea typeface="Times New Roman"/>
              <a:cs typeface="Times New Roman"/>
              <a:sym typeface="Times New Roman"/>
            </a:endParaRPr>
          </a:p>
          <a:p>
            <a:pPr indent="0" lvl="0" marL="182880" rtl="0" algn="l">
              <a:spcBef>
                <a:spcPts val="1200"/>
              </a:spcBef>
              <a:spcAft>
                <a:spcPts val="200"/>
              </a:spcAft>
              <a:buClr>
                <a:schemeClr val="dk1"/>
              </a:buClr>
              <a:buSzPts val="1100"/>
              <a:buFont typeface="Arial"/>
              <a:buNone/>
            </a:pPr>
            <a:r>
              <a:rPr lang="en-IN" u="sng">
                <a:latin typeface="Times New Roman"/>
                <a:ea typeface="Times New Roman"/>
                <a:cs typeface="Times New Roman"/>
                <a:sym typeface="Times New Roman"/>
                <a:hlinkClick r:id="rId3"/>
              </a:rPr>
              <a:t>https://docs.google.com/document/d/1gEJ5u5v8owbKGtbyv7ZZyFikgHzpfcErxNubXWy5WG0/edit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a:latin typeface="Times New Roman"/>
                <a:ea typeface="Times New Roman"/>
                <a:cs typeface="Times New Roman"/>
                <a:sym typeface="Times New Roman"/>
              </a:rPr>
              <a:t>Count Vectors Featurizer</a:t>
            </a:r>
            <a:endParaRPr b="1">
              <a:latin typeface="Times New Roman"/>
              <a:ea typeface="Times New Roman"/>
              <a:cs typeface="Times New Roman"/>
              <a:sym typeface="Times New Roman"/>
            </a:endParaRPr>
          </a:p>
        </p:txBody>
      </p:sp>
      <p:sp>
        <p:nvSpPr>
          <p:cNvPr id="183" name="Google Shape;183;p27"/>
          <p:cNvSpPr txBox="1"/>
          <p:nvPr>
            <p:ph idx="1" type="body"/>
          </p:nvPr>
        </p:nvSpPr>
        <p:spPr>
          <a:xfrm>
            <a:off x="1202919" y="2011680"/>
            <a:ext cx="9784200" cy="42063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lang="en-IN" sz="2400">
                <a:latin typeface="Times New Roman"/>
                <a:ea typeface="Times New Roman"/>
                <a:cs typeface="Times New Roman"/>
                <a:sym typeface="Times New Roman"/>
              </a:rPr>
              <a:t>Creates features for intent classification and response selection</a:t>
            </a:r>
            <a:endParaRPr sz="24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2400">
                <a:solidFill>
                  <a:srgbClr val="FFFFFF"/>
                </a:solidFill>
                <a:highlight>
                  <a:srgbClr val="000000"/>
                </a:highlight>
                <a:latin typeface="Times New Roman"/>
                <a:ea typeface="Times New Roman"/>
                <a:cs typeface="Times New Roman"/>
                <a:sym typeface="Times New Roman"/>
              </a:rPr>
              <a:t>Creates bag-of-words representation of user message and label (intent and response) features</a:t>
            </a:r>
            <a:endParaRPr sz="24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2400">
                <a:solidFill>
                  <a:srgbClr val="FFFFFF"/>
                </a:solidFill>
                <a:highlight>
                  <a:srgbClr val="000000"/>
                </a:highlight>
                <a:latin typeface="Times New Roman"/>
                <a:ea typeface="Times New Roman"/>
                <a:cs typeface="Times New Roman"/>
                <a:sym typeface="Times New Roman"/>
              </a:rPr>
              <a:t>The returned matrix of the featurizer will have the size (token-length x feature-dimension). So, the returned matrix will have an entry for every token.</a:t>
            </a:r>
            <a:endParaRPr sz="24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2400">
                <a:solidFill>
                  <a:srgbClr val="FFFFFF"/>
                </a:solidFill>
                <a:highlight>
                  <a:srgbClr val="000000"/>
                </a:highlight>
                <a:latin typeface="Times New Roman"/>
                <a:ea typeface="Times New Roman"/>
                <a:cs typeface="Times New Roman"/>
                <a:sym typeface="Times New Roman"/>
              </a:rPr>
              <a:t>Feature-dimension: Non zero values and their positions in the vector.</a:t>
            </a:r>
            <a:endParaRPr sz="2400">
              <a:solidFill>
                <a:srgbClr val="FFFFFF"/>
              </a:solidFill>
              <a:highlight>
                <a:srgbClr val="000000"/>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a:latin typeface="Times New Roman"/>
                <a:ea typeface="Times New Roman"/>
                <a:cs typeface="Times New Roman"/>
                <a:sym typeface="Times New Roman"/>
              </a:rPr>
              <a:t>Embedding Intent Classifier</a:t>
            </a:r>
            <a:endParaRPr b="1">
              <a:latin typeface="Times New Roman"/>
              <a:ea typeface="Times New Roman"/>
              <a:cs typeface="Times New Roman"/>
              <a:sym typeface="Times New Roman"/>
            </a:endParaRPr>
          </a:p>
        </p:txBody>
      </p:sp>
      <p:sp>
        <p:nvSpPr>
          <p:cNvPr id="189" name="Google Shape;189;p28"/>
          <p:cNvSpPr txBox="1"/>
          <p:nvPr>
            <p:ph idx="1" type="body"/>
          </p:nvPr>
        </p:nvSpPr>
        <p:spPr>
          <a:xfrm>
            <a:off x="1202919" y="2011680"/>
            <a:ext cx="9784200" cy="4206300"/>
          </a:xfrm>
          <a:prstGeom prst="rect">
            <a:avLst/>
          </a:prstGeom>
        </p:spPr>
        <p:txBody>
          <a:bodyPr anchorCtr="0" anchor="t" bIns="45700" lIns="91425" spcFirstLastPara="1" rIns="91425" wrap="square" tIns="45700">
            <a:noAutofit/>
          </a:bodyPr>
          <a:lstStyle/>
          <a:p>
            <a:pPr indent="0" lvl="0" marL="0" rtl="0" algn="l">
              <a:lnSpc>
                <a:spcPct val="100000"/>
              </a:lnSpc>
              <a:spcBef>
                <a:spcPts val="1200"/>
              </a:spcBef>
              <a:spcAft>
                <a:spcPts val="0"/>
              </a:spcAft>
              <a:buNone/>
            </a:pPr>
            <a:r>
              <a:rPr lang="en-IN" sz="3000">
                <a:solidFill>
                  <a:srgbClr val="FFFFFF"/>
                </a:solidFill>
                <a:highlight>
                  <a:srgbClr val="000000"/>
                </a:highlight>
                <a:latin typeface="Times New Roman"/>
                <a:ea typeface="Times New Roman"/>
                <a:cs typeface="Times New Roman"/>
                <a:sym typeface="Times New Roman"/>
              </a:rPr>
              <a:t>The embedding intent classifier embeds user inputs and intent labels into the same space.</a:t>
            </a:r>
            <a:endParaRPr sz="3000">
              <a:solidFill>
                <a:srgbClr val="FFFFFF"/>
              </a:solidFill>
              <a:highlight>
                <a:srgbClr val="000000"/>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3000">
                <a:solidFill>
                  <a:srgbClr val="FFFFFF"/>
                </a:solidFill>
                <a:highlight>
                  <a:srgbClr val="000000"/>
                </a:highlight>
                <a:latin typeface="Times New Roman"/>
                <a:ea typeface="Times New Roman"/>
                <a:cs typeface="Times New Roman"/>
                <a:sym typeface="Times New Roman"/>
              </a:rPr>
              <a:t>The embedding intent classifier needs to be preceded by a featurizer in the pipeline. This featurizer creates the features used for the embeddings.</a:t>
            </a:r>
            <a:endParaRPr sz="3000">
              <a:solidFill>
                <a:srgbClr val="FFFFFF"/>
              </a:solidFill>
              <a:highlight>
                <a:srgbClr val="000000"/>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IN" sz="3000">
                <a:solidFill>
                  <a:srgbClr val="FFFFFF"/>
                </a:solidFill>
                <a:highlight>
                  <a:schemeClr val="dk1"/>
                </a:highlight>
                <a:latin typeface="Times New Roman"/>
                <a:ea typeface="Times New Roman"/>
                <a:cs typeface="Times New Roman"/>
                <a:sym typeface="Times New Roman"/>
              </a:rPr>
              <a:t>Outputs: </a:t>
            </a:r>
            <a:r>
              <a:rPr lang="en-IN" sz="3000">
                <a:solidFill>
                  <a:srgbClr val="FFFFFF"/>
                </a:solidFill>
                <a:highlight>
                  <a:schemeClr val="dk1"/>
                </a:highlight>
                <a:latin typeface="Times New Roman"/>
                <a:ea typeface="Times New Roman"/>
                <a:cs typeface="Times New Roman"/>
                <a:sym typeface="Times New Roman"/>
              </a:rPr>
              <a:t>intent and intent_ranking</a:t>
            </a:r>
            <a:endParaRPr sz="3000">
              <a:solidFill>
                <a:srgbClr val="FFFFFF"/>
              </a:solidFill>
              <a:highlight>
                <a:srgbClr val="000000"/>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0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t/>
            </a:r>
            <a:endParaRPr sz="3000">
              <a:solidFill>
                <a:srgbClr val="FFFFFF"/>
              </a:solidFill>
              <a:highlight>
                <a:srgbClr val="000000"/>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latin typeface="Times New Roman"/>
                <a:ea typeface="Times New Roman"/>
                <a:cs typeface="Times New Roman"/>
                <a:sym typeface="Times New Roman"/>
              </a:rPr>
              <a:t>Example of Embedding intent classifier</a:t>
            </a:r>
            <a:endParaRPr>
              <a:latin typeface="Times New Roman"/>
              <a:ea typeface="Times New Roman"/>
              <a:cs typeface="Times New Roman"/>
              <a:sym typeface="Times New Roman"/>
            </a:endParaRPr>
          </a:p>
        </p:txBody>
      </p:sp>
      <p:sp>
        <p:nvSpPr>
          <p:cNvPr id="195" name="Google Shape;195;p29"/>
          <p:cNvSpPr txBox="1"/>
          <p:nvPr>
            <p:ph idx="1" type="body"/>
          </p:nvPr>
        </p:nvSpPr>
        <p:spPr>
          <a:xfrm>
            <a:off x="1202919" y="2011680"/>
            <a:ext cx="9784200" cy="42063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IN" sz="1800">
                <a:solidFill>
                  <a:srgbClr val="FFFFFF"/>
                </a:solidFill>
                <a:highlight>
                  <a:srgbClr val="000000"/>
                </a:highlight>
                <a:latin typeface="Times New Roman"/>
                <a:ea typeface="Times New Roman"/>
                <a:cs typeface="Times New Roman"/>
                <a:sym typeface="Times New Roman"/>
              </a:rPr>
              <a:t>{</a:t>
            </a:r>
            <a:endParaRPr sz="18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1800">
                <a:solidFill>
                  <a:srgbClr val="FFFFFF"/>
                </a:solidFill>
                <a:highlight>
                  <a:srgbClr val="000000"/>
                </a:highlight>
                <a:latin typeface="Times New Roman"/>
                <a:ea typeface="Times New Roman"/>
                <a:cs typeface="Times New Roman"/>
                <a:sym typeface="Times New Roman"/>
              </a:rPr>
              <a:t>    </a:t>
            </a:r>
            <a:r>
              <a:rPr b="1" lang="en-IN" sz="1800">
                <a:solidFill>
                  <a:srgbClr val="FFFFFF"/>
                </a:solidFill>
                <a:highlight>
                  <a:srgbClr val="000000"/>
                </a:highlight>
                <a:latin typeface="Times New Roman"/>
                <a:ea typeface="Times New Roman"/>
                <a:cs typeface="Times New Roman"/>
                <a:sym typeface="Times New Roman"/>
              </a:rPr>
              <a:t>"intent"</a:t>
            </a:r>
            <a:r>
              <a:rPr lang="en-IN" sz="1800">
                <a:solidFill>
                  <a:srgbClr val="FFFFFF"/>
                </a:solidFill>
                <a:highlight>
                  <a:srgbClr val="000000"/>
                </a:highlight>
                <a:latin typeface="Times New Roman"/>
                <a:ea typeface="Times New Roman"/>
                <a:cs typeface="Times New Roman"/>
                <a:sym typeface="Times New Roman"/>
              </a:rPr>
              <a:t>: {</a:t>
            </a:r>
            <a:r>
              <a:rPr b="1" lang="en-IN" sz="1800">
                <a:solidFill>
                  <a:srgbClr val="FFFFFF"/>
                </a:solidFill>
                <a:highlight>
                  <a:srgbClr val="000000"/>
                </a:highlight>
                <a:latin typeface="Times New Roman"/>
                <a:ea typeface="Times New Roman"/>
                <a:cs typeface="Times New Roman"/>
                <a:sym typeface="Times New Roman"/>
              </a:rPr>
              <a:t>"name"</a:t>
            </a:r>
            <a:r>
              <a:rPr lang="en-IN" sz="1800">
                <a:solidFill>
                  <a:srgbClr val="FFFFFF"/>
                </a:solidFill>
                <a:highlight>
                  <a:srgbClr val="000000"/>
                </a:highlight>
                <a:latin typeface="Times New Roman"/>
                <a:ea typeface="Times New Roman"/>
                <a:cs typeface="Times New Roman"/>
                <a:sym typeface="Times New Roman"/>
              </a:rPr>
              <a:t>: "greet", </a:t>
            </a:r>
            <a:r>
              <a:rPr b="1" lang="en-IN" sz="1800">
                <a:solidFill>
                  <a:srgbClr val="FFFFFF"/>
                </a:solidFill>
                <a:highlight>
                  <a:srgbClr val="000000"/>
                </a:highlight>
                <a:latin typeface="Times New Roman"/>
                <a:ea typeface="Times New Roman"/>
                <a:cs typeface="Times New Roman"/>
                <a:sym typeface="Times New Roman"/>
              </a:rPr>
              <a:t>"confidence"</a:t>
            </a:r>
            <a:r>
              <a:rPr lang="en-IN" sz="1800">
                <a:solidFill>
                  <a:srgbClr val="FFFFFF"/>
                </a:solidFill>
                <a:highlight>
                  <a:srgbClr val="000000"/>
                </a:highlight>
                <a:latin typeface="Times New Roman"/>
                <a:ea typeface="Times New Roman"/>
                <a:cs typeface="Times New Roman"/>
                <a:sym typeface="Times New Roman"/>
              </a:rPr>
              <a:t>: 0.8343},</a:t>
            </a:r>
            <a:endParaRPr sz="18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1800">
                <a:solidFill>
                  <a:srgbClr val="FFFFFF"/>
                </a:solidFill>
                <a:highlight>
                  <a:srgbClr val="000000"/>
                </a:highlight>
                <a:latin typeface="Times New Roman"/>
                <a:ea typeface="Times New Roman"/>
                <a:cs typeface="Times New Roman"/>
                <a:sym typeface="Times New Roman"/>
              </a:rPr>
              <a:t>    </a:t>
            </a:r>
            <a:r>
              <a:rPr b="1" lang="en-IN" sz="1800">
                <a:solidFill>
                  <a:srgbClr val="FFFFFF"/>
                </a:solidFill>
                <a:highlight>
                  <a:srgbClr val="000000"/>
                </a:highlight>
                <a:latin typeface="Times New Roman"/>
                <a:ea typeface="Times New Roman"/>
                <a:cs typeface="Times New Roman"/>
                <a:sym typeface="Times New Roman"/>
              </a:rPr>
              <a:t>"intent_ranking"</a:t>
            </a:r>
            <a:r>
              <a:rPr lang="en-IN" sz="1800">
                <a:solidFill>
                  <a:srgbClr val="FFFFFF"/>
                </a:solidFill>
                <a:highlight>
                  <a:srgbClr val="000000"/>
                </a:highlight>
                <a:latin typeface="Times New Roman"/>
                <a:ea typeface="Times New Roman"/>
                <a:cs typeface="Times New Roman"/>
                <a:sym typeface="Times New Roman"/>
              </a:rPr>
              <a:t>: [</a:t>
            </a:r>
            <a:endParaRPr sz="18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1800">
                <a:solidFill>
                  <a:srgbClr val="FFFFFF"/>
                </a:solidFill>
                <a:highlight>
                  <a:srgbClr val="000000"/>
                </a:highlight>
                <a:latin typeface="Times New Roman"/>
                <a:ea typeface="Times New Roman"/>
                <a:cs typeface="Times New Roman"/>
                <a:sym typeface="Times New Roman"/>
              </a:rPr>
              <a:t>        {</a:t>
            </a:r>
            <a:endParaRPr sz="18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1800">
                <a:solidFill>
                  <a:srgbClr val="FFFFFF"/>
                </a:solidFill>
                <a:highlight>
                  <a:srgbClr val="000000"/>
                </a:highlight>
                <a:latin typeface="Times New Roman"/>
                <a:ea typeface="Times New Roman"/>
                <a:cs typeface="Times New Roman"/>
                <a:sym typeface="Times New Roman"/>
              </a:rPr>
              <a:t>            </a:t>
            </a:r>
            <a:r>
              <a:rPr b="1" lang="en-IN" sz="1800">
                <a:solidFill>
                  <a:srgbClr val="FFFFFF"/>
                </a:solidFill>
                <a:highlight>
                  <a:srgbClr val="000000"/>
                </a:highlight>
                <a:latin typeface="Times New Roman"/>
                <a:ea typeface="Times New Roman"/>
                <a:cs typeface="Times New Roman"/>
                <a:sym typeface="Times New Roman"/>
              </a:rPr>
              <a:t>"confidence"</a:t>
            </a:r>
            <a:r>
              <a:rPr lang="en-IN" sz="1800">
                <a:solidFill>
                  <a:srgbClr val="FFFFFF"/>
                </a:solidFill>
                <a:highlight>
                  <a:srgbClr val="000000"/>
                </a:highlight>
                <a:latin typeface="Times New Roman"/>
                <a:ea typeface="Times New Roman"/>
                <a:cs typeface="Times New Roman"/>
                <a:sym typeface="Times New Roman"/>
              </a:rPr>
              <a:t>: 0.385910906220309,</a:t>
            </a:r>
            <a:endParaRPr sz="18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1800">
                <a:solidFill>
                  <a:srgbClr val="FFFFFF"/>
                </a:solidFill>
                <a:highlight>
                  <a:srgbClr val="000000"/>
                </a:highlight>
                <a:latin typeface="Times New Roman"/>
                <a:ea typeface="Times New Roman"/>
                <a:cs typeface="Times New Roman"/>
                <a:sym typeface="Times New Roman"/>
              </a:rPr>
              <a:t>            </a:t>
            </a:r>
            <a:r>
              <a:rPr b="1" lang="en-IN" sz="1800">
                <a:solidFill>
                  <a:srgbClr val="FFFFFF"/>
                </a:solidFill>
                <a:highlight>
                  <a:srgbClr val="000000"/>
                </a:highlight>
                <a:latin typeface="Times New Roman"/>
                <a:ea typeface="Times New Roman"/>
                <a:cs typeface="Times New Roman"/>
                <a:sym typeface="Times New Roman"/>
              </a:rPr>
              <a:t>"name"</a:t>
            </a:r>
            <a:r>
              <a:rPr lang="en-IN" sz="1800">
                <a:solidFill>
                  <a:srgbClr val="FFFFFF"/>
                </a:solidFill>
                <a:highlight>
                  <a:srgbClr val="000000"/>
                </a:highlight>
                <a:latin typeface="Times New Roman"/>
                <a:ea typeface="Times New Roman"/>
                <a:cs typeface="Times New Roman"/>
                <a:sym typeface="Times New Roman"/>
              </a:rPr>
              <a:t>: "goodbye"</a:t>
            </a:r>
            <a:endParaRPr sz="18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1800">
                <a:solidFill>
                  <a:srgbClr val="FFFFFF"/>
                </a:solidFill>
                <a:highlight>
                  <a:srgbClr val="000000"/>
                </a:highlight>
                <a:latin typeface="Times New Roman"/>
                <a:ea typeface="Times New Roman"/>
                <a:cs typeface="Times New Roman"/>
                <a:sym typeface="Times New Roman"/>
              </a:rPr>
              <a:t>        },</a:t>
            </a:r>
            <a:endParaRPr sz="18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1800">
                <a:solidFill>
                  <a:srgbClr val="FFFFFF"/>
                </a:solidFill>
                <a:highlight>
                  <a:srgbClr val="000000"/>
                </a:highlight>
                <a:latin typeface="Times New Roman"/>
                <a:ea typeface="Times New Roman"/>
                <a:cs typeface="Times New Roman"/>
                <a:sym typeface="Times New Roman"/>
              </a:rPr>
              <a:t>        {</a:t>
            </a:r>
            <a:endParaRPr sz="18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1800">
                <a:solidFill>
                  <a:srgbClr val="FFFFFF"/>
                </a:solidFill>
                <a:highlight>
                  <a:srgbClr val="000000"/>
                </a:highlight>
                <a:latin typeface="Times New Roman"/>
                <a:ea typeface="Times New Roman"/>
                <a:cs typeface="Times New Roman"/>
                <a:sym typeface="Times New Roman"/>
              </a:rPr>
              <a:t>            </a:t>
            </a:r>
            <a:r>
              <a:rPr b="1" lang="en-IN" sz="1800">
                <a:solidFill>
                  <a:srgbClr val="FFFFFF"/>
                </a:solidFill>
                <a:highlight>
                  <a:srgbClr val="000000"/>
                </a:highlight>
                <a:latin typeface="Times New Roman"/>
                <a:ea typeface="Times New Roman"/>
                <a:cs typeface="Times New Roman"/>
                <a:sym typeface="Times New Roman"/>
              </a:rPr>
              <a:t>"confidence"</a:t>
            </a:r>
            <a:r>
              <a:rPr lang="en-IN" sz="1800">
                <a:solidFill>
                  <a:srgbClr val="FFFFFF"/>
                </a:solidFill>
                <a:highlight>
                  <a:srgbClr val="000000"/>
                </a:highlight>
                <a:latin typeface="Times New Roman"/>
                <a:ea typeface="Times New Roman"/>
                <a:cs typeface="Times New Roman"/>
                <a:sym typeface="Times New Roman"/>
              </a:rPr>
              <a:t>: 0.28161531595656784,</a:t>
            </a:r>
            <a:endParaRPr sz="18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1800">
                <a:solidFill>
                  <a:srgbClr val="FFFFFF"/>
                </a:solidFill>
                <a:highlight>
                  <a:srgbClr val="000000"/>
                </a:highlight>
                <a:latin typeface="Times New Roman"/>
                <a:ea typeface="Times New Roman"/>
                <a:cs typeface="Times New Roman"/>
                <a:sym typeface="Times New Roman"/>
              </a:rPr>
              <a:t>            </a:t>
            </a:r>
            <a:r>
              <a:rPr b="1" lang="en-IN" sz="1800">
                <a:solidFill>
                  <a:srgbClr val="FFFFFF"/>
                </a:solidFill>
                <a:highlight>
                  <a:srgbClr val="000000"/>
                </a:highlight>
                <a:latin typeface="Times New Roman"/>
                <a:ea typeface="Times New Roman"/>
                <a:cs typeface="Times New Roman"/>
                <a:sym typeface="Times New Roman"/>
              </a:rPr>
              <a:t>"name"</a:t>
            </a:r>
            <a:r>
              <a:rPr lang="en-IN" sz="1800">
                <a:solidFill>
                  <a:srgbClr val="FFFFFF"/>
                </a:solidFill>
                <a:highlight>
                  <a:srgbClr val="000000"/>
                </a:highlight>
                <a:latin typeface="Times New Roman"/>
                <a:ea typeface="Times New Roman"/>
                <a:cs typeface="Times New Roman"/>
                <a:sym typeface="Times New Roman"/>
              </a:rPr>
              <a:t>: "restaurant_search"}]}</a:t>
            </a:r>
            <a:endParaRPr sz="18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a:latin typeface="Times New Roman"/>
                <a:ea typeface="Times New Roman"/>
                <a:cs typeface="Times New Roman"/>
                <a:sym typeface="Times New Roman"/>
              </a:rPr>
              <a:t>Entity Synonym Mapper</a:t>
            </a:r>
            <a:endParaRPr b="1">
              <a:latin typeface="Times New Roman"/>
              <a:ea typeface="Times New Roman"/>
              <a:cs typeface="Times New Roman"/>
              <a:sym typeface="Times New Roman"/>
            </a:endParaRPr>
          </a:p>
        </p:txBody>
      </p:sp>
      <p:sp>
        <p:nvSpPr>
          <p:cNvPr id="201" name="Google Shape;201;p30"/>
          <p:cNvSpPr txBox="1"/>
          <p:nvPr>
            <p:ph idx="1" type="body"/>
          </p:nvPr>
        </p:nvSpPr>
        <p:spPr>
          <a:xfrm>
            <a:off x="1055594" y="1792880"/>
            <a:ext cx="9784200" cy="42063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t/>
            </a:r>
            <a:endParaRPr sz="24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t/>
            </a:r>
            <a:endParaRPr sz="24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2400">
                <a:solidFill>
                  <a:srgbClr val="FFFFFF"/>
                </a:solidFill>
                <a:highlight>
                  <a:srgbClr val="000000"/>
                </a:highlight>
                <a:latin typeface="Times New Roman"/>
                <a:ea typeface="Times New Roman"/>
                <a:cs typeface="Times New Roman"/>
                <a:sym typeface="Times New Roman"/>
              </a:rPr>
              <a:t>								</a:t>
            </a:r>
            <a:endParaRPr sz="1800">
              <a:solidFill>
                <a:srgbClr val="FFFFFF"/>
              </a:solidFill>
              <a:highlight>
                <a:srgbClr val="000000"/>
              </a:highlight>
              <a:latin typeface="Times New Roman"/>
              <a:ea typeface="Times New Roman"/>
              <a:cs typeface="Times New Roman"/>
              <a:sym typeface="Times New Roman"/>
            </a:endParaRPr>
          </a:p>
        </p:txBody>
      </p:sp>
      <p:sp>
        <p:nvSpPr>
          <p:cNvPr id="202" name="Google Shape;202;p30"/>
          <p:cNvSpPr txBox="1"/>
          <p:nvPr/>
        </p:nvSpPr>
        <p:spPr>
          <a:xfrm>
            <a:off x="4835400" y="3429000"/>
            <a:ext cx="4835400" cy="2330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200"/>
              </a:spcBef>
              <a:spcAft>
                <a:spcPts val="0"/>
              </a:spcAft>
              <a:buClr>
                <a:schemeClr val="dk1"/>
              </a:buClr>
              <a:buSzPts val="1100"/>
              <a:buFont typeface="Arial"/>
              <a:buNone/>
            </a:pPr>
            <a:r>
              <a:t/>
            </a:r>
            <a:endParaRPr>
              <a:latin typeface="Corbel"/>
              <a:ea typeface="Corbel"/>
              <a:cs typeface="Corbel"/>
              <a:sym typeface="Corbel"/>
            </a:endParaRPr>
          </a:p>
        </p:txBody>
      </p:sp>
      <p:sp>
        <p:nvSpPr>
          <p:cNvPr id="203" name="Google Shape;203;p30"/>
          <p:cNvSpPr txBox="1"/>
          <p:nvPr/>
        </p:nvSpPr>
        <p:spPr>
          <a:xfrm>
            <a:off x="1202925" y="1980775"/>
            <a:ext cx="4297800" cy="4752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200"/>
              </a:spcBef>
              <a:spcAft>
                <a:spcPts val="0"/>
              </a:spcAft>
              <a:buClr>
                <a:schemeClr val="dk1"/>
              </a:buClr>
              <a:buSzPts val="1100"/>
              <a:buFont typeface="Arial"/>
              <a:buNone/>
            </a:pPr>
            <a:r>
              <a:rPr lang="en-IN" sz="2400">
                <a:solidFill>
                  <a:schemeClr val="lt1"/>
                </a:solidFill>
                <a:highlight>
                  <a:schemeClr val="dk1"/>
                </a:highlight>
                <a:latin typeface="Times New Roman"/>
                <a:ea typeface="Times New Roman"/>
                <a:cs typeface="Times New Roman"/>
                <a:sym typeface="Times New Roman"/>
              </a:rPr>
              <a:t>Maps synonymous entity values to the same value.</a:t>
            </a:r>
            <a:endParaRPr sz="2400">
              <a:solidFill>
                <a:schemeClr val="lt1"/>
              </a:solidFill>
              <a:highlight>
                <a:schemeClr val="dk1"/>
              </a:highlight>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lang="en-IN" sz="2400">
                <a:solidFill>
                  <a:schemeClr val="lt1"/>
                </a:solidFill>
                <a:highlight>
                  <a:schemeClr val="dk1"/>
                </a:highlight>
                <a:latin typeface="Times New Roman"/>
                <a:ea typeface="Times New Roman"/>
                <a:cs typeface="Times New Roman"/>
                <a:sym typeface="Times New Roman"/>
              </a:rPr>
              <a:t>If the training data contains defined Synonyms this component will make sure that detected entity values will be mapped to the same values.</a:t>
            </a:r>
            <a:endParaRPr sz="2400">
              <a:solidFill>
                <a:schemeClr val="lt1"/>
              </a:solidFill>
              <a:highlight>
                <a:schemeClr val="dk1"/>
              </a:highlight>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IN" sz="2000">
                <a:solidFill>
                  <a:schemeClr val="lt1"/>
                </a:solidFill>
                <a:highlight>
                  <a:schemeClr val="dk1"/>
                </a:highlight>
                <a:latin typeface="Times New Roman"/>
                <a:ea typeface="Times New Roman"/>
                <a:cs typeface="Times New Roman"/>
                <a:sym typeface="Times New Roman"/>
              </a:rPr>
              <a:t>E,g:This component will allow you to map the entities New York City and NYC to nyc. The entitiy extraction will return nyc even though the message contains NYC.</a:t>
            </a:r>
            <a:endParaRPr sz="2000">
              <a:solidFill>
                <a:schemeClr val="lt1"/>
              </a:solidFill>
              <a:highlight>
                <a:schemeClr val="dk1"/>
              </a:highlight>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t/>
            </a:r>
            <a:endParaRPr sz="2400">
              <a:solidFill>
                <a:schemeClr val="lt1"/>
              </a:solidFill>
              <a:highlight>
                <a:schemeClr val="dk1"/>
              </a:highlight>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t/>
            </a:r>
            <a:endParaRPr sz="1800">
              <a:solidFill>
                <a:schemeClr val="lt1"/>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Corbel"/>
              <a:ea typeface="Corbel"/>
              <a:cs typeface="Corbel"/>
              <a:sym typeface="Corbel"/>
            </a:endParaRPr>
          </a:p>
        </p:txBody>
      </p:sp>
      <p:sp>
        <p:nvSpPr>
          <p:cNvPr id="204" name="Google Shape;204;p30"/>
          <p:cNvSpPr txBox="1"/>
          <p:nvPr/>
        </p:nvSpPr>
        <p:spPr>
          <a:xfrm>
            <a:off x="6400800" y="1980775"/>
            <a:ext cx="4297800" cy="4493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200"/>
              </a:spcBef>
              <a:spcAft>
                <a:spcPts val="0"/>
              </a:spcAft>
              <a:buClr>
                <a:schemeClr val="dk1"/>
              </a:buClr>
              <a:buSzPts val="1100"/>
              <a:buFont typeface="Arial"/>
              <a:buNone/>
            </a:pPr>
            <a:r>
              <a:rPr lang="en-IN" sz="1800">
                <a:solidFill>
                  <a:schemeClr val="lt1"/>
                </a:solidFill>
                <a:highlight>
                  <a:schemeClr val="dk1"/>
                </a:highlight>
                <a:latin typeface="Times New Roman"/>
                <a:ea typeface="Times New Roman"/>
                <a:cs typeface="Times New Roman"/>
                <a:sym typeface="Times New Roman"/>
              </a:rPr>
              <a:t>[{ </a:t>
            </a:r>
            <a:r>
              <a:rPr b="1" lang="en-IN" sz="1800">
                <a:solidFill>
                  <a:schemeClr val="lt1"/>
                </a:solidFill>
                <a:highlight>
                  <a:schemeClr val="dk1"/>
                </a:highlight>
                <a:latin typeface="Times New Roman"/>
                <a:ea typeface="Times New Roman"/>
                <a:cs typeface="Times New Roman"/>
                <a:sym typeface="Times New Roman"/>
              </a:rPr>
              <a:t>"text"</a:t>
            </a:r>
            <a:r>
              <a:rPr lang="en-IN" sz="1800">
                <a:solidFill>
                  <a:schemeClr val="lt1"/>
                </a:solidFill>
                <a:highlight>
                  <a:schemeClr val="dk1"/>
                </a:highlight>
                <a:latin typeface="Times New Roman"/>
                <a:ea typeface="Times New Roman"/>
                <a:cs typeface="Times New Roman"/>
                <a:sym typeface="Times New Roman"/>
              </a:rPr>
              <a:t>: "I moved to New York City",</a:t>
            </a:r>
            <a:endParaRPr sz="1800">
              <a:solidFill>
                <a:schemeClr val="lt1"/>
              </a:solidFill>
              <a:highlight>
                <a:schemeClr val="dk1"/>
              </a:highlight>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IN" sz="1800">
                <a:solidFill>
                  <a:schemeClr val="lt1"/>
                </a:solidFill>
                <a:highlight>
                  <a:schemeClr val="dk1"/>
                </a:highlight>
                <a:latin typeface="Times New Roman"/>
                <a:ea typeface="Times New Roman"/>
                <a:cs typeface="Times New Roman"/>
                <a:sym typeface="Times New Roman"/>
              </a:rPr>
              <a:t>  </a:t>
            </a:r>
            <a:r>
              <a:rPr b="1" lang="en-IN" sz="1800">
                <a:solidFill>
                  <a:schemeClr val="lt1"/>
                </a:solidFill>
                <a:highlight>
                  <a:schemeClr val="dk1"/>
                </a:highlight>
                <a:latin typeface="Times New Roman"/>
                <a:ea typeface="Times New Roman"/>
                <a:cs typeface="Times New Roman"/>
                <a:sym typeface="Times New Roman"/>
              </a:rPr>
              <a:t>"intent"</a:t>
            </a:r>
            <a:r>
              <a:rPr lang="en-IN" sz="1800">
                <a:solidFill>
                  <a:schemeClr val="lt1"/>
                </a:solidFill>
                <a:highlight>
                  <a:schemeClr val="dk1"/>
                </a:highlight>
                <a:latin typeface="Times New Roman"/>
                <a:ea typeface="Times New Roman"/>
                <a:cs typeface="Times New Roman"/>
                <a:sym typeface="Times New Roman"/>
              </a:rPr>
              <a:t>: "inform_relocation",</a:t>
            </a:r>
            <a:endParaRPr sz="1800">
              <a:solidFill>
                <a:schemeClr val="lt1"/>
              </a:solidFill>
              <a:highlight>
                <a:schemeClr val="dk1"/>
              </a:highlight>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IN" sz="1800">
                <a:solidFill>
                  <a:schemeClr val="lt1"/>
                </a:solidFill>
                <a:highlight>
                  <a:schemeClr val="dk1"/>
                </a:highlight>
                <a:latin typeface="Times New Roman"/>
                <a:ea typeface="Times New Roman"/>
                <a:cs typeface="Times New Roman"/>
                <a:sym typeface="Times New Roman"/>
              </a:rPr>
              <a:t>  </a:t>
            </a:r>
            <a:r>
              <a:rPr b="1" lang="en-IN" sz="1800">
                <a:solidFill>
                  <a:schemeClr val="lt1"/>
                </a:solidFill>
                <a:highlight>
                  <a:schemeClr val="dk1"/>
                </a:highlight>
                <a:latin typeface="Times New Roman"/>
                <a:ea typeface="Times New Roman"/>
                <a:cs typeface="Times New Roman"/>
                <a:sym typeface="Times New Roman"/>
              </a:rPr>
              <a:t>"entities"</a:t>
            </a:r>
            <a:r>
              <a:rPr lang="en-IN" sz="1800">
                <a:solidFill>
                  <a:schemeClr val="lt1"/>
                </a:solidFill>
                <a:highlight>
                  <a:schemeClr val="dk1"/>
                </a:highlight>
                <a:latin typeface="Times New Roman"/>
                <a:ea typeface="Times New Roman"/>
                <a:cs typeface="Times New Roman"/>
                <a:sym typeface="Times New Roman"/>
              </a:rPr>
              <a:t>: [{</a:t>
            </a:r>
            <a:r>
              <a:rPr b="1" lang="en-IN" sz="1800">
                <a:solidFill>
                  <a:schemeClr val="lt1"/>
                </a:solidFill>
                <a:highlight>
                  <a:schemeClr val="dk1"/>
                </a:highlight>
                <a:latin typeface="Times New Roman"/>
                <a:ea typeface="Times New Roman"/>
                <a:cs typeface="Times New Roman"/>
                <a:sym typeface="Times New Roman"/>
              </a:rPr>
              <a:t>"value"</a:t>
            </a:r>
            <a:r>
              <a:rPr lang="en-IN" sz="1800">
                <a:solidFill>
                  <a:schemeClr val="lt1"/>
                </a:solidFill>
                <a:highlight>
                  <a:schemeClr val="dk1"/>
                </a:highlight>
                <a:latin typeface="Times New Roman"/>
                <a:ea typeface="Times New Roman"/>
                <a:cs typeface="Times New Roman"/>
                <a:sym typeface="Times New Roman"/>
              </a:rPr>
              <a:t>: "nyc",</a:t>
            </a:r>
            <a:endParaRPr sz="1800">
              <a:solidFill>
                <a:schemeClr val="lt1"/>
              </a:solidFill>
              <a:highlight>
                <a:schemeClr val="dk1"/>
              </a:highlight>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IN" sz="1800">
                <a:solidFill>
                  <a:schemeClr val="lt1"/>
                </a:solidFill>
                <a:highlight>
                  <a:schemeClr val="dk1"/>
                </a:highlight>
                <a:latin typeface="Times New Roman"/>
                <a:ea typeface="Times New Roman"/>
                <a:cs typeface="Times New Roman"/>
                <a:sym typeface="Times New Roman"/>
              </a:rPr>
              <a:t>                </a:t>
            </a:r>
            <a:r>
              <a:rPr b="1" lang="en-IN" sz="1800">
                <a:solidFill>
                  <a:schemeClr val="lt1"/>
                </a:solidFill>
                <a:highlight>
                  <a:schemeClr val="dk1"/>
                </a:highlight>
                <a:latin typeface="Times New Roman"/>
                <a:ea typeface="Times New Roman"/>
                <a:cs typeface="Times New Roman"/>
                <a:sym typeface="Times New Roman"/>
              </a:rPr>
              <a:t>"start"</a:t>
            </a:r>
            <a:r>
              <a:rPr lang="en-IN" sz="1800">
                <a:solidFill>
                  <a:schemeClr val="lt1"/>
                </a:solidFill>
                <a:highlight>
                  <a:schemeClr val="dk1"/>
                </a:highlight>
                <a:latin typeface="Times New Roman"/>
                <a:ea typeface="Times New Roman"/>
                <a:cs typeface="Times New Roman"/>
                <a:sym typeface="Times New Roman"/>
              </a:rPr>
              <a:t>: 11,</a:t>
            </a:r>
            <a:endParaRPr sz="1800">
              <a:solidFill>
                <a:schemeClr val="lt1"/>
              </a:solidFill>
              <a:highlight>
                <a:schemeClr val="dk1"/>
              </a:highlight>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IN" sz="1800">
                <a:solidFill>
                  <a:schemeClr val="lt1"/>
                </a:solidFill>
                <a:highlight>
                  <a:schemeClr val="dk1"/>
                </a:highlight>
                <a:latin typeface="Times New Roman"/>
                <a:ea typeface="Times New Roman"/>
                <a:cs typeface="Times New Roman"/>
                <a:sym typeface="Times New Roman"/>
              </a:rPr>
              <a:t>                </a:t>
            </a:r>
            <a:r>
              <a:rPr b="1" lang="en-IN" sz="1800">
                <a:solidFill>
                  <a:schemeClr val="lt1"/>
                </a:solidFill>
                <a:highlight>
                  <a:schemeClr val="dk1"/>
                </a:highlight>
                <a:latin typeface="Times New Roman"/>
                <a:ea typeface="Times New Roman"/>
                <a:cs typeface="Times New Roman"/>
                <a:sym typeface="Times New Roman"/>
              </a:rPr>
              <a:t>"end"</a:t>
            </a:r>
            <a:r>
              <a:rPr lang="en-IN" sz="1800">
                <a:solidFill>
                  <a:schemeClr val="lt1"/>
                </a:solidFill>
                <a:highlight>
                  <a:schemeClr val="dk1"/>
                </a:highlight>
                <a:latin typeface="Times New Roman"/>
                <a:ea typeface="Times New Roman"/>
                <a:cs typeface="Times New Roman"/>
                <a:sym typeface="Times New Roman"/>
              </a:rPr>
              <a:t>: 24,</a:t>
            </a:r>
            <a:endParaRPr sz="1800">
              <a:solidFill>
                <a:schemeClr val="lt1"/>
              </a:solidFill>
              <a:highlight>
                <a:schemeClr val="dk1"/>
              </a:highlight>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IN" sz="1800">
                <a:solidFill>
                  <a:schemeClr val="lt1"/>
                </a:solidFill>
                <a:highlight>
                  <a:schemeClr val="dk1"/>
                </a:highlight>
                <a:latin typeface="Times New Roman"/>
                <a:ea typeface="Times New Roman"/>
                <a:cs typeface="Times New Roman"/>
                <a:sym typeface="Times New Roman"/>
              </a:rPr>
              <a:t>                </a:t>
            </a:r>
            <a:r>
              <a:rPr b="1" lang="en-IN" sz="1800">
                <a:solidFill>
                  <a:schemeClr val="lt1"/>
                </a:solidFill>
                <a:highlight>
                  <a:schemeClr val="dk1"/>
                </a:highlight>
                <a:latin typeface="Times New Roman"/>
                <a:ea typeface="Times New Roman"/>
                <a:cs typeface="Times New Roman"/>
                <a:sym typeface="Times New Roman"/>
              </a:rPr>
              <a:t>"entity"</a:t>
            </a:r>
            <a:r>
              <a:rPr lang="en-IN" sz="1800">
                <a:solidFill>
                  <a:schemeClr val="lt1"/>
                </a:solidFill>
                <a:highlight>
                  <a:schemeClr val="dk1"/>
                </a:highlight>
                <a:latin typeface="Times New Roman"/>
                <a:ea typeface="Times New Roman"/>
                <a:cs typeface="Times New Roman"/>
                <a:sym typeface="Times New Roman"/>
              </a:rPr>
              <a:t>: "city", }]},</a:t>
            </a:r>
            <a:endParaRPr sz="1800">
              <a:solidFill>
                <a:schemeClr val="lt1"/>
              </a:solidFill>
              <a:highlight>
                <a:schemeClr val="dk1"/>
              </a:highlight>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IN" sz="1800">
                <a:solidFill>
                  <a:schemeClr val="lt1"/>
                </a:solidFill>
                <a:highlight>
                  <a:schemeClr val="dk1"/>
                </a:highlight>
                <a:latin typeface="Times New Roman"/>
                <a:ea typeface="Times New Roman"/>
                <a:cs typeface="Times New Roman"/>
                <a:sym typeface="Times New Roman"/>
              </a:rPr>
              <a:t>{</a:t>
            </a:r>
            <a:r>
              <a:rPr b="1" lang="en-IN" sz="1800">
                <a:solidFill>
                  <a:schemeClr val="lt1"/>
                </a:solidFill>
                <a:highlight>
                  <a:schemeClr val="dk1"/>
                </a:highlight>
                <a:latin typeface="Times New Roman"/>
                <a:ea typeface="Times New Roman"/>
                <a:cs typeface="Times New Roman"/>
                <a:sym typeface="Times New Roman"/>
              </a:rPr>
              <a:t>"text"</a:t>
            </a:r>
            <a:r>
              <a:rPr lang="en-IN" sz="1800">
                <a:solidFill>
                  <a:schemeClr val="lt1"/>
                </a:solidFill>
                <a:highlight>
                  <a:schemeClr val="dk1"/>
                </a:highlight>
                <a:latin typeface="Times New Roman"/>
                <a:ea typeface="Times New Roman"/>
                <a:cs typeface="Times New Roman"/>
                <a:sym typeface="Times New Roman"/>
              </a:rPr>
              <a:t>: "I got a new flat in NYC.",</a:t>
            </a:r>
            <a:endParaRPr sz="1800">
              <a:solidFill>
                <a:schemeClr val="lt1"/>
              </a:solidFill>
              <a:highlight>
                <a:schemeClr val="dk1"/>
              </a:highlight>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IN" sz="1800">
                <a:solidFill>
                  <a:schemeClr val="lt1"/>
                </a:solidFill>
                <a:highlight>
                  <a:schemeClr val="dk1"/>
                </a:highlight>
                <a:latin typeface="Times New Roman"/>
                <a:ea typeface="Times New Roman"/>
                <a:cs typeface="Times New Roman"/>
                <a:sym typeface="Times New Roman"/>
              </a:rPr>
              <a:t>  </a:t>
            </a:r>
            <a:r>
              <a:rPr b="1" lang="en-IN" sz="1800">
                <a:solidFill>
                  <a:schemeClr val="lt1"/>
                </a:solidFill>
                <a:highlight>
                  <a:schemeClr val="dk1"/>
                </a:highlight>
                <a:latin typeface="Times New Roman"/>
                <a:ea typeface="Times New Roman"/>
                <a:cs typeface="Times New Roman"/>
                <a:sym typeface="Times New Roman"/>
              </a:rPr>
              <a:t>"intent"</a:t>
            </a:r>
            <a:r>
              <a:rPr lang="en-IN" sz="1800">
                <a:solidFill>
                  <a:schemeClr val="lt1"/>
                </a:solidFill>
                <a:highlight>
                  <a:schemeClr val="dk1"/>
                </a:highlight>
                <a:latin typeface="Times New Roman"/>
                <a:ea typeface="Times New Roman"/>
                <a:cs typeface="Times New Roman"/>
                <a:sym typeface="Times New Roman"/>
              </a:rPr>
              <a:t>: "inform_relocation",</a:t>
            </a:r>
            <a:endParaRPr sz="1800">
              <a:solidFill>
                <a:schemeClr val="lt1"/>
              </a:solidFill>
              <a:highlight>
                <a:schemeClr val="dk1"/>
              </a:highlight>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IN" sz="1800">
                <a:solidFill>
                  <a:schemeClr val="lt1"/>
                </a:solidFill>
                <a:highlight>
                  <a:schemeClr val="dk1"/>
                </a:highlight>
                <a:latin typeface="Times New Roman"/>
                <a:ea typeface="Times New Roman"/>
                <a:cs typeface="Times New Roman"/>
                <a:sym typeface="Times New Roman"/>
              </a:rPr>
              <a:t>  </a:t>
            </a:r>
            <a:r>
              <a:rPr b="1" lang="en-IN" sz="1800">
                <a:solidFill>
                  <a:schemeClr val="lt1"/>
                </a:solidFill>
                <a:highlight>
                  <a:schemeClr val="dk1"/>
                </a:highlight>
                <a:latin typeface="Times New Roman"/>
                <a:ea typeface="Times New Roman"/>
                <a:cs typeface="Times New Roman"/>
                <a:sym typeface="Times New Roman"/>
              </a:rPr>
              <a:t>"entities"</a:t>
            </a:r>
            <a:r>
              <a:rPr lang="en-IN" sz="1800">
                <a:solidFill>
                  <a:schemeClr val="lt1"/>
                </a:solidFill>
                <a:highlight>
                  <a:schemeClr val="dk1"/>
                </a:highlight>
                <a:latin typeface="Times New Roman"/>
                <a:ea typeface="Times New Roman"/>
                <a:cs typeface="Times New Roman"/>
                <a:sym typeface="Times New Roman"/>
              </a:rPr>
              <a:t>: [{</a:t>
            </a:r>
            <a:r>
              <a:rPr b="1" lang="en-IN" sz="1800">
                <a:solidFill>
                  <a:schemeClr val="lt1"/>
                </a:solidFill>
                <a:highlight>
                  <a:schemeClr val="dk1"/>
                </a:highlight>
                <a:latin typeface="Times New Roman"/>
                <a:ea typeface="Times New Roman"/>
                <a:cs typeface="Times New Roman"/>
                <a:sym typeface="Times New Roman"/>
              </a:rPr>
              <a:t>"value"</a:t>
            </a:r>
            <a:r>
              <a:rPr lang="en-IN" sz="1800">
                <a:solidFill>
                  <a:schemeClr val="lt1"/>
                </a:solidFill>
                <a:highlight>
                  <a:schemeClr val="dk1"/>
                </a:highlight>
                <a:latin typeface="Times New Roman"/>
                <a:ea typeface="Times New Roman"/>
                <a:cs typeface="Times New Roman"/>
                <a:sym typeface="Times New Roman"/>
              </a:rPr>
              <a:t>: "nyc",</a:t>
            </a:r>
            <a:endParaRPr sz="1800">
              <a:solidFill>
                <a:schemeClr val="lt1"/>
              </a:solidFill>
              <a:highlight>
                <a:schemeClr val="dk1"/>
              </a:highlight>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IN" sz="1800">
                <a:solidFill>
                  <a:schemeClr val="lt1"/>
                </a:solidFill>
                <a:highlight>
                  <a:schemeClr val="dk1"/>
                </a:highlight>
                <a:latin typeface="Times New Roman"/>
                <a:ea typeface="Times New Roman"/>
                <a:cs typeface="Times New Roman"/>
                <a:sym typeface="Times New Roman"/>
              </a:rPr>
              <a:t>                </a:t>
            </a:r>
            <a:r>
              <a:rPr b="1" lang="en-IN" sz="1800">
                <a:solidFill>
                  <a:schemeClr val="lt1"/>
                </a:solidFill>
                <a:highlight>
                  <a:schemeClr val="dk1"/>
                </a:highlight>
                <a:latin typeface="Times New Roman"/>
                <a:ea typeface="Times New Roman"/>
                <a:cs typeface="Times New Roman"/>
                <a:sym typeface="Times New Roman"/>
              </a:rPr>
              <a:t>"start"</a:t>
            </a:r>
            <a:r>
              <a:rPr lang="en-IN" sz="1800">
                <a:solidFill>
                  <a:schemeClr val="lt1"/>
                </a:solidFill>
                <a:highlight>
                  <a:schemeClr val="dk1"/>
                </a:highlight>
                <a:latin typeface="Times New Roman"/>
                <a:ea typeface="Times New Roman"/>
                <a:cs typeface="Times New Roman"/>
                <a:sym typeface="Times New Roman"/>
              </a:rPr>
              <a:t>: 20,</a:t>
            </a:r>
            <a:endParaRPr sz="1800">
              <a:solidFill>
                <a:schemeClr val="lt1"/>
              </a:solidFill>
              <a:highlight>
                <a:schemeClr val="dk1"/>
              </a:highlight>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IN" sz="1800">
                <a:solidFill>
                  <a:schemeClr val="lt1"/>
                </a:solidFill>
                <a:highlight>
                  <a:schemeClr val="dk1"/>
                </a:highlight>
                <a:latin typeface="Times New Roman"/>
                <a:ea typeface="Times New Roman"/>
                <a:cs typeface="Times New Roman"/>
                <a:sym typeface="Times New Roman"/>
              </a:rPr>
              <a:t>                </a:t>
            </a:r>
            <a:r>
              <a:rPr b="1" lang="en-IN" sz="1800">
                <a:solidFill>
                  <a:schemeClr val="lt1"/>
                </a:solidFill>
                <a:highlight>
                  <a:schemeClr val="dk1"/>
                </a:highlight>
                <a:latin typeface="Times New Roman"/>
                <a:ea typeface="Times New Roman"/>
                <a:cs typeface="Times New Roman"/>
                <a:sym typeface="Times New Roman"/>
              </a:rPr>
              <a:t>"end"</a:t>
            </a:r>
            <a:r>
              <a:rPr lang="en-IN" sz="1800">
                <a:solidFill>
                  <a:schemeClr val="lt1"/>
                </a:solidFill>
                <a:highlight>
                  <a:schemeClr val="dk1"/>
                </a:highlight>
                <a:latin typeface="Times New Roman"/>
                <a:ea typeface="Times New Roman"/>
                <a:cs typeface="Times New Roman"/>
                <a:sym typeface="Times New Roman"/>
              </a:rPr>
              <a:t>: 23,</a:t>
            </a:r>
            <a:endParaRPr sz="1800">
              <a:solidFill>
                <a:schemeClr val="lt1"/>
              </a:solidFill>
              <a:highlight>
                <a:schemeClr val="dk1"/>
              </a:highlight>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IN" sz="1800">
                <a:solidFill>
                  <a:schemeClr val="lt1"/>
                </a:solidFill>
                <a:highlight>
                  <a:schemeClr val="dk1"/>
                </a:highlight>
                <a:latin typeface="Times New Roman"/>
                <a:ea typeface="Times New Roman"/>
                <a:cs typeface="Times New Roman"/>
                <a:sym typeface="Times New Roman"/>
              </a:rPr>
              <a:t>                </a:t>
            </a:r>
            <a:r>
              <a:rPr b="1" lang="en-IN" sz="1800">
                <a:solidFill>
                  <a:schemeClr val="lt1"/>
                </a:solidFill>
                <a:highlight>
                  <a:schemeClr val="dk1"/>
                </a:highlight>
                <a:latin typeface="Times New Roman"/>
                <a:ea typeface="Times New Roman"/>
                <a:cs typeface="Times New Roman"/>
                <a:sym typeface="Times New Roman"/>
              </a:rPr>
              <a:t>"entity"</a:t>
            </a:r>
            <a:r>
              <a:rPr lang="en-IN" sz="1800">
                <a:solidFill>
                  <a:schemeClr val="lt1"/>
                </a:solidFill>
                <a:highlight>
                  <a:schemeClr val="dk1"/>
                </a:highlight>
                <a:latin typeface="Times New Roman"/>
                <a:ea typeface="Times New Roman"/>
                <a:cs typeface="Times New Roman"/>
                <a:sym typeface="Times New Roman"/>
              </a:rPr>
              <a:t>: "city",}]}]</a:t>
            </a:r>
            <a:endParaRPr sz="1800">
              <a:solidFill>
                <a:schemeClr val="lt1"/>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Corbel"/>
              <a:ea typeface="Corbel"/>
              <a:cs typeface="Corbel"/>
              <a:sym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a:latin typeface="Times New Roman"/>
                <a:ea typeface="Times New Roman"/>
                <a:cs typeface="Times New Roman"/>
                <a:sym typeface="Times New Roman"/>
              </a:rPr>
              <a:t>Policies: 1) Memoization Policy </a:t>
            </a:r>
            <a:endParaRPr b="1">
              <a:latin typeface="Times New Roman"/>
              <a:ea typeface="Times New Roman"/>
              <a:cs typeface="Times New Roman"/>
              <a:sym typeface="Times New Roman"/>
            </a:endParaRPr>
          </a:p>
        </p:txBody>
      </p:sp>
      <p:sp>
        <p:nvSpPr>
          <p:cNvPr id="210" name="Google Shape;210;p31"/>
          <p:cNvSpPr txBox="1"/>
          <p:nvPr>
            <p:ph idx="1" type="body"/>
          </p:nvPr>
        </p:nvSpPr>
        <p:spPr>
          <a:xfrm>
            <a:off x="1202919" y="2011680"/>
            <a:ext cx="9784200" cy="42063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IN" sz="2400">
                <a:solidFill>
                  <a:srgbClr val="FFFFFF"/>
                </a:solidFill>
                <a:highlight>
                  <a:srgbClr val="000000"/>
                </a:highlight>
                <a:latin typeface="Times New Roman"/>
                <a:ea typeface="Times New Roman"/>
                <a:cs typeface="Times New Roman"/>
                <a:sym typeface="Times New Roman"/>
              </a:rPr>
              <a:t>The MemoizationPolicy just memorizes the conversations in your training data. </a:t>
            </a:r>
            <a:endParaRPr sz="24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2400">
                <a:solidFill>
                  <a:srgbClr val="FFFFFF"/>
                </a:solidFill>
                <a:highlight>
                  <a:srgbClr val="000000"/>
                </a:highlight>
                <a:latin typeface="Times New Roman"/>
                <a:ea typeface="Times New Roman"/>
                <a:cs typeface="Times New Roman"/>
                <a:sym typeface="Times New Roman"/>
              </a:rPr>
              <a:t>It predicts the next action with confidence 1.0 if this exact conversation exists in the training data </a:t>
            </a:r>
            <a:endParaRPr sz="24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2400">
                <a:solidFill>
                  <a:srgbClr val="FFFFFF"/>
                </a:solidFill>
                <a:highlight>
                  <a:srgbClr val="000000"/>
                </a:highlight>
                <a:latin typeface="Times New Roman"/>
                <a:ea typeface="Times New Roman"/>
                <a:cs typeface="Times New Roman"/>
                <a:sym typeface="Times New Roman"/>
              </a:rPr>
              <a:t>Otherwise it predicts None with confidence 0.0.</a:t>
            </a:r>
            <a:endParaRPr sz="2400">
              <a:solidFill>
                <a:srgbClr val="FFFFFF"/>
              </a:solidFill>
              <a:highlight>
                <a:srgbClr val="000000"/>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2"/>
              </a:buClr>
              <a:buSzPts val="4000"/>
              <a:buFont typeface="Corbel"/>
              <a:buNone/>
            </a:pPr>
            <a:r>
              <a:rPr b="1" lang="en-I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8" name="Google Shape;98;p14"/>
          <p:cNvSpPr txBox="1"/>
          <p:nvPr>
            <p:ph idx="1" type="body"/>
          </p:nvPr>
        </p:nvSpPr>
        <p:spPr>
          <a:xfrm>
            <a:off x="1202919" y="2011680"/>
            <a:ext cx="9784200" cy="42063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Chatbot - AI software </a:t>
            </a:r>
            <a:endParaRPr sz="2400">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Function - Simulate a human conversation with user through messaging applications or websites</a:t>
            </a:r>
            <a:endParaRPr sz="2400">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Applications - Interactions between people and services improving Customer Experience and their Engagement process</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Advantages - Efficiency, Reduced cost of service, Availability 24*7</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90000"/>
              </a:lnSpc>
              <a:spcBef>
                <a:spcPts val="1400"/>
              </a:spcBef>
              <a:spcAft>
                <a:spcPts val="0"/>
              </a:spcAft>
              <a:buSzPts val="2200"/>
              <a:buNone/>
            </a:pPr>
            <a:r>
              <a:t/>
            </a:r>
            <a:endParaRPr>
              <a:latin typeface="Times New Roman"/>
              <a:ea typeface="Times New Roman"/>
              <a:cs typeface="Times New Roman"/>
              <a:sym typeface="Times New Roman"/>
            </a:endParaRPr>
          </a:p>
          <a:p>
            <a:pPr indent="0" lvl="0" marL="0" rtl="0" algn="l">
              <a:lnSpc>
                <a:spcPct val="90000"/>
              </a:lnSpc>
              <a:spcBef>
                <a:spcPts val="1400"/>
              </a:spcBef>
              <a:spcAft>
                <a:spcPts val="0"/>
              </a:spcAft>
              <a:buSzPts val="2200"/>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a:latin typeface="Times New Roman"/>
                <a:ea typeface="Times New Roman"/>
                <a:cs typeface="Times New Roman"/>
                <a:sym typeface="Times New Roman"/>
              </a:rPr>
              <a:t>2) Keras Policy</a:t>
            </a:r>
            <a:endParaRPr b="1">
              <a:latin typeface="Times New Roman"/>
              <a:ea typeface="Times New Roman"/>
              <a:cs typeface="Times New Roman"/>
              <a:sym typeface="Times New Roman"/>
            </a:endParaRPr>
          </a:p>
        </p:txBody>
      </p:sp>
      <p:sp>
        <p:nvSpPr>
          <p:cNvPr id="216" name="Google Shape;216;p32"/>
          <p:cNvSpPr txBox="1"/>
          <p:nvPr>
            <p:ph idx="1" type="body"/>
          </p:nvPr>
        </p:nvSpPr>
        <p:spPr>
          <a:xfrm>
            <a:off x="1202919" y="2011680"/>
            <a:ext cx="9784200" cy="42063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IN" sz="2400">
                <a:solidFill>
                  <a:srgbClr val="FFFFFF"/>
                </a:solidFill>
                <a:highlight>
                  <a:srgbClr val="000000"/>
                </a:highlight>
                <a:latin typeface="Times New Roman"/>
                <a:ea typeface="Times New Roman"/>
                <a:cs typeface="Times New Roman"/>
                <a:sym typeface="Times New Roman"/>
              </a:rPr>
              <a:t>The KerasPolicy uses a neural network implemented in </a:t>
            </a:r>
            <a:r>
              <a:rPr lang="en-IN" sz="2400">
                <a:solidFill>
                  <a:srgbClr val="FFFFFF"/>
                </a:solidFill>
                <a:highlight>
                  <a:srgbClr val="000000"/>
                </a:highlight>
                <a:uFill>
                  <a:noFill/>
                </a:uFill>
                <a:latin typeface="Times New Roman"/>
                <a:ea typeface="Times New Roman"/>
                <a:cs typeface="Times New Roman"/>
                <a:sym typeface="Times New Roman"/>
                <a:hlinkClick r:id="rId3"/>
              </a:rPr>
              <a:t>Keras</a:t>
            </a:r>
            <a:r>
              <a:rPr lang="en-IN" sz="2400">
                <a:solidFill>
                  <a:srgbClr val="FFFFFF"/>
                </a:solidFill>
                <a:highlight>
                  <a:srgbClr val="000000"/>
                </a:highlight>
                <a:latin typeface="Times New Roman"/>
                <a:ea typeface="Times New Roman"/>
                <a:cs typeface="Times New Roman"/>
                <a:sym typeface="Times New Roman"/>
              </a:rPr>
              <a:t> to select the next action. </a:t>
            </a:r>
            <a:endParaRPr sz="24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2400">
                <a:solidFill>
                  <a:srgbClr val="FFFFFF"/>
                </a:solidFill>
                <a:highlight>
                  <a:srgbClr val="000000"/>
                </a:highlight>
                <a:latin typeface="Times New Roman"/>
                <a:ea typeface="Times New Roman"/>
                <a:cs typeface="Times New Roman"/>
                <a:sym typeface="Times New Roman"/>
              </a:rPr>
              <a:t>The architecture of this neural network is based on LSTM.</a:t>
            </a:r>
            <a:endParaRPr sz="24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t/>
            </a:r>
            <a:endParaRPr sz="24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t/>
            </a:r>
            <a:endParaRPr sz="2400">
              <a:solidFill>
                <a:srgbClr val="FFFFFF"/>
              </a:solidFill>
              <a:highlight>
                <a:srgbClr val="000000"/>
              </a:highlight>
              <a:latin typeface="Times New Roman"/>
              <a:ea typeface="Times New Roman"/>
              <a:cs typeface="Times New Roman"/>
              <a:sym typeface="Times New Roman"/>
            </a:endParaRPr>
          </a:p>
        </p:txBody>
      </p:sp>
      <p:pic>
        <p:nvPicPr>
          <p:cNvPr id="217" name="Google Shape;217;p32"/>
          <p:cNvPicPr preferRelativeResize="0"/>
          <p:nvPr/>
        </p:nvPicPr>
        <p:blipFill>
          <a:blip r:embed="rId4">
            <a:alphaModFix/>
          </a:blip>
          <a:stretch>
            <a:fillRect/>
          </a:stretch>
        </p:blipFill>
        <p:spPr>
          <a:xfrm>
            <a:off x="1955575" y="3429000"/>
            <a:ext cx="6587375" cy="3029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a:t>LSTM</a:t>
            </a:r>
            <a:endParaRPr b="1"/>
          </a:p>
        </p:txBody>
      </p:sp>
      <p:sp>
        <p:nvSpPr>
          <p:cNvPr id="223" name="Google Shape;223;p33"/>
          <p:cNvSpPr txBox="1"/>
          <p:nvPr>
            <p:ph idx="1" type="body"/>
          </p:nvPr>
        </p:nvSpPr>
        <p:spPr>
          <a:xfrm>
            <a:off x="1202919" y="2011680"/>
            <a:ext cx="9784200" cy="4206300"/>
          </a:xfrm>
          <a:prstGeom prst="rect">
            <a:avLst/>
          </a:prstGeom>
        </p:spPr>
        <p:txBody>
          <a:bodyPr anchorCtr="0" anchor="t" bIns="45700" lIns="91425" spcFirstLastPara="1" rIns="91425" wrap="square" tIns="45700">
            <a:noAutofit/>
          </a:bodyPr>
          <a:lstStyle/>
          <a:p>
            <a:pPr indent="-381000" lvl="0" marL="457200" rtl="0" algn="just">
              <a:lnSpc>
                <a:spcPct val="150000"/>
              </a:lnSpc>
              <a:spcBef>
                <a:spcPts val="0"/>
              </a:spcBef>
              <a:spcAft>
                <a:spcPts val="0"/>
              </a:spcAft>
              <a:buClr>
                <a:srgbClr val="FFFFFF"/>
              </a:buClr>
              <a:buSzPts val="2400"/>
              <a:buFont typeface="Times New Roman"/>
              <a:buChar char="▪"/>
            </a:pPr>
            <a:r>
              <a:rPr lang="en-IN">
                <a:latin typeface="Times New Roman"/>
                <a:ea typeface="Times New Roman"/>
                <a:cs typeface="Times New Roman"/>
                <a:sym typeface="Times New Roman"/>
              </a:rPr>
              <a:t>Vanishing gradient problem can be solved using LSTM</a:t>
            </a:r>
            <a:endParaRPr>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IN">
                <a:latin typeface="Times New Roman"/>
                <a:ea typeface="Times New Roman"/>
                <a:cs typeface="Times New Roman"/>
                <a:sym typeface="Times New Roman"/>
              </a:rPr>
              <a:t>The single unit makes decisions by considering the current input, previous output and previous memory.  Generates a new output and updates the memory.</a:t>
            </a:r>
            <a:endParaRPr>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IN">
                <a:latin typeface="Times New Roman"/>
                <a:ea typeface="Times New Roman"/>
                <a:cs typeface="Times New Roman"/>
                <a:sym typeface="Times New Roman"/>
              </a:rPr>
              <a:t>There are 4 various stages in how LSTM works:1) Forget Gate 2) Input Gate           3) Cell State 4) Output Gate</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a:t>Working of LSTM</a:t>
            </a:r>
            <a:endParaRPr b="1"/>
          </a:p>
        </p:txBody>
      </p:sp>
      <p:sp>
        <p:nvSpPr>
          <p:cNvPr id="229" name="Google Shape;229;p34"/>
          <p:cNvSpPr txBox="1"/>
          <p:nvPr>
            <p:ph idx="1" type="body"/>
          </p:nvPr>
        </p:nvSpPr>
        <p:spPr>
          <a:xfrm>
            <a:off x="743175" y="1660925"/>
            <a:ext cx="10243800" cy="46287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lang="en-IN" sz="2400">
                <a:latin typeface="Times New Roman"/>
                <a:ea typeface="Times New Roman"/>
                <a:cs typeface="Times New Roman"/>
                <a:sym typeface="Times New Roman"/>
              </a:rPr>
              <a:t>1)Forget Gate: </a:t>
            </a:r>
            <a:endParaRPr sz="24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spcBef>
                <a:spcPts val="1200"/>
              </a:spcBef>
              <a:spcAft>
                <a:spcPts val="0"/>
              </a:spcAft>
              <a:buNone/>
            </a:pPr>
            <a:r>
              <a:t/>
            </a:r>
            <a:endParaRPr sz="1800">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t/>
            </a:r>
            <a:endParaRPr>
              <a:latin typeface="Times New Roman"/>
              <a:ea typeface="Times New Roman"/>
              <a:cs typeface="Times New Roman"/>
              <a:sym typeface="Times New Roman"/>
            </a:endParaRPr>
          </a:p>
        </p:txBody>
      </p:sp>
      <p:pic>
        <p:nvPicPr>
          <p:cNvPr id="230" name="Google Shape;230;p34"/>
          <p:cNvPicPr preferRelativeResize="0"/>
          <p:nvPr/>
        </p:nvPicPr>
        <p:blipFill>
          <a:blip r:embed="rId3">
            <a:alphaModFix/>
          </a:blip>
          <a:stretch>
            <a:fillRect/>
          </a:stretch>
        </p:blipFill>
        <p:spPr>
          <a:xfrm>
            <a:off x="2762025" y="2204225"/>
            <a:ext cx="6206100" cy="2972450"/>
          </a:xfrm>
          <a:prstGeom prst="rect">
            <a:avLst/>
          </a:prstGeom>
          <a:noFill/>
          <a:ln>
            <a:noFill/>
          </a:ln>
        </p:spPr>
      </p:pic>
      <p:sp>
        <p:nvSpPr>
          <p:cNvPr id="231" name="Google Shape;231;p34"/>
          <p:cNvSpPr txBox="1"/>
          <p:nvPr/>
        </p:nvSpPr>
        <p:spPr>
          <a:xfrm>
            <a:off x="910575" y="5059100"/>
            <a:ext cx="9909000" cy="1056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Clr>
                <a:schemeClr val="dk1"/>
              </a:buClr>
              <a:buSzPts val="1100"/>
              <a:buFont typeface="Arial"/>
              <a:buNone/>
            </a:pPr>
            <a:r>
              <a:rPr lang="en-IN" sz="2000">
                <a:solidFill>
                  <a:srgbClr val="FFFFFF"/>
                </a:solidFill>
                <a:highlight>
                  <a:srgbClr val="000000"/>
                </a:highlight>
                <a:latin typeface="Times New Roman"/>
                <a:ea typeface="Times New Roman"/>
                <a:cs typeface="Times New Roman"/>
                <a:sym typeface="Times New Roman"/>
              </a:rPr>
              <a:t>The  information from the previous hidden state and the information from the current input is passed through the sigmoid function.We get a value between 0 and 1. Based on the value lstm decides if that information is important for future use. Values closer to 0 means not important, while the one closer to 1 means important.</a:t>
            </a:r>
            <a:endParaRPr sz="2000">
              <a:solidFill>
                <a:srgbClr val="FFFFFF"/>
              </a:solidFill>
              <a:highlight>
                <a:srgbClr val="000000"/>
              </a:highlight>
              <a:latin typeface="Corbel"/>
              <a:ea typeface="Corbel"/>
              <a:cs typeface="Corbel"/>
              <a:sym typeface="Corbe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35"/>
          <p:cNvSpPr txBox="1"/>
          <p:nvPr>
            <p:ph idx="1" type="body"/>
          </p:nvPr>
        </p:nvSpPr>
        <p:spPr>
          <a:xfrm>
            <a:off x="1202925" y="1671999"/>
            <a:ext cx="9784200" cy="50481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IN">
                <a:latin typeface="Times New Roman"/>
                <a:ea typeface="Times New Roman"/>
                <a:cs typeface="Times New Roman"/>
                <a:sym typeface="Times New Roman"/>
              </a:rPr>
              <a:t>2)Input Gate: </a:t>
            </a:r>
            <a:endParaRPr>
              <a:latin typeface="Times New Roman"/>
              <a:ea typeface="Times New Roman"/>
              <a:cs typeface="Times New Roman"/>
              <a:sym typeface="Times New Roman"/>
            </a:endParaRPr>
          </a:p>
        </p:txBody>
      </p:sp>
      <p:pic>
        <p:nvPicPr>
          <p:cNvPr id="238" name="Google Shape;238;p35"/>
          <p:cNvPicPr preferRelativeResize="0"/>
          <p:nvPr/>
        </p:nvPicPr>
        <p:blipFill>
          <a:blip r:embed="rId3">
            <a:alphaModFix/>
          </a:blip>
          <a:stretch>
            <a:fillRect/>
          </a:stretch>
        </p:blipFill>
        <p:spPr>
          <a:xfrm>
            <a:off x="3065425" y="1981200"/>
            <a:ext cx="4905375" cy="2667000"/>
          </a:xfrm>
          <a:prstGeom prst="rect">
            <a:avLst/>
          </a:prstGeom>
          <a:noFill/>
          <a:ln>
            <a:noFill/>
          </a:ln>
        </p:spPr>
      </p:pic>
      <p:sp>
        <p:nvSpPr>
          <p:cNvPr id="239" name="Google Shape;239;p35"/>
          <p:cNvSpPr txBox="1"/>
          <p:nvPr/>
        </p:nvSpPr>
        <p:spPr>
          <a:xfrm>
            <a:off x="1371600" y="4760600"/>
            <a:ext cx="9535800" cy="1815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IN" sz="1800">
                <a:solidFill>
                  <a:srgbClr val="FFFFFF"/>
                </a:solidFill>
                <a:highlight>
                  <a:srgbClr val="000000"/>
                </a:highlight>
                <a:latin typeface="Times New Roman"/>
                <a:ea typeface="Times New Roman"/>
                <a:cs typeface="Times New Roman"/>
                <a:sym typeface="Times New Roman"/>
              </a:rPr>
              <a:t>In this gate, first we pass the previous hidden state and current input into a sigmoid function. We get the value between 0 and 1. If it’s closer to 0 we don’t update the information, if it’s closer to 1 we update the information. Then we pass the hidden state and current input into the tanh function and we get the values between -1 and 1. Then we multiply the tanh output with the sigmoid output. The sigmoid output helps us decide which information is important to be kept from the tanh output. </a:t>
            </a:r>
            <a:r>
              <a:rPr lang="en-IN" sz="1800">
                <a:solidFill>
                  <a:schemeClr val="dk1"/>
                </a:solidFill>
                <a:latin typeface="Times New Roman"/>
                <a:ea typeface="Times New Roman"/>
                <a:cs typeface="Times New Roman"/>
                <a:sym typeface="Times New Roman"/>
              </a:rPr>
              <a:t>Th</a:t>
            </a:r>
            <a:r>
              <a:rPr lang="en-IN">
                <a:solidFill>
                  <a:schemeClr val="dk1"/>
                </a:solidFill>
                <a:latin typeface="Times New Roman"/>
                <a:ea typeface="Times New Roman"/>
                <a:cs typeface="Times New Roman"/>
                <a:sym typeface="Times New Roman"/>
              </a:rPr>
              <a:t>is gate is used to update the cell state.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Corbel"/>
              <a:ea typeface="Corbel"/>
              <a:cs typeface="Corbel"/>
              <a:sym typeface="Corbe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36"/>
          <p:cNvSpPr txBox="1"/>
          <p:nvPr>
            <p:ph idx="1" type="body"/>
          </p:nvPr>
        </p:nvSpPr>
        <p:spPr>
          <a:xfrm>
            <a:off x="1202925" y="1726401"/>
            <a:ext cx="9784200" cy="50274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IN"/>
              <a:t>3)Cell State:</a:t>
            </a:r>
            <a:endParaRPr/>
          </a:p>
        </p:txBody>
      </p:sp>
      <p:pic>
        <p:nvPicPr>
          <p:cNvPr id="246" name="Google Shape;246;p36"/>
          <p:cNvPicPr preferRelativeResize="0"/>
          <p:nvPr/>
        </p:nvPicPr>
        <p:blipFill>
          <a:blip r:embed="rId3">
            <a:alphaModFix/>
          </a:blip>
          <a:stretch>
            <a:fillRect/>
          </a:stretch>
        </p:blipFill>
        <p:spPr>
          <a:xfrm>
            <a:off x="3020775" y="2029875"/>
            <a:ext cx="5884200" cy="3208175"/>
          </a:xfrm>
          <a:prstGeom prst="rect">
            <a:avLst/>
          </a:prstGeom>
          <a:noFill/>
          <a:ln>
            <a:noFill/>
          </a:ln>
        </p:spPr>
      </p:pic>
      <p:sp>
        <p:nvSpPr>
          <p:cNvPr id="247" name="Google Shape;247;p36"/>
          <p:cNvSpPr txBox="1"/>
          <p:nvPr/>
        </p:nvSpPr>
        <p:spPr>
          <a:xfrm>
            <a:off x="1324050" y="5045700"/>
            <a:ext cx="9543900" cy="1238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Clr>
                <a:schemeClr val="dk1"/>
              </a:buClr>
              <a:buSzPts val="1100"/>
              <a:buFont typeface="Arial"/>
              <a:buNone/>
            </a:pPr>
            <a:r>
              <a:rPr lang="en-IN" sz="1800">
                <a:solidFill>
                  <a:srgbClr val="FFFFFF"/>
                </a:solidFill>
                <a:highlight>
                  <a:srgbClr val="000000"/>
                </a:highlight>
                <a:latin typeface="Times New Roman"/>
                <a:ea typeface="Times New Roman"/>
                <a:cs typeface="Times New Roman"/>
                <a:sym typeface="Times New Roman"/>
              </a:rPr>
              <a:t>First, the cell state gets pointwise multiplied by the vector of the forget gate. The values of the cell state which are multiplied by the zeroes are dropped. Then the values of the cell state still kept are pointwise added with the output from the input gate which updates the cell state to new values. That gives us our new cell state.</a:t>
            </a:r>
            <a:endParaRPr sz="1800">
              <a:solidFill>
                <a:srgbClr val="FFFFFF"/>
              </a:solidFill>
              <a:highlight>
                <a:srgbClr val="000000"/>
              </a:highlight>
              <a:latin typeface="Corbel"/>
              <a:ea typeface="Corbel"/>
              <a:cs typeface="Corbel"/>
              <a:sym typeface="Corbe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37"/>
          <p:cNvSpPr txBox="1"/>
          <p:nvPr>
            <p:ph idx="1" type="body"/>
          </p:nvPr>
        </p:nvSpPr>
        <p:spPr>
          <a:xfrm>
            <a:off x="1203900" y="1711799"/>
            <a:ext cx="9784200" cy="50679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IN"/>
              <a:t>4)Output Gate:</a:t>
            </a:r>
            <a:endParaRPr/>
          </a:p>
        </p:txBody>
      </p:sp>
      <p:pic>
        <p:nvPicPr>
          <p:cNvPr id="254" name="Google Shape;254;p37"/>
          <p:cNvPicPr preferRelativeResize="0"/>
          <p:nvPr/>
        </p:nvPicPr>
        <p:blipFill>
          <a:blip r:embed="rId3">
            <a:alphaModFix/>
          </a:blip>
          <a:stretch>
            <a:fillRect/>
          </a:stretch>
        </p:blipFill>
        <p:spPr>
          <a:xfrm>
            <a:off x="3203300" y="2001879"/>
            <a:ext cx="6261775" cy="2854250"/>
          </a:xfrm>
          <a:prstGeom prst="rect">
            <a:avLst/>
          </a:prstGeom>
          <a:noFill/>
          <a:ln>
            <a:noFill/>
          </a:ln>
        </p:spPr>
      </p:pic>
      <p:sp>
        <p:nvSpPr>
          <p:cNvPr id="255" name="Google Shape;255;p37"/>
          <p:cNvSpPr txBox="1"/>
          <p:nvPr/>
        </p:nvSpPr>
        <p:spPr>
          <a:xfrm>
            <a:off x="391150" y="5045725"/>
            <a:ext cx="11695200" cy="1734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Clr>
                <a:schemeClr val="dk1"/>
              </a:buClr>
              <a:buSzPts val="1100"/>
              <a:buFont typeface="Arial"/>
              <a:buNone/>
            </a:pPr>
            <a:r>
              <a:rPr lang="en-IN" sz="1800">
                <a:solidFill>
                  <a:srgbClr val="FFFFFF"/>
                </a:solidFill>
                <a:highlight>
                  <a:srgbClr val="000000"/>
                </a:highlight>
                <a:latin typeface="Times New Roman"/>
                <a:ea typeface="Times New Roman"/>
                <a:cs typeface="Times New Roman"/>
                <a:sym typeface="Times New Roman"/>
              </a:rPr>
              <a:t>This gate helps us decide what the next hidden state should be. First, we pass the previous hidden state and the current input into a sigmoid function. Then we pass the newly modified cell state to the tanh function. We multiply the tanh output with the sigmoid output to decide what information the hidden state should carry. The output is the hidden state of the current cell. The new cell state and the new hidden is then carried over to the next LSTM cell. The hidden state is used for predictions.</a:t>
            </a:r>
            <a:endParaRPr sz="1800">
              <a:solidFill>
                <a:srgbClr val="FFFFFF"/>
              </a:solidFill>
              <a:highlight>
                <a:srgbClr val="000000"/>
              </a:highlight>
              <a:latin typeface="Corbel"/>
              <a:ea typeface="Corbel"/>
              <a:cs typeface="Corbel"/>
              <a:sym typeface="Corbe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a:latin typeface="Times New Roman"/>
                <a:ea typeface="Times New Roman"/>
                <a:cs typeface="Times New Roman"/>
                <a:sym typeface="Times New Roman"/>
              </a:rPr>
              <a:t>3) Mapping Policy</a:t>
            </a:r>
            <a:endParaRPr b="1">
              <a:latin typeface="Times New Roman"/>
              <a:ea typeface="Times New Roman"/>
              <a:cs typeface="Times New Roman"/>
              <a:sym typeface="Times New Roman"/>
            </a:endParaRPr>
          </a:p>
        </p:txBody>
      </p:sp>
      <p:sp>
        <p:nvSpPr>
          <p:cNvPr id="261" name="Google Shape;261;p38"/>
          <p:cNvSpPr txBox="1"/>
          <p:nvPr>
            <p:ph idx="1" type="body"/>
          </p:nvPr>
        </p:nvSpPr>
        <p:spPr>
          <a:xfrm>
            <a:off x="1202919" y="2011680"/>
            <a:ext cx="9784200" cy="42063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IN" sz="2400">
                <a:solidFill>
                  <a:srgbClr val="FFFFFF"/>
                </a:solidFill>
                <a:highlight>
                  <a:srgbClr val="000000"/>
                </a:highlight>
                <a:latin typeface="Times New Roman"/>
                <a:ea typeface="Times New Roman"/>
                <a:cs typeface="Times New Roman"/>
                <a:sym typeface="Times New Roman"/>
              </a:rPr>
              <a:t>The MappingPolicy can be used to directly map intents to actions.</a:t>
            </a:r>
            <a:endParaRPr sz="24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2400">
                <a:solidFill>
                  <a:srgbClr val="FFFFFF"/>
                </a:solidFill>
                <a:highlight>
                  <a:srgbClr val="000000"/>
                </a:highlight>
                <a:latin typeface="Times New Roman"/>
                <a:ea typeface="Times New Roman"/>
                <a:cs typeface="Times New Roman"/>
                <a:sym typeface="Times New Roman"/>
              </a:rPr>
              <a:t>The mappings are assigned by giving an intent the property triggers</a:t>
            </a:r>
            <a:endParaRPr sz="24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2400">
                <a:solidFill>
                  <a:srgbClr val="FFFFFF"/>
                </a:solidFill>
                <a:highlight>
                  <a:srgbClr val="000000"/>
                </a:highlight>
                <a:latin typeface="Times New Roman"/>
                <a:ea typeface="Times New Roman"/>
                <a:cs typeface="Times New Roman"/>
                <a:sym typeface="Times New Roman"/>
              </a:rPr>
              <a:t>An intent can only be mapped to at most one action. </a:t>
            </a:r>
            <a:endParaRPr sz="24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2400">
                <a:solidFill>
                  <a:srgbClr val="FFFFFF"/>
                </a:solidFill>
                <a:highlight>
                  <a:srgbClr val="000000"/>
                </a:highlight>
                <a:latin typeface="Times New Roman"/>
                <a:ea typeface="Times New Roman"/>
                <a:cs typeface="Times New Roman"/>
                <a:sym typeface="Times New Roman"/>
              </a:rPr>
              <a:t>The bot will run the mapped action once it receives a message of the triggering intent. </a:t>
            </a:r>
            <a:endParaRPr sz="24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rPr lang="en-IN" sz="2400">
                <a:solidFill>
                  <a:srgbClr val="FFFFFF"/>
                </a:solidFill>
                <a:highlight>
                  <a:srgbClr val="000000"/>
                </a:highlight>
                <a:latin typeface="Times New Roman"/>
                <a:ea typeface="Times New Roman"/>
                <a:cs typeface="Times New Roman"/>
                <a:sym typeface="Times New Roman"/>
              </a:rPr>
              <a:t>For the next user message, normal prediction will resume.</a:t>
            </a:r>
            <a:endParaRPr sz="24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0"/>
              </a:spcAft>
              <a:buNone/>
            </a:pPr>
            <a:r>
              <a:t/>
            </a:r>
            <a:endParaRPr sz="1350">
              <a:solidFill>
                <a:srgbClr val="617287"/>
              </a:solidFill>
              <a:highlight>
                <a:srgbClr val="FFFFFF"/>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a:t>SPACY</a:t>
            </a:r>
            <a:endParaRPr b="1"/>
          </a:p>
        </p:txBody>
      </p:sp>
      <p:sp>
        <p:nvSpPr>
          <p:cNvPr id="267" name="Google Shape;267;p39"/>
          <p:cNvSpPr txBox="1"/>
          <p:nvPr>
            <p:ph idx="1" type="body"/>
          </p:nvPr>
        </p:nvSpPr>
        <p:spPr>
          <a:xfrm>
            <a:off x="1202919" y="2011680"/>
            <a:ext cx="9784200" cy="4206300"/>
          </a:xfrm>
          <a:prstGeom prst="rect">
            <a:avLst/>
          </a:prstGeom>
        </p:spPr>
        <p:txBody>
          <a:bodyPr anchorCtr="0" anchor="t" bIns="45700" lIns="91425" spcFirstLastPara="1" rIns="91425" wrap="square" tIns="45700">
            <a:noAutofit/>
          </a:bodyPr>
          <a:lstStyle/>
          <a:p>
            <a:pPr indent="-342900" lvl="0" marL="457200" rtl="0" algn="l">
              <a:spcBef>
                <a:spcPts val="1200"/>
              </a:spcBef>
              <a:spcAft>
                <a:spcPts val="0"/>
              </a:spcAft>
              <a:buSzPts val="1800"/>
              <a:buChar char="▪"/>
            </a:pPr>
            <a:r>
              <a:rPr lang="en-IN">
                <a:latin typeface="Times New Roman"/>
                <a:ea typeface="Times New Roman"/>
                <a:cs typeface="Times New Roman"/>
                <a:sym typeface="Times New Roman"/>
              </a:rPr>
              <a:t>F</a:t>
            </a:r>
            <a:r>
              <a:rPr lang="en-IN">
                <a:latin typeface="Times New Roman"/>
                <a:ea typeface="Times New Roman"/>
                <a:cs typeface="Times New Roman"/>
                <a:sym typeface="Times New Roman"/>
              </a:rPr>
              <a:t>ree, open-source library for advanced NLP </a:t>
            </a:r>
            <a:endParaRPr>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IN">
                <a:latin typeface="Times New Roman"/>
                <a:ea typeface="Times New Roman"/>
                <a:cs typeface="Times New Roman"/>
                <a:sym typeface="Times New Roman"/>
              </a:rPr>
              <a:t>Helps to build applications that process and understand large volume of texts.</a:t>
            </a:r>
            <a:endParaRPr>
              <a:latin typeface="Times New Roman"/>
              <a:ea typeface="Times New Roman"/>
              <a:cs typeface="Times New Roman"/>
              <a:sym typeface="Times New Roman"/>
            </a:endParaRPr>
          </a:p>
          <a:p>
            <a:pPr indent="0" lvl="0" marL="0" rtl="0" algn="l">
              <a:spcBef>
                <a:spcPts val="1200"/>
              </a:spcBef>
              <a:spcAft>
                <a:spcPts val="0"/>
              </a:spcAft>
              <a:buNone/>
            </a:pPr>
            <a:r>
              <a:rPr b="1" lang="en-IN" sz="2400">
                <a:latin typeface="Times New Roman"/>
                <a:ea typeface="Times New Roman"/>
                <a:cs typeface="Times New Roman"/>
                <a:sym typeface="Times New Roman"/>
              </a:rPr>
              <a:t>Features:</a:t>
            </a:r>
            <a:endParaRPr b="1" sz="2400">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IN">
                <a:latin typeface="Times New Roman"/>
                <a:ea typeface="Times New Roman"/>
                <a:cs typeface="Times New Roman"/>
                <a:sym typeface="Times New Roman"/>
              </a:rPr>
              <a:t>T</a:t>
            </a:r>
            <a:r>
              <a:rPr lang="en-IN">
                <a:latin typeface="Times New Roman"/>
                <a:ea typeface="Times New Roman"/>
                <a:cs typeface="Times New Roman"/>
                <a:sym typeface="Times New Roman"/>
              </a:rPr>
              <a:t>okenization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IN">
                <a:latin typeface="Times New Roman"/>
                <a:ea typeface="Times New Roman"/>
                <a:cs typeface="Times New Roman"/>
                <a:sym typeface="Times New Roman"/>
              </a:rPr>
              <a:t>Parts-of-speech (POS) tagging</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IN">
                <a:latin typeface="Times New Roman"/>
                <a:ea typeface="Times New Roman"/>
                <a:cs typeface="Times New Roman"/>
                <a:sym typeface="Times New Roman"/>
              </a:rPr>
              <a:t>Dependency parsing</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IN">
                <a:latin typeface="Times New Roman"/>
                <a:ea typeface="Times New Roman"/>
                <a:cs typeface="Times New Roman"/>
                <a:sym typeface="Times New Roman"/>
              </a:rPr>
              <a:t>Lemmatization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IN">
                <a:latin typeface="Times New Roman"/>
                <a:ea typeface="Times New Roman"/>
                <a:cs typeface="Times New Roman"/>
                <a:sym typeface="Times New Roman"/>
              </a:rPr>
              <a:t>Named Entity Recognition (NER)</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a:t>PIPELINE</a:t>
            </a:r>
            <a:endParaRPr b="1"/>
          </a:p>
        </p:txBody>
      </p:sp>
      <p:sp>
        <p:nvSpPr>
          <p:cNvPr id="273" name="Google Shape;273;p40"/>
          <p:cNvSpPr txBox="1"/>
          <p:nvPr>
            <p:ph idx="1" type="body"/>
          </p:nvPr>
        </p:nvSpPr>
        <p:spPr>
          <a:xfrm>
            <a:off x="1202925" y="1859000"/>
            <a:ext cx="9784200" cy="4848600"/>
          </a:xfrm>
          <a:prstGeom prst="rect">
            <a:avLst/>
          </a:prstGeom>
        </p:spPr>
        <p:txBody>
          <a:bodyPr anchorCtr="0" anchor="t" bIns="45700" lIns="91425" spcFirstLastPara="1" rIns="91425" wrap="square" tIns="45700">
            <a:noAutofit/>
          </a:bodyPr>
          <a:lstStyle/>
          <a:p>
            <a:pPr indent="-342900" lvl="0" marL="457200" rtl="0" algn="l">
              <a:spcBef>
                <a:spcPts val="1200"/>
              </a:spcBef>
              <a:spcAft>
                <a:spcPts val="0"/>
              </a:spcAft>
              <a:buSzPts val="1800"/>
              <a:buFont typeface="Times New Roman"/>
              <a:buChar char="▪"/>
            </a:pPr>
            <a:r>
              <a:rPr lang="en-IN">
                <a:latin typeface="Times New Roman"/>
                <a:ea typeface="Times New Roman"/>
                <a:cs typeface="Times New Roman"/>
                <a:sym typeface="Times New Roman"/>
              </a:rPr>
              <a:t>When NLP is performed on text: </a:t>
            </a:r>
            <a:endParaRPr>
              <a:latin typeface="Times New Roman"/>
              <a:ea typeface="Times New Roman"/>
              <a:cs typeface="Times New Roman"/>
              <a:sym typeface="Times New Roman"/>
            </a:endParaRPr>
          </a:p>
          <a:p>
            <a:pPr indent="0" lvl="0" marL="457200" rtl="0" algn="l">
              <a:spcBef>
                <a:spcPts val="1200"/>
              </a:spcBef>
              <a:spcAft>
                <a:spcPts val="0"/>
              </a:spcAft>
              <a:buNone/>
            </a:pPr>
            <a:r>
              <a:rPr lang="en-IN">
                <a:latin typeface="Times New Roman"/>
                <a:ea typeface="Times New Roman"/>
                <a:cs typeface="Times New Roman"/>
                <a:sym typeface="Times New Roman"/>
              </a:rPr>
              <a:t> i) Spacy tokenizes the text to produce a Doc object.</a:t>
            </a:r>
            <a:endParaRPr>
              <a:latin typeface="Times New Roman"/>
              <a:ea typeface="Times New Roman"/>
              <a:cs typeface="Times New Roman"/>
              <a:sym typeface="Times New Roman"/>
            </a:endParaRPr>
          </a:p>
          <a:p>
            <a:pPr indent="0" lvl="0" marL="457200" rtl="0" algn="l">
              <a:spcBef>
                <a:spcPts val="1200"/>
              </a:spcBef>
              <a:spcAft>
                <a:spcPts val="0"/>
              </a:spcAft>
              <a:buNone/>
            </a:pPr>
            <a:r>
              <a:rPr lang="en-IN">
                <a:latin typeface="Times New Roman"/>
                <a:ea typeface="Times New Roman"/>
                <a:cs typeface="Times New Roman"/>
                <a:sym typeface="Times New Roman"/>
              </a:rPr>
              <a:t> ii) Doc is processed in several steps referred to as processing pipeline.</a:t>
            </a:r>
            <a:endParaRPr>
              <a:latin typeface="Times New Roman"/>
              <a:ea typeface="Times New Roman"/>
              <a:cs typeface="Times New Roman"/>
              <a:sym typeface="Times New Roman"/>
            </a:endParaRPr>
          </a:p>
          <a:p>
            <a:pPr indent="0" lvl="0" marL="457200" rtl="0" algn="l">
              <a:spcBef>
                <a:spcPts val="1200"/>
              </a:spcBef>
              <a:spcAft>
                <a:spcPts val="0"/>
              </a:spcAft>
              <a:buNone/>
            </a:pPr>
            <a:r>
              <a:rPr lang="en-IN">
                <a:latin typeface="Times New Roman"/>
                <a:ea typeface="Times New Roman"/>
                <a:cs typeface="Times New Roman"/>
                <a:sym typeface="Times New Roman"/>
              </a:rPr>
              <a:t>iii)  Pipeline used by default models comprises of the following:</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IN" sz="2400">
                <a:solidFill>
                  <a:srgbClr val="9FC5E8"/>
                </a:solidFill>
                <a:latin typeface="Times New Roman"/>
                <a:ea typeface="Times New Roman"/>
                <a:cs typeface="Times New Roman"/>
                <a:sym typeface="Times New Roman"/>
              </a:rPr>
              <a:t>Figure 4</a:t>
            </a:r>
            <a:r>
              <a:rPr lang="en-IN" sz="2400">
                <a:latin typeface="Times New Roman"/>
                <a:ea typeface="Times New Roman"/>
                <a:cs typeface="Times New Roman"/>
                <a:sym typeface="Times New Roman"/>
              </a:rPr>
              <a:t>: Components of pipeline </a:t>
            </a:r>
            <a:endParaRPr>
              <a:latin typeface="Times New Roman"/>
              <a:ea typeface="Times New Roman"/>
              <a:cs typeface="Times New Roman"/>
              <a:sym typeface="Times New Roman"/>
            </a:endParaRPr>
          </a:p>
        </p:txBody>
      </p:sp>
      <p:pic>
        <p:nvPicPr>
          <p:cNvPr id="274" name="Google Shape;274;p40"/>
          <p:cNvPicPr preferRelativeResize="0"/>
          <p:nvPr/>
        </p:nvPicPr>
        <p:blipFill>
          <a:blip r:embed="rId3">
            <a:alphaModFix/>
          </a:blip>
          <a:stretch>
            <a:fillRect/>
          </a:stretch>
        </p:blipFill>
        <p:spPr>
          <a:xfrm>
            <a:off x="1560625" y="4186650"/>
            <a:ext cx="8359700" cy="1970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a:t>TRAINING</a:t>
            </a:r>
            <a:endParaRPr b="1"/>
          </a:p>
        </p:txBody>
      </p:sp>
      <p:sp>
        <p:nvSpPr>
          <p:cNvPr id="280" name="Google Shape;280;p41"/>
          <p:cNvSpPr txBox="1"/>
          <p:nvPr>
            <p:ph idx="1" type="body"/>
          </p:nvPr>
        </p:nvSpPr>
        <p:spPr>
          <a:xfrm>
            <a:off x="1202925" y="1864600"/>
            <a:ext cx="10196100" cy="4759800"/>
          </a:xfrm>
          <a:prstGeom prst="rect">
            <a:avLst/>
          </a:prstGeom>
        </p:spPr>
        <p:txBody>
          <a:bodyPr anchorCtr="0" anchor="t" bIns="45700" lIns="91425" spcFirstLastPara="1" rIns="91425" wrap="square" tIns="45700">
            <a:noAutofit/>
          </a:bodyPr>
          <a:lstStyle/>
          <a:p>
            <a:pPr indent="-342900" lvl="0" marL="457200" rtl="0" algn="l">
              <a:spcBef>
                <a:spcPts val="1200"/>
              </a:spcBef>
              <a:spcAft>
                <a:spcPts val="0"/>
              </a:spcAft>
              <a:buSzPts val="1800"/>
              <a:buFont typeface="Times New Roman"/>
              <a:buChar char="▪"/>
            </a:pPr>
            <a:r>
              <a:rPr lang="en-IN">
                <a:latin typeface="Times New Roman"/>
                <a:ea typeface="Times New Roman"/>
                <a:cs typeface="Times New Roman"/>
                <a:sym typeface="Times New Roman"/>
              </a:rPr>
              <a:t>S</a:t>
            </a:r>
            <a:r>
              <a:rPr lang="en-IN">
                <a:latin typeface="Times New Roman"/>
                <a:ea typeface="Times New Roman"/>
                <a:cs typeface="Times New Roman"/>
                <a:sym typeface="Times New Roman"/>
              </a:rPr>
              <a:t>pacy models are statistical and decisive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IN">
                <a:latin typeface="Times New Roman"/>
                <a:ea typeface="Times New Roman"/>
                <a:cs typeface="Times New Roman"/>
                <a:sym typeface="Times New Roman"/>
              </a:rPr>
              <a:t>For eg.: which POS tag to assign, whether a word is to be named as an entity or is a prediction .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IN">
                <a:latin typeface="Times New Roman"/>
                <a:ea typeface="Times New Roman"/>
                <a:cs typeface="Times New Roman"/>
                <a:sym typeface="Times New Roman"/>
              </a:rPr>
              <a:t>The prediction is based on the examples the model has seen during training.</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2400">
              <a:solidFill>
                <a:srgbClr val="9FC5E8"/>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sz="2400">
              <a:solidFill>
                <a:srgbClr val="9FC5E8"/>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IN" sz="2400">
                <a:solidFill>
                  <a:srgbClr val="9FC5E8"/>
                </a:solidFill>
                <a:latin typeface="Times New Roman"/>
                <a:ea typeface="Times New Roman"/>
                <a:cs typeface="Times New Roman"/>
                <a:sym typeface="Times New Roman"/>
              </a:rPr>
              <a:t>Figure 5</a:t>
            </a:r>
            <a:r>
              <a:rPr lang="en-IN" sz="2400">
                <a:latin typeface="Times New Roman"/>
                <a:ea typeface="Times New Roman"/>
                <a:cs typeface="Times New Roman"/>
                <a:sym typeface="Times New Roman"/>
              </a:rPr>
              <a:t>: training the model in spaCy</a:t>
            </a:r>
            <a:endParaRPr>
              <a:latin typeface="Times New Roman"/>
              <a:ea typeface="Times New Roman"/>
              <a:cs typeface="Times New Roman"/>
              <a:sym typeface="Times New Roman"/>
            </a:endParaRPr>
          </a:p>
        </p:txBody>
      </p:sp>
      <p:pic>
        <p:nvPicPr>
          <p:cNvPr id="281" name="Google Shape;281;p41"/>
          <p:cNvPicPr preferRelativeResize="0"/>
          <p:nvPr/>
        </p:nvPicPr>
        <p:blipFill>
          <a:blip r:embed="rId3">
            <a:alphaModFix/>
          </a:blip>
          <a:stretch>
            <a:fillRect/>
          </a:stretch>
        </p:blipFill>
        <p:spPr>
          <a:xfrm>
            <a:off x="1753275" y="3929575"/>
            <a:ext cx="8683500" cy="220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2"/>
              </a:buClr>
              <a:buSzPts val="4000"/>
              <a:buFont typeface="Corbel"/>
              <a:buNone/>
            </a:pPr>
            <a:r>
              <a:rPr b="1" lang="en-IN">
                <a:latin typeface="Times New Roman"/>
                <a:ea typeface="Times New Roman"/>
                <a:cs typeface="Times New Roman"/>
                <a:sym typeface="Times New Roman"/>
              </a:rPr>
              <a:t>HOW DOES A CHATBOT WORK?</a:t>
            </a:r>
            <a:endParaRPr>
              <a:latin typeface="Times New Roman"/>
              <a:ea typeface="Times New Roman"/>
              <a:cs typeface="Times New Roman"/>
              <a:sym typeface="Times New Roman"/>
            </a:endParaRPr>
          </a:p>
        </p:txBody>
      </p:sp>
      <p:sp>
        <p:nvSpPr>
          <p:cNvPr id="104" name="Google Shape;104;p15"/>
          <p:cNvSpPr txBox="1"/>
          <p:nvPr>
            <p:ph idx="1" type="body"/>
          </p:nvPr>
        </p:nvSpPr>
        <p:spPr>
          <a:xfrm>
            <a:off x="1203894" y="2093130"/>
            <a:ext cx="9784200" cy="4206300"/>
          </a:xfrm>
          <a:prstGeom prst="rect">
            <a:avLst/>
          </a:prstGeom>
          <a:noFill/>
          <a:ln>
            <a:noFill/>
          </a:ln>
        </p:spPr>
        <p:txBody>
          <a:bodyPr anchorCtr="0" anchor="t" bIns="45700" lIns="91425" spcFirstLastPara="1" rIns="91425" wrap="square" tIns="45700">
            <a:noAutofit/>
          </a:bodyPr>
          <a:lstStyle/>
          <a:p>
            <a:pPr indent="-195580" lvl="0" marL="182880" rtl="0" algn="l">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There are two different tasks at the core of  a chatbot:   </a:t>
            </a:r>
            <a:endParaRPr sz="2400">
              <a:latin typeface="Times New Roman"/>
              <a:ea typeface="Times New Roman"/>
              <a:cs typeface="Times New Roman"/>
              <a:sym typeface="Times New Roman"/>
            </a:endParaRPr>
          </a:p>
          <a:p>
            <a:pPr indent="-527050" lvl="0" marL="514350" rtl="0" algn="l">
              <a:lnSpc>
                <a:spcPct val="90000"/>
              </a:lnSpc>
              <a:spcBef>
                <a:spcPts val="1400"/>
              </a:spcBef>
              <a:spcAft>
                <a:spcPts val="0"/>
              </a:spcAft>
              <a:buSzPts val="2400"/>
              <a:buFont typeface="Times New Roman"/>
              <a:buAutoNum type="romanLcPeriod"/>
            </a:pPr>
            <a:r>
              <a:rPr lang="en-IN" sz="2400">
                <a:latin typeface="Times New Roman"/>
                <a:ea typeface="Times New Roman"/>
                <a:cs typeface="Times New Roman"/>
                <a:sym typeface="Times New Roman"/>
              </a:rPr>
              <a:t>User request analysis</a:t>
            </a:r>
            <a:endParaRPr sz="2400">
              <a:latin typeface="Times New Roman"/>
              <a:ea typeface="Times New Roman"/>
              <a:cs typeface="Times New Roman"/>
              <a:sym typeface="Times New Roman"/>
            </a:endParaRPr>
          </a:p>
          <a:p>
            <a:pPr indent="-527050" lvl="0" marL="514350" rtl="0" algn="l">
              <a:lnSpc>
                <a:spcPct val="90000"/>
              </a:lnSpc>
              <a:spcBef>
                <a:spcPts val="1400"/>
              </a:spcBef>
              <a:spcAft>
                <a:spcPts val="0"/>
              </a:spcAft>
              <a:buSzPts val="2400"/>
              <a:buFont typeface="Corbel"/>
              <a:buAutoNum type="romanLcPeriod"/>
            </a:pPr>
            <a:r>
              <a:rPr lang="en-IN" sz="2400">
                <a:latin typeface="Times New Roman"/>
                <a:ea typeface="Times New Roman"/>
                <a:cs typeface="Times New Roman"/>
                <a:sym typeface="Times New Roman"/>
              </a:rPr>
              <a:t>Returning the response   </a:t>
            </a:r>
            <a:endParaRPr sz="2400"/>
          </a:p>
        </p:txBody>
      </p:sp>
      <p:pic>
        <p:nvPicPr>
          <p:cNvPr id="105" name="Google Shape;105;p15"/>
          <p:cNvPicPr preferRelativeResize="0"/>
          <p:nvPr/>
        </p:nvPicPr>
        <p:blipFill rotWithShape="1">
          <a:blip r:embed="rId3">
            <a:alphaModFix/>
          </a:blip>
          <a:srcRect b="0" l="0" r="0" t="0"/>
          <a:stretch/>
        </p:blipFill>
        <p:spPr>
          <a:xfrm>
            <a:off x="1618110" y="3566019"/>
            <a:ext cx="8953708" cy="1666875"/>
          </a:xfrm>
          <a:prstGeom prst="rect">
            <a:avLst/>
          </a:prstGeom>
          <a:noFill/>
          <a:ln>
            <a:noFill/>
          </a:ln>
        </p:spPr>
      </p:pic>
      <p:sp>
        <p:nvSpPr>
          <p:cNvPr id="106" name="Google Shape;106;p15"/>
          <p:cNvSpPr txBox="1"/>
          <p:nvPr/>
        </p:nvSpPr>
        <p:spPr>
          <a:xfrm>
            <a:off x="3775513" y="5661975"/>
            <a:ext cx="4638900" cy="50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9FC5E8"/>
                </a:solidFill>
                <a:latin typeface="Times New Roman"/>
                <a:ea typeface="Times New Roman"/>
                <a:cs typeface="Times New Roman"/>
                <a:sym typeface="Times New Roman"/>
              </a:rPr>
              <a:t>Figure  1: </a:t>
            </a:r>
            <a:r>
              <a:rPr b="0" i="0" lang="en-IN" sz="2400" u="none" cap="none" strike="noStrike">
                <a:solidFill>
                  <a:schemeClr val="lt1"/>
                </a:solidFill>
                <a:latin typeface="Times New Roman"/>
                <a:ea typeface="Times New Roman"/>
                <a:cs typeface="Times New Roman"/>
                <a:sym typeface="Times New Roman"/>
              </a:rPr>
              <a:t>Working of a chatbot [3]</a:t>
            </a:r>
            <a:endParaRPr b="0" i="0" sz="2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a:latin typeface="Times New Roman"/>
                <a:ea typeface="Times New Roman"/>
                <a:cs typeface="Times New Roman"/>
                <a:sym typeface="Times New Roman"/>
              </a:rPr>
              <a:t>SVM</a:t>
            </a:r>
            <a:endParaRPr b="1">
              <a:latin typeface="Times New Roman"/>
              <a:ea typeface="Times New Roman"/>
              <a:cs typeface="Times New Roman"/>
              <a:sym typeface="Times New Roman"/>
            </a:endParaRPr>
          </a:p>
        </p:txBody>
      </p:sp>
      <p:sp>
        <p:nvSpPr>
          <p:cNvPr id="287" name="Google Shape;287;p42"/>
          <p:cNvSpPr txBox="1"/>
          <p:nvPr>
            <p:ph idx="1" type="body"/>
          </p:nvPr>
        </p:nvSpPr>
        <p:spPr>
          <a:xfrm>
            <a:off x="1202919" y="2011680"/>
            <a:ext cx="9784200" cy="4206300"/>
          </a:xfrm>
          <a:prstGeom prst="rect">
            <a:avLst/>
          </a:prstGeom>
        </p:spPr>
        <p:txBody>
          <a:bodyPr anchorCtr="0" anchor="t" bIns="45700" lIns="91425" spcFirstLastPara="1" rIns="91425" wrap="square" tIns="45700">
            <a:noAutofit/>
          </a:bodyPr>
          <a:lstStyle/>
          <a:p>
            <a:pPr indent="-381000" lvl="0" marL="457200" rtl="0" algn="l">
              <a:spcBef>
                <a:spcPts val="1200"/>
              </a:spcBef>
              <a:spcAft>
                <a:spcPts val="0"/>
              </a:spcAft>
              <a:buSzPts val="2400"/>
              <a:buFont typeface="Times New Roman"/>
              <a:buChar char="▪"/>
            </a:pPr>
            <a:r>
              <a:rPr lang="en-IN" sz="2400">
                <a:latin typeface="Times New Roman"/>
                <a:ea typeface="Times New Roman"/>
                <a:cs typeface="Times New Roman"/>
                <a:sym typeface="Times New Roman"/>
              </a:rPr>
              <a:t>Supervised ML algorithm used for classification or regression problems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IN" sz="2400">
                <a:latin typeface="Times New Roman"/>
                <a:ea typeface="Times New Roman"/>
                <a:cs typeface="Times New Roman"/>
                <a:sym typeface="Times New Roman"/>
              </a:rPr>
              <a:t>Finds optimal boundary between possible outputs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IN" sz="2400">
                <a:latin typeface="Times New Roman"/>
                <a:ea typeface="Times New Roman"/>
                <a:cs typeface="Times New Roman"/>
                <a:sym typeface="Times New Roman"/>
              </a:rPr>
              <a:t>Post data transformations, separate data based on labels or outputs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IN" sz="2400">
                <a:latin typeface="Times New Roman"/>
                <a:ea typeface="Times New Roman"/>
                <a:cs typeface="Times New Roman"/>
                <a:sym typeface="Times New Roman"/>
              </a:rPr>
              <a:t>Algorithm output is optimal hyperplane to categorize new examples</a:t>
            </a:r>
            <a:endParaRPr sz="24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a:t>T</a:t>
            </a:r>
            <a:r>
              <a:rPr b="1" lang="en-IN"/>
              <a:t>emplate Training</a:t>
            </a:r>
            <a:endParaRPr b="1"/>
          </a:p>
        </p:txBody>
      </p:sp>
      <p:sp>
        <p:nvSpPr>
          <p:cNvPr id="293" name="Google Shape;293;p43"/>
          <p:cNvSpPr txBox="1"/>
          <p:nvPr>
            <p:ph idx="1" type="body"/>
          </p:nvPr>
        </p:nvSpPr>
        <p:spPr>
          <a:xfrm>
            <a:off x="1202919" y="2011680"/>
            <a:ext cx="9784200" cy="42063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lnSpc>
                <a:spcPct val="100000"/>
              </a:lnSpc>
              <a:spcBef>
                <a:spcPts val="0"/>
              </a:spcBef>
              <a:spcAft>
                <a:spcPts val="0"/>
              </a:spcAft>
              <a:buNone/>
            </a:pPr>
            <a:r>
              <a:rPr lang="en-IN" sz="2400">
                <a:solidFill>
                  <a:srgbClr val="9FC5E8"/>
                </a:solidFill>
                <a:latin typeface="Times New Roman"/>
                <a:ea typeface="Times New Roman"/>
                <a:cs typeface="Times New Roman"/>
                <a:sym typeface="Times New Roman"/>
              </a:rPr>
              <a:t>Figure 6</a:t>
            </a:r>
            <a:r>
              <a:rPr lang="en-IN" sz="2400">
                <a:latin typeface="Times New Roman"/>
                <a:ea typeface="Times New Roman"/>
                <a:cs typeface="Times New Roman"/>
                <a:sym typeface="Times New Roman"/>
              </a:rPr>
              <a:t>: example of template training 1 </a:t>
            </a:r>
            <a:r>
              <a:rPr lang="en-IN" sz="1200">
                <a:solidFill>
                  <a:schemeClr val="dk1"/>
                </a:solidFill>
                <a:latin typeface="Times New Roman"/>
                <a:ea typeface="Times New Roman"/>
                <a:cs typeface="Times New Roman"/>
                <a:sym typeface="Times New Roman"/>
              </a:rPr>
              <a:t>Example </a:t>
            </a:r>
            <a:endParaRPr sz="2400">
              <a:latin typeface="Times New Roman"/>
              <a:ea typeface="Times New Roman"/>
              <a:cs typeface="Times New Roman"/>
              <a:sym typeface="Times New Roman"/>
            </a:endParaRPr>
          </a:p>
        </p:txBody>
      </p:sp>
      <p:pic>
        <p:nvPicPr>
          <p:cNvPr id="294" name="Google Shape;294;p43"/>
          <p:cNvPicPr preferRelativeResize="0"/>
          <p:nvPr/>
        </p:nvPicPr>
        <p:blipFill>
          <a:blip r:embed="rId3">
            <a:alphaModFix/>
          </a:blip>
          <a:stretch>
            <a:fillRect/>
          </a:stretch>
        </p:blipFill>
        <p:spPr>
          <a:xfrm>
            <a:off x="3374850" y="2266975"/>
            <a:ext cx="5734050" cy="3695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IN">
                <a:solidFill>
                  <a:schemeClr val="dk1"/>
                </a:solidFill>
              </a:rPr>
              <a:t>Template Training</a:t>
            </a:r>
            <a:endParaRPr/>
          </a:p>
        </p:txBody>
      </p:sp>
      <p:sp>
        <p:nvSpPr>
          <p:cNvPr id="300" name="Google Shape;300;p44"/>
          <p:cNvSpPr txBox="1"/>
          <p:nvPr>
            <p:ph idx="1" type="body"/>
          </p:nvPr>
        </p:nvSpPr>
        <p:spPr>
          <a:xfrm>
            <a:off x="1202919" y="2011680"/>
            <a:ext cx="9784200" cy="42063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lnSpc>
                <a:spcPct val="100000"/>
              </a:lnSpc>
              <a:spcBef>
                <a:spcPts val="0"/>
              </a:spcBef>
              <a:spcAft>
                <a:spcPts val="0"/>
              </a:spcAft>
              <a:buClr>
                <a:schemeClr val="dk1"/>
              </a:buClr>
              <a:buSzPts val="1100"/>
              <a:buFont typeface="Arial"/>
              <a:buNone/>
            </a:pPr>
            <a:r>
              <a:rPr lang="en-IN" sz="2400">
                <a:solidFill>
                  <a:srgbClr val="9FC5E8"/>
                </a:solidFill>
                <a:latin typeface="Times New Roman"/>
                <a:ea typeface="Times New Roman"/>
                <a:cs typeface="Times New Roman"/>
                <a:sym typeface="Times New Roman"/>
              </a:rPr>
              <a:t>Figure 7</a:t>
            </a:r>
            <a:r>
              <a:rPr lang="en-IN" sz="2400">
                <a:latin typeface="Times New Roman"/>
                <a:ea typeface="Times New Roman"/>
                <a:cs typeface="Times New Roman"/>
                <a:sym typeface="Times New Roman"/>
              </a:rPr>
              <a:t>: example of template training 2</a:t>
            </a:r>
            <a:endParaRPr/>
          </a:p>
        </p:txBody>
      </p:sp>
      <p:pic>
        <p:nvPicPr>
          <p:cNvPr id="301" name="Google Shape;301;p44"/>
          <p:cNvPicPr preferRelativeResize="0"/>
          <p:nvPr/>
        </p:nvPicPr>
        <p:blipFill>
          <a:blip r:embed="rId3">
            <a:alphaModFix/>
          </a:blip>
          <a:stretch>
            <a:fillRect/>
          </a:stretch>
        </p:blipFill>
        <p:spPr>
          <a:xfrm>
            <a:off x="2049125" y="2011675"/>
            <a:ext cx="7783425" cy="3573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000"/>
              <a:buFont typeface="Corbel"/>
              <a:buNone/>
            </a:pPr>
            <a:r>
              <a:rPr b="1" lang="en-IN">
                <a:solidFill>
                  <a:schemeClr val="dk1"/>
                </a:solidFill>
              </a:rPr>
              <a:t>REFERENCES</a:t>
            </a:r>
            <a:endParaRPr/>
          </a:p>
        </p:txBody>
      </p:sp>
      <p:sp>
        <p:nvSpPr>
          <p:cNvPr id="307" name="Google Shape;307;p45"/>
          <p:cNvSpPr txBox="1"/>
          <p:nvPr>
            <p:ph idx="1" type="body"/>
          </p:nvPr>
        </p:nvSpPr>
        <p:spPr>
          <a:xfrm>
            <a:off x="1202919" y="2011680"/>
            <a:ext cx="9784200" cy="42063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IN" sz="1400">
                <a:solidFill>
                  <a:srgbClr val="9FC5E8"/>
                </a:solidFill>
                <a:latin typeface="Verdana"/>
                <a:ea typeface="Verdana"/>
                <a:cs typeface="Verdana"/>
                <a:sym typeface="Verdana"/>
              </a:rPr>
              <a:t>[1] Oriol Vinyals, Quoc V.Le ,”A Neural Conversational Model” [July 22, 2015]</a:t>
            </a:r>
            <a:endParaRPr sz="1400">
              <a:solidFill>
                <a:srgbClr val="9FC5E8"/>
              </a:solidFill>
              <a:highlight>
                <a:schemeClr val="dk1"/>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1400">
              <a:solidFill>
                <a:srgbClr val="9FC5E8"/>
              </a:solidFill>
              <a:highlight>
                <a:schemeClr val="dk1"/>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IN" sz="1400">
                <a:solidFill>
                  <a:srgbClr val="9FC5E8"/>
                </a:solidFill>
                <a:highlight>
                  <a:schemeClr val="dk1"/>
                </a:highlight>
                <a:latin typeface="Verdana"/>
                <a:ea typeface="Verdana"/>
                <a:cs typeface="Verdana"/>
                <a:sym typeface="Verdana"/>
              </a:rPr>
              <a:t>[2] Tom Bocklisch, Joey Faulkner, Nick Pawlowski, Alan Nichol, “Rasa: Open Source Language Understanding and Dialogue Management” [December 15, 2017]</a:t>
            </a:r>
            <a:endParaRPr sz="1400">
              <a:solidFill>
                <a:srgbClr val="9FC5E8"/>
              </a:solidFill>
              <a:highlight>
                <a:schemeClr val="dk1"/>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1400">
              <a:solidFill>
                <a:srgbClr val="9FC5E8"/>
              </a:solidFill>
              <a:highlight>
                <a:schemeClr val="dk1"/>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IN" sz="1400">
                <a:solidFill>
                  <a:srgbClr val="9FC5E8"/>
                </a:solidFill>
                <a:highlight>
                  <a:schemeClr val="dk1"/>
                </a:highlight>
                <a:latin typeface="Verdana"/>
                <a:ea typeface="Verdana"/>
                <a:cs typeface="Verdana"/>
                <a:sym typeface="Verdana"/>
              </a:rPr>
              <a:t>[3] "Chatbot: What is Chatbot?Why are Chatbots Important?,"</a:t>
            </a:r>
            <a:r>
              <a:rPr i="1" lang="en-IN" sz="1400">
                <a:solidFill>
                  <a:srgbClr val="9FC5E8"/>
                </a:solidFill>
                <a:highlight>
                  <a:schemeClr val="dk1"/>
                </a:highlight>
                <a:latin typeface="Verdana"/>
                <a:ea typeface="Verdana"/>
                <a:cs typeface="Verdana"/>
                <a:sym typeface="Verdana"/>
              </a:rPr>
              <a:t>expertsystem,</a:t>
            </a:r>
            <a:r>
              <a:rPr lang="en-IN" sz="1400">
                <a:solidFill>
                  <a:srgbClr val="9FC5E8"/>
                </a:solidFill>
                <a:highlight>
                  <a:schemeClr val="dk1"/>
                </a:highlight>
                <a:latin typeface="Verdana"/>
                <a:ea typeface="Verdana"/>
                <a:cs typeface="Verdana"/>
                <a:sym typeface="Verdana"/>
              </a:rPr>
              <a:t>n.d.[Online].</a:t>
            </a:r>
            <a:endParaRPr sz="1400">
              <a:solidFill>
                <a:srgbClr val="9FC5E8"/>
              </a:solidFill>
              <a:highlight>
                <a:schemeClr val="dk1"/>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IN" sz="1400">
                <a:solidFill>
                  <a:srgbClr val="9FC5E8"/>
                </a:solidFill>
                <a:highlight>
                  <a:schemeClr val="dk1"/>
                </a:highlight>
                <a:latin typeface="Verdana"/>
                <a:ea typeface="Verdana"/>
                <a:cs typeface="Verdana"/>
                <a:sym typeface="Verdana"/>
              </a:rPr>
              <a:t>Available:https://www.expertsystem.com/chatbot/. [Accessed: August 20, 2019].</a:t>
            </a:r>
            <a:endParaRPr sz="1400">
              <a:solidFill>
                <a:srgbClr val="9FC5E8"/>
              </a:solidFill>
              <a:highlight>
                <a:schemeClr val="dk1"/>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IN"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IN" sz="1400">
                <a:solidFill>
                  <a:srgbClr val="9FC5E8"/>
                </a:solidFill>
                <a:highlight>
                  <a:schemeClr val="dk1"/>
                </a:highlight>
                <a:latin typeface="Verdana"/>
                <a:ea typeface="Verdana"/>
                <a:cs typeface="Verdana"/>
                <a:sym typeface="Verdana"/>
              </a:rPr>
              <a:t>[4] "Essentials of Deep Learning – Sequence to Sequence modelling with Attention (using python),"</a:t>
            </a:r>
            <a:r>
              <a:rPr i="1" lang="en-IN" sz="1400">
                <a:solidFill>
                  <a:srgbClr val="9FC5E8"/>
                </a:solidFill>
                <a:highlight>
                  <a:schemeClr val="dk1"/>
                </a:highlight>
                <a:latin typeface="Verdana"/>
                <a:ea typeface="Verdana"/>
                <a:cs typeface="Verdana"/>
                <a:sym typeface="Verdana"/>
              </a:rPr>
              <a:t>analyticsvidhya,</a:t>
            </a:r>
            <a:r>
              <a:rPr lang="en-IN" sz="1400">
                <a:solidFill>
                  <a:srgbClr val="9FC5E8"/>
                </a:solidFill>
                <a:highlight>
                  <a:schemeClr val="dk1"/>
                </a:highlight>
                <a:latin typeface="Verdana"/>
                <a:ea typeface="Verdana"/>
                <a:cs typeface="Verdana"/>
                <a:sym typeface="Verdana"/>
              </a:rPr>
              <a:t>n.d.[Online].Available:https://www.analyticsvidhya.com/blog/2018/03/essentials-of-deep-learning-sequence-to-sequence-modelling-with-attention-part-i/. [Accessed: August 20, 2019].</a:t>
            </a:r>
            <a:endParaRPr sz="1400">
              <a:solidFill>
                <a:srgbClr val="9FC5E8"/>
              </a:solidFill>
              <a:highlight>
                <a:schemeClr val="dk1"/>
              </a:highlight>
              <a:latin typeface="Verdana"/>
              <a:ea typeface="Verdana"/>
              <a:cs typeface="Verdana"/>
              <a:sym typeface="Verdana"/>
            </a:endParaRPr>
          </a:p>
          <a:p>
            <a:pPr indent="-43179" lvl="0" marL="182880" rtl="0" algn="l">
              <a:spcBef>
                <a:spcPts val="0"/>
              </a:spcBef>
              <a:spcAft>
                <a:spcPts val="0"/>
              </a:spcAft>
              <a:buClr>
                <a:schemeClr val="dk1"/>
              </a:buClr>
              <a:buSzPts val="2200"/>
              <a:buFont typeface="Arial"/>
              <a:buNone/>
            </a:pPr>
            <a:r>
              <a:t/>
            </a:r>
            <a:endParaRPr sz="1400">
              <a:solidFill>
                <a:srgbClr val="9FC5E8"/>
              </a:solidFill>
              <a:highlight>
                <a:schemeClr val="dk1"/>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IN" sz="1400">
                <a:solidFill>
                  <a:srgbClr val="9FC5E8"/>
                </a:solidFill>
                <a:highlight>
                  <a:schemeClr val="dk1"/>
                </a:highlight>
                <a:latin typeface="Verdana"/>
                <a:ea typeface="Verdana"/>
                <a:cs typeface="Verdana"/>
                <a:sym typeface="Verdana"/>
              </a:rPr>
              <a:t>[5]"Architecture,"</a:t>
            </a:r>
            <a:r>
              <a:rPr i="1" lang="en-IN" sz="1400">
                <a:solidFill>
                  <a:srgbClr val="9FC5E8"/>
                </a:solidFill>
                <a:highlight>
                  <a:schemeClr val="dk1"/>
                </a:highlight>
                <a:latin typeface="Verdana"/>
                <a:ea typeface="Verdana"/>
                <a:cs typeface="Verdana"/>
                <a:sym typeface="Verdana"/>
              </a:rPr>
              <a:t>rasa,</a:t>
            </a:r>
            <a:r>
              <a:rPr lang="en-IN" sz="1400">
                <a:solidFill>
                  <a:srgbClr val="9FC5E8"/>
                </a:solidFill>
                <a:highlight>
                  <a:schemeClr val="dk1"/>
                </a:highlight>
                <a:latin typeface="Verdana"/>
                <a:ea typeface="Verdana"/>
                <a:cs typeface="Verdana"/>
                <a:sym typeface="Verdana"/>
              </a:rPr>
              <a:t>n.d.[Online].Available:https://rasa.com/docs/rasa/user-guide/architecture/#architecture. [Accessed: August 20, 2019].</a:t>
            </a:r>
            <a:endParaRPr sz="1400">
              <a:solidFill>
                <a:srgbClr val="9FC5E8"/>
              </a:solidFill>
              <a:highlight>
                <a:schemeClr val="dk1"/>
              </a:highlight>
              <a:latin typeface="Verdana"/>
              <a:ea typeface="Verdana"/>
              <a:cs typeface="Verdana"/>
              <a:sym typeface="Verdana"/>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2"/>
              </a:buClr>
              <a:buSzPts val="4000"/>
              <a:buFont typeface="Corbel"/>
              <a:buNone/>
            </a:pPr>
            <a:r>
              <a:rPr b="1" lang="en-I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12" name="Google Shape;112;p16"/>
          <p:cNvSpPr txBox="1"/>
          <p:nvPr>
            <p:ph idx="1" type="body"/>
          </p:nvPr>
        </p:nvSpPr>
        <p:spPr>
          <a:xfrm>
            <a:off x="1202919" y="2011680"/>
            <a:ext cx="9784200" cy="42063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0"/>
              </a:spcBef>
              <a:spcAft>
                <a:spcPts val="0"/>
              </a:spcAft>
              <a:buClr>
                <a:srgbClr val="FFFFFF"/>
              </a:buClr>
              <a:buSzPts val="2400"/>
              <a:buFont typeface="Times New Roman"/>
              <a:buChar char="▪"/>
            </a:pPr>
            <a:r>
              <a:rPr lang="en-IN" sz="2400">
                <a:solidFill>
                  <a:srgbClr val="FFFFFF"/>
                </a:solidFill>
                <a:latin typeface="Times New Roman"/>
                <a:ea typeface="Times New Roman"/>
                <a:cs typeface="Times New Roman"/>
                <a:sym typeface="Times New Roman"/>
              </a:rPr>
              <a:t>To construct a domain-specific model to converse with humans for restaurant and cuisine suggestions.</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2"/>
              </a:buClr>
              <a:buSzPts val="4000"/>
              <a:buFont typeface="Corbel"/>
              <a:buNone/>
            </a:pPr>
            <a:r>
              <a:rPr b="1" lang="en-IN"/>
              <a:t>MOTIVATION</a:t>
            </a:r>
            <a:endParaRPr/>
          </a:p>
        </p:txBody>
      </p:sp>
      <p:sp>
        <p:nvSpPr>
          <p:cNvPr id="118" name="Google Shape;118;p17"/>
          <p:cNvSpPr txBox="1"/>
          <p:nvPr>
            <p:ph idx="1" type="body"/>
          </p:nvPr>
        </p:nvSpPr>
        <p:spPr>
          <a:xfrm>
            <a:off x="1202919" y="2011680"/>
            <a:ext cx="9784200" cy="42063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400"/>
              </a:spcBef>
              <a:spcAft>
                <a:spcPts val="0"/>
              </a:spcAft>
              <a:buSzPts val="2400"/>
              <a:buFont typeface="Times New Roman"/>
              <a:buChar char="▪"/>
            </a:pPr>
            <a:r>
              <a:rPr lang="en-IN" sz="2400">
                <a:latin typeface="Times New Roman"/>
                <a:ea typeface="Times New Roman"/>
                <a:cs typeface="Times New Roman"/>
                <a:sym typeface="Times New Roman"/>
              </a:rPr>
              <a:t>Current chatbots are for General purposes </a:t>
            </a:r>
            <a:endParaRPr sz="2400">
              <a:latin typeface="Times New Roman"/>
              <a:ea typeface="Times New Roman"/>
              <a:cs typeface="Times New Roman"/>
              <a:sym typeface="Times New Roman"/>
            </a:endParaRPr>
          </a:p>
          <a:p>
            <a:pPr indent="0" lvl="0" marL="457200" rtl="0" algn="l">
              <a:lnSpc>
                <a:spcPct val="90000"/>
              </a:lnSpc>
              <a:spcBef>
                <a:spcPts val="1400"/>
              </a:spcBef>
              <a:spcAft>
                <a:spcPts val="0"/>
              </a:spcAft>
              <a:buNone/>
            </a:pPr>
            <a:r>
              <a:rPr lang="en-IN" sz="2400">
                <a:latin typeface="Times New Roman"/>
                <a:ea typeface="Times New Roman"/>
                <a:cs typeface="Times New Roman"/>
                <a:sym typeface="Times New Roman"/>
              </a:rPr>
              <a:t>(eg: personal assistance, healthcare, bank queries)</a:t>
            </a:r>
            <a:endParaRPr sz="2400">
              <a:latin typeface="Times New Roman"/>
              <a:ea typeface="Times New Roman"/>
              <a:cs typeface="Times New Roman"/>
              <a:sym typeface="Times New Roman"/>
            </a:endParaRPr>
          </a:p>
          <a:p>
            <a:pPr indent="0" lvl="0" marL="457200" rtl="0" algn="l">
              <a:lnSpc>
                <a:spcPct val="90000"/>
              </a:lnSpc>
              <a:spcBef>
                <a:spcPts val="1400"/>
              </a:spcBef>
              <a:spcAft>
                <a:spcPts val="0"/>
              </a:spcAft>
              <a:buNone/>
            </a:pPr>
            <a:r>
              <a:t/>
            </a:r>
            <a:endParaRPr sz="2400">
              <a:latin typeface="Times New Roman"/>
              <a:ea typeface="Times New Roman"/>
              <a:cs typeface="Times New Roman"/>
              <a:sym typeface="Times New Roman"/>
            </a:endParaRPr>
          </a:p>
          <a:p>
            <a:pPr indent="-381000" lvl="0" marL="457200" rtl="0" algn="l">
              <a:lnSpc>
                <a:spcPct val="90000"/>
              </a:lnSpc>
              <a:spcBef>
                <a:spcPts val="1400"/>
              </a:spcBef>
              <a:spcAft>
                <a:spcPts val="0"/>
              </a:spcAft>
              <a:buSzPts val="2400"/>
              <a:buFont typeface="Times New Roman"/>
              <a:buChar char="▪"/>
            </a:pPr>
            <a:r>
              <a:rPr lang="en-IN" sz="2400">
                <a:latin typeface="Times New Roman"/>
                <a:ea typeface="Times New Roman"/>
                <a:cs typeface="Times New Roman"/>
                <a:sym typeface="Times New Roman"/>
              </a:rPr>
              <a:t>Delay in reply or unreliable data</a:t>
            </a:r>
            <a:endParaRPr sz="2400">
              <a:latin typeface="Times New Roman"/>
              <a:ea typeface="Times New Roman"/>
              <a:cs typeface="Times New Roman"/>
              <a:sym typeface="Times New Roman"/>
            </a:endParaRPr>
          </a:p>
          <a:p>
            <a:pPr indent="0" lvl="0" marL="914400" rtl="0" algn="l">
              <a:lnSpc>
                <a:spcPct val="90000"/>
              </a:lnSpc>
              <a:spcBef>
                <a:spcPts val="1400"/>
              </a:spcBef>
              <a:spcAft>
                <a:spcPts val="0"/>
              </a:spcAft>
              <a:buNone/>
            </a:pPr>
            <a:r>
              <a:t/>
            </a:r>
            <a:endParaRPr sz="2400">
              <a:latin typeface="Times New Roman"/>
              <a:ea typeface="Times New Roman"/>
              <a:cs typeface="Times New Roman"/>
              <a:sym typeface="Times New Roman"/>
            </a:endParaRPr>
          </a:p>
          <a:p>
            <a:pPr indent="-381000" lvl="0" marL="457200" rtl="0" algn="l">
              <a:lnSpc>
                <a:spcPct val="90000"/>
              </a:lnSpc>
              <a:spcBef>
                <a:spcPts val="1400"/>
              </a:spcBef>
              <a:spcAft>
                <a:spcPts val="0"/>
              </a:spcAft>
              <a:buSzPts val="2400"/>
              <a:buFont typeface="Times New Roman"/>
              <a:buChar char="▪"/>
            </a:pPr>
            <a:r>
              <a:rPr lang="en-IN" sz="2400">
                <a:latin typeface="Times New Roman"/>
                <a:ea typeface="Times New Roman"/>
                <a:cs typeface="Times New Roman"/>
                <a:sym typeface="Times New Roman"/>
              </a:rPr>
              <a:t>Retrieval based system with small dataset</a:t>
            </a:r>
            <a:endParaRPr sz="2400">
              <a:latin typeface="Times New Roman"/>
              <a:ea typeface="Times New Roman"/>
              <a:cs typeface="Times New Roman"/>
              <a:sym typeface="Times New Roman"/>
            </a:endParaRPr>
          </a:p>
          <a:p>
            <a:pPr indent="0" lvl="0" marL="0" rtl="0" algn="l">
              <a:lnSpc>
                <a:spcPct val="90000"/>
              </a:lnSpc>
              <a:spcBef>
                <a:spcPts val="14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2"/>
              </a:buClr>
              <a:buSzPts val="4000"/>
              <a:buFont typeface="Corbel"/>
              <a:buNone/>
            </a:pPr>
            <a:r>
              <a:rPr b="1" lang="en-IN"/>
              <a:t>LITERATURE SURVEY</a:t>
            </a:r>
            <a:endParaRPr/>
          </a:p>
        </p:txBody>
      </p:sp>
      <p:sp>
        <p:nvSpPr>
          <p:cNvPr id="124" name="Google Shape;124;p18"/>
          <p:cNvSpPr txBox="1"/>
          <p:nvPr>
            <p:ph idx="1" type="body"/>
          </p:nvPr>
        </p:nvSpPr>
        <p:spPr>
          <a:xfrm>
            <a:off x="1027394" y="2089830"/>
            <a:ext cx="9784200" cy="4206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IN">
                <a:solidFill>
                  <a:srgbClr val="000000"/>
                </a:solidFill>
              </a:rPr>
              <a:t>.</a:t>
            </a:r>
            <a:endParaRPr>
              <a:solidFill>
                <a:srgbClr val="000000"/>
              </a:solidFill>
            </a:endParaRPr>
          </a:p>
        </p:txBody>
      </p:sp>
      <p:graphicFrame>
        <p:nvGraphicFramePr>
          <p:cNvPr id="125" name="Google Shape;125;p18"/>
          <p:cNvGraphicFramePr/>
          <p:nvPr/>
        </p:nvGraphicFramePr>
        <p:xfrm>
          <a:off x="952513" y="2235425"/>
          <a:ext cx="3000000" cy="3000000"/>
        </p:xfrm>
        <a:graphic>
          <a:graphicData uri="http://schemas.openxmlformats.org/drawingml/2006/table">
            <a:tbl>
              <a:tblPr>
                <a:noFill/>
                <a:tableStyleId>{FD16CDAF-2878-47F9-8404-FCA5A74F3FB4}</a:tableStyleId>
              </a:tblPr>
              <a:tblGrid>
                <a:gridCol w="696925"/>
                <a:gridCol w="3549375"/>
                <a:gridCol w="1794350"/>
                <a:gridCol w="1950875"/>
                <a:gridCol w="2295425"/>
              </a:tblGrid>
              <a:tr h="666175">
                <a:tc>
                  <a:txBody>
                    <a:bodyPr/>
                    <a:lstStyle/>
                    <a:p>
                      <a:pPr indent="0" lvl="0" marL="0" marR="0" rtl="0" algn="l">
                        <a:lnSpc>
                          <a:spcPct val="100000"/>
                        </a:lnSpc>
                        <a:spcBef>
                          <a:spcPts val="0"/>
                        </a:spcBef>
                        <a:spcAft>
                          <a:spcPts val="0"/>
                        </a:spcAft>
                        <a:buNone/>
                      </a:pPr>
                      <a:r>
                        <a:rPr lang="en-IN" sz="2400">
                          <a:solidFill>
                            <a:srgbClr val="FFFFFF"/>
                          </a:solidFill>
                          <a:latin typeface="Times New Roman"/>
                          <a:ea typeface="Times New Roman"/>
                          <a:cs typeface="Times New Roman"/>
                          <a:sym typeface="Times New Roman"/>
                        </a:rPr>
                        <a:t>Sr. No.</a:t>
                      </a:r>
                      <a:endParaRPr sz="2400" u="none" cap="none" strike="noStrike">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2400" u="none" cap="none" strike="noStrike">
                          <a:solidFill>
                            <a:srgbClr val="FFFFFF"/>
                          </a:solidFill>
                          <a:latin typeface="Times New Roman"/>
                          <a:ea typeface="Times New Roman"/>
                          <a:cs typeface="Times New Roman"/>
                          <a:sym typeface="Times New Roman"/>
                        </a:rPr>
                        <a:t>IEEE Paper</a:t>
                      </a:r>
                      <a:endParaRPr sz="2400" u="none" cap="none" strike="noStrike">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IN" sz="2400" u="none" cap="none" strike="noStrike">
                          <a:solidFill>
                            <a:srgbClr val="FFFFFF"/>
                          </a:solidFill>
                          <a:latin typeface="Times New Roman"/>
                          <a:ea typeface="Times New Roman"/>
                          <a:cs typeface="Times New Roman"/>
                          <a:sym typeface="Times New Roman"/>
                        </a:rPr>
                        <a:t>Author</a:t>
                      </a:r>
                      <a:endParaRPr sz="2400" u="none" cap="none" strike="noStrike">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n-IN" sz="2400">
                          <a:solidFill>
                            <a:srgbClr val="FFFFFF"/>
                          </a:solidFill>
                          <a:latin typeface="Times New Roman"/>
                          <a:ea typeface="Times New Roman"/>
                          <a:cs typeface="Times New Roman"/>
                          <a:sym typeface="Times New Roman"/>
                        </a:rPr>
                        <a:t>Dataset</a:t>
                      </a:r>
                      <a:endParaRPr sz="2400" u="none" cap="none" strike="noStrike">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IN" sz="2400">
                          <a:solidFill>
                            <a:srgbClr val="FFFFFF"/>
                          </a:solidFill>
                          <a:latin typeface="Times New Roman"/>
                          <a:ea typeface="Times New Roman"/>
                          <a:cs typeface="Times New Roman"/>
                          <a:sym typeface="Times New Roman"/>
                        </a:rPr>
                        <a:t>Problems faced</a:t>
                      </a:r>
                      <a:endParaRPr sz="2400" u="none" cap="none" strike="noStrike">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None/>
                      </a:pPr>
                      <a:r>
                        <a:rPr lang="en-IN" sz="1800">
                          <a:solidFill>
                            <a:srgbClr val="FFFFFF"/>
                          </a:solidFill>
                          <a:latin typeface="Times New Roman"/>
                          <a:ea typeface="Times New Roman"/>
                          <a:cs typeface="Times New Roman"/>
                          <a:sym typeface="Times New Roman"/>
                        </a:rPr>
                        <a:t>i</a:t>
                      </a:r>
                      <a:endParaRPr sz="18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IN" sz="1800">
                          <a:solidFill>
                            <a:srgbClr val="FFFFFF"/>
                          </a:solidFill>
                          <a:latin typeface="Times New Roman"/>
                          <a:ea typeface="Times New Roman"/>
                          <a:cs typeface="Times New Roman"/>
                          <a:sym typeface="Times New Roman"/>
                        </a:rPr>
                        <a:t>Sequence to Sequence Learning with Neural Networks</a:t>
                      </a:r>
                      <a:endParaRPr sz="1800" u="none" cap="none" strike="noStrike">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50000"/>
                        </a:lnSpc>
                        <a:spcBef>
                          <a:spcPts val="1200"/>
                        </a:spcBef>
                        <a:spcAft>
                          <a:spcPts val="1200"/>
                        </a:spcAft>
                        <a:buClr>
                          <a:schemeClr val="dk1"/>
                        </a:buClr>
                        <a:buSzPts val="1100"/>
                        <a:buFont typeface="Arial"/>
                        <a:buNone/>
                      </a:pPr>
                      <a:r>
                        <a:rPr lang="en-IN" sz="1800">
                          <a:solidFill>
                            <a:srgbClr val="FFFFFF"/>
                          </a:solidFill>
                          <a:latin typeface="Times New Roman"/>
                          <a:ea typeface="Times New Roman"/>
                          <a:cs typeface="Times New Roman"/>
                          <a:sym typeface="Times New Roman"/>
                        </a:rPr>
                        <a:t>I. Sutskever, O. Vinyals, Q. Le </a:t>
                      </a:r>
                      <a:endParaRPr sz="1800" u="none" cap="none" strike="noStrike">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50000"/>
                        </a:lnSpc>
                        <a:spcBef>
                          <a:spcPts val="0"/>
                        </a:spcBef>
                        <a:spcAft>
                          <a:spcPts val="800"/>
                        </a:spcAft>
                        <a:buClr>
                          <a:schemeClr val="dk1"/>
                        </a:buClr>
                        <a:buSzPts val="1100"/>
                        <a:buFont typeface="Arial"/>
                        <a:buNone/>
                      </a:pPr>
                      <a:r>
                        <a:rPr lang="en-IN" sz="1800">
                          <a:solidFill>
                            <a:srgbClr val="FFFFFF"/>
                          </a:solidFill>
                          <a:latin typeface="Times New Roman"/>
                          <a:ea typeface="Times New Roman"/>
                          <a:cs typeface="Times New Roman"/>
                          <a:sym typeface="Times New Roman"/>
                        </a:rPr>
                        <a:t>WMT’14 English to French dataset</a:t>
                      </a:r>
                      <a:endParaRPr sz="1800" u="none" cap="none" strike="noStrike">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IN" sz="1800">
                          <a:solidFill>
                            <a:srgbClr val="FFFFFF"/>
                          </a:solidFill>
                          <a:latin typeface="Times New Roman"/>
                          <a:ea typeface="Times New Roman"/>
                          <a:cs typeface="Times New Roman"/>
                          <a:sym typeface="Times New Roman"/>
                        </a:rPr>
                        <a:t>Difficulty in translating long sentences and unable to train standard RNN</a:t>
                      </a:r>
                      <a:endParaRPr sz="1800" u="none" cap="none" strike="noStrike">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None/>
                      </a:pPr>
                      <a:r>
                        <a:rPr lang="en-IN" sz="1800">
                          <a:solidFill>
                            <a:srgbClr val="FFFFFF"/>
                          </a:solidFill>
                          <a:latin typeface="Times New Roman"/>
                          <a:ea typeface="Times New Roman"/>
                          <a:cs typeface="Times New Roman"/>
                          <a:sym typeface="Times New Roman"/>
                        </a:rPr>
                        <a:t>ii</a:t>
                      </a:r>
                      <a:endParaRPr sz="1800" u="none" cap="none" strike="noStrike">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solidFill>
                            <a:srgbClr val="FFFFFF"/>
                          </a:solidFill>
                          <a:latin typeface="Times New Roman"/>
                          <a:ea typeface="Times New Roman"/>
                          <a:cs typeface="Times New Roman"/>
                          <a:sym typeface="Times New Roman"/>
                        </a:rPr>
                        <a:t>End to end Adversarial learning for Generative Conversational Agent</a:t>
                      </a:r>
                      <a:endParaRPr sz="1800" u="none" cap="none" strike="noStrike">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solidFill>
                            <a:srgbClr val="FFFFFF"/>
                          </a:solidFill>
                          <a:latin typeface="Times New Roman"/>
                          <a:ea typeface="Times New Roman"/>
                          <a:cs typeface="Times New Roman"/>
                          <a:sym typeface="Times New Roman"/>
                        </a:rPr>
                        <a:t>O</a:t>
                      </a:r>
                      <a:r>
                        <a:rPr lang="en-IN" sz="1800">
                          <a:solidFill>
                            <a:srgbClr val="FFFFFF"/>
                          </a:solidFill>
                          <a:latin typeface="Times New Roman"/>
                          <a:ea typeface="Times New Roman"/>
                          <a:cs typeface="Times New Roman"/>
                          <a:sym typeface="Times New Roman"/>
                        </a:rPr>
                        <a:t>. </a:t>
                      </a:r>
                      <a:r>
                        <a:rPr lang="en-IN" sz="1800" u="none" cap="none" strike="noStrike">
                          <a:solidFill>
                            <a:srgbClr val="FFFFFF"/>
                          </a:solidFill>
                          <a:latin typeface="Times New Roman"/>
                          <a:ea typeface="Times New Roman"/>
                          <a:cs typeface="Times New Roman"/>
                          <a:sym typeface="Times New Roman"/>
                        </a:rPr>
                        <a:t>Ludwig</a:t>
                      </a:r>
                      <a:endParaRPr sz="1800" u="none" cap="none" strike="noStrike">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800"/>
                        <a:buFont typeface="Arial"/>
                        <a:buNone/>
                      </a:pPr>
                      <a:r>
                        <a:rPr lang="en-IN" sz="1800">
                          <a:solidFill>
                            <a:schemeClr val="lt1"/>
                          </a:solidFill>
                          <a:latin typeface="Times New Roman"/>
                          <a:ea typeface="Times New Roman"/>
                          <a:cs typeface="Times New Roman"/>
                          <a:sym typeface="Times New Roman"/>
                        </a:rPr>
                        <a:t>Human generative data set</a:t>
                      </a:r>
                      <a:endParaRPr sz="18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solidFill>
                            <a:srgbClr val="FFFFFF"/>
                          </a:solidFill>
                          <a:latin typeface="Times New Roman"/>
                          <a:ea typeface="Times New Roman"/>
                          <a:cs typeface="Times New Roman"/>
                          <a:sym typeface="Times New Roman"/>
                        </a:rPr>
                        <a:t>Open domain and fraction of margin errors</a:t>
                      </a:r>
                      <a:endParaRPr sz="1800" u="none" cap="none" strike="noStrike">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lnSpc>
                          <a:spcPct val="150000"/>
                        </a:lnSpc>
                        <a:spcBef>
                          <a:spcPts val="1200"/>
                        </a:spcBef>
                        <a:spcAft>
                          <a:spcPts val="1200"/>
                        </a:spcAft>
                        <a:buNone/>
                      </a:pPr>
                      <a:r>
                        <a:rPr lang="en-IN" sz="1800">
                          <a:solidFill>
                            <a:srgbClr val="FFFFFF"/>
                          </a:solidFill>
                          <a:latin typeface="Times New Roman"/>
                          <a:ea typeface="Times New Roman"/>
                          <a:cs typeface="Times New Roman"/>
                          <a:sym typeface="Times New Roman"/>
                        </a:rPr>
                        <a:t>iii</a:t>
                      </a:r>
                      <a:endParaRPr sz="18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50000"/>
                        </a:lnSpc>
                        <a:spcBef>
                          <a:spcPts val="1200"/>
                        </a:spcBef>
                        <a:spcAft>
                          <a:spcPts val="1200"/>
                        </a:spcAft>
                        <a:buNone/>
                      </a:pPr>
                      <a:r>
                        <a:rPr lang="en-IN" sz="1800">
                          <a:solidFill>
                            <a:srgbClr val="FFFFFF"/>
                          </a:solidFill>
                          <a:latin typeface="Times New Roman"/>
                          <a:ea typeface="Times New Roman"/>
                          <a:cs typeface="Times New Roman"/>
                          <a:sym typeface="Times New Roman"/>
                        </a:rPr>
                        <a:t>A Neural Conversational Model</a:t>
                      </a:r>
                      <a:endParaRPr sz="1800" u="none" cap="none" strike="noStrike">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50000"/>
                        </a:lnSpc>
                        <a:spcBef>
                          <a:spcPts val="1200"/>
                        </a:spcBef>
                        <a:spcAft>
                          <a:spcPts val="1200"/>
                        </a:spcAft>
                        <a:buClr>
                          <a:schemeClr val="dk1"/>
                        </a:buClr>
                        <a:buSzPts val="1100"/>
                        <a:buFont typeface="Arial"/>
                        <a:buNone/>
                      </a:pPr>
                      <a:r>
                        <a:rPr lang="en-IN" sz="1800">
                          <a:solidFill>
                            <a:srgbClr val="FFFFFF"/>
                          </a:solidFill>
                          <a:latin typeface="Times New Roman"/>
                          <a:ea typeface="Times New Roman"/>
                          <a:cs typeface="Times New Roman"/>
                          <a:sym typeface="Times New Roman"/>
                        </a:rPr>
                        <a:t>O. Vinyals, Q. Le</a:t>
                      </a:r>
                      <a:endParaRPr sz="1800" u="none" cap="none" strike="noStrike">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n-IN" sz="1800">
                          <a:solidFill>
                            <a:srgbClr val="FFFFFF"/>
                          </a:solidFill>
                          <a:latin typeface="Times New Roman"/>
                          <a:ea typeface="Times New Roman"/>
                          <a:cs typeface="Times New Roman"/>
                          <a:sym typeface="Times New Roman"/>
                        </a:rPr>
                        <a:t>Closed domain IT help desk and open domain movie transcript dataset</a:t>
                      </a:r>
                      <a:endParaRPr sz="1800" u="none" cap="none" strike="noStrike">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n-IN" sz="1800">
                          <a:solidFill>
                            <a:srgbClr val="FFFFFF"/>
                          </a:solidFill>
                          <a:latin typeface="Times New Roman"/>
                          <a:ea typeface="Times New Roman"/>
                          <a:cs typeface="Times New Roman"/>
                          <a:sym typeface="Times New Roman"/>
                        </a:rPr>
                        <a:t>Unable to deliver realistic conversations and lacks human touch </a:t>
                      </a:r>
                      <a:endParaRPr sz="1800" u="none" cap="none" strike="noStrike">
                        <a:solidFill>
                          <a:srgbClr val="FFFFFF"/>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solidFill>
                  <a:srgbClr val="FFFFFF"/>
                </a:solidFill>
              </a:rPr>
              <a:t>.</a:t>
            </a:r>
            <a:endParaRPr>
              <a:solidFill>
                <a:srgbClr val="FFFFFF"/>
              </a:solidFill>
            </a:endParaRPr>
          </a:p>
        </p:txBody>
      </p:sp>
      <p:sp>
        <p:nvSpPr>
          <p:cNvPr id="131" name="Google Shape;131;p19"/>
          <p:cNvSpPr txBox="1"/>
          <p:nvPr>
            <p:ph idx="1" type="body"/>
          </p:nvPr>
        </p:nvSpPr>
        <p:spPr>
          <a:xfrm>
            <a:off x="1202919" y="1792880"/>
            <a:ext cx="9784200" cy="42063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IN">
                <a:solidFill>
                  <a:srgbClr val="000000"/>
                </a:solidFill>
              </a:rPr>
              <a:t>.</a:t>
            </a:r>
            <a:endParaRPr>
              <a:solidFill>
                <a:srgbClr val="000000"/>
              </a:solidFill>
            </a:endParaRPr>
          </a:p>
        </p:txBody>
      </p:sp>
      <p:graphicFrame>
        <p:nvGraphicFramePr>
          <p:cNvPr id="132" name="Google Shape;132;p19"/>
          <p:cNvGraphicFramePr/>
          <p:nvPr/>
        </p:nvGraphicFramePr>
        <p:xfrm>
          <a:off x="952500" y="2114050"/>
          <a:ext cx="3000000" cy="3000000"/>
        </p:xfrm>
        <a:graphic>
          <a:graphicData uri="http://schemas.openxmlformats.org/drawingml/2006/table">
            <a:tbl>
              <a:tblPr>
                <a:noFill/>
                <a:tableStyleId>{3D4D03FC-A2CF-4B37-AA82-5A5DD0C544EF}</a:tableStyleId>
              </a:tblPr>
              <a:tblGrid>
                <a:gridCol w="851375"/>
                <a:gridCol w="2763125"/>
                <a:gridCol w="2370675"/>
                <a:gridCol w="1944250"/>
                <a:gridCol w="2357575"/>
              </a:tblGrid>
              <a:tr h="1149500">
                <a:tc>
                  <a:txBody>
                    <a:bodyPr/>
                    <a:lstStyle/>
                    <a:p>
                      <a:pPr indent="0" lvl="0" marL="0" rtl="0" algn="l">
                        <a:spcBef>
                          <a:spcPts val="0"/>
                        </a:spcBef>
                        <a:spcAft>
                          <a:spcPts val="0"/>
                        </a:spcAft>
                        <a:buNone/>
                      </a:pPr>
                      <a:r>
                        <a:rPr lang="en-IN" sz="2400">
                          <a:solidFill>
                            <a:schemeClr val="lt1"/>
                          </a:solidFill>
                          <a:latin typeface="Times New Roman"/>
                          <a:ea typeface="Times New Roman"/>
                          <a:cs typeface="Times New Roman"/>
                          <a:sym typeface="Times New Roman"/>
                        </a:rPr>
                        <a:t>Sr. No.</a:t>
                      </a:r>
                      <a:endParaRPr sz="24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n-IN" sz="2400">
                          <a:solidFill>
                            <a:schemeClr val="lt1"/>
                          </a:solidFill>
                          <a:latin typeface="Times New Roman"/>
                          <a:ea typeface="Times New Roman"/>
                          <a:cs typeface="Times New Roman"/>
                          <a:sym typeface="Times New Roman"/>
                        </a:rPr>
                        <a:t>IEEE Paper</a:t>
                      </a:r>
                      <a:endParaRPr/>
                    </a:p>
                  </a:txBody>
                  <a:tcPr marT="91425" marB="91425" marR="91425" marL="91425"/>
                </a:tc>
                <a:tc>
                  <a:txBody>
                    <a:bodyPr/>
                    <a:lstStyle/>
                    <a:p>
                      <a:pPr indent="0" lvl="0" marL="0" rtl="0" algn="l">
                        <a:spcBef>
                          <a:spcPts val="0"/>
                        </a:spcBef>
                        <a:spcAft>
                          <a:spcPts val="0"/>
                        </a:spcAft>
                        <a:buClr>
                          <a:schemeClr val="dk1"/>
                        </a:buClr>
                        <a:buSzPts val="2400"/>
                        <a:buFont typeface="Arial"/>
                        <a:buNone/>
                      </a:pPr>
                      <a:r>
                        <a:rPr lang="en-IN" sz="2400">
                          <a:solidFill>
                            <a:schemeClr val="lt1"/>
                          </a:solidFill>
                          <a:latin typeface="Times New Roman"/>
                          <a:ea typeface="Times New Roman"/>
                          <a:cs typeface="Times New Roman"/>
                          <a:sym typeface="Times New Roman"/>
                        </a:rPr>
                        <a:t>Author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2400">
                          <a:solidFill>
                            <a:schemeClr val="lt1"/>
                          </a:solidFill>
                          <a:latin typeface="Times New Roman"/>
                          <a:ea typeface="Times New Roman"/>
                          <a:cs typeface="Times New Roman"/>
                          <a:sym typeface="Times New Roman"/>
                        </a:rPr>
                        <a:t>Dataset</a:t>
                      </a:r>
                      <a:endParaRPr/>
                    </a:p>
                  </a:txBody>
                  <a:tcPr marT="91425" marB="91425" marR="91425" marL="91425"/>
                </a:tc>
                <a:tc>
                  <a:txBody>
                    <a:bodyPr/>
                    <a:lstStyle/>
                    <a:p>
                      <a:pPr indent="0" lvl="0" marL="0" rtl="0" algn="l">
                        <a:spcBef>
                          <a:spcPts val="0"/>
                        </a:spcBef>
                        <a:spcAft>
                          <a:spcPts val="0"/>
                        </a:spcAft>
                        <a:buClr>
                          <a:schemeClr val="dk1"/>
                        </a:buClr>
                        <a:buSzPts val="2400"/>
                        <a:buFont typeface="Arial"/>
                        <a:buNone/>
                      </a:pPr>
                      <a:r>
                        <a:rPr lang="en-IN" sz="2400">
                          <a:solidFill>
                            <a:schemeClr val="lt1"/>
                          </a:solidFill>
                          <a:latin typeface="Times New Roman"/>
                          <a:ea typeface="Times New Roman"/>
                          <a:cs typeface="Times New Roman"/>
                          <a:sym typeface="Times New Roman"/>
                        </a:rPr>
                        <a:t>Problems faced</a:t>
                      </a:r>
                      <a:endParaRPr/>
                    </a:p>
                  </a:txBody>
                  <a:tcPr marT="91425" marB="91425" marR="91425" marL="91425"/>
                </a:tc>
              </a:tr>
              <a:tr h="1139900">
                <a:tc>
                  <a:txBody>
                    <a:bodyPr/>
                    <a:lstStyle/>
                    <a:p>
                      <a:pPr indent="0" lvl="0" marL="0" rtl="0" algn="l">
                        <a:spcBef>
                          <a:spcPts val="0"/>
                        </a:spcBef>
                        <a:spcAft>
                          <a:spcPts val="0"/>
                        </a:spcAft>
                        <a:buNone/>
                      </a:pPr>
                      <a:r>
                        <a:rPr lang="en-IN" sz="1800">
                          <a:solidFill>
                            <a:srgbClr val="FFFFFF"/>
                          </a:solidFill>
                          <a:latin typeface="Times New Roman"/>
                          <a:ea typeface="Times New Roman"/>
                          <a:cs typeface="Times New Roman"/>
                          <a:sym typeface="Times New Roman"/>
                        </a:rPr>
                        <a:t>iv</a:t>
                      </a:r>
                      <a:endParaRPr sz="18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50000"/>
                        </a:lnSpc>
                        <a:spcBef>
                          <a:spcPts val="1200"/>
                        </a:spcBef>
                        <a:spcAft>
                          <a:spcPts val="1200"/>
                        </a:spcAft>
                        <a:buClr>
                          <a:schemeClr val="dk1"/>
                        </a:buClr>
                        <a:buSzPts val="1100"/>
                        <a:buFont typeface="Arial"/>
                        <a:buNone/>
                      </a:pPr>
                      <a:r>
                        <a:rPr lang="en-IN" sz="1800">
                          <a:solidFill>
                            <a:srgbClr val="FFFFFF"/>
                          </a:solidFill>
                          <a:latin typeface="Times New Roman"/>
                          <a:ea typeface="Times New Roman"/>
                          <a:cs typeface="Times New Roman"/>
                          <a:sym typeface="Times New Roman"/>
                        </a:rPr>
                        <a:t>Towards a Framework for Classifying Chatbots</a:t>
                      </a:r>
                      <a:endParaRPr sz="1800">
                        <a:solidFill>
                          <a:srgbClr val="FFFFFF"/>
                        </a:solidFill>
                      </a:endParaRPr>
                    </a:p>
                  </a:txBody>
                  <a:tcPr marT="91425" marB="91425" marR="91425" marL="91425"/>
                </a:tc>
                <a:tc>
                  <a:txBody>
                    <a:bodyPr/>
                    <a:lstStyle/>
                    <a:p>
                      <a:pPr indent="0" lvl="0" marL="0" rtl="0" algn="l">
                        <a:lnSpc>
                          <a:spcPct val="150000"/>
                        </a:lnSpc>
                        <a:spcBef>
                          <a:spcPts val="1200"/>
                        </a:spcBef>
                        <a:spcAft>
                          <a:spcPts val="1200"/>
                        </a:spcAft>
                        <a:buClr>
                          <a:schemeClr val="dk1"/>
                        </a:buClr>
                        <a:buSzPts val="1100"/>
                        <a:buFont typeface="Arial"/>
                        <a:buNone/>
                      </a:pPr>
                      <a:r>
                        <a:rPr lang="en-IN" sz="1800">
                          <a:solidFill>
                            <a:srgbClr val="FFFFFF"/>
                          </a:solidFill>
                          <a:latin typeface="Times New Roman"/>
                          <a:ea typeface="Times New Roman"/>
                          <a:cs typeface="Times New Roman"/>
                          <a:sym typeface="Times New Roman"/>
                        </a:rPr>
                        <a:t>D.Braun, F.Matthes</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IN"/>
                        <a:t>-</a:t>
                      </a:r>
                      <a:r>
                        <a:rPr lang="en-IN" sz="2400">
                          <a:solidFill>
                            <a:srgbClr val="FFFFFF"/>
                          </a:solidFill>
                          <a:latin typeface="Times New Roman"/>
                          <a:ea typeface="Times New Roman"/>
                          <a:cs typeface="Times New Roman"/>
                          <a:sym typeface="Times New Roman"/>
                        </a:rPr>
                        <a:t>-</a:t>
                      </a:r>
                      <a:endParaRPr sz="24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400">
                          <a:solidFill>
                            <a:srgbClr val="FFFFFF"/>
                          </a:solidFill>
                          <a:latin typeface="Times New Roman"/>
                          <a:ea typeface="Times New Roman"/>
                          <a:cs typeface="Times New Roman"/>
                          <a:sym typeface="Times New Roman"/>
                        </a:rPr>
                        <a:t>-</a:t>
                      </a:r>
                      <a:endParaRPr sz="2400">
                        <a:solidFill>
                          <a:srgbClr val="FFFFFF"/>
                        </a:solidFill>
                        <a:latin typeface="Times New Roman"/>
                        <a:ea typeface="Times New Roman"/>
                        <a:cs typeface="Times New Roman"/>
                        <a:sym typeface="Times New Roman"/>
                      </a:endParaRPr>
                    </a:p>
                  </a:txBody>
                  <a:tcPr marT="91425" marB="91425" marR="91425" marL="91425"/>
                </a:tc>
              </a:tr>
              <a:tr h="1065975">
                <a:tc>
                  <a:txBody>
                    <a:bodyPr/>
                    <a:lstStyle/>
                    <a:p>
                      <a:pPr indent="0" lvl="0" marL="0" rtl="0" algn="l">
                        <a:spcBef>
                          <a:spcPts val="0"/>
                        </a:spcBef>
                        <a:spcAft>
                          <a:spcPts val="0"/>
                        </a:spcAft>
                        <a:buNone/>
                      </a:pPr>
                      <a:r>
                        <a:rPr lang="en-IN"/>
                        <a:t>v</a:t>
                      </a:r>
                      <a:r>
                        <a:rPr lang="en-IN" sz="1800">
                          <a:solidFill>
                            <a:srgbClr val="FFFFFF"/>
                          </a:solidFill>
                          <a:latin typeface="Times New Roman"/>
                          <a:ea typeface="Times New Roman"/>
                          <a:cs typeface="Times New Roman"/>
                          <a:sym typeface="Times New Roman"/>
                        </a:rPr>
                        <a:t>v</a:t>
                      </a:r>
                      <a:endParaRPr sz="18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50000"/>
                        </a:lnSpc>
                        <a:spcBef>
                          <a:spcPts val="1200"/>
                        </a:spcBef>
                        <a:spcAft>
                          <a:spcPts val="1200"/>
                        </a:spcAft>
                        <a:buClr>
                          <a:schemeClr val="dk1"/>
                        </a:buClr>
                        <a:buSzPts val="1100"/>
                        <a:buFont typeface="Arial"/>
                        <a:buNone/>
                      </a:pPr>
                      <a:r>
                        <a:rPr lang="en-IN" sz="1800">
                          <a:solidFill>
                            <a:srgbClr val="FFFFFF"/>
                          </a:solidFill>
                          <a:latin typeface="Times New Roman"/>
                          <a:ea typeface="Times New Roman"/>
                          <a:cs typeface="Times New Roman"/>
                          <a:sym typeface="Times New Roman"/>
                        </a:rPr>
                        <a:t>Rasa: Open Source Language Understanding and Dialogue Management</a:t>
                      </a:r>
                      <a:endParaRPr sz="1800">
                        <a:solidFill>
                          <a:srgbClr val="FFFFFF"/>
                        </a:solidFill>
                      </a:endParaRPr>
                    </a:p>
                  </a:txBody>
                  <a:tcPr marT="91425" marB="91425" marR="91425" marL="91425"/>
                </a:tc>
                <a:tc>
                  <a:txBody>
                    <a:bodyPr/>
                    <a:lstStyle/>
                    <a:p>
                      <a:pPr indent="0" lvl="0" marL="0" rtl="0" algn="l">
                        <a:lnSpc>
                          <a:spcPct val="150000"/>
                        </a:lnSpc>
                        <a:spcBef>
                          <a:spcPts val="1200"/>
                        </a:spcBef>
                        <a:spcAft>
                          <a:spcPts val="1200"/>
                        </a:spcAft>
                        <a:buClr>
                          <a:schemeClr val="dk1"/>
                        </a:buClr>
                        <a:buSzPts val="1100"/>
                        <a:buFont typeface="Arial"/>
                        <a:buNone/>
                      </a:pPr>
                      <a:r>
                        <a:rPr lang="en-IN" sz="1800">
                          <a:solidFill>
                            <a:srgbClr val="FFFFFF"/>
                          </a:solidFill>
                          <a:latin typeface="Times New Roman"/>
                          <a:ea typeface="Times New Roman"/>
                          <a:cs typeface="Times New Roman"/>
                          <a:sym typeface="Times New Roman"/>
                        </a:rPr>
                        <a:t>T.Bocklisch, J.Faulkner, N.Pawlowski, A.Nichol</a:t>
                      </a:r>
                      <a:endParaRPr sz="1800">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a:solidFill>
                            <a:schemeClr val="dk1"/>
                          </a:solidFill>
                        </a:rPr>
                        <a:t>-</a:t>
                      </a:r>
                      <a:r>
                        <a:rPr lang="en-IN" sz="2400">
                          <a:solidFill>
                            <a:schemeClr val="lt1"/>
                          </a:solidFill>
                          <a:latin typeface="Times New Roman"/>
                          <a:ea typeface="Times New Roman"/>
                          <a:cs typeface="Times New Roman"/>
                          <a:sym typeface="Times New Roman"/>
                        </a:rPr>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2400">
                          <a:solidFill>
                            <a:schemeClr val="lt1"/>
                          </a:solidFill>
                          <a:latin typeface="Times New Roman"/>
                          <a:ea typeface="Times New Roman"/>
                          <a:cs typeface="Times New Roman"/>
                          <a:sym typeface="Times New Roman"/>
                        </a:rPr>
                        <a:t>-</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  </a:t>
            </a:r>
            <a:r>
              <a:rPr b="1" lang="en-IN">
                <a:solidFill>
                  <a:schemeClr val="dk1"/>
                </a:solidFill>
                <a:latin typeface="Times New Roman"/>
                <a:ea typeface="Times New Roman"/>
                <a:cs typeface="Times New Roman"/>
                <a:sym typeface="Times New Roman"/>
              </a:rPr>
              <a:t>WHAT IS RASA?</a:t>
            </a:r>
            <a:endParaRPr/>
          </a:p>
        </p:txBody>
      </p:sp>
      <p:sp>
        <p:nvSpPr>
          <p:cNvPr id="138" name="Google Shape;138;p20"/>
          <p:cNvSpPr txBox="1"/>
          <p:nvPr>
            <p:ph idx="1" type="body"/>
          </p:nvPr>
        </p:nvSpPr>
        <p:spPr>
          <a:xfrm>
            <a:off x="1202919" y="2011680"/>
            <a:ext cx="9784200" cy="4206300"/>
          </a:xfrm>
          <a:prstGeom prst="rect">
            <a:avLst/>
          </a:prstGeom>
        </p:spPr>
        <p:txBody>
          <a:bodyPr anchorCtr="0" anchor="t" bIns="45700" lIns="91425" spcFirstLastPara="1" rIns="91425" wrap="square" tIns="45700">
            <a:noAutofit/>
          </a:bodyPr>
          <a:lstStyle/>
          <a:p>
            <a:pPr indent="-195580" lvl="0" marL="182880" rtl="0" algn="l">
              <a:spcBef>
                <a:spcPts val="0"/>
              </a:spcBef>
              <a:spcAft>
                <a:spcPts val="0"/>
              </a:spcAft>
              <a:buSzPts val="2400"/>
              <a:buChar char="▪"/>
            </a:pPr>
            <a:r>
              <a:rPr lang="en-IN" sz="2400">
                <a:latin typeface="Times New Roman"/>
                <a:ea typeface="Times New Roman"/>
                <a:cs typeface="Times New Roman"/>
                <a:sym typeface="Times New Roman"/>
              </a:rPr>
              <a:t>A</a:t>
            </a:r>
            <a:r>
              <a:rPr lang="en-IN" sz="2400">
                <a:latin typeface="Times New Roman"/>
                <a:ea typeface="Times New Roman"/>
                <a:cs typeface="Times New Roman"/>
                <a:sym typeface="Times New Roman"/>
              </a:rPr>
              <a:t>n open source Conversational AI framework</a:t>
            </a:r>
            <a:endParaRPr sz="2400"/>
          </a:p>
          <a:p>
            <a:pPr indent="-195580" lvl="0" marL="182880" rtl="0" algn="l">
              <a:spcBef>
                <a:spcPts val="1400"/>
              </a:spcBef>
              <a:spcAft>
                <a:spcPts val="0"/>
              </a:spcAft>
              <a:buSzPts val="2400"/>
              <a:buChar char="▪"/>
            </a:pPr>
            <a:r>
              <a:rPr lang="en-IN" sz="2400">
                <a:latin typeface="Times New Roman"/>
                <a:ea typeface="Times New Roman"/>
                <a:cs typeface="Times New Roman"/>
                <a:sym typeface="Times New Roman"/>
              </a:rPr>
              <a:t>C</a:t>
            </a:r>
            <a:r>
              <a:rPr lang="en-IN" sz="2400">
                <a:latin typeface="Times New Roman"/>
                <a:ea typeface="Times New Roman"/>
                <a:cs typeface="Times New Roman"/>
                <a:sym typeface="Times New Roman"/>
              </a:rPr>
              <a:t>onsists of 2 main components — Rasa NLU and Rasa Core</a:t>
            </a:r>
            <a:endParaRPr sz="2400"/>
          </a:p>
          <a:p>
            <a:pPr indent="-195580" lvl="0" marL="182880" rtl="0" algn="l">
              <a:spcBef>
                <a:spcPts val="1400"/>
              </a:spcBef>
              <a:spcAft>
                <a:spcPts val="0"/>
              </a:spcAft>
              <a:buSzPts val="2400"/>
              <a:buChar char="▪"/>
            </a:pPr>
            <a:r>
              <a:rPr lang="en-IN" sz="2400">
                <a:latin typeface="Times New Roman"/>
                <a:ea typeface="Times New Roman"/>
                <a:cs typeface="Times New Roman"/>
                <a:sym typeface="Times New Roman"/>
              </a:rPr>
              <a:t> NLU : Extract input, understand the intent of user and find the entities in input</a:t>
            </a:r>
            <a:endParaRPr sz="2400"/>
          </a:p>
          <a:p>
            <a:pPr indent="-195580" lvl="0" marL="182880" rtl="0" algn="l">
              <a:spcBef>
                <a:spcPts val="1400"/>
              </a:spcBef>
              <a:spcAft>
                <a:spcPts val="0"/>
              </a:spcAft>
              <a:buSzPts val="2400"/>
              <a:buChar char="▪"/>
            </a:pPr>
            <a:r>
              <a:rPr lang="en-IN" sz="2400">
                <a:latin typeface="Times New Roman"/>
                <a:ea typeface="Times New Roman"/>
                <a:cs typeface="Times New Roman"/>
                <a:sym typeface="Times New Roman"/>
              </a:rPr>
              <a:t>Rasa Core : Takes output of Rasa NLU and apply ML models to generate  reply</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1202919" y="284176"/>
            <a:ext cx="9784200" cy="150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IN">
                <a:solidFill>
                  <a:schemeClr val="dk1"/>
                </a:solidFill>
                <a:latin typeface="Times New Roman"/>
                <a:ea typeface="Times New Roman"/>
                <a:cs typeface="Times New Roman"/>
                <a:sym typeface="Times New Roman"/>
              </a:rPr>
              <a:t>WHY RASA?</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4" name="Google Shape;144;p21"/>
          <p:cNvSpPr txBox="1"/>
          <p:nvPr>
            <p:ph idx="1" type="body"/>
          </p:nvPr>
        </p:nvSpPr>
        <p:spPr>
          <a:xfrm>
            <a:off x="1202925" y="1703200"/>
            <a:ext cx="9784200" cy="4514700"/>
          </a:xfrm>
          <a:prstGeom prst="rect">
            <a:avLst/>
          </a:prstGeom>
        </p:spPr>
        <p:txBody>
          <a:bodyPr anchorCtr="0" anchor="t" bIns="45700" lIns="91425" spcFirstLastPara="1" rIns="91425" wrap="square" tIns="45700">
            <a:noAutofit/>
          </a:bodyPr>
          <a:lstStyle/>
          <a:p>
            <a:pPr indent="-381000" lvl="0" marL="457200" rtl="0" algn="l">
              <a:spcBef>
                <a:spcPts val="1200"/>
              </a:spcBef>
              <a:spcAft>
                <a:spcPts val="0"/>
              </a:spcAft>
              <a:buSzPts val="2400"/>
              <a:buFont typeface="Times New Roman"/>
              <a:buChar char="▪"/>
            </a:pPr>
            <a:r>
              <a:rPr lang="en-IN" sz="2400">
                <a:latin typeface="Times New Roman"/>
                <a:ea typeface="Times New Roman"/>
                <a:cs typeface="Times New Roman"/>
                <a:sym typeface="Times New Roman"/>
              </a:rPr>
              <a:t>O</a:t>
            </a:r>
            <a:r>
              <a:rPr lang="en-IN" sz="2400">
                <a:latin typeface="Times New Roman"/>
                <a:ea typeface="Times New Roman"/>
                <a:cs typeface="Times New Roman"/>
                <a:sym typeface="Times New Roman"/>
              </a:rPr>
              <a:t>pen source and flexible bot building framework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IN" sz="2400">
                <a:latin typeface="Times New Roman"/>
                <a:ea typeface="Times New Roman"/>
                <a:cs typeface="Times New Roman"/>
                <a:sym typeface="Times New Roman"/>
              </a:rPr>
              <a:t>No rule based framework like Botkit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IN" sz="2400">
                <a:latin typeface="Times New Roman"/>
                <a:ea typeface="Times New Roman"/>
                <a:cs typeface="Times New Roman"/>
                <a:sym typeface="Times New Roman"/>
              </a:rPr>
              <a:t>No restrictions while uploading data on cloud unlike other 3</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200"/>
              </a:spcAft>
              <a:buClr>
                <a:schemeClr val="dk1"/>
              </a:buClr>
              <a:buSzPts val="1100"/>
              <a:buFont typeface="Arial"/>
              <a:buNone/>
            </a:pPr>
            <a:r>
              <a:t/>
            </a:r>
            <a:endParaRPr>
              <a:latin typeface="Times New Roman"/>
              <a:ea typeface="Times New Roman"/>
              <a:cs typeface="Times New Roman"/>
              <a:sym typeface="Times New Roman"/>
            </a:endParaRPr>
          </a:p>
        </p:txBody>
      </p:sp>
      <p:graphicFrame>
        <p:nvGraphicFramePr>
          <p:cNvPr id="145" name="Google Shape;145;p21"/>
          <p:cNvGraphicFramePr/>
          <p:nvPr/>
        </p:nvGraphicFramePr>
        <p:xfrm>
          <a:off x="951525" y="3125550"/>
          <a:ext cx="3000000" cy="3000000"/>
        </p:xfrm>
        <a:graphic>
          <a:graphicData uri="http://schemas.openxmlformats.org/drawingml/2006/table">
            <a:tbl>
              <a:tblPr>
                <a:noFill/>
                <a:tableStyleId>{3D4D03FC-A2CF-4B37-AA82-5A5DD0C544EF}</a:tableStyleId>
              </a:tblPr>
              <a:tblGrid>
                <a:gridCol w="2571750"/>
                <a:gridCol w="2571750"/>
                <a:gridCol w="2571750"/>
                <a:gridCol w="2571750"/>
              </a:tblGrid>
              <a:tr h="762525">
                <a:tc>
                  <a:txBody>
                    <a:bodyPr/>
                    <a:lstStyle/>
                    <a:p>
                      <a:pPr indent="0" lvl="0" marL="0" rtl="0" algn="l">
                        <a:spcBef>
                          <a:spcPts val="0"/>
                        </a:spcBef>
                        <a:spcAft>
                          <a:spcPts val="0"/>
                        </a:spcAft>
                        <a:buClr>
                          <a:schemeClr val="dk1"/>
                        </a:buClr>
                        <a:buSzPts val="1100"/>
                        <a:buFont typeface="Arial"/>
                        <a:buNone/>
                      </a:pPr>
                      <a:r>
                        <a:rPr lang="en-IN" sz="2400">
                          <a:solidFill>
                            <a:schemeClr val="lt1"/>
                          </a:solidFill>
                          <a:latin typeface="Times New Roman"/>
                          <a:ea typeface="Times New Roman"/>
                          <a:cs typeface="Times New Roman"/>
                          <a:sym typeface="Times New Roman"/>
                        </a:rPr>
                        <a:t>RASA</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2400">
                          <a:solidFill>
                            <a:schemeClr val="lt1"/>
                          </a:solidFill>
                          <a:latin typeface="Times New Roman"/>
                          <a:ea typeface="Times New Roman"/>
                          <a:cs typeface="Times New Roman"/>
                          <a:sym typeface="Times New Roman"/>
                        </a:rPr>
                        <a:t>Dialogflow</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2400">
                          <a:solidFill>
                            <a:schemeClr val="lt1"/>
                          </a:solidFill>
                          <a:latin typeface="Times New Roman"/>
                          <a:ea typeface="Times New Roman"/>
                          <a:cs typeface="Times New Roman"/>
                          <a:sym typeface="Times New Roman"/>
                        </a:rPr>
                        <a:t>Microsoft LUIS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2400">
                          <a:solidFill>
                            <a:schemeClr val="lt1"/>
                          </a:solidFill>
                          <a:latin typeface="Times New Roman"/>
                          <a:ea typeface="Times New Roman"/>
                          <a:cs typeface="Times New Roman"/>
                          <a:sym typeface="Times New Roman"/>
                        </a:rPr>
                        <a:t>Amazon Lex</a:t>
                      </a:r>
                      <a:endParaRPr/>
                    </a:p>
                  </a:txBody>
                  <a:tcPr marT="91425" marB="91425" marR="91425" marL="91425"/>
                </a:tc>
              </a:tr>
              <a:tr h="743800">
                <a:tc>
                  <a:txBody>
                    <a:bodyPr/>
                    <a:lstStyle/>
                    <a:p>
                      <a:pPr indent="0" lvl="0" marL="0" rtl="0" algn="l">
                        <a:spcBef>
                          <a:spcPts val="0"/>
                        </a:spcBef>
                        <a:spcAft>
                          <a:spcPts val="0"/>
                        </a:spcAft>
                        <a:buClr>
                          <a:schemeClr val="dk1"/>
                        </a:buClr>
                        <a:buSzPts val="1100"/>
                        <a:buFont typeface="Arial"/>
                        <a:buNone/>
                      </a:pPr>
                      <a:r>
                        <a:rPr lang="en-IN" sz="1800">
                          <a:solidFill>
                            <a:schemeClr val="lt1"/>
                          </a:solidFill>
                          <a:latin typeface="Times New Roman"/>
                          <a:ea typeface="Times New Roman"/>
                          <a:cs typeface="Times New Roman"/>
                          <a:sym typeface="Times New Roman"/>
                        </a:rPr>
                        <a:t>Open source,code available in GITHUB</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800">
                          <a:solidFill>
                            <a:schemeClr val="lt1"/>
                          </a:solidFill>
                          <a:latin typeface="Times New Roman"/>
                          <a:ea typeface="Times New Roman"/>
                          <a:cs typeface="Times New Roman"/>
                          <a:sym typeface="Times New Roman"/>
                        </a:rPr>
                        <a:t>Closed System</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800">
                          <a:solidFill>
                            <a:schemeClr val="lt1"/>
                          </a:solidFill>
                          <a:latin typeface="Times New Roman"/>
                          <a:ea typeface="Times New Roman"/>
                          <a:cs typeface="Times New Roman"/>
                          <a:sym typeface="Times New Roman"/>
                        </a:rPr>
                        <a:t>Closed System</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800">
                          <a:solidFill>
                            <a:schemeClr val="lt1"/>
                          </a:solidFill>
                          <a:latin typeface="Times New Roman"/>
                          <a:ea typeface="Times New Roman"/>
                          <a:cs typeface="Times New Roman"/>
                          <a:sym typeface="Times New Roman"/>
                        </a:rPr>
                        <a:t>Closed System</a:t>
                      </a:r>
                      <a:endParaRPr/>
                    </a:p>
                  </a:txBody>
                  <a:tcPr marT="91425" marB="91425" marR="91425" marL="91425"/>
                </a:tc>
              </a:tr>
              <a:tr h="1023225">
                <a:tc>
                  <a:txBody>
                    <a:bodyPr/>
                    <a:lstStyle/>
                    <a:p>
                      <a:pPr indent="0" lvl="0" marL="0" rtl="0" algn="l">
                        <a:spcBef>
                          <a:spcPts val="0"/>
                        </a:spcBef>
                        <a:spcAft>
                          <a:spcPts val="0"/>
                        </a:spcAft>
                        <a:buClr>
                          <a:schemeClr val="dk1"/>
                        </a:buClr>
                        <a:buSzPts val="1100"/>
                        <a:buFont typeface="Arial"/>
                        <a:buNone/>
                      </a:pPr>
                      <a:r>
                        <a:rPr lang="en-IN" sz="1800">
                          <a:solidFill>
                            <a:schemeClr val="lt1"/>
                          </a:solidFill>
                          <a:latin typeface="Times New Roman"/>
                          <a:ea typeface="Times New Roman"/>
                          <a:cs typeface="Times New Roman"/>
                          <a:sym typeface="Times New Roman"/>
                        </a:rPr>
                        <a:t>Documentation provided is interactive in RASA</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800">
                          <a:solidFill>
                            <a:schemeClr val="lt1"/>
                          </a:solidFill>
                          <a:latin typeface="Times New Roman"/>
                          <a:ea typeface="Times New Roman"/>
                          <a:cs typeface="Times New Roman"/>
                          <a:sym typeface="Times New Roman"/>
                        </a:rPr>
                        <a:t>Documentation provided is in intermediate language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800">
                          <a:solidFill>
                            <a:schemeClr val="lt1"/>
                          </a:solidFill>
                          <a:latin typeface="Times New Roman"/>
                          <a:ea typeface="Times New Roman"/>
                          <a:cs typeface="Times New Roman"/>
                          <a:sym typeface="Times New Roman"/>
                        </a:rPr>
                        <a:t>Documentation provided is in intermediate language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800">
                          <a:solidFill>
                            <a:schemeClr val="lt1"/>
                          </a:solidFill>
                          <a:latin typeface="Times New Roman"/>
                          <a:ea typeface="Times New Roman"/>
                          <a:cs typeface="Times New Roman"/>
                          <a:sym typeface="Times New Roman"/>
                        </a:rPr>
                        <a:t>The user must have previous experiences with chatbots and ML</a:t>
                      </a:r>
                      <a:endParaRPr/>
                    </a:p>
                  </a:txBody>
                  <a:tcPr marT="91425" marB="91425" marR="91425" marL="91425"/>
                </a:tc>
              </a:tr>
              <a:tr h="808425">
                <a:tc>
                  <a:txBody>
                    <a:bodyPr/>
                    <a:lstStyle/>
                    <a:p>
                      <a:pPr indent="0" lvl="0" marL="0" rtl="0" algn="l">
                        <a:spcBef>
                          <a:spcPts val="0"/>
                        </a:spcBef>
                        <a:spcAft>
                          <a:spcPts val="0"/>
                        </a:spcAft>
                        <a:buClr>
                          <a:schemeClr val="dk1"/>
                        </a:buClr>
                        <a:buSzPts val="1100"/>
                        <a:buFont typeface="Arial"/>
                        <a:buNone/>
                      </a:pPr>
                      <a:r>
                        <a:rPr lang="en-IN" sz="1800">
                          <a:solidFill>
                            <a:schemeClr val="lt1"/>
                          </a:solidFill>
                          <a:latin typeface="Times New Roman"/>
                          <a:ea typeface="Times New Roman"/>
                          <a:cs typeface="Times New Roman"/>
                          <a:sym typeface="Times New Roman"/>
                        </a:rPr>
                        <a:t>Completely customizable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800">
                          <a:solidFill>
                            <a:schemeClr val="lt1"/>
                          </a:solidFill>
                          <a:latin typeface="Times New Roman"/>
                          <a:ea typeface="Times New Roman"/>
                          <a:cs typeface="Times New Roman"/>
                          <a:sym typeface="Times New Roman"/>
                        </a:rPr>
                        <a:t>Customization is restricted to some extent</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800">
                          <a:solidFill>
                            <a:schemeClr val="lt1"/>
                          </a:solidFill>
                          <a:latin typeface="Times New Roman"/>
                          <a:ea typeface="Times New Roman"/>
                          <a:cs typeface="Times New Roman"/>
                          <a:sym typeface="Times New Roman"/>
                        </a:rPr>
                        <a:t>Customization is restricted to some extent</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800">
                          <a:solidFill>
                            <a:schemeClr val="lt1"/>
                          </a:solidFill>
                          <a:latin typeface="Times New Roman"/>
                          <a:ea typeface="Times New Roman"/>
                          <a:cs typeface="Times New Roman"/>
                          <a:sym typeface="Times New Roman"/>
                        </a:rPr>
                        <a:t>Customization is restricted to some extent</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nded">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