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68" r:id="rId6"/>
    <p:sldId id="267" r:id="rId7"/>
    <p:sldId id="257" r:id="rId8"/>
    <p:sldId id="270" r:id="rId9"/>
    <p:sldId id="272" r:id="rId10"/>
    <p:sldId id="271" r:id="rId11"/>
    <p:sldId id="273" r:id="rId12"/>
    <p:sldId id="274" r:id="rId13"/>
    <p:sldId id="275" r:id="rId14"/>
    <p:sldId id="279" r:id="rId15"/>
    <p:sldId id="276"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59" d="100"/>
          <a:sy n="59" d="100"/>
        </p:scale>
        <p:origin x="892" y="4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AB9447-9064-421C-B01E-D31BEE31C974}"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IN"/>
        </a:p>
      </dgm:t>
    </dgm:pt>
    <dgm:pt modelId="{1BAA46D7-1EF8-4C49-A7EA-2F1ACADA50DD}">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n-IN" dirty="0"/>
        </a:p>
      </dgm:t>
    </dgm:pt>
    <dgm:pt modelId="{04F09585-7330-4DFD-8E53-BF0051EED50C}" type="parTrans" cxnId="{84455555-D53A-4436-A7D2-C858BFAF217D}">
      <dgm:prSet/>
      <dgm:spPr/>
      <dgm:t>
        <a:bodyPr/>
        <a:lstStyle/>
        <a:p>
          <a:endParaRPr lang="en-IN"/>
        </a:p>
      </dgm:t>
    </dgm:pt>
    <dgm:pt modelId="{78579751-A6B5-44E2-A946-9D30E7D246AE}" type="sibTrans" cxnId="{84455555-D53A-4436-A7D2-C858BFAF217D}">
      <dgm:prSet/>
      <dgm:spPr/>
      <dgm:t>
        <a:bodyPr/>
        <a:lstStyle/>
        <a:p>
          <a:endParaRPr lang="en-IN"/>
        </a:p>
      </dgm:t>
    </dgm:pt>
    <dgm:pt modelId="{1D367387-7EB4-402E-8A68-F8ECE392ADAB}">
      <dgm:prSet phldrT="[Text]" custT="1"/>
      <dgm:spPr/>
      <dgm:t>
        <a:bodyPr/>
        <a:lstStyle/>
        <a:p>
          <a:pPr algn="l">
            <a:buNone/>
          </a:pPr>
          <a:r>
            <a:rPr lang="en-US" sz="1800" b="1" i="0" dirty="0"/>
            <a:t>Data Source:</a:t>
          </a:r>
        </a:p>
        <a:p>
          <a:pPr algn="just">
            <a:buNone/>
          </a:pPr>
          <a:endParaRPr lang="en-US" sz="1400" dirty="0"/>
        </a:p>
        <a:p>
          <a:pPr algn="just">
            <a:buNone/>
          </a:pPr>
          <a:r>
            <a:rPr lang="en-US" sz="1400" dirty="0"/>
            <a:t>The dataset is related to medical information collected during a cardiovascular examination. The data consists of various features:</a:t>
          </a:r>
          <a:endParaRPr lang="en-IN" sz="1400" dirty="0"/>
        </a:p>
      </dgm:t>
    </dgm:pt>
    <dgm:pt modelId="{251EA73F-83C0-4891-8CCF-1DF8AC3545F9}" type="parTrans" cxnId="{2519FAB5-4FC5-442F-98FB-49DFB0BF253A}">
      <dgm:prSet/>
      <dgm:spPr/>
      <dgm:t>
        <a:bodyPr/>
        <a:lstStyle/>
        <a:p>
          <a:endParaRPr lang="en-IN"/>
        </a:p>
      </dgm:t>
    </dgm:pt>
    <dgm:pt modelId="{A1CD1F3D-BCB6-448E-BBF8-5BD45C9A235F}" type="sibTrans" cxnId="{2519FAB5-4FC5-442F-98FB-49DFB0BF253A}">
      <dgm:prSet/>
      <dgm:spPr/>
      <dgm:t>
        <a:bodyPr/>
        <a:lstStyle/>
        <a:p>
          <a:endParaRPr lang="en-IN"/>
        </a:p>
      </dgm:t>
    </dgm:pt>
    <dgm:pt modelId="{694FA19B-C00D-47E9-A259-C8FDE6B7671C}">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n-IN" dirty="0"/>
        </a:p>
      </dgm:t>
    </dgm:pt>
    <dgm:pt modelId="{1E50E41D-7CE0-4AF1-AE09-AD872246DF56}" type="parTrans" cxnId="{3FC15C90-3E14-4725-B1F4-15E00826E284}">
      <dgm:prSet/>
      <dgm:spPr/>
      <dgm:t>
        <a:bodyPr/>
        <a:lstStyle/>
        <a:p>
          <a:endParaRPr lang="en-IN"/>
        </a:p>
      </dgm:t>
    </dgm:pt>
    <dgm:pt modelId="{E9F36245-1790-4231-B0E9-60A4B7329214}" type="sibTrans" cxnId="{3FC15C90-3E14-4725-B1F4-15E00826E284}">
      <dgm:prSet/>
      <dgm:spPr/>
      <dgm:t>
        <a:bodyPr/>
        <a:lstStyle/>
        <a:p>
          <a:endParaRPr lang="en-IN"/>
        </a:p>
      </dgm:t>
    </dgm:pt>
    <dgm:pt modelId="{B38827CE-F992-4C73-9C65-200A1D3E049E}">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l">
            <a:buNone/>
          </a:pPr>
          <a:r>
            <a:rPr lang="en-US" sz="1800" b="1" dirty="0"/>
            <a:t>Data Processing:</a:t>
          </a:r>
        </a:p>
        <a:p>
          <a:pPr algn="l">
            <a:buNone/>
          </a:pPr>
          <a:endParaRPr lang="en-US" sz="1600" dirty="0"/>
        </a:p>
        <a:p>
          <a:pPr algn="just">
            <a:buFont typeface="Arial" panose="020B0604020202020204" pitchFamily="34" charset="0"/>
            <a:buChar char="•"/>
          </a:pPr>
          <a:r>
            <a:rPr lang="en-US" sz="1600" dirty="0"/>
            <a:t>Dropped the ‘id’ column as it was considered repeated in the dataset.</a:t>
          </a:r>
        </a:p>
        <a:p>
          <a:pPr algn="just">
            <a:buFont typeface="Arial" panose="020B0604020202020204" pitchFamily="34" charset="0"/>
            <a:buChar char="•"/>
          </a:pPr>
          <a:endParaRPr lang="en-IN" sz="1600" dirty="0"/>
        </a:p>
      </dgm:t>
    </dgm:pt>
    <dgm:pt modelId="{08C23F0E-92E6-4B3C-9C90-652EBB2685BF}" type="parTrans" cxnId="{6D7BCE25-4F37-4DDB-B00A-5319BB6B4357}">
      <dgm:prSet/>
      <dgm:spPr/>
      <dgm:t>
        <a:bodyPr/>
        <a:lstStyle/>
        <a:p>
          <a:endParaRPr lang="en-IN"/>
        </a:p>
      </dgm:t>
    </dgm:pt>
    <dgm:pt modelId="{2A97228A-48BB-4240-9AD7-E9A4AD81A9F5}" type="sibTrans" cxnId="{6D7BCE25-4F37-4DDB-B00A-5319BB6B4357}">
      <dgm:prSet/>
      <dgm:spPr/>
      <dgm:t>
        <a:bodyPr/>
        <a:lstStyle/>
        <a:p>
          <a:endParaRPr lang="en-IN"/>
        </a:p>
      </dgm:t>
    </dgm:pt>
    <dgm:pt modelId="{25DC129A-5C60-4308-B602-83D84A45984B}">
      <dgm:prSet custT="1"/>
      <dgm:spPr/>
      <dgm:t>
        <a:bodyPr/>
        <a:lstStyle/>
        <a:p>
          <a:pPr algn="l">
            <a:buFont typeface="Wingdings" panose="05000000000000000000" pitchFamily="2" charset="2"/>
            <a:buChar char="§"/>
          </a:pPr>
          <a:r>
            <a:rPr lang="en-US" sz="1400" b="0" dirty="0">
              <a:latin typeface="+mn-lt"/>
            </a:rPr>
            <a:t>&gt; Age</a:t>
          </a:r>
        </a:p>
      </dgm:t>
    </dgm:pt>
    <dgm:pt modelId="{9DB510B2-204E-4BEC-BDBD-D4F6CDD8EF58}" type="parTrans" cxnId="{89E9F7E3-70E9-4AAF-A848-5D3EEBA0F53D}">
      <dgm:prSet/>
      <dgm:spPr/>
      <dgm:t>
        <a:bodyPr/>
        <a:lstStyle/>
        <a:p>
          <a:endParaRPr lang="en-IN"/>
        </a:p>
      </dgm:t>
    </dgm:pt>
    <dgm:pt modelId="{C66A48C2-242C-43E1-AA0D-E0ED879E9AD1}" type="sibTrans" cxnId="{89E9F7E3-70E9-4AAF-A848-5D3EEBA0F53D}">
      <dgm:prSet/>
      <dgm:spPr/>
      <dgm:t>
        <a:bodyPr/>
        <a:lstStyle/>
        <a:p>
          <a:endParaRPr lang="en-IN"/>
        </a:p>
      </dgm:t>
    </dgm:pt>
    <dgm:pt modelId="{D9AF2245-1AD6-4156-BB88-0AC0466EE257}">
      <dgm:prSet custT="1"/>
      <dgm:spPr/>
      <dgm:t>
        <a:bodyPr/>
        <a:lstStyle/>
        <a:p>
          <a:pPr algn="l">
            <a:buFont typeface="Wingdings" panose="05000000000000000000" pitchFamily="2" charset="2"/>
            <a:buChar char="§"/>
          </a:pPr>
          <a:r>
            <a:rPr lang="en-US" sz="1400" b="0" dirty="0">
              <a:latin typeface="+mn-lt"/>
            </a:rPr>
            <a:t>&gt; Height</a:t>
          </a:r>
        </a:p>
      </dgm:t>
    </dgm:pt>
    <dgm:pt modelId="{C05574B1-2249-45A3-9721-BEABF51D5A37}" type="parTrans" cxnId="{A9B86E43-1302-449C-94FE-9480F6E99D19}">
      <dgm:prSet/>
      <dgm:spPr/>
      <dgm:t>
        <a:bodyPr/>
        <a:lstStyle/>
        <a:p>
          <a:endParaRPr lang="en-IN"/>
        </a:p>
      </dgm:t>
    </dgm:pt>
    <dgm:pt modelId="{D9370F99-8407-4B22-BA04-3084274B9AE3}" type="sibTrans" cxnId="{A9B86E43-1302-449C-94FE-9480F6E99D19}">
      <dgm:prSet/>
      <dgm:spPr/>
      <dgm:t>
        <a:bodyPr/>
        <a:lstStyle/>
        <a:p>
          <a:endParaRPr lang="en-IN"/>
        </a:p>
      </dgm:t>
    </dgm:pt>
    <dgm:pt modelId="{488AFAFF-3BEB-4132-A7AE-E3E826F5A2FB}">
      <dgm:prSet custT="1"/>
      <dgm:spPr/>
      <dgm:t>
        <a:bodyPr/>
        <a:lstStyle/>
        <a:p>
          <a:pPr algn="l">
            <a:buFont typeface="Wingdings" panose="05000000000000000000" pitchFamily="2" charset="2"/>
            <a:buChar char="§"/>
          </a:pPr>
          <a:r>
            <a:rPr lang="en-US" sz="1400" b="0" dirty="0">
              <a:latin typeface="+mn-lt"/>
            </a:rPr>
            <a:t>&gt; Weight</a:t>
          </a:r>
        </a:p>
      </dgm:t>
    </dgm:pt>
    <dgm:pt modelId="{E125A4AE-7DE2-4EAE-AC11-B98D6D6FE285}" type="parTrans" cxnId="{016377FB-1299-4003-BF07-B3D11D5F3AD8}">
      <dgm:prSet/>
      <dgm:spPr/>
      <dgm:t>
        <a:bodyPr/>
        <a:lstStyle/>
        <a:p>
          <a:endParaRPr lang="en-IN"/>
        </a:p>
      </dgm:t>
    </dgm:pt>
    <dgm:pt modelId="{1180DAF5-8657-44CF-999A-6BD86D3A3D85}" type="sibTrans" cxnId="{016377FB-1299-4003-BF07-B3D11D5F3AD8}">
      <dgm:prSet/>
      <dgm:spPr/>
      <dgm:t>
        <a:bodyPr/>
        <a:lstStyle/>
        <a:p>
          <a:endParaRPr lang="en-IN"/>
        </a:p>
      </dgm:t>
    </dgm:pt>
    <dgm:pt modelId="{2137F2D2-301D-4774-88E9-CC98B157F1BE}">
      <dgm:prSet custT="1"/>
      <dgm:spPr/>
      <dgm:t>
        <a:bodyPr/>
        <a:lstStyle/>
        <a:p>
          <a:pPr algn="l">
            <a:buFont typeface="Wingdings" panose="05000000000000000000" pitchFamily="2" charset="2"/>
            <a:buChar char="§"/>
          </a:pPr>
          <a:r>
            <a:rPr lang="en-US" sz="1400" b="0" dirty="0">
              <a:effectLst/>
              <a:latin typeface="+mn-lt"/>
              <a:ea typeface="Calibri" panose="020F0502020204030204" pitchFamily="34" charset="0"/>
            </a:rPr>
            <a:t>&gt; Gender</a:t>
          </a:r>
        </a:p>
      </dgm:t>
    </dgm:pt>
    <dgm:pt modelId="{AEB5BB4A-90B3-4FAC-B4D2-E8776909068D}" type="parTrans" cxnId="{E6B1F383-00BD-43FE-B8E3-69DAE8AC50F3}">
      <dgm:prSet/>
      <dgm:spPr/>
      <dgm:t>
        <a:bodyPr/>
        <a:lstStyle/>
        <a:p>
          <a:endParaRPr lang="en-IN"/>
        </a:p>
      </dgm:t>
    </dgm:pt>
    <dgm:pt modelId="{83F8BB50-7E4A-4E14-BCEC-9559A2726EEB}" type="sibTrans" cxnId="{E6B1F383-00BD-43FE-B8E3-69DAE8AC50F3}">
      <dgm:prSet/>
      <dgm:spPr/>
      <dgm:t>
        <a:bodyPr/>
        <a:lstStyle/>
        <a:p>
          <a:endParaRPr lang="en-IN"/>
        </a:p>
      </dgm:t>
    </dgm:pt>
    <dgm:pt modelId="{3B8A300E-9519-4965-98E6-4BF0080F9FC5}">
      <dgm:prSet custT="1"/>
      <dgm:spPr/>
      <dgm:t>
        <a:bodyPr/>
        <a:lstStyle/>
        <a:p>
          <a:pPr algn="l">
            <a:buFont typeface="Wingdings" panose="05000000000000000000" pitchFamily="2" charset="2"/>
            <a:buChar char="§"/>
          </a:pPr>
          <a:r>
            <a:rPr lang="en-US" sz="1400" b="0" dirty="0">
              <a:latin typeface="+mn-lt"/>
            </a:rPr>
            <a:t>&gt; Systolic blood pressure</a:t>
          </a:r>
        </a:p>
      </dgm:t>
    </dgm:pt>
    <dgm:pt modelId="{6CF971F9-D0A9-4995-81A8-A4FEBA793458}" type="parTrans" cxnId="{982757DC-7DB2-4546-9AD6-A38208DC4A0F}">
      <dgm:prSet/>
      <dgm:spPr/>
      <dgm:t>
        <a:bodyPr/>
        <a:lstStyle/>
        <a:p>
          <a:endParaRPr lang="en-IN"/>
        </a:p>
      </dgm:t>
    </dgm:pt>
    <dgm:pt modelId="{41434396-FDD8-482C-8D2C-D8C562E4749D}" type="sibTrans" cxnId="{982757DC-7DB2-4546-9AD6-A38208DC4A0F}">
      <dgm:prSet/>
      <dgm:spPr/>
      <dgm:t>
        <a:bodyPr/>
        <a:lstStyle/>
        <a:p>
          <a:endParaRPr lang="en-IN"/>
        </a:p>
      </dgm:t>
    </dgm:pt>
    <dgm:pt modelId="{E060712B-A48E-420C-8A00-4075D6FAB00E}">
      <dgm:prSet custT="1"/>
      <dgm:spPr/>
      <dgm:t>
        <a:bodyPr/>
        <a:lstStyle/>
        <a:p>
          <a:pPr algn="l">
            <a:buFont typeface="Wingdings" panose="05000000000000000000" pitchFamily="2" charset="2"/>
            <a:buChar char="§"/>
          </a:pPr>
          <a:r>
            <a:rPr lang="en-US" sz="1400" b="0" dirty="0">
              <a:latin typeface="+mn-lt"/>
            </a:rPr>
            <a:t>&gt; Diastolic blood pressure</a:t>
          </a:r>
        </a:p>
      </dgm:t>
    </dgm:pt>
    <dgm:pt modelId="{62814148-DE8C-4F0B-87A4-962BCDDCC40E}" type="parTrans" cxnId="{04D57D1B-1A7C-4FF6-A097-BF9126A7BA76}">
      <dgm:prSet/>
      <dgm:spPr/>
      <dgm:t>
        <a:bodyPr/>
        <a:lstStyle/>
        <a:p>
          <a:endParaRPr lang="en-IN"/>
        </a:p>
      </dgm:t>
    </dgm:pt>
    <dgm:pt modelId="{E114540F-CF79-491F-A7F7-E647BE71C4D1}" type="sibTrans" cxnId="{04D57D1B-1A7C-4FF6-A097-BF9126A7BA76}">
      <dgm:prSet/>
      <dgm:spPr/>
      <dgm:t>
        <a:bodyPr/>
        <a:lstStyle/>
        <a:p>
          <a:endParaRPr lang="en-IN"/>
        </a:p>
      </dgm:t>
    </dgm:pt>
    <dgm:pt modelId="{D3FD525A-1D63-4C88-AED1-04256C3C9B85}">
      <dgm:prSet custT="1"/>
      <dgm:spPr/>
      <dgm:t>
        <a:bodyPr/>
        <a:lstStyle/>
        <a:p>
          <a:pPr algn="l">
            <a:buFont typeface="Wingdings" panose="05000000000000000000" pitchFamily="2" charset="2"/>
            <a:buChar char="§"/>
          </a:pPr>
          <a:r>
            <a:rPr lang="en-US" sz="1400" b="0" dirty="0">
              <a:effectLst/>
              <a:latin typeface="+mn-lt"/>
              <a:ea typeface="Calibri" panose="020F0502020204030204" pitchFamily="34" charset="0"/>
            </a:rPr>
            <a:t>&gt; Cholesterol</a:t>
          </a:r>
        </a:p>
      </dgm:t>
    </dgm:pt>
    <dgm:pt modelId="{14BB6A14-397B-4F54-B695-56BF9F9E8729}" type="parTrans" cxnId="{27C94557-858D-445B-A092-A8D692732917}">
      <dgm:prSet/>
      <dgm:spPr/>
      <dgm:t>
        <a:bodyPr/>
        <a:lstStyle/>
        <a:p>
          <a:endParaRPr lang="en-IN"/>
        </a:p>
      </dgm:t>
    </dgm:pt>
    <dgm:pt modelId="{CED9CA85-136C-4008-800A-27D2ACF6E98B}" type="sibTrans" cxnId="{27C94557-858D-445B-A092-A8D692732917}">
      <dgm:prSet/>
      <dgm:spPr/>
      <dgm:t>
        <a:bodyPr/>
        <a:lstStyle/>
        <a:p>
          <a:endParaRPr lang="en-IN"/>
        </a:p>
      </dgm:t>
    </dgm:pt>
    <dgm:pt modelId="{2FEB2162-480F-44D3-A1D6-5DBC586D9312}">
      <dgm:prSet custT="1"/>
      <dgm:spPr/>
      <dgm:t>
        <a:bodyPr/>
        <a:lstStyle/>
        <a:p>
          <a:pPr algn="l">
            <a:buFont typeface="Wingdings" panose="05000000000000000000" pitchFamily="2" charset="2"/>
            <a:buChar char="§"/>
          </a:pPr>
          <a:r>
            <a:rPr lang="en-US" sz="1400" b="0" dirty="0">
              <a:effectLst/>
              <a:latin typeface="+mn-lt"/>
              <a:ea typeface="Calibri" panose="020F0502020204030204" pitchFamily="34" charset="0"/>
            </a:rPr>
            <a:t>&gt; Glucose</a:t>
          </a:r>
          <a:endParaRPr lang="en-US" sz="1400" b="0" dirty="0">
            <a:latin typeface="+mn-lt"/>
            <a:ea typeface="Calibri" panose="020F0502020204030204" pitchFamily="34" charset="0"/>
          </a:endParaRPr>
        </a:p>
      </dgm:t>
    </dgm:pt>
    <dgm:pt modelId="{391B008C-D2FE-48CB-B611-EC227EF7E6A0}" type="parTrans" cxnId="{2741F484-7D3B-482A-ABF3-E5847043F9C3}">
      <dgm:prSet/>
      <dgm:spPr/>
      <dgm:t>
        <a:bodyPr/>
        <a:lstStyle/>
        <a:p>
          <a:endParaRPr lang="en-IN"/>
        </a:p>
      </dgm:t>
    </dgm:pt>
    <dgm:pt modelId="{C9A78D79-CD2B-424B-BE4D-147767CCE181}" type="sibTrans" cxnId="{2741F484-7D3B-482A-ABF3-E5847043F9C3}">
      <dgm:prSet/>
      <dgm:spPr/>
      <dgm:t>
        <a:bodyPr/>
        <a:lstStyle/>
        <a:p>
          <a:endParaRPr lang="en-IN"/>
        </a:p>
      </dgm:t>
    </dgm:pt>
    <dgm:pt modelId="{F9AA4C34-5A47-428E-9D90-2C8CE9342793}">
      <dgm:prSet custT="1"/>
      <dgm:spPr/>
      <dgm:t>
        <a:bodyPr/>
        <a:lstStyle/>
        <a:p>
          <a:pPr algn="l">
            <a:buFont typeface="Wingdings" panose="05000000000000000000" pitchFamily="2" charset="2"/>
            <a:buChar char="§"/>
          </a:pPr>
          <a:r>
            <a:rPr lang="en-US" sz="1400" b="0" dirty="0">
              <a:latin typeface="+mn-lt"/>
              <a:ea typeface="Calibri" panose="020F0502020204030204" pitchFamily="34" charset="0"/>
            </a:rPr>
            <a:t>&gt; Smoking</a:t>
          </a:r>
        </a:p>
      </dgm:t>
    </dgm:pt>
    <dgm:pt modelId="{A8D1032D-ADBE-4EA4-AF77-66A0DE74A373}" type="parTrans" cxnId="{D276F341-4016-4BED-ADB3-12C5E6DA37C8}">
      <dgm:prSet/>
      <dgm:spPr/>
      <dgm:t>
        <a:bodyPr/>
        <a:lstStyle/>
        <a:p>
          <a:endParaRPr lang="en-IN"/>
        </a:p>
      </dgm:t>
    </dgm:pt>
    <dgm:pt modelId="{5C7298F1-F1A9-4553-8E74-001B6B5252B5}" type="sibTrans" cxnId="{D276F341-4016-4BED-ADB3-12C5E6DA37C8}">
      <dgm:prSet/>
      <dgm:spPr/>
      <dgm:t>
        <a:bodyPr/>
        <a:lstStyle/>
        <a:p>
          <a:endParaRPr lang="en-IN"/>
        </a:p>
      </dgm:t>
    </dgm:pt>
    <dgm:pt modelId="{2EB5102D-4EA4-42E3-A769-4EDADE4C073C}">
      <dgm:prSet custT="1"/>
      <dgm:spPr/>
      <dgm:t>
        <a:bodyPr/>
        <a:lstStyle/>
        <a:p>
          <a:pPr algn="l">
            <a:buFont typeface="Wingdings" panose="05000000000000000000" pitchFamily="2" charset="2"/>
            <a:buChar char="§"/>
          </a:pPr>
          <a:r>
            <a:rPr lang="en-US" sz="1400" b="0" dirty="0">
              <a:latin typeface="+mn-lt"/>
              <a:ea typeface="Calibri" panose="020F0502020204030204" pitchFamily="34" charset="0"/>
            </a:rPr>
            <a:t>&gt; Alcohol intake</a:t>
          </a:r>
        </a:p>
      </dgm:t>
    </dgm:pt>
    <dgm:pt modelId="{F43C8783-93D2-43AF-AD01-AFDFE1026D5C}" type="parTrans" cxnId="{4595D660-90FD-48DF-A897-B098D44498F6}">
      <dgm:prSet/>
      <dgm:spPr/>
      <dgm:t>
        <a:bodyPr/>
        <a:lstStyle/>
        <a:p>
          <a:endParaRPr lang="en-IN"/>
        </a:p>
      </dgm:t>
    </dgm:pt>
    <dgm:pt modelId="{F70E23A9-9BD7-412F-A9A7-4C5B85F970E7}" type="sibTrans" cxnId="{4595D660-90FD-48DF-A897-B098D44498F6}">
      <dgm:prSet/>
      <dgm:spPr/>
      <dgm:t>
        <a:bodyPr/>
        <a:lstStyle/>
        <a:p>
          <a:endParaRPr lang="en-IN"/>
        </a:p>
      </dgm:t>
    </dgm:pt>
    <dgm:pt modelId="{DC169F53-3BE9-4639-9EA6-39310CE30C1E}">
      <dgm:prSet custT="1"/>
      <dgm:spPr/>
      <dgm:t>
        <a:bodyPr/>
        <a:lstStyle/>
        <a:p>
          <a:pPr algn="l">
            <a:buFont typeface="Wingdings" panose="05000000000000000000" pitchFamily="2" charset="2"/>
            <a:buChar char="§"/>
          </a:pPr>
          <a:r>
            <a:rPr lang="en-US" sz="1400" b="0" dirty="0">
              <a:latin typeface="+mn-lt"/>
              <a:ea typeface="Calibri" panose="020F0502020204030204" pitchFamily="34" charset="0"/>
            </a:rPr>
            <a:t>&gt; Physical activity</a:t>
          </a:r>
        </a:p>
      </dgm:t>
    </dgm:pt>
    <dgm:pt modelId="{F8B4A01C-094E-4715-A472-D21E7C212B6D}" type="parTrans" cxnId="{81E3CBCF-5138-4BAA-8E75-3D7D63865EA8}">
      <dgm:prSet/>
      <dgm:spPr/>
      <dgm:t>
        <a:bodyPr/>
        <a:lstStyle/>
        <a:p>
          <a:endParaRPr lang="en-IN"/>
        </a:p>
      </dgm:t>
    </dgm:pt>
    <dgm:pt modelId="{3B4E134A-D349-4D91-A825-88F531C1EC39}" type="sibTrans" cxnId="{81E3CBCF-5138-4BAA-8E75-3D7D63865EA8}">
      <dgm:prSet/>
      <dgm:spPr/>
      <dgm:t>
        <a:bodyPr/>
        <a:lstStyle/>
        <a:p>
          <a:endParaRPr lang="en-IN"/>
        </a:p>
      </dgm:t>
    </dgm:pt>
    <dgm:pt modelId="{279E7E45-D46D-4AE6-A4D9-A04FAF1AB2E4}">
      <dgm:prSet custT="1"/>
      <dgm:spPr/>
      <dgm:t>
        <a:bodyPr/>
        <a:lstStyle/>
        <a:p>
          <a:pPr algn="l">
            <a:buFont typeface="Wingdings" panose="05000000000000000000" pitchFamily="2" charset="2"/>
            <a:buChar char="§"/>
          </a:pPr>
          <a:r>
            <a:rPr lang="en-US" sz="1400" b="0" dirty="0">
              <a:latin typeface="+mn-lt"/>
              <a:ea typeface="Calibri" panose="020F0502020204030204" pitchFamily="34" charset="0"/>
            </a:rPr>
            <a:t>&gt; Presence or absence of cardiovascular   disease</a:t>
          </a:r>
          <a:endParaRPr lang="en-US" sz="1400" b="0" dirty="0">
            <a:latin typeface="+mn-lt"/>
          </a:endParaRPr>
        </a:p>
      </dgm:t>
    </dgm:pt>
    <dgm:pt modelId="{629D9485-E3AF-4A48-B4AE-0955E65C547E}" type="parTrans" cxnId="{CCE5E2D6-6ACB-47B5-AAB0-E82381D60F63}">
      <dgm:prSet/>
      <dgm:spPr/>
      <dgm:t>
        <a:bodyPr/>
        <a:lstStyle/>
        <a:p>
          <a:endParaRPr lang="en-IN"/>
        </a:p>
      </dgm:t>
    </dgm:pt>
    <dgm:pt modelId="{F5FA3530-E9BA-49F0-AA3E-4E635AF44758}" type="sibTrans" cxnId="{CCE5E2D6-6ACB-47B5-AAB0-E82381D60F63}">
      <dgm:prSet/>
      <dgm:spPr/>
      <dgm:t>
        <a:bodyPr/>
        <a:lstStyle/>
        <a:p>
          <a:endParaRPr lang="en-IN"/>
        </a:p>
      </dgm:t>
    </dgm:pt>
    <dgm:pt modelId="{A17326FB-DE06-4AE0-839E-D54AA61FE3E4}">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buFont typeface="Wingdings" panose="05000000000000000000" pitchFamily="2" charset="2"/>
            <a:buChar char=""/>
          </a:pPr>
          <a:r>
            <a:rPr lang="en-US" sz="1600" dirty="0"/>
            <a:t>Converted Age feature from days to years by dividing the ‘age’ column by 365.</a:t>
          </a:r>
        </a:p>
        <a:p>
          <a:pPr algn="just">
            <a:buFont typeface="Wingdings" panose="05000000000000000000" pitchFamily="2" charset="2"/>
            <a:buChar char=""/>
          </a:pPr>
          <a:endParaRPr lang="en-IN" sz="1600" dirty="0"/>
        </a:p>
      </dgm:t>
    </dgm:pt>
    <dgm:pt modelId="{0C67BFAB-FB3A-4A9E-8349-7EB7E9B2F5A5}" type="parTrans" cxnId="{2A48117C-B351-4BA9-9F2D-E56CFB67D32C}">
      <dgm:prSet/>
      <dgm:spPr/>
      <dgm:t>
        <a:bodyPr/>
        <a:lstStyle/>
        <a:p>
          <a:endParaRPr lang="en-IN"/>
        </a:p>
      </dgm:t>
    </dgm:pt>
    <dgm:pt modelId="{7D35DCCC-3E9B-4B31-9B19-CF1E892798E2}" type="sibTrans" cxnId="{2A48117C-B351-4BA9-9F2D-E56CFB67D32C}">
      <dgm:prSet/>
      <dgm:spPr/>
      <dgm:t>
        <a:bodyPr/>
        <a:lstStyle/>
        <a:p>
          <a:endParaRPr lang="en-IN"/>
        </a:p>
      </dgm:t>
    </dgm:pt>
    <dgm:pt modelId="{17EFED97-6D23-4829-8F13-4722229F4065}">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buFont typeface="Wingdings" panose="05000000000000000000" pitchFamily="2" charset="2"/>
            <a:buChar char=""/>
          </a:pPr>
          <a:r>
            <a:rPr lang="en-US" sz="1600" dirty="0"/>
            <a:t>Checked and removed duplicate values in the data. This ensures the dataset contains unique entries, avoiding redundancy in the analysis.</a:t>
          </a:r>
        </a:p>
        <a:p>
          <a:pPr algn="just">
            <a:buFont typeface="Wingdings" panose="05000000000000000000" pitchFamily="2" charset="2"/>
            <a:buChar char=""/>
          </a:pPr>
          <a:endParaRPr lang="en-IN" sz="1600" dirty="0"/>
        </a:p>
      </dgm:t>
    </dgm:pt>
    <dgm:pt modelId="{915A2453-75A3-4DF8-96FB-409D7813C60F}" type="parTrans" cxnId="{62174504-847B-4A0A-B58C-BD0BD84C8200}">
      <dgm:prSet/>
      <dgm:spPr/>
      <dgm:t>
        <a:bodyPr/>
        <a:lstStyle/>
        <a:p>
          <a:endParaRPr lang="en-IN"/>
        </a:p>
      </dgm:t>
    </dgm:pt>
    <dgm:pt modelId="{D314B078-CC33-4DF8-8295-23520E5B17F1}" type="sibTrans" cxnId="{62174504-847B-4A0A-B58C-BD0BD84C8200}">
      <dgm:prSet/>
      <dgm:spPr/>
      <dgm:t>
        <a:bodyPr/>
        <a:lstStyle/>
        <a:p>
          <a:endParaRPr lang="en-IN"/>
        </a:p>
      </dgm:t>
    </dgm:pt>
    <dgm:pt modelId="{85F3BF6F-566C-4F76-9E4E-06D1997CD0C1}">
      <dgm:prSe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a:buFont typeface="Arial" panose="020B0604020202020204" pitchFamily="34" charset="0"/>
            <a:buNone/>
          </a:pPr>
          <a:r>
            <a:rPr lang="en-US" sz="1600" dirty="0"/>
            <a:t>The dataset is complete, with no instances of missing data, ensuring the reliability of the analysis and model training.</a:t>
          </a:r>
          <a:endParaRPr lang="en-IN" sz="1600" dirty="0"/>
        </a:p>
      </dgm:t>
    </dgm:pt>
    <dgm:pt modelId="{244AF314-8F5D-49AB-A77B-214C09BB63ED}" type="sibTrans" cxnId="{95DB7E54-22EB-4A6B-AB86-CB82C5E3BC28}">
      <dgm:prSet/>
      <dgm:spPr/>
      <dgm:t>
        <a:bodyPr/>
        <a:lstStyle/>
        <a:p>
          <a:endParaRPr lang="en-IN"/>
        </a:p>
      </dgm:t>
    </dgm:pt>
    <dgm:pt modelId="{609A0D72-813F-429C-9B5F-3897AF315E17}" type="parTrans" cxnId="{95DB7E54-22EB-4A6B-AB86-CB82C5E3BC28}">
      <dgm:prSet/>
      <dgm:spPr/>
      <dgm:t>
        <a:bodyPr/>
        <a:lstStyle/>
        <a:p>
          <a:endParaRPr lang="en-IN"/>
        </a:p>
      </dgm:t>
    </dgm:pt>
    <dgm:pt modelId="{D814102B-C3B8-4D94-9DD0-E1A52D7FBE4B}" type="pres">
      <dgm:prSet presAssocID="{3BAB9447-9064-421C-B01E-D31BEE31C974}" presName="Name0" presStyleCnt="0">
        <dgm:presLayoutVars>
          <dgm:dir/>
          <dgm:animLvl val="lvl"/>
          <dgm:resizeHandles val="exact"/>
        </dgm:presLayoutVars>
      </dgm:prSet>
      <dgm:spPr/>
    </dgm:pt>
    <dgm:pt modelId="{7107B2E7-35CA-4326-90C4-08B66271883F}" type="pres">
      <dgm:prSet presAssocID="{1BAA46D7-1EF8-4C49-A7EA-2F1ACADA50DD}" presName="compositeNode" presStyleCnt="0">
        <dgm:presLayoutVars>
          <dgm:bulletEnabled val="1"/>
        </dgm:presLayoutVars>
      </dgm:prSet>
      <dgm:spPr/>
    </dgm:pt>
    <dgm:pt modelId="{116B8153-19FC-4B2A-86B0-7651CC24C59F}" type="pres">
      <dgm:prSet presAssocID="{1BAA46D7-1EF8-4C49-A7EA-2F1ACADA50DD}" presName="bgRect" presStyleLbl="node1" presStyleIdx="0" presStyleCnt="2" custScaleX="68349" custScaleY="100000" custLinFactNeighborX="-11233" custLinFactNeighborY="5075"/>
      <dgm:spPr/>
    </dgm:pt>
    <dgm:pt modelId="{241F57E8-DAAE-4311-86D8-C36B34C01D31}" type="pres">
      <dgm:prSet presAssocID="{1BAA46D7-1EF8-4C49-A7EA-2F1ACADA50DD}" presName="parentNode" presStyleLbl="node1" presStyleIdx="0" presStyleCnt="2">
        <dgm:presLayoutVars>
          <dgm:chMax val="0"/>
          <dgm:bulletEnabled val="1"/>
        </dgm:presLayoutVars>
      </dgm:prSet>
      <dgm:spPr/>
    </dgm:pt>
    <dgm:pt modelId="{05832C0E-1838-486B-A0CE-FAFF70E649F5}" type="pres">
      <dgm:prSet presAssocID="{1BAA46D7-1EF8-4C49-A7EA-2F1ACADA50DD}" presName="childNode" presStyleLbl="node1" presStyleIdx="0" presStyleCnt="2">
        <dgm:presLayoutVars>
          <dgm:bulletEnabled val="1"/>
        </dgm:presLayoutVars>
      </dgm:prSet>
      <dgm:spPr/>
    </dgm:pt>
    <dgm:pt modelId="{0FD894DF-396B-4087-B665-579C14C3DD79}" type="pres">
      <dgm:prSet presAssocID="{78579751-A6B5-44E2-A946-9D30E7D246AE}" presName="hSp" presStyleCnt="0"/>
      <dgm:spPr/>
    </dgm:pt>
    <dgm:pt modelId="{DA19D9B6-9A9C-46C3-91C3-80880BBAB795}" type="pres">
      <dgm:prSet presAssocID="{78579751-A6B5-44E2-A946-9D30E7D246AE}" presName="vProcSp" presStyleCnt="0"/>
      <dgm:spPr/>
    </dgm:pt>
    <dgm:pt modelId="{5CE688B5-D22A-4FAC-B28F-A2C1C7C549B1}" type="pres">
      <dgm:prSet presAssocID="{78579751-A6B5-44E2-A946-9D30E7D246AE}" presName="vSp1" presStyleCnt="0"/>
      <dgm:spPr/>
    </dgm:pt>
    <dgm:pt modelId="{3ADFFA86-222F-4562-844E-A5F47C0B2574}" type="pres">
      <dgm:prSet presAssocID="{78579751-A6B5-44E2-A946-9D30E7D246AE}" presName="simulatedConn" presStyleLbl="solidFgAcc1" presStyleIdx="0" presStyleCnt="1"/>
      <dgm:spPr/>
    </dgm:pt>
    <dgm:pt modelId="{ECB0AC4D-E33B-43F2-9B7D-D6428AA138BA}" type="pres">
      <dgm:prSet presAssocID="{78579751-A6B5-44E2-A946-9D30E7D246AE}" presName="vSp2" presStyleCnt="0"/>
      <dgm:spPr/>
    </dgm:pt>
    <dgm:pt modelId="{9A324A00-60E4-4ECC-8FA5-ADA7ACE2FD59}" type="pres">
      <dgm:prSet presAssocID="{78579751-A6B5-44E2-A946-9D30E7D246AE}" presName="sibTrans" presStyleCnt="0"/>
      <dgm:spPr/>
    </dgm:pt>
    <dgm:pt modelId="{23F845EC-1977-4C70-B294-11742F2C95AE}" type="pres">
      <dgm:prSet presAssocID="{694FA19B-C00D-47E9-A259-C8FDE6B7671C}" presName="compositeNode" presStyleCnt="0">
        <dgm:presLayoutVars>
          <dgm:bulletEnabled val="1"/>
        </dgm:presLayoutVars>
      </dgm:prSet>
      <dgm:spPr/>
    </dgm:pt>
    <dgm:pt modelId="{86736DD9-8C55-41AD-9304-34E040CD3B55}" type="pres">
      <dgm:prSet presAssocID="{694FA19B-C00D-47E9-A259-C8FDE6B7671C}" presName="bgRect" presStyleLbl="node1" presStyleIdx="1" presStyleCnt="2" custScaleX="79906" custLinFactNeighborX="2409"/>
      <dgm:spPr/>
    </dgm:pt>
    <dgm:pt modelId="{0BF04C69-3F8E-46A9-A4D3-55BC287E12A0}" type="pres">
      <dgm:prSet presAssocID="{694FA19B-C00D-47E9-A259-C8FDE6B7671C}" presName="parentNode" presStyleLbl="node1" presStyleIdx="1" presStyleCnt="2">
        <dgm:presLayoutVars>
          <dgm:chMax val="0"/>
          <dgm:bulletEnabled val="1"/>
        </dgm:presLayoutVars>
      </dgm:prSet>
      <dgm:spPr/>
    </dgm:pt>
    <dgm:pt modelId="{582F51CB-3B30-4C29-A148-D18E5350DF22}" type="pres">
      <dgm:prSet presAssocID="{694FA19B-C00D-47E9-A259-C8FDE6B7671C}" presName="childNode" presStyleLbl="node1" presStyleIdx="1" presStyleCnt="2">
        <dgm:presLayoutVars>
          <dgm:bulletEnabled val="1"/>
        </dgm:presLayoutVars>
      </dgm:prSet>
      <dgm:spPr/>
    </dgm:pt>
  </dgm:ptLst>
  <dgm:cxnLst>
    <dgm:cxn modelId="{62174504-847B-4A0A-B58C-BD0BD84C8200}" srcId="{694FA19B-C00D-47E9-A259-C8FDE6B7671C}" destId="{17EFED97-6D23-4829-8F13-4722229F4065}" srcOrd="2" destOrd="0" parTransId="{915A2453-75A3-4DF8-96FB-409D7813C60F}" sibTransId="{D314B078-CC33-4DF8-8295-23520E5B17F1}"/>
    <dgm:cxn modelId="{EE30B308-E51B-47F4-A459-1D4E82E6F718}" type="presOf" srcId="{279E7E45-D46D-4AE6-A4D9-A04FAF1AB2E4}" destId="{05832C0E-1838-486B-A0CE-FAFF70E649F5}" srcOrd="0" destOrd="12" presId="urn:microsoft.com/office/officeart/2005/8/layout/hProcess7"/>
    <dgm:cxn modelId="{0D640B09-8E03-434C-9D39-610756C078BD}" type="presOf" srcId="{F9AA4C34-5A47-428E-9D90-2C8CE9342793}" destId="{05832C0E-1838-486B-A0CE-FAFF70E649F5}" srcOrd="0" destOrd="9" presId="urn:microsoft.com/office/officeart/2005/8/layout/hProcess7"/>
    <dgm:cxn modelId="{02B6CB1A-5B5C-41F0-B5BC-93DD62073C66}" type="presOf" srcId="{1BAA46D7-1EF8-4C49-A7EA-2F1ACADA50DD}" destId="{241F57E8-DAAE-4311-86D8-C36B34C01D31}" srcOrd="1" destOrd="0" presId="urn:microsoft.com/office/officeart/2005/8/layout/hProcess7"/>
    <dgm:cxn modelId="{04D57D1B-1A7C-4FF6-A097-BF9126A7BA76}" srcId="{1BAA46D7-1EF8-4C49-A7EA-2F1ACADA50DD}" destId="{E060712B-A48E-420C-8A00-4075D6FAB00E}" srcOrd="6" destOrd="0" parTransId="{62814148-DE8C-4F0B-87A4-962BCDDCC40E}" sibTransId="{E114540F-CF79-491F-A7F7-E647BE71C4D1}"/>
    <dgm:cxn modelId="{6D7BCE25-4F37-4DDB-B00A-5319BB6B4357}" srcId="{694FA19B-C00D-47E9-A259-C8FDE6B7671C}" destId="{B38827CE-F992-4C73-9C65-200A1D3E049E}" srcOrd="0" destOrd="0" parTransId="{08C23F0E-92E6-4B3C-9C90-652EBB2685BF}" sibTransId="{2A97228A-48BB-4240-9AD7-E9A4AD81A9F5}"/>
    <dgm:cxn modelId="{7B55F726-FD2B-41A0-80DF-7CB5F24E20E2}" type="presOf" srcId="{2FEB2162-480F-44D3-A1D6-5DBC586D9312}" destId="{05832C0E-1838-486B-A0CE-FAFF70E649F5}" srcOrd="0" destOrd="8" presId="urn:microsoft.com/office/officeart/2005/8/layout/hProcess7"/>
    <dgm:cxn modelId="{0D09E929-1E76-4EED-A919-D62DB36C60AC}" type="presOf" srcId="{3B8A300E-9519-4965-98E6-4BF0080F9FC5}" destId="{05832C0E-1838-486B-A0CE-FAFF70E649F5}" srcOrd="0" destOrd="5" presId="urn:microsoft.com/office/officeart/2005/8/layout/hProcess7"/>
    <dgm:cxn modelId="{8768132E-E6E0-49DE-B530-230FEAB8F20C}" type="presOf" srcId="{DC169F53-3BE9-4639-9EA6-39310CE30C1E}" destId="{05832C0E-1838-486B-A0CE-FAFF70E649F5}" srcOrd="0" destOrd="11" presId="urn:microsoft.com/office/officeart/2005/8/layout/hProcess7"/>
    <dgm:cxn modelId="{4595D660-90FD-48DF-A897-B098D44498F6}" srcId="{1BAA46D7-1EF8-4C49-A7EA-2F1ACADA50DD}" destId="{2EB5102D-4EA4-42E3-A769-4EDADE4C073C}" srcOrd="10" destOrd="0" parTransId="{F43C8783-93D2-43AF-AD01-AFDFE1026D5C}" sibTransId="{F70E23A9-9BD7-412F-A9A7-4C5B85F970E7}"/>
    <dgm:cxn modelId="{D276F341-4016-4BED-ADB3-12C5E6DA37C8}" srcId="{1BAA46D7-1EF8-4C49-A7EA-2F1ACADA50DD}" destId="{F9AA4C34-5A47-428E-9D90-2C8CE9342793}" srcOrd="9" destOrd="0" parTransId="{A8D1032D-ADBE-4EA4-AF77-66A0DE74A373}" sibTransId="{5C7298F1-F1A9-4553-8E74-001B6B5252B5}"/>
    <dgm:cxn modelId="{A9B86E43-1302-449C-94FE-9480F6E99D19}" srcId="{1BAA46D7-1EF8-4C49-A7EA-2F1ACADA50DD}" destId="{D9AF2245-1AD6-4156-BB88-0AC0466EE257}" srcOrd="2" destOrd="0" parTransId="{C05574B1-2249-45A3-9721-BEABF51D5A37}" sibTransId="{D9370F99-8407-4B22-BA04-3084274B9AE3}"/>
    <dgm:cxn modelId="{70F78D67-7D85-4DB4-9D1A-7E310AA6309E}" type="presOf" srcId="{694FA19B-C00D-47E9-A259-C8FDE6B7671C}" destId="{86736DD9-8C55-41AD-9304-34E040CD3B55}" srcOrd="0" destOrd="0" presId="urn:microsoft.com/office/officeart/2005/8/layout/hProcess7"/>
    <dgm:cxn modelId="{23EA186A-C039-4E3E-9807-8503EBD929AB}" type="presOf" srcId="{17EFED97-6D23-4829-8F13-4722229F4065}" destId="{582F51CB-3B30-4C29-A148-D18E5350DF22}" srcOrd="0" destOrd="2" presId="urn:microsoft.com/office/officeart/2005/8/layout/hProcess7"/>
    <dgm:cxn modelId="{AE0AF76E-E401-44A0-A430-0BA32A34EF40}" type="presOf" srcId="{D9AF2245-1AD6-4156-BB88-0AC0466EE257}" destId="{05832C0E-1838-486B-A0CE-FAFF70E649F5}" srcOrd="0" destOrd="2" presId="urn:microsoft.com/office/officeart/2005/8/layout/hProcess7"/>
    <dgm:cxn modelId="{95DB7E54-22EB-4A6B-AB86-CB82C5E3BC28}" srcId="{694FA19B-C00D-47E9-A259-C8FDE6B7671C}" destId="{85F3BF6F-566C-4F76-9E4E-06D1997CD0C1}" srcOrd="3" destOrd="0" parTransId="{609A0D72-813F-429C-9B5F-3897AF315E17}" sibTransId="{244AF314-8F5D-49AB-A77B-214C09BB63ED}"/>
    <dgm:cxn modelId="{84455555-D53A-4436-A7D2-C858BFAF217D}" srcId="{3BAB9447-9064-421C-B01E-D31BEE31C974}" destId="{1BAA46D7-1EF8-4C49-A7EA-2F1ACADA50DD}" srcOrd="0" destOrd="0" parTransId="{04F09585-7330-4DFD-8E53-BF0051EED50C}" sibTransId="{78579751-A6B5-44E2-A946-9D30E7D246AE}"/>
    <dgm:cxn modelId="{27C94557-858D-445B-A092-A8D692732917}" srcId="{1BAA46D7-1EF8-4C49-A7EA-2F1ACADA50DD}" destId="{D3FD525A-1D63-4C88-AED1-04256C3C9B85}" srcOrd="7" destOrd="0" parTransId="{14BB6A14-397B-4F54-B695-56BF9F9E8729}" sibTransId="{CED9CA85-136C-4008-800A-27D2ACF6E98B}"/>
    <dgm:cxn modelId="{86C5BB58-0871-4999-BA2F-8F81D1DC80D4}" type="presOf" srcId="{E060712B-A48E-420C-8A00-4075D6FAB00E}" destId="{05832C0E-1838-486B-A0CE-FAFF70E649F5}" srcOrd="0" destOrd="6" presId="urn:microsoft.com/office/officeart/2005/8/layout/hProcess7"/>
    <dgm:cxn modelId="{C926F17A-B598-459B-870F-296AF3F39E72}" type="presOf" srcId="{1D367387-7EB4-402E-8A68-F8ECE392ADAB}" destId="{05832C0E-1838-486B-A0CE-FAFF70E649F5}" srcOrd="0" destOrd="0" presId="urn:microsoft.com/office/officeart/2005/8/layout/hProcess7"/>
    <dgm:cxn modelId="{2A48117C-B351-4BA9-9F2D-E56CFB67D32C}" srcId="{694FA19B-C00D-47E9-A259-C8FDE6B7671C}" destId="{A17326FB-DE06-4AE0-839E-D54AA61FE3E4}" srcOrd="1" destOrd="0" parTransId="{0C67BFAB-FB3A-4A9E-8349-7EB7E9B2F5A5}" sibTransId="{7D35DCCC-3E9B-4B31-9B19-CF1E892798E2}"/>
    <dgm:cxn modelId="{BC50017F-BF7D-4A8B-B28E-3B7EDBEB3D1F}" type="presOf" srcId="{1BAA46D7-1EF8-4C49-A7EA-2F1ACADA50DD}" destId="{116B8153-19FC-4B2A-86B0-7651CC24C59F}" srcOrd="0" destOrd="0" presId="urn:microsoft.com/office/officeart/2005/8/layout/hProcess7"/>
    <dgm:cxn modelId="{E6B1F383-00BD-43FE-B8E3-69DAE8AC50F3}" srcId="{1BAA46D7-1EF8-4C49-A7EA-2F1ACADA50DD}" destId="{2137F2D2-301D-4774-88E9-CC98B157F1BE}" srcOrd="4" destOrd="0" parTransId="{AEB5BB4A-90B3-4FAC-B4D2-E8776909068D}" sibTransId="{83F8BB50-7E4A-4E14-BCEC-9559A2726EEB}"/>
    <dgm:cxn modelId="{2741F484-7D3B-482A-ABF3-E5847043F9C3}" srcId="{1BAA46D7-1EF8-4C49-A7EA-2F1ACADA50DD}" destId="{2FEB2162-480F-44D3-A1D6-5DBC586D9312}" srcOrd="8" destOrd="0" parTransId="{391B008C-D2FE-48CB-B611-EC227EF7E6A0}" sibTransId="{C9A78D79-CD2B-424B-BE4D-147767CCE181}"/>
    <dgm:cxn modelId="{99751985-A50C-4F27-B1A2-C4114AEAB1FC}" type="presOf" srcId="{D3FD525A-1D63-4C88-AED1-04256C3C9B85}" destId="{05832C0E-1838-486B-A0CE-FAFF70E649F5}" srcOrd="0" destOrd="7" presId="urn:microsoft.com/office/officeart/2005/8/layout/hProcess7"/>
    <dgm:cxn modelId="{328BF087-1079-41C3-BC1C-0D2E0B747E2C}" type="presOf" srcId="{25DC129A-5C60-4308-B602-83D84A45984B}" destId="{05832C0E-1838-486B-A0CE-FAFF70E649F5}" srcOrd="0" destOrd="1" presId="urn:microsoft.com/office/officeart/2005/8/layout/hProcess7"/>
    <dgm:cxn modelId="{D8F9F387-72CA-4335-BA07-50E8043A00DA}" type="presOf" srcId="{85F3BF6F-566C-4F76-9E4E-06D1997CD0C1}" destId="{582F51CB-3B30-4C29-A148-D18E5350DF22}" srcOrd="0" destOrd="3" presId="urn:microsoft.com/office/officeart/2005/8/layout/hProcess7"/>
    <dgm:cxn modelId="{18376C8B-725A-46A1-A02B-487E2E1D64DB}" type="presOf" srcId="{694FA19B-C00D-47E9-A259-C8FDE6B7671C}" destId="{0BF04C69-3F8E-46A9-A4D3-55BC287E12A0}" srcOrd="1" destOrd="0" presId="urn:microsoft.com/office/officeart/2005/8/layout/hProcess7"/>
    <dgm:cxn modelId="{BB84E38E-4A4F-4D31-9212-9A1498BCBCF6}" type="presOf" srcId="{3BAB9447-9064-421C-B01E-D31BEE31C974}" destId="{D814102B-C3B8-4D94-9DD0-E1A52D7FBE4B}" srcOrd="0" destOrd="0" presId="urn:microsoft.com/office/officeart/2005/8/layout/hProcess7"/>
    <dgm:cxn modelId="{3FC15C90-3E14-4725-B1F4-15E00826E284}" srcId="{3BAB9447-9064-421C-B01E-D31BEE31C974}" destId="{694FA19B-C00D-47E9-A259-C8FDE6B7671C}" srcOrd="1" destOrd="0" parTransId="{1E50E41D-7CE0-4AF1-AE09-AD872246DF56}" sibTransId="{E9F36245-1790-4231-B0E9-60A4B7329214}"/>
    <dgm:cxn modelId="{EF6E7E96-6B2F-4338-88A6-4C0A24F29766}" type="presOf" srcId="{B38827CE-F992-4C73-9C65-200A1D3E049E}" destId="{582F51CB-3B30-4C29-A148-D18E5350DF22}" srcOrd="0" destOrd="0" presId="urn:microsoft.com/office/officeart/2005/8/layout/hProcess7"/>
    <dgm:cxn modelId="{26ECD4A5-4D2A-429F-ADF3-136D2E58FD13}" type="presOf" srcId="{2EB5102D-4EA4-42E3-A769-4EDADE4C073C}" destId="{05832C0E-1838-486B-A0CE-FAFF70E649F5}" srcOrd="0" destOrd="10" presId="urn:microsoft.com/office/officeart/2005/8/layout/hProcess7"/>
    <dgm:cxn modelId="{2519FAB5-4FC5-442F-98FB-49DFB0BF253A}" srcId="{1BAA46D7-1EF8-4C49-A7EA-2F1ACADA50DD}" destId="{1D367387-7EB4-402E-8A68-F8ECE392ADAB}" srcOrd="0" destOrd="0" parTransId="{251EA73F-83C0-4891-8CCF-1DF8AC3545F9}" sibTransId="{A1CD1F3D-BCB6-448E-BBF8-5BD45C9A235F}"/>
    <dgm:cxn modelId="{E2EF85B6-5CF2-4EEF-B7FA-FD3ED9F230C9}" type="presOf" srcId="{2137F2D2-301D-4774-88E9-CC98B157F1BE}" destId="{05832C0E-1838-486B-A0CE-FAFF70E649F5}" srcOrd="0" destOrd="4" presId="urn:microsoft.com/office/officeart/2005/8/layout/hProcess7"/>
    <dgm:cxn modelId="{C6EA35B9-89AE-42D0-9F65-543EF134C993}" type="presOf" srcId="{A17326FB-DE06-4AE0-839E-D54AA61FE3E4}" destId="{582F51CB-3B30-4C29-A148-D18E5350DF22}" srcOrd="0" destOrd="1" presId="urn:microsoft.com/office/officeart/2005/8/layout/hProcess7"/>
    <dgm:cxn modelId="{44FDFDCE-048F-46E3-BFA0-C35087407EBC}" type="presOf" srcId="{488AFAFF-3BEB-4132-A7AE-E3E826F5A2FB}" destId="{05832C0E-1838-486B-A0CE-FAFF70E649F5}" srcOrd="0" destOrd="3" presId="urn:microsoft.com/office/officeart/2005/8/layout/hProcess7"/>
    <dgm:cxn modelId="{81E3CBCF-5138-4BAA-8E75-3D7D63865EA8}" srcId="{1BAA46D7-1EF8-4C49-A7EA-2F1ACADA50DD}" destId="{DC169F53-3BE9-4639-9EA6-39310CE30C1E}" srcOrd="11" destOrd="0" parTransId="{F8B4A01C-094E-4715-A472-D21E7C212B6D}" sibTransId="{3B4E134A-D349-4D91-A825-88F531C1EC39}"/>
    <dgm:cxn modelId="{CCE5E2D6-6ACB-47B5-AAB0-E82381D60F63}" srcId="{1BAA46D7-1EF8-4C49-A7EA-2F1ACADA50DD}" destId="{279E7E45-D46D-4AE6-A4D9-A04FAF1AB2E4}" srcOrd="12" destOrd="0" parTransId="{629D9485-E3AF-4A48-B4AE-0955E65C547E}" sibTransId="{F5FA3530-E9BA-49F0-AA3E-4E635AF44758}"/>
    <dgm:cxn modelId="{982757DC-7DB2-4546-9AD6-A38208DC4A0F}" srcId="{1BAA46D7-1EF8-4C49-A7EA-2F1ACADA50DD}" destId="{3B8A300E-9519-4965-98E6-4BF0080F9FC5}" srcOrd="5" destOrd="0" parTransId="{6CF971F9-D0A9-4995-81A8-A4FEBA793458}" sibTransId="{41434396-FDD8-482C-8D2C-D8C562E4749D}"/>
    <dgm:cxn modelId="{89E9F7E3-70E9-4AAF-A848-5D3EEBA0F53D}" srcId="{1BAA46D7-1EF8-4C49-A7EA-2F1ACADA50DD}" destId="{25DC129A-5C60-4308-B602-83D84A45984B}" srcOrd="1" destOrd="0" parTransId="{9DB510B2-204E-4BEC-BDBD-D4F6CDD8EF58}" sibTransId="{C66A48C2-242C-43E1-AA0D-E0ED879E9AD1}"/>
    <dgm:cxn modelId="{016377FB-1299-4003-BF07-B3D11D5F3AD8}" srcId="{1BAA46D7-1EF8-4C49-A7EA-2F1ACADA50DD}" destId="{488AFAFF-3BEB-4132-A7AE-E3E826F5A2FB}" srcOrd="3" destOrd="0" parTransId="{E125A4AE-7DE2-4EAE-AC11-B98D6D6FE285}" sibTransId="{1180DAF5-8657-44CF-999A-6BD86D3A3D85}"/>
    <dgm:cxn modelId="{5F662AC2-88C3-4AE4-A404-EFA9C70DB945}" type="presParOf" srcId="{D814102B-C3B8-4D94-9DD0-E1A52D7FBE4B}" destId="{7107B2E7-35CA-4326-90C4-08B66271883F}" srcOrd="0" destOrd="0" presId="urn:microsoft.com/office/officeart/2005/8/layout/hProcess7"/>
    <dgm:cxn modelId="{CC24683C-6BD0-4831-A2CE-EAECE4A1DFF4}" type="presParOf" srcId="{7107B2E7-35CA-4326-90C4-08B66271883F}" destId="{116B8153-19FC-4B2A-86B0-7651CC24C59F}" srcOrd="0" destOrd="0" presId="urn:microsoft.com/office/officeart/2005/8/layout/hProcess7"/>
    <dgm:cxn modelId="{AE508D0A-33C9-47F0-AF60-C994E31E6336}" type="presParOf" srcId="{7107B2E7-35CA-4326-90C4-08B66271883F}" destId="{241F57E8-DAAE-4311-86D8-C36B34C01D31}" srcOrd="1" destOrd="0" presId="urn:microsoft.com/office/officeart/2005/8/layout/hProcess7"/>
    <dgm:cxn modelId="{B8AE8E47-214B-47F5-9A4A-4A2F5EDF8DBC}" type="presParOf" srcId="{7107B2E7-35CA-4326-90C4-08B66271883F}" destId="{05832C0E-1838-486B-A0CE-FAFF70E649F5}" srcOrd="2" destOrd="0" presId="urn:microsoft.com/office/officeart/2005/8/layout/hProcess7"/>
    <dgm:cxn modelId="{1D6F7451-FD12-4B4C-8A31-C4FDC877FEA8}" type="presParOf" srcId="{D814102B-C3B8-4D94-9DD0-E1A52D7FBE4B}" destId="{0FD894DF-396B-4087-B665-579C14C3DD79}" srcOrd="1" destOrd="0" presId="urn:microsoft.com/office/officeart/2005/8/layout/hProcess7"/>
    <dgm:cxn modelId="{051EF8D7-FDF8-449C-B039-BAEE8AB9047D}" type="presParOf" srcId="{D814102B-C3B8-4D94-9DD0-E1A52D7FBE4B}" destId="{DA19D9B6-9A9C-46C3-91C3-80880BBAB795}" srcOrd="2" destOrd="0" presId="urn:microsoft.com/office/officeart/2005/8/layout/hProcess7"/>
    <dgm:cxn modelId="{E5EC718A-1967-4A6A-8A7D-2A1D1FBA8992}" type="presParOf" srcId="{DA19D9B6-9A9C-46C3-91C3-80880BBAB795}" destId="{5CE688B5-D22A-4FAC-B28F-A2C1C7C549B1}" srcOrd="0" destOrd="0" presId="urn:microsoft.com/office/officeart/2005/8/layout/hProcess7"/>
    <dgm:cxn modelId="{8E077BEA-DE61-4E0B-9DA4-F1B534F323CD}" type="presParOf" srcId="{DA19D9B6-9A9C-46C3-91C3-80880BBAB795}" destId="{3ADFFA86-222F-4562-844E-A5F47C0B2574}" srcOrd="1" destOrd="0" presId="urn:microsoft.com/office/officeart/2005/8/layout/hProcess7"/>
    <dgm:cxn modelId="{C257551A-2A76-4436-9AE9-141C3D7147C2}" type="presParOf" srcId="{DA19D9B6-9A9C-46C3-91C3-80880BBAB795}" destId="{ECB0AC4D-E33B-43F2-9B7D-D6428AA138BA}" srcOrd="2" destOrd="0" presId="urn:microsoft.com/office/officeart/2005/8/layout/hProcess7"/>
    <dgm:cxn modelId="{EDBEF904-FB61-47F6-AF74-6E382BB2401E}" type="presParOf" srcId="{D814102B-C3B8-4D94-9DD0-E1A52D7FBE4B}" destId="{9A324A00-60E4-4ECC-8FA5-ADA7ACE2FD59}" srcOrd="3" destOrd="0" presId="urn:microsoft.com/office/officeart/2005/8/layout/hProcess7"/>
    <dgm:cxn modelId="{88565730-7150-4C2F-B996-3D29A2BE5E75}" type="presParOf" srcId="{D814102B-C3B8-4D94-9DD0-E1A52D7FBE4B}" destId="{23F845EC-1977-4C70-B294-11742F2C95AE}" srcOrd="4" destOrd="0" presId="urn:microsoft.com/office/officeart/2005/8/layout/hProcess7"/>
    <dgm:cxn modelId="{F616B048-D4B0-42CD-A437-F4F0B9CB83F0}" type="presParOf" srcId="{23F845EC-1977-4C70-B294-11742F2C95AE}" destId="{86736DD9-8C55-41AD-9304-34E040CD3B55}" srcOrd="0" destOrd="0" presId="urn:microsoft.com/office/officeart/2005/8/layout/hProcess7"/>
    <dgm:cxn modelId="{5FCC4B9B-80D9-4526-A52A-2D1D26EC585F}" type="presParOf" srcId="{23F845EC-1977-4C70-B294-11742F2C95AE}" destId="{0BF04C69-3F8E-46A9-A4D3-55BC287E12A0}" srcOrd="1" destOrd="0" presId="urn:microsoft.com/office/officeart/2005/8/layout/hProcess7"/>
    <dgm:cxn modelId="{9AEC4116-50A0-42D7-BA19-DFD6239B93C4}" type="presParOf" srcId="{23F845EC-1977-4C70-B294-11742F2C95AE}" destId="{582F51CB-3B30-4C29-A148-D18E5350DF22}"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6B8153-19FC-4B2A-86B0-7651CC24C59F}">
      <dsp:nvSpPr>
        <dsp:cNvPr id="0" name=""/>
        <dsp:cNvSpPr/>
      </dsp:nvSpPr>
      <dsp:spPr>
        <a:xfrm>
          <a:off x="0" y="0"/>
          <a:ext cx="4751787" cy="4752528"/>
        </a:xfrm>
        <a:prstGeom prst="roundRect">
          <a:avLst>
            <a:gd name="adj" fmla="val 5000"/>
          </a:avLst>
        </a:prstGeom>
        <a:solidFill>
          <a:schemeClr val="accent1">
            <a:hueOff val="0"/>
            <a:satOff val="0"/>
            <a:lumOff val="0"/>
            <a:alphaOff val="0"/>
          </a:schemeClr>
        </a:solidFill>
        <a:ln w="400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0" tIns="195453" rIns="253365" bIns="0" numCol="1" spcCol="1270" anchor="t" anchorCtr="0">
          <a:noAutofit/>
        </a:bodyPr>
        <a:lstStyle/>
        <a:p>
          <a:pPr marL="0" lvl="0" indent="0" algn="r" defTabSz="2533650">
            <a:lnSpc>
              <a:spcPct val="90000"/>
            </a:lnSpc>
            <a:spcBef>
              <a:spcPct val="0"/>
            </a:spcBef>
            <a:spcAft>
              <a:spcPct val="35000"/>
            </a:spcAft>
            <a:buNone/>
          </a:pPr>
          <a:endParaRPr lang="en-IN" sz="5700" kern="1200" dirty="0"/>
        </a:p>
      </dsp:txBody>
      <dsp:txXfrm rot="16200000">
        <a:off x="-1473357" y="1473357"/>
        <a:ext cx="3897072" cy="950357"/>
      </dsp:txXfrm>
    </dsp:sp>
    <dsp:sp modelId="{05832C0E-1838-486B-A0CE-FAFF70E649F5}">
      <dsp:nvSpPr>
        <dsp:cNvPr id="0" name=""/>
        <dsp:cNvSpPr/>
      </dsp:nvSpPr>
      <dsp:spPr>
        <a:xfrm>
          <a:off x="1109890" y="0"/>
          <a:ext cx="3540081" cy="4752528"/>
        </a:xfrm>
        <a:prstGeom prst="rect">
          <a:avLst/>
        </a:prstGeom>
        <a:noFill/>
        <a:ln w="400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b="1" i="0" kern="1200" dirty="0"/>
            <a:t>Data Source:</a:t>
          </a:r>
        </a:p>
        <a:p>
          <a:pPr marL="0" lvl="0" indent="0" algn="just" defTabSz="800100">
            <a:lnSpc>
              <a:spcPct val="90000"/>
            </a:lnSpc>
            <a:spcBef>
              <a:spcPct val="0"/>
            </a:spcBef>
            <a:spcAft>
              <a:spcPct val="35000"/>
            </a:spcAft>
            <a:buNone/>
          </a:pPr>
          <a:endParaRPr lang="en-US" sz="1400" kern="1200" dirty="0"/>
        </a:p>
        <a:p>
          <a:pPr marL="0" lvl="0" indent="0" algn="just" defTabSz="800100">
            <a:lnSpc>
              <a:spcPct val="90000"/>
            </a:lnSpc>
            <a:spcBef>
              <a:spcPct val="0"/>
            </a:spcBef>
            <a:spcAft>
              <a:spcPct val="35000"/>
            </a:spcAft>
            <a:buNone/>
          </a:pPr>
          <a:r>
            <a:rPr lang="en-US" sz="1400" kern="1200" dirty="0"/>
            <a:t>The dataset is related to medical information collected during a cardiovascular examination. The data consists of various features:</a:t>
          </a:r>
          <a:endParaRPr lang="en-IN" sz="1400" kern="1200" dirty="0"/>
        </a:p>
        <a:p>
          <a:pPr marL="0" lvl="0" indent="0" algn="l" defTabSz="622300">
            <a:lnSpc>
              <a:spcPct val="90000"/>
            </a:lnSpc>
            <a:spcBef>
              <a:spcPct val="0"/>
            </a:spcBef>
            <a:spcAft>
              <a:spcPct val="35000"/>
            </a:spcAft>
            <a:buFont typeface="Wingdings" panose="05000000000000000000" pitchFamily="2" charset="2"/>
            <a:buNone/>
          </a:pPr>
          <a:r>
            <a:rPr lang="en-US" sz="1400" b="0" kern="1200" dirty="0">
              <a:latin typeface="+mn-lt"/>
            </a:rPr>
            <a:t>&gt; Age</a:t>
          </a:r>
        </a:p>
        <a:p>
          <a:pPr marL="0" lvl="0" indent="0" algn="l" defTabSz="622300">
            <a:lnSpc>
              <a:spcPct val="90000"/>
            </a:lnSpc>
            <a:spcBef>
              <a:spcPct val="0"/>
            </a:spcBef>
            <a:spcAft>
              <a:spcPct val="35000"/>
            </a:spcAft>
            <a:buFont typeface="Wingdings" panose="05000000000000000000" pitchFamily="2" charset="2"/>
            <a:buNone/>
          </a:pPr>
          <a:r>
            <a:rPr lang="en-US" sz="1400" b="0" kern="1200" dirty="0">
              <a:latin typeface="+mn-lt"/>
            </a:rPr>
            <a:t>&gt; Height</a:t>
          </a:r>
        </a:p>
        <a:p>
          <a:pPr marL="0" lvl="0" indent="0" algn="l" defTabSz="622300">
            <a:lnSpc>
              <a:spcPct val="90000"/>
            </a:lnSpc>
            <a:spcBef>
              <a:spcPct val="0"/>
            </a:spcBef>
            <a:spcAft>
              <a:spcPct val="35000"/>
            </a:spcAft>
            <a:buFont typeface="Wingdings" panose="05000000000000000000" pitchFamily="2" charset="2"/>
            <a:buNone/>
          </a:pPr>
          <a:r>
            <a:rPr lang="en-US" sz="1400" b="0" kern="1200" dirty="0">
              <a:latin typeface="+mn-lt"/>
            </a:rPr>
            <a:t>&gt; Weight</a:t>
          </a:r>
        </a:p>
        <a:p>
          <a:pPr marL="0" lvl="0" indent="0" algn="l" defTabSz="622300">
            <a:lnSpc>
              <a:spcPct val="90000"/>
            </a:lnSpc>
            <a:spcBef>
              <a:spcPct val="0"/>
            </a:spcBef>
            <a:spcAft>
              <a:spcPct val="35000"/>
            </a:spcAft>
            <a:buFont typeface="Wingdings" panose="05000000000000000000" pitchFamily="2" charset="2"/>
            <a:buNone/>
          </a:pPr>
          <a:r>
            <a:rPr lang="en-US" sz="1400" b="0" kern="1200" dirty="0">
              <a:effectLst/>
              <a:latin typeface="+mn-lt"/>
              <a:ea typeface="Calibri" panose="020F0502020204030204" pitchFamily="34" charset="0"/>
            </a:rPr>
            <a:t>&gt; Gender</a:t>
          </a:r>
        </a:p>
        <a:p>
          <a:pPr marL="0" lvl="0" indent="0" algn="l" defTabSz="622300">
            <a:lnSpc>
              <a:spcPct val="90000"/>
            </a:lnSpc>
            <a:spcBef>
              <a:spcPct val="0"/>
            </a:spcBef>
            <a:spcAft>
              <a:spcPct val="35000"/>
            </a:spcAft>
            <a:buFont typeface="Wingdings" panose="05000000000000000000" pitchFamily="2" charset="2"/>
            <a:buNone/>
          </a:pPr>
          <a:r>
            <a:rPr lang="en-US" sz="1400" b="0" kern="1200" dirty="0">
              <a:latin typeface="+mn-lt"/>
            </a:rPr>
            <a:t>&gt; Systolic blood pressure</a:t>
          </a:r>
        </a:p>
        <a:p>
          <a:pPr marL="0" lvl="0" indent="0" algn="l" defTabSz="622300">
            <a:lnSpc>
              <a:spcPct val="90000"/>
            </a:lnSpc>
            <a:spcBef>
              <a:spcPct val="0"/>
            </a:spcBef>
            <a:spcAft>
              <a:spcPct val="35000"/>
            </a:spcAft>
            <a:buFont typeface="Wingdings" panose="05000000000000000000" pitchFamily="2" charset="2"/>
            <a:buNone/>
          </a:pPr>
          <a:r>
            <a:rPr lang="en-US" sz="1400" b="0" kern="1200" dirty="0">
              <a:latin typeface="+mn-lt"/>
            </a:rPr>
            <a:t>&gt; Diastolic blood pressure</a:t>
          </a:r>
        </a:p>
        <a:p>
          <a:pPr marL="0" lvl="0" indent="0" algn="l" defTabSz="622300">
            <a:lnSpc>
              <a:spcPct val="90000"/>
            </a:lnSpc>
            <a:spcBef>
              <a:spcPct val="0"/>
            </a:spcBef>
            <a:spcAft>
              <a:spcPct val="35000"/>
            </a:spcAft>
            <a:buFont typeface="Wingdings" panose="05000000000000000000" pitchFamily="2" charset="2"/>
            <a:buNone/>
          </a:pPr>
          <a:r>
            <a:rPr lang="en-US" sz="1400" b="0" kern="1200" dirty="0">
              <a:effectLst/>
              <a:latin typeface="+mn-lt"/>
              <a:ea typeface="Calibri" panose="020F0502020204030204" pitchFamily="34" charset="0"/>
            </a:rPr>
            <a:t>&gt; Cholesterol</a:t>
          </a:r>
        </a:p>
        <a:p>
          <a:pPr marL="0" lvl="0" indent="0" algn="l" defTabSz="622300">
            <a:lnSpc>
              <a:spcPct val="90000"/>
            </a:lnSpc>
            <a:spcBef>
              <a:spcPct val="0"/>
            </a:spcBef>
            <a:spcAft>
              <a:spcPct val="35000"/>
            </a:spcAft>
            <a:buFont typeface="Wingdings" panose="05000000000000000000" pitchFamily="2" charset="2"/>
            <a:buNone/>
          </a:pPr>
          <a:r>
            <a:rPr lang="en-US" sz="1400" b="0" kern="1200" dirty="0">
              <a:effectLst/>
              <a:latin typeface="+mn-lt"/>
              <a:ea typeface="Calibri" panose="020F0502020204030204" pitchFamily="34" charset="0"/>
            </a:rPr>
            <a:t>&gt; Glucose</a:t>
          </a:r>
          <a:endParaRPr lang="en-US" sz="1400" b="0" kern="1200" dirty="0">
            <a:latin typeface="+mn-lt"/>
            <a:ea typeface="Calibri" panose="020F0502020204030204" pitchFamily="34" charset="0"/>
          </a:endParaRPr>
        </a:p>
        <a:p>
          <a:pPr marL="0" lvl="0" indent="0" algn="l" defTabSz="622300">
            <a:lnSpc>
              <a:spcPct val="90000"/>
            </a:lnSpc>
            <a:spcBef>
              <a:spcPct val="0"/>
            </a:spcBef>
            <a:spcAft>
              <a:spcPct val="35000"/>
            </a:spcAft>
            <a:buFont typeface="Wingdings" panose="05000000000000000000" pitchFamily="2" charset="2"/>
            <a:buNone/>
          </a:pPr>
          <a:r>
            <a:rPr lang="en-US" sz="1400" b="0" kern="1200" dirty="0">
              <a:latin typeface="+mn-lt"/>
              <a:ea typeface="Calibri" panose="020F0502020204030204" pitchFamily="34" charset="0"/>
            </a:rPr>
            <a:t>&gt; Smoking</a:t>
          </a:r>
        </a:p>
        <a:p>
          <a:pPr marL="0" lvl="0" indent="0" algn="l" defTabSz="622300">
            <a:lnSpc>
              <a:spcPct val="90000"/>
            </a:lnSpc>
            <a:spcBef>
              <a:spcPct val="0"/>
            </a:spcBef>
            <a:spcAft>
              <a:spcPct val="35000"/>
            </a:spcAft>
            <a:buFont typeface="Wingdings" panose="05000000000000000000" pitchFamily="2" charset="2"/>
            <a:buNone/>
          </a:pPr>
          <a:r>
            <a:rPr lang="en-US" sz="1400" b="0" kern="1200" dirty="0">
              <a:latin typeface="+mn-lt"/>
              <a:ea typeface="Calibri" panose="020F0502020204030204" pitchFamily="34" charset="0"/>
            </a:rPr>
            <a:t>&gt; Alcohol intake</a:t>
          </a:r>
        </a:p>
        <a:p>
          <a:pPr marL="0" lvl="0" indent="0" algn="l" defTabSz="622300">
            <a:lnSpc>
              <a:spcPct val="90000"/>
            </a:lnSpc>
            <a:spcBef>
              <a:spcPct val="0"/>
            </a:spcBef>
            <a:spcAft>
              <a:spcPct val="35000"/>
            </a:spcAft>
            <a:buFont typeface="Wingdings" panose="05000000000000000000" pitchFamily="2" charset="2"/>
            <a:buNone/>
          </a:pPr>
          <a:r>
            <a:rPr lang="en-US" sz="1400" b="0" kern="1200" dirty="0">
              <a:latin typeface="+mn-lt"/>
              <a:ea typeface="Calibri" panose="020F0502020204030204" pitchFamily="34" charset="0"/>
            </a:rPr>
            <a:t>&gt; Physical activity</a:t>
          </a:r>
        </a:p>
        <a:p>
          <a:pPr marL="0" lvl="0" indent="0" algn="l" defTabSz="622300">
            <a:lnSpc>
              <a:spcPct val="90000"/>
            </a:lnSpc>
            <a:spcBef>
              <a:spcPct val="0"/>
            </a:spcBef>
            <a:spcAft>
              <a:spcPct val="35000"/>
            </a:spcAft>
            <a:buFont typeface="Wingdings" panose="05000000000000000000" pitchFamily="2" charset="2"/>
            <a:buNone/>
          </a:pPr>
          <a:r>
            <a:rPr lang="en-US" sz="1400" b="0" kern="1200" dirty="0">
              <a:latin typeface="+mn-lt"/>
              <a:ea typeface="Calibri" panose="020F0502020204030204" pitchFamily="34" charset="0"/>
            </a:rPr>
            <a:t>&gt; Presence or absence of cardiovascular   disease</a:t>
          </a:r>
          <a:endParaRPr lang="en-US" sz="1400" b="0" kern="1200" dirty="0">
            <a:latin typeface="+mn-lt"/>
          </a:endParaRPr>
        </a:p>
      </dsp:txBody>
      <dsp:txXfrm>
        <a:off x="1109890" y="0"/>
        <a:ext cx="3540081" cy="4752528"/>
      </dsp:txXfrm>
    </dsp:sp>
    <dsp:sp modelId="{86736DD9-8C55-41AD-9304-34E040CD3B55}">
      <dsp:nvSpPr>
        <dsp:cNvPr id="0" name=""/>
        <dsp:cNvSpPr/>
      </dsp:nvSpPr>
      <dsp:spPr>
        <a:xfrm>
          <a:off x="5007197" y="0"/>
          <a:ext cx="5555258" cy="4752528"/>
        </a:xfrm>
        <a:prstGeom prst="roundRect">
          <a:avLst>
            <a:gd name="adj" fmla="val 5000"/>
          </a:avLst>
        </a:prstGeom>
        <a:solidFill>
          <a:schemeClr val="accent1">
            <a:hueOff val="0"/>
            <a:satOff val="0"/>
            <a:lumOff val="0"/>
            <a:alphaOff val="0"/>
          </a:schemeClr>
        </a:solidFill>
        <a:ln w="400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0" tIns="222885" rIns="288925" bIns="0" numCol="1" spcCol="1270" anchor="t" anchorCtr="0">
          <a:noAutofit/>
        </a:bodyPr>
        <a:lstStyle/>
        <a:p>
          <a:pPr marL="0" lvl="0" indent="0" algn="r" defTabSz="2889250">
            <a:lnSpc>
              <a:spcPct val="90000"/>
            </a:lnSpc>
            <a:spcBef>
              <a:spcPct val="0"/>
            </a:spcBef>
            <a:spcAft>
              <a:spcPct val="35000"/>
            </a:spcAft>
            <a:buNone/>
          </a:pPr>
          <a:endParaRPr lang="en-IN" sz="6500" kern="1200" dirty="0"/>
        </a:p>
      </dsp:txBody>
      <dsp:txXfrm rot="16200000">
        <a:off x="3614187" y="1393010"/>
        <a:ext cx="3897072" cy="1111051"/>
      </dsp:txXfrm>
    </dsp:sp>
    <dsp:sp modelId="{3ADFFA86-222F-4562-844E-A5F47C0B2574}">
      <dsp:nvSpPr>
        <dsp:cNvPr id="0" name=""/>
        <dsp:cNvSpPr/>
      </dsp:nvSpPr>
      <dsp:spPr>
        <a:xfrm rot="5400000">
          <a:off x="4686629" y="3553611"/>
          <a:ext cx="698576" cy="1042836"/>
        </a:xfrm>
        <a:prstGeom prst="flowChartExtract">
          <a:avLst/>
        </a:prstGeom>
        <a:solidFill>
          <a:schemeClr val="lt1">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2F51CB-3B30-4C29-A148-D18E5350DF22}">
      <dsp:nvSpPr>
        <dsp:cNvPr id="0" name=""/>
        <dsp:cNvSpPr/>
      </dsp:nvSpPr>
      <dsp:spPr>
        <a:xfrm>
          <a:off x="6219530" y="0"/>
          <a:ext cx="4138667" cy="4752528"/>
        </a:xfrm>
        <a:prstGeom prst="rect">
          <a:avLst/>
        </a:prstGeom>
        <a:noFill/>
        <a:ln w="400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b="1" kern="1200" dirty="0"/>
            <a:t>Data Processing:</a:t>
          </a:r>
        </a:p>
        <a:p>
          <a:pPr marL="0" lvl="0" indent="0" algn="l" defTabSz="800100">
            <a:lnSpc>
              <a:spcPct val="90000"/>
            </a:lnSpc>
            <a:spcBef>
              <a:spcPct val="0"/>
            </a:spcBef>
            <a:spcAft>
              <a:spcPct val="35000"/>
            </a:spcAft>
            <a:buNone/>
          </a:pPr>
          <a:endParaRPr lang="en-US" sz="1600" kern="1200" dirty="0"/>
        </a:p>
        <a:p>
          <a:pPr marL="0" lvl="0" indent="0" algn="just" defTabSz="800100">
            <a:lnSpc>
              <a:spcPct val="90000"/>
            </a:lnSpc>
            <a:spcBef>
              <a:spcPct val="0"/>
            </a:spcBef>
            <a:spcAft>
              <a:spcPct val="35000"/>
            </a:spcAft>
            <a:buFont typeface="Arial" panose="020B0604020202020204" pitchFamily="34" charset="0"/>
            <a:buNone/>
          </a:pPr>
          <a:r>
            <a:rPr lang="en-US" sz="1600" kern="1200" dirty="0"/>
            <a:t>Dropped the ‘id’ column as it was considered repeated in the dataset.</a:t>
          </a:r>
        </a:p>
        <a:p>
          <a:pPr marL="0" lvl="0" indent="0" algn="just" defTabSz="800100">
            <a:lnSpc>
              <a:spcPct val="90000"/>
            </a:lnSpc>
            <a:spcBef>
              <a:spcPct val="0"/>
            </a:spcBef>
            <a:spcAft>
              <a:spcPct val="35000"/>
            </a:spcAft>
            <a:buFont typeface="Arial" panose="020B0604020202020204" pitchFamily="34" charset="0"/>
            <a:buNone/>
          </a:pPr>
          <a:endParaRPr lang="en-IN" sz="1600" kern="1200" dirty="0"/>
        </a:p>
        <a:p>
          <a:pPr marL="0" lvl="0" indent="0" algn="just" defTabSz="711200">
            <a:lnSpc>
              <a:spcPct val="90000"/>
            </a:lnSpc>
            <a:spcBef>
              <a:spcPct val="0"/>
            </a:spcBef>
            <a:spcAft>
              <a:spcPct val="35000"/>
            </a:spcAft>
            <a:buFont typeface="Wingdings" panose="05000000000000000000" pitchFamily="2" charset="2"/>
            <a:buNone/>
          </a:pPr>
          <a:r>
            <a:rPr lang="en-US" sz="1600" kern="1200" dirty="0"/>
            <a:t>Converted Age feature from days to years by dividing the ‘age’ column by 365.</a:t>
          </a:r>
        </a:p>
        <a:p>
          <a:pPr marL="0" lvl="0" indent="0" algn="just" defTabSz="711200">
            <a:lnSpc>
              <a:spcPct val="90000"/>
            </a:lnSpc>
            <a:spcBef>
              <a:spcPct val="0"/>
            </a:spcBef>
            <a:spcAft>
              <a:spcPct val="35000"/>
            </a:spcAft>
            <a:buFont typeface="Wingdings" panose="05000000000000000000" pitchFamily="2" charset="2"/>
            <a:buNone/>
          </a:pPr>
          <a:endParaRPr lang="en-IN" sz="1600" kern="1200" dirty="0"/>
        </a:p>
        <a:p>
          <a:pPr marL="0" lvl="0" indent="0" algn="just" defTabSz="711200">
            <a:lnSpc>
              <a:spcPct val="90000"/>
            </a:lnSpc>
            <a:spcBef>
              <a:spcPct val="0"/>
            </a:spcBef>
            <a:spcAft>
              <a:spcPct val="35000"/>
            </a:spcAft>
            <a:buFont typeface="Wingdings" panose="05000000000000000000" pitchFamily="2" charset="2"/>
            <a:buNone/>
          </a:pPr>
          <a:r>
            <a:rPr lang="en-US" sz="1600" kern="1200" dirty="0"/>
            <a:t>Checked and removed duplicate values in the data. This ensures the dataset contains unique entries, avoiding redundancy in the analysis.</a:t>
          </a:r>
        </a:p>
        <a:p>
          <a:pPr marL="0" lvl="0" indent="0" algn="just" defTabSz="711200">
            <a:lnSpc>
              <a:spcPct val="90000"/>
            </a:lnSpc>
            <a:spcBef>
              <a:spcPct val="0"/>
            </a:spcBef>
            <a:spcAft>
              <a:spcPct val="35000"/>
            </a:spcAft>
            <a:buFont typeface="Wingdings" panose="05000000000000000000" pitchFamily="2" charset="2"/>
            <a:buNone/>
          </a:pPr>
          <a:endParaRPr lang="en-IN" sz="1600" kern="1200" dirty="0"/>
        </a:p>
        <a:p>
          <a:pPr marL="0" lvl="0" indent="0" algn="just" defTabSz="711200">
            <a:lnSpc>
              <a:spcPct val="90000"/>
            </a:lnSpc>
            <a:spcBef>
              <a:spcPct val="0"/>
            </a:spcBef>
            <a:spcAft>
              <a:spcPct val="35000"/>
            </a:spcAft>
            <a:buFont typeface="Arial" panose="020B0604020202020204" pitchFamily="34" charset="0"/>
            <a:buNone/>
          </a:pPr>
          <a:r>
            <a:rPr lang="en-US" sz="1600" kern="1200" dirty="0"/>
            <a:t>The dataset is complete, with no instances of missing data, ensuring the reliability of the analysis and model training.</a:t>
          </a:r>
          <a:endParaRPr lang="en-IN" sz="1600" kern="1200" dirty="0"/>
        </a:p>
      </dsp:txBody>
      <dsp:txXfrm>
        <a:off x="6219530" y="0"/>
        <a:ext cx="4138667" cy="475252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4/28/2024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4/28/2024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4/28/2024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4/28/2024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4/28/2024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4/28/2024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4/28/2024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4/28/2024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4/28/2024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4/28/2024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20000"/>
                <a:lumOff val="80000"/>
              </a:schemeClr>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3352" y="1556792"/>
            <a:ext cx="4533671" cy="3112368"/>
          </a:xfrm>
        </p:spPr>
        <p:txBody>
          <a:bodyPr/>
          <a:lstStyle/>
          <a:p>
            <a:r>
              <a:rPr lang="en-US" dirty="0"/>
              <a:t>Prediction of Cardiovascular Disease</a:t>
            </a:r>
          </a:p>
        </p:txBody>
      </p:sp>
      <p:sp>
        <p:nvSpPr>
          <p:cNvPr id="3" name="Subtitle 2"/>
          <p:cNvSpPr>
            <a:spLocks noGrp="1"/>
          </p:cNvSpPr>
          <p:nvPr>
            <p:ph type="subTitle" idx="1"/>
          </p:nvPr>
        </p:nvSpPr>
        <p:spPr/>
        <p:txBody>
          <a:bodyPr/>
          <a:lstStyle/>
          <a:p>
            <a:r>
              <a:rPr lang="en-US" dirty="0"/>
              <a:t>By: Yesha Desai</a:t>
            </a:r>
          </a:p>
          <a:p>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E76B-843F-9387-E5EE-9C8C73FBE2EE}"/>
              </a:ext>
            </a:extLst>
          </p:cNvPr>
          <p:cNvSpPr>
            <a:spLocks noGrp="1"/>
          </p:cNvSpPr>
          <p:nvPr>
            <p:ph type="title"/>
          </p:nvPr>
        </p:nvSpPr>
        <p:spPr/>
        <p:txBody>
          <a:bodyPr/>
          <a:lstStyle/>
          <a:p>
            <a:r>
              <a:rPr lang="en-US" dirty="0"/>
              <a:t>Models Result</a:t>
            </a:r>
            <a:endParaRPr lang="en-IN" dirty="0"/>
          </a:p>
        </p:txBody>
      </p:sp>
      <p:sp>
        <p:nvSpPr>
          <p:cNvPr id="3" name="Content Placeholder 2">
            <a:extLst>
              <a:ext uri="{FF2B5EF4-FFF2-40B4-BE49-F238E27FC236}">
                <a16:creationId xmlns:a16="http://schemas.microsoft.com/office/drawing/2014/main" id="{71E3AB6B-B804-B0B8-453F-2062816FA900}"/>
              </a:ext>
            </a:extLst>
          </p:cNvPr>
          <p:cNvSpPr>
            <a:spLocks noGrp="1"/>
          </p:cNvSpPr>
          <p:nvPr>
            <p:ph sz="half" idx="1"/>
          </p:nvPr>
        </p:nvSpPr>
        <p:spPr/>
        <p:txBody>
          <a:bodyPr>
            <a:normAutofit/>
          </a:bodyPr>
          <a:lstStyle/>
          <a:p>
            <a:pPr algn="just"/>
            <a:r>
              <a:rPr lang="en-US" dirty="0"/>
              <a:t>Each model provides estimates of the effects of predictors such as age, gender, height, weight, blood pressure, cholesterol level, and lifestyle factors on the likelihood of having cardiovascular disease.</a:t>
            </a:r>
          </a:p>
          <a:p>
            <a:pPr algn="just"/>
            <a:endParaRPr lang="en-US" dirty="0"/>
          </a:p>
          <a:p>
            <a:pPr marL="0" indent="0" algn="just">
              <a:buNone/>
            </a:pPr>
            <a:endParaRPr lang="en-IN" dirty="0"/>
          </a:p>
        </p:txBody>
      </p:sp>
      <p:pic>
        <p:nvPicPr>
          <p:cNvPr id="6" name="Content Placeholder 5">
            <a:extLst>
              <a:ext uri="{FF2B5EF4-FFF2-40B4-BE49-F238E27FC236}">
                <a16:creationId xmlns:a16="http://schemas.microsoft.com/office/drawing/2014/main" id="{6E5468D0-9FA5-7C7C-4117-091E4D86CDB7}"/>
              </a:ext>
            </a:extLst>
          </p:cNvPr>
          <p:cNvPicPr>
            <a:picLocks noGrp="1" noChangeAspect="1"/>
          </p:cNvPicPr>
          <p:nvPr>
            <p:ph sz="half" idx="2"/>
          </p:nvPr>
        </p:nvPicPr>
        <p:blipFill>
          <a:blip r:embed="rId2"/>
          <a:stretch>
            <a:fillRect/>
          </a:stretch>
        </p:blipFill>
        <p:spPr>
          <a:xfrm>
            <a:off x="7176120" y="1628801"/>
            <a:ext cx="3600400" cy="51299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60445856-5DA2-E9D8-603F-851AFEC75A4A}"/>
              </a:ext>
            </a:extLst>
          </p:cNvPr>
          <p:cNvPicPr>
            <a:picLocks noChangeAspect="1"/>
          </p:cNvPicPr>
          <p:nvPr/>
        </p:nvPicPr>
        <p:blipFill>
          <a:blip r:embed="rId3"/>
          <a:stretch>
            <a:fillRect/>
          </a:stretch>
        </p:blipFill>
        <p:spPr>
          <a:xfrm>
            <a:off x="1325055" y="4509120"/>
            <a:ext cx="4868442" cy="1512168"/>
          </a:xfrm>
          <a:prstGeom prst="rect">
            <a:avLst/>
          </a:prstGeom>
        </p:spPr>
      </p:pic>
    </p:spTree>
    <p:extLst>
      <p:ext uri="{BB962C8B-B14F-4D97-AF65-F5344CB8AC3E}">
        <p14:creationId xmlns:p14="http://schemas.microsoft.com/office/powerpoint/2010/main" val="540060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665-CA3F-7A4A-6509-312EB07B6D1F}"/>
              </a:ext>
            </a:extLst>
          </p:cNvPr>
          <p:cNvSpPr>
            <a:spLocks noGrp="1"/>
          </p:cNvSpPr>
          <p:nvPr>
            <p:ph type="title"/>
          </p:nvPr>
        </p:nvSpPr>
        <p:spPr/>
        <p:txBody>
          <a:bodyPr/>
          <a:lstStyle/>
          <a:p>
            <a:r>
              <a:rPr lang="en-US" dirty="0"/>
              <a:t>Recommendation</a:t>
            </a:r>
            <a:endParaRPr lang="en-IN" dirty="0"/>
          </a:p>
        </p:txBody>
      </p:sp>
      <p:sp>
        <p:nvSpPr>
          <p:cNvPr id="3" name="Content Placeholder 2">
            <a:extLst>
              <a:ext uri="{FF2B5EF4-FFF2-40B4-BE49-F238E27FC236}">
                <a16:creationId xmlns:a16="http://schemas.microsoft.com/office/drawing/2014/main" id="{F3C1F535-6BB0-BFAD-61DF-B91C8A586D4D}"/>
              </a:ext>
            </a:extLst>
          </p:cNvPr>
          <p:cNvSpPr>
            <a:spLocks noGrp="1"/>
          </p:cNvSpPr>
          <p:nvPr>
            <p:ph idx="1"/>
          </p:nvPr>
        </p:nvSpPr>
        <p:spPr/>
        <p:txBody>
          <a:bodyPr>
            <a:normAutofit/>
          </a:bodyPr>
          <a:lstStyle/>
          <a:p>
            <a:pPr algn="just"/>
            <a:r>
              <a:rPr lang="en-US" dirty="0"/>
              <a:t>Factors such as weight, blood pressure (both systolic and diastolic), cholesterol level, and glucose level are significant predictors of cardiovascular disease. </a:t>
            </a:r>
          </a:p>
          <a:p>
            <a:pPr algn="just"/>
            <a:r>
              <a:rPr lang="en-US" dirty="0"/>
              <a:t>Individuals should strive to maintain a healthy weight, monitor their blood pressure regularly, and keep their cholesterol and glucose levels within recommended ranges.</a:t>
            </a:r>
          </a:p>
          <a:p>
            <a:pPr algn="just"/>
            <a:r>
              <a:rPr lang="en-US" dirty="0"/>
              <a:t>Being active is negatively associated with the likelihood of cardiovascular disease. Engaging in regular physical activity can help improve overall cardiovascular health and reduce the risk of developing heart-related conditions.</a:t>
            </a:r>
          </a:p>
        </p:txBody>
      </p:sp>
    </p:spTree>
    <p:extLst>
      <p:ext uri="{BB962C8B-B14F-4D97-AF65-F5344CB8AC3E}">
        <p14:creationId xmlns:p14="http://schemas.microsoft.com/office/powerpoint/2010/main" val="515895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D1FB-8EB4-5A9D-98F4-F9B933FF07C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9AFE785-3584-3A41-EA2D-84DEA23C5CDD}"/>
              </a:ext>
            </a:extLst>
          </p:cNvPr>
          <p:cNvSpPr>
            <a:spLocks noGrp="1"/>
          </p:cNvSpPr>
          <p:nvPr>
            <p:ph idx="1"/>
          </p:nvPr>
        </p:nvSpPr>
        <p:spPr/>
        <p:txBody>
          <a:bodyPr/>
          <a:lstStyle/>
          <a:p>
            <a:pPr algn="just"/>
            <a:r>
              <a:rPr lang="en-US" dirty="0"/>
              <a:t>Based on the performance metrics and interpretations, the probit model appears to be the best model among the three, as it achieves the highest accuracy and precision while maintaining balanced recall.</a:t>
            </a:r>
          </a:p>
        </p:txBody>
      </p:sp>
    </p:spTree>
    <p:extLst>
      <p:ext uri="{BB962C8B-B14F-4D97-AF65-F5344CB8AC3E}">
        <p14:creationId xmlns:p14="http://schemas.microsoft.com/office/powerpoint/2010/main" val="308415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345DE-8BA0-E9D1-A241-991A56B781E9}"/>
              </a:ext>
            </a:extLst>
          </p:cNvPr>
          <p:cNvSpPr>
            <a:spLocks noGrp="1"/>
          </p:cNvSpPr>
          <p:nvPr>
            <p:ph type="title"/>
          </p:nvPr>
        </p:nvSpPr>
        <p:spPr>
          <a:xfrm>
            <a:off x="1066800" y="1828800"/>
            <a:ext cx="4525144" cy="3177380"/>
          </a:xfrm>
        </p:spPr>
        <p:txBody>
          <a:bodyPr/>
          <a:lstStyle/>
          <a:p>
            <a:r>
              <a:rPr lang="en-US" dirty="0"/>
              <a:t>Thankyou!</a:t>
            </a:r>
            <a:endParaRPr lang="en-IN" dirty="0"/>
          </a:p>
        </p:txBody>
      </p:sp>
    </p:spTree>
    <p:extLst>
      <p:ext uri="{BB962C8B-B14F-4D97-AF65-F5344CB8AC3E}">
        <p14:creationId xmlns:p14="http://schemas.microsoft.com/office/powerpoint/2010/main" val="4062647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A231-8754-04F6-1C79-30DE82ACB748}"/>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E98DED6D-04EE-6D5F-462C-D8A624DE9DA4}"/>
              </a:ext>
            </a:extLst>
          </p:cNvPr>
          <p:cNvSpPr>
            <a:spLocks noGrp="1"/>
          </p:cNvSpPr>
          <p:nvPr>
            <p:ph idx="1"/>
          </p:nvPr>
        </p:nvSpPr>
        <p:spPr/>
        <p:txBody>
          <a:bodyPr/>
          <a:lstStyle/>
          <a:p>
            <a:r>
              <a:rPr lang="en-IN" dirty="0"/>
              <a:t>https://www.kaggle.com/datasets/sulianova/cardiovascular-disease-dataset/data</a:t>
            </a:r>
          </a:p>
          <a:p>
            <a:r>
              <a:rPr lang="en-IN" dirty="0"/>
              <a:t>https://penerbit.uthm.edu.my/periodicals/index.php/ekst/article/view/2163</a:t>
            </a:r>
          </a:p>
          <a:p>
            <a:r>
              <a:rPr lang="en-IN" dirty="0"/>
              <a:t>https://www.sciencedirect.com/science/article/pii/S187705091630638X</a:t>
            </a:r>
          </a:p>
          <a:p>
            <a:pPr marL="0" indent="0">
              <a:buNone/>
            </a:pPr>
            <a:endParaRPr lang="en-IN" dirty="0"/>
          </a:p>
        </p:txBody>
      </p:sp>
    </p:spTree>
    <p:extLst>
      <p:ext uri="{BB962C8B-B14F-4D97-AF65-F5344CB8AC3E}">
        <p14:creationId xmlns:p14="http://schemas.microsoft.com/office/powerpoint/2010/main" val="253333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D7CE-6967-B5C9-494C-147B3F262C84}"/>
              </a:ext>
            </a:extLst>
          </p:cNvPr>
          <p:cNvSpPr>
            <a:spLocks noGrp="1"/>
          </p:cNvSpPr>
          <p:nvPr>
            <p:ph type="title"/>
          </p:nvPr>
        </p:nvSpPr>
        <p:spPr/>
        <p:txBody>
          <a:bodyPr/>
          <a:lstStyle/>
          <a:p>
            <a:r>
              <a:rPr lang="en-US" dirty="0"/>
              <a:t>Roadmap</a:t>
            </a:r>
            <a:endParaRPr lang="en-IN" dirty="0"/>
          </a:p>
        </p:txBody>
      </p:sp>
      <p:sp>
        <p:nvSpPr>
          <p:cNvPr id="3" name="Content Placeholder 2">
            <a:extLst>
              <a:ext uri="{FF2B5EF4-FFF2-40B4-BE49-F238E27FC236}">
                <a16:creationId xmlns:a16="http://schemas.microsoft.com/office/drawing/2014/main" id="{60F56951-C241-57B4-77E4-0E3757AD405A}"/>
              </a:ext>
            </a:extLst>
          </p:cNvPr>
          <p:cNvSpPr>
            <a:spLocks noGrp="1"/>
          </p:cNvSpPr>
          <p:nvPr>
            <p:ph idx="1"/>
          </p:nvPr>
        </p:nvSpPr>
        <p:spPr/>
        <p:txBody>
          <a:bodyPr/>
          <a:lstStyle/>
          <a:p>
            <a:r>
              <a:rPr lang="en-US" dirty="0"/>
              <a:t>Problem Definition and Significance</a:t>
            </a:r>
          </a:p>
          <a:p>
            <a:r>
              <a:rPr lang="en-US" dirty="0"/>
              <a:t>Prior literature summary</a:t>
            </a:r>
          </a:p>
          <a:p>
            <a:r>
              <a:rPr lang="en-US" dirty="0"/>
              <a:t>Data Source and Preparation</a:t>
            </a:r>
          </a:p>
          <a:p>
            <a:r>
              <a:rPr lang="en-US" dirty="0"/>
              <a:t>Visualizations</a:t>
            </a:r>
          </a:p>
          <a:p>
            <a:r>
              <a:rPr lang="en-US" dirty="0"/>
              <a:t>Models</a:t>
            </a:r>
          </a:p>
          <a:p>
            <a:r>
              <a:rPr lang="en-US" dirty="0"/>
              <a:t>Recommendation</a:t>
            </a:r>
          </a:p>
          <a:p>
            <a:r>
              <a:rPr lang="en-US" dirty="0"/>
              <a:t>Conclusion</a:t>
            </a:r>
            <a:endParaRPr lang="en-IN" dirty="0"/>
          </a:p>
        </p:txBody>
      </p:sp>
    </p:spTree>
    <p:extLst>
      <p:ext uri="{BB962C8B-B14F-4D97-AF65-F5344CB8AC3E}">
        <p14:creationId xmlns:p14="http://schemas.microsoft.com/office/powerpoint/2010/main" val="79910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505E-A9CB-DC6C-48E5-83509FA79D79}"/>
              </a:ext>
            </a:extLst>
          </p:cNvPr>
          <p:cNvSpPr>
            <a:spLocks noGrp="1"/>
          </p:cNvSpPr>
          <p:nvPr>
            <p:ph type="title"/>
          </p:nvPr>
        </p:nvSpPr>
        <p:spPr>
          <a:xfrm>
            <a:off x="7635240" y="454152"/>
            <a:ext cx="3932237" cy="598584"/>
          </a:xfrm>
        </p:spPr>
        <p:txBody>
          <a:bodyPr>
            <a:normAutofit/>
          </a:bodyPr>
          <a:lstStyle/>
          <a:p>
            <a:r>
              <a:rPr lang="en-US" sz="3200" dirty="0"/>
              <a:t>Problem Significance</a:t>
            </a:r>
            <a:endParaRPr lang="en-IN" sz="3200" dirty="0"/>
          </a:p>
        </p:txBody>
      </p:sp>
      <p:pic>
        <p:nvPicPr>
          <p:cNvPr id="5" name="Picture Placeholder 4">
            <a:extLst>
              <a:ext uri="{FF2B5EF4-FFF2-40B4-BE49-F238E27FC236}">
                <a16:creationId xmlns:a16="http://schemas.microsoft.com/office/drawing/2014/main" id="{9F706FAE-06B7-64C9-FD4B-2012BE7E33F8}"/>
              </a:ext>
            </a:extLst>
          </p:cNvPr>
          <p:cNvPicPr>
            <a:picLocks noGrp="1" noChangeAspect="1"/>
          </p:cNvPicPr>
          <p:nvPr>
            <p:ph type="pic" idx="1"/>
          </p:nvPr>
        </p:nvPicPr>
        <p:blipFill>
          <a:blip r:embed="rId2"/>
          <a:srcRect t="6172" b="6172"/>
          <a:stretch>
            <a:fillRect/>
          </a:stretch>
        </p:blipFill>
        <p:spPr>
          <a:xfrm>
            <a:off x="15078" y="0"/>
            <a:ext cx="7008811" cy="6858000"/>
          </a:xfrm>
          <a:prstGeom prst="rect">
            <a:avLst/>
          </a:prstGeom>
        </p:spPr>
      </p:pic>
      <p:sp>
        <p:nvSpPr>
          <p:cNvPr id="4" name="Text Placeholder 3">
            <a:extLst>
              <a:ext uri="{FF2B5EF4-FFF2-40B4-BE49-F238E27FC236}">
                <a16:creationId xmlns:a16="http://schemas.microsoft.com/office/drawing/2014/main" id="{958315DD-BB23-A864-02CA-81503B9F6F47}"/>
              </a:ext>
            </a:extLst>
          </p:cNvPr>
          <p:cNvSpPr>
            <a:spLocks noGrp="1"/>
          </p:cNvSpPr>
          <p:nvPr>
            <p:ph type="body" sz="half" idx="2"/>
          </p:nvPr>
        </p:nvSpPr>
        <p:spPr>
          <a:xfrm>
            <a:off x="7644233" y="1052736"/>
            <a:ext cx="3932237" cy="5351111"/>
          </a:xfrm>
        </p:spPr>
        <p:txBody>
          <a:bodyPr>
            <a:normAutofit fontScale="92500" lnSpcReduction="10000"/>
          </a:bodyPr>
          <a:lstStyle/>
          <a:p>
            <a:pPr marL="285750" indent="-285750">
              <a:buFont typeface="Arial" panose="020B0604020202020204" pitchFamily="34" charset="0"/>
              <a:buChar char="•"/>
            </a:pPr>
            <a:r>
              <a:rPr lang="en-US" sz="1800" dirty="0"/>
              <a:t>Detecting and managing risk factors early is crucial to mitigate the impact of cardiovascular diseases, which rank among the leading causes of death worldwide. Accurately predicting the probability of cardiovascular disease using diverse factors can take quick actions and prevention measures. </a:t>
            </a:r>
          </a:p>
          <a:p>
            <a:pPr marL="285750" indent="-285750" algn="just">
              <a:buFont typeface="Arial" panose="020B0604020202020204" pitchFamily="34" charset="0"/>
              <a:buChar char="•"/>
            </a:pPr>
            <a:r>
              <a:rPr lang="en-US" sz="1800" dirty="0"/>
              <a:t>Heart disease persists as the leading global cause of death, with approximately 17.9 million deaths associated to cardiovascular diseases in 2019, representing 32% of all global death. Out of which, 85% resulted from heart attacks and strokes. </a:t>
            </a:r>
          </a:p>
          <a:p>
            <a:pPr marL="285750" indent="-285750" algn="just">
              <a:buFont typeface="Arial" panose="020B0604020202020204" pitchFamily="34" charset="0"/>
              <a:buChar char="•"/>
            </a:pPr>
            <a:r>
              <a:rPr lang="en-US" sz="1800" dirty="0"/>
              <a:t>The target clients for this project are Healthcare Providers, Public Health Organizations and Medical Researchers</a:t>
            </a:r>
            <a:endParaRPr lang="en-IN" sz="1800" dirty="0"/>
          </a:p>
        </p:txBody>
      </p:sp>
    </p:spTree>
    <p:extLst>
      <p:ext uri="{BB962C8B-B14F-4D97-AF65-F5344CB8AC3E}">
        <p14:creationId xmlns:p14="http://schemas.microsoft.com/office/powerpoint/2010/main" val="233478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D9D9D9"/>
            </a:gs>
            <a:gs pos="100000">
              <a:schemeClr val="bg1"/>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 Literature Summary</a:t>
            </a:r>
          </a:p>
        </p:txBody>
      </p:sp>
      <p:graphicFrame>
        <p:nvGraphicFramePr>
          <p:cNvPr id="4" name="Content Placeholder 3">
            <a:extLst>
              <a:ext uri="{FF2B5EF4-FFF2-40B4-BE49-F238E27FC236}">
                <a16:creationId xmlns:a16="http://schemas.microsoft.com/office/drawing/2014/main" id="{2AC7A0AB-04B0-58EE-A5AF-0F0386205901}"/>
              </a:ext>
            </a:extLst>
          </p:cNvPr>
          <p:cNvGraphicFramePr>
            <a:graphicFrameLocks noGrp="1"/>
          </p:cNvGraphicFramePr>
          <p:nvPr>
            <p:ph idx="1"/>
            <p:extLst>
              <p:ext uri="{D42A27DB-BD31-4B8C-83A1-F6EECF244321}">
                <p14:modId xmlns:p14="http://schemas.microsoft.com/office/powerpoint/2010/main" val="310441912"/>
              </p:ext>
            </p:extLst>
          </p:nvPr>
        </p:nvGraphicFramePr>
        <p:xfrm>
          <a:off x="1524000" y="1628800"/>
          <a:ext cx="9180513" cy="4968552"/>
        </p:xfrm>
        <a:graphic>
          <a:graphicData uri="http://schemas.openxmlformats.org/drawingml/2006/table">
            <a:tbl>
              <a:tblPr firstRow="1" bandRow="1">
                <a:tableStyleId>{21E4AEA4-8DFA-4A89-87EB-49C32662AFE0}</a:tableStyleId>
              </a:tblPr>
              <a:tblGrid>
                <a:gridCol w="3060171">
                  <a:extLst>
                    <a:ext uri="{9D8B030D-6E8A-4147-A177-3AD203B41FA5}">
                      <a16:colId xmlns:a16="http://schemas.microsoft.com/office/drawing/2014/main" val="1966532304"/>
                    </a:ext>
                  </a:extLst>
                </a:gridCol>
                <a:gridCol w="3060171">
                  <a:extLst>
                    <a:ext uri="{9D8B030D-6E8A-4147-A177-3AD203B41FA5}">
                      <a16:colId xmlns:a16="http://schemas.microsoft.com/office/drawing/2014/main" val="2875404532"/>
                    </a:ext>
                  </a:extLst>
                </a:gridCol>
                <a:gridCol w="3060171">
                  <a:extLst>
                    <a:ext uri="{9D8B030D-6E8A-4147-A177-3AD203B41FA5}">
                      <a16:colId xmlns:a16="http://schemas.microsoft.com/office/drawing/2014/main" val="757060733"/>
                    </a:ext>
                  </a:extLst>
                </a:gridCol>
              </a:tblGrid>
              <a:tr h="464410">
                <a:tc>
                  <a:txBody>
                    <a:bodyPr/>
                    <a:lstStyle/>
                    <a:p>
                      <a:r>
                        <a:rPr lang="en-US" sz="1500" dirty="0"/>
                        <a:t>Topic</a:t>
                      </a:r>
                      <a:endParaRPr lang="en-IN" sz="1500" dirty="0"/>
                    </a:p>
                  </a:txBody>
                  <a:tcPr>
                    <a:solidFill>
                      <a:schemeClr val="accent1"/>
                    </a:solidFill>
                  </a:tcPr>
                </a:tc>
                <a:tc>
                  <a:txBody>
                    <a:bodyPr/>
                    <a:lstStyle/>
                    <a:p>
                      <a:r>
                        <a:rPr lang="en-US" sz="1500" dirty="0"/>
                        <a:t>Methodology</a:t>
                      </a:r>
                      <a:endParaRPr lang="en-IN" sz="1500" dirty="0"/>
                    </a:p>
                  </a:txBody>
                  <a:tcPr>
                    <a:solidFill>
                      <a:schemeClr val="accent1"/>
                    </a:solidFill>
                  </a:tcPr>
                </a:tc>
                <a:tc>
                  <a:txBody>
                    <a:bodyPr/>
                    <a:lstStyle/>
                    <a:p>
                      <a:r>
                        <a:rPr lang="en-US" sz="1500" dirty="0"/>
                        <a:t>Insights</a:t>
                      </a:r>
                      <a:endParaRPr lang="en-IN" sz="1500" dirty="0"/>
                    </a:p>
                  </a:txBody>
                  <a:tcPr>
                    <a:solidFill>
                      <a:schemeClr val="accent1"/>
                    </a:solidFill>
                  </a:tcPr>
                </a:tc>
                <a:extLst>
                  <a:ext uri="{0D108BD9-81ED-4DB2-BD59-A6C34878D82A}">
                    <a16:rowId xmlns:a16="http://schemas.microsoft.com/office/drawing/2014/main" val="592656714"/>
                  </a:ext>
                </a:extLst>
              </a:tr>
              <a:tr h="2252071">
                <a:tc>
                  <a:txBody>
                    <a:bodyPr/>
                    <a:lstStyle/>
                    <a:p>
                      <a:r>
                        <a:rPr lang="en-US" sz="1500" dirty="0"/>
                        <a:t>Efficient Heart Disease Prediction System</a:t>
                      </a:r>
                      <a:endParaRPr lang="en-IN" sz="1500" dirty="0"/>
                    </a:p>
                  </a:txBody>
                  <a:tcPr/>
                </a:tc>
                <a:tc>
                  <a:txBody>
                    <a:bodyPr/>
                    <a:lstStyle/>
                    <a:p>
                      <a:r>
                        <a:rPr lang="en-US" sz="1500" dirty="0"/>
                        <a:t>The dataset is preprocessed using KEEL tool (Knowledge Extraction based on Evolutionary Learning) and hill climbing algorithm. Then, the rules are classified into different sets, evaluating the system's performance through 10-fold cross-validation.</a:t>
                      </a:r>
                    </a:p>
                    <a:p>
                      <a:endParaRPr lang="en-IN" sz="1500" dirty="0"/>
                    </a:p>
                  </a:txBody>
                  <a:tcPr/>
                </a:tc>
                <a:tc>
                  <a:txBody>
                    <a:bodyPr/>
                    <a:lstStyle/>
                    <a:p>
                      <a:r>
                        <a:rPr lang="en-US" sz="1500" dirty="0"/>
                        <a:t>The outcome showed that the Efficient Heart Disease Prediction System achieved a higher accuracy rate (86.7%) compared to other well-known classifiers such as SVM, C4.5, NN, PART, MLP, RBF, and TSEAFS, as demonstrated by the evaluation on the heart disease dataset.</a:t>
                      </a:r>
                      <a:endParaRPr lang="en-IN" sz="1500" dirty="0"/>
                    </a:p>
                  </a:txBody>
                  <a:tcPr/>
                </a:tc>
                <a:extLst>
                  <a:ext uri="{0D108BD9-81ED-4DB2-BD59-A6C34878D82A}">
                    <a16:rowId xmlns:a16="http://schemas.microsoft.com/office/drawing/2014/main" val="1920614692"/>
                  </a:ext>
                </a:extLst>
              </a:tr>
              <a:tr h="2252071">
                <a:tc>
                  <a:txBody>
                    <a:bodyPr/>
                    <a:lstStyle/>
                    <a:p>
                      <a:r>
                        <a:rPr lang="en-US" sz="1500" dirty="0"/>
                        <a:t>Heart Disease Prediction using Logistic Regression</a:t>
                      </a:r>
                      <a:endParaRPr lang="en-IN" sz="1500" dirty="0"/>
                    </a:p>
                  </a:txBody>
                  <a:tcPr/>
                </a:tc>
                <a:tc>
                  <a:txBody>
                    <a:bodyPr/>
                    <a:lstStyle/>
                    <a:p>
                      <a:r>
                        <a:rPr lang="en-US" sz="1500" dirty="0"/>
                        <a:t>This paper has used two methods: binary logistic regression and robust methods with BLR to predict heart disease. Robust methods: least quartile difference and median absolute deviation handled outliers and multicollinearity.</a:t>
                      </a:r>
                    </a:p>
                  </a:txBody>
                  <a:tcPr/>
                </a:tc>
                <a:tc>
                  <a:txBody>
                    <a:bodyPr/>
                    <a:lstStyle/>
                    <a:p>
                      <a:r>
                        <a:rPr lang="en-US" sz="1500" dirty="0"/>
                        <a:t>The comparison of percentage accuracy among all models was done and it showed that the binary logistic model with the applied MAD method achieved the highest accuracy at 86.6%. Hence, this model was selected as their best among the others.</a:t>
                      </a:r>
                      <a:endParaRPr lang="en-IN" sz="1500" dirty="0"/>
                    </a:p>
                  </a:txBody>
                  <a:tcPr/>
                </a:tc>
                <a:extLst>
                  <a:ext uri="{0D108BD9-81ED-4DB2-BD59-A6C34878D82A}">
                    <a16:rowId xmlns:a16="http://schemas.microsoft.com/office/drawing/2014/main" val="3079579089"/>
                  </a:ext>
                </a:extLst>
              </a:tr>
            </a:tbl>
          </a:graphicData>
        </a:graphic>
      </p:graphicFrame>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0AC3-53AA-58CD-821D-35F653BC7B0B}"/>
              </a:ext>
            </a:extLst>
          </p:cNvPr>
          <p:cNvSpPr>
            <a:spLocks noGrp="1"/>
          </p:cNvSpPr>
          <p:nvPr>
            <p:ph type="title"/>
          </p:nvPr>
        </p:nvSpPr>
        <p:spPr/>
        <p:txBody>
          <a:bodyPr/>
          <a:lstStyle/>
          <a:p>
            <a:r>
              <a:rPr lang="en-US" dirty="0"/>
              <a:t>Data Source and Preparation</a:t>
            </a:r>
            <a:endParaRPr lang="en-IN" dirty="0"/>
          </a:p>
        </p:txBody>
      </p:sp>
      <p:graphicFrame>
        <p:nvGraphicFramePr>
          <p:cNvPr id="5" name="Content Placeholder 4">
            <a:extLst>
              <a:ext uri="{FF2B5EF4-FFF2-40B4-BE49-F238E27FC236}">
                <a16:creationId xmlns:a16="http://schemas.microsoft.com/office/drawing/2014/main" id="{5BACF74C-430E-EBD4-1539-2E7851D2211B}"/>
              </a:ext>
            </a:extLst>
          </p:cNvPr>
          <p:cNvGraphicFramePr>
            <a:graphicFrameLocks noGrp="1"/>
          </p:cNvGraphicFramePr>
          <p:nvPr>
            <p:ph idx="1"/>
            <p:extLst>
              <p:ext uri="{D42A27DB-BD31-4B8C-83A1-F6EECF244321}">
                <p14:modId xmlns:p14="http://schemas.microsoft.com/office/powerpoint/2010/main" val="2073446958"/>
              </p:ext>
            </p:extLst>
          </p:nvPr>
        </p:nvGraphicFramePr>
        <p:xfrm>
          <a:off x="911424" y="1844824"/>
          <a:ext cx="10562456" cy="4752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727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EB3D-F985-6703-8A8F-3567F1654FB0}"/>
              </a:ext>
            </a:extLst>
          </p:cNvPr>
          <p:cNvSpPr>
            <a:spLocks noGrp="1"/>
          </p:cNvSpPr>
          <p:nvPr>
            <p:ph type="title"/>
          </p:nvPr>
        </p:nvSpPr>
        <p:spPr/>
        <p:txBody>
          <a:bodyPr/>
          <a:lstStyle/>
          <a:p>
            <a:r>
              <a:rPr lang="en-US" dirty="0"/>
              <a:t>Visualizations: Distribution of Features</a:t>
            </a:r>
            <a:endParaRPr lang="en-IN" dirty="0"/>
          </a:p>
        </p:txBody>
      </p:sp>
      <p:sp>
        <p:nvSpPr>
          <p:cNvPr id="3" name="Content Placeholder 2">
            <a:extLst>
              <a:ext uri="{FF2B5EF4-FFF2-40B4-BE49-F238E27FC236}">
                <a16:creationId xmlns:a16="http://schemas.microsoft.com/office/drawing/2014/main" id="{FA1ED8E2-B739-5A08-218C-5235F3656833}"/>
              </a:ext>
            </a:extLst>
          </p:cNvPr>
          <p:cNvSpPr>
            <a:spLocks noGrp="1"/>
          </p:cNvSpPr>
          <p:nvPr>
            <p:ph idx="1"/>
          </p:nvPr>
        </p:nvSpPr>
        <p:spPr/>
        <p:txBody>
          <a:bodyPr/>
          <a:lstStyle/>
          <a:p>
            <a:r>
              <a:rPr lang="en-US" dirty="0">
                <a:solidFill>
                  <a:schemeClr val="bg1"/>
                </a:solidFill>
              </a:rPr>
              <a:t>.</a:t>
            </a:r>
            <a:endParaRPr lang="en-IN" dirty="0">
              <a:solidFill>
                <a:schemeClr val="bg1"/>
              </a:solidFill>
            </a:endParaRPr>
          </a:p>
        </p:txBody>
      </p:sp>
      <p:pic>
        <p:nvPicPr>
          <p:cNvPr id="8" name="Picture 7">
            <a:extLst>
              <a:ext uri="{FF2B5EF4-FFF2-40B4-BE49-F238E27FC236}">
                <a16:creationId xmlns:a16="http://schemas.microsoft.com/office/drawing/2014/main" id="{8B2018FF-01F3-7606-BB05-D10E33F9F703}"/>
              </a:ext>
            </a:extLst>
          </p:cNvPr>
          <p:cNvPicPr>
            <a:picLocks noChangeAspect="1"/>
          </p:cNvPicPr>
          <p:nvPr/>
        </p:nvPicPr>
        <p:blipFill>
          <a:blip r:embed="rId2"/>
          <a:stretch>
            <a:fillRect/>
          </a:stretch>
        </p:blipFill>
        <p:spPr>
          <a:xfrm>
            <a:off x="4273033" y="3241284"/>
            <a:ext cx="3741274" cy="33843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00ECB437-8580-A581-5AE2-366747E44E19}"/>
              </a:ext>
            </a:extLst>
          </p:cNvPr>
          <p:cNvPicPr>
            <a:picLocks noChangeAspect="1"/>
          </p:cNvPicPr>
          <p:nvPr/>
        </p:nvPicPr>
        <p:blipFill>
          <a:blip r:embed="rId3"/>
          <a:stretch>
            <a:fillRect/>
          </a:stretch>
        </p:blipFill>
        <p:spPr>
          <a:xfrm>
            <a:off x="8472263" y="1828799"/>
            <a:ext cx="3558952" cy="32194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1542F448-BEF2-F4DF-0D38-534FF319BC74}"/>
              </a:ext>
            </a:extLst>
          </p:cNvPr>
          <p:cNvPicPr>
            <a:picLocks noChangeAspect="1"/>
          </p:cNvPicPr>
          <p:nvPr/>
        </p:nvPicPr>
        <p:blipFill>
          <a:blip r:embed="rId4"/>
          <a:stretch>
            <a:fillRect/>
          </a:stretch>
        </p:blipFill>
        <p:spPr>
          <a:xfrm>
            <a:off x="160785" y="1828799"/>
            <a:ext cx="3741274" cy="33843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4228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EB3D-F985-6703-8A8F-3567F1654FB0}"/>
              </a:ext>
            </a:extLst>
          </p:cNvPr>
          <p:cNvSpPr>
            <a:spLocks noGrp="1"/>
          </p:cNvSpPr>
          <p:nvPr>
            <p:ph type="title"/>
          </p:nvPr>
        </p:nvSpPr>
        <p:spPr/>
        <p:txBody>
          <a:bodyPr/>
          <a:lstStyle/>
          <a:p>
            <a:r>
              <a:rPr lang="en-US" dirty="0"/>
              <a:t>Visualizations: Distribution of Features</a:t>
            </a:r>
            <a:endParaRPr lang="en-IN" dirty="0"/>
          </a:p>
        </p:txBody>
      </p:sp>
      <p:sp>
        <p:nvSpPr>
          <p:cNvPr id="3" name="Content Placeholder 2">
            <a:extLst>
              <a:ext uri="{FF2B5EF4-FFF2-40B4-BE49-F238E27FC236}">
                <a16:creationId xmlns:a16="http://schemas.microsoft.com/office/drawing/2014/main" id="{FA1ED8E2-B739-5A08-218C-5235F3656833}"/>
              </a:ext>
            </a:extLst>
          </p:cNvPr>
          <p:cNvSpPr>
            <a:spLocks noGrp="1"/>
          </p:cNvSpPr>
          <p:nvPr>
            <p:ph idx="1"/>
          </p:nvPr>
        </p:nvSpPr>
        <p:spPr/>
        <p:txBody>
          <a:bodyPr/>
          <a:lstStyle/>
          <a:p>
            <a:r>
              <a:rPr lang="en-US" dirty="0">
                <a:solidFill>
                  <a:schemeClr val="bg1"/>
                </a:solidFill>
              </a:rPr>
              <a:t>.</a:t>
            </a:r>
            <a:endParaRPr lang="en-IN" dirty="0">
              <a:solidFill>
                <a:schemeClr val="bg1"/>
              </a:solidFill>
            </a:endParaRPr>
          </a:p>
        </p:txBody>
      </p:sp>
      <p:pic>
        <p:nvPicPr>
          <p:cNvPr id="14" name="Picture 13">
            <a:extLst>
              <a:ext uri="{FF2B5EF4-FFF2-40B4-BE49-F238E27FC236}">
                <a16:creationId xmlns:a16="http://schemas.microsoft.com/office/drawing/2014/main" id="{95B3967D-DBE0-6B34-25BB-1DCBBB5B7B41}"/>
              </a:ext>
            </a:extLst>
          </p:cNvPr>
          <p:cNvPicPr>
            <a:picLocks noChangeAspect="1"/>
          </p:cNvPicPr>
          <p:nvPr/>
        </p:nvPicPr>
        <p:blipFill>
          <a:blip r:embed="rId2"/>
          <a:stretch>
            <a:fillRect/>
          </a:stretch>
        </p:blipFill>
        <p:spPr>
          <a:xfrm>
            <a:off x="236894" y="3140968"/>
            <a:ext cx="3741274" cy="33843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a:extLst>
              <a:ext uri="{FF2B5EF4-FFF2-40B4-BE49-F238E27FC236}">
                <a16:creationId xmlns:a16="http://schemas.microsoft.com/office/drawing/2014/main" id="{9142E6B7-9282-85B4-1094-2F360A8E9C11}"/>
              </a:ext>
            </a:extLst>
          </p:cNvPr>
          <p:cNvPicPr>
            <a:picLocks noChangeAspect="1"/>
          </p:cNvPicPr>
          <p:nvPr/>
        </p:nvPicPr>
        <p:blipFill>
          <a:blip r:embed="rId3"/>
          <a:stretch>
            <a:fillRect/>
          </a:stretch>
        </p:blipFill>
        <p:spPr>
          <a:xfrm>
            <a:off x="4225363" y="1779737"/>
            <a:ext cx="3741274" cy="33843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Content Placeholder 5">
            <a:extLst>
              <a:ext uri="{FF2B5EF4-FFF2-40B4-BE49-F238E27FC236}">
                <a16:creationId xmlns:a16="http://schemas.microsoft.com/office/drawing/2014/main" id="{F209BDAF-9DAF-3CAD-51C4-D445C80633EB}"/>
              </a:ext>
            </a:extLst>
          </p:cNvPr>
          <p:cNvPicPr>
            <a:picLocks noChangeAspect="1"/>
          </p:cNvPicPr>
          <p:nvPr/>
        </p:nvPicPr>
        <p:blipFill>
          <a:blip r:embed="rId4"/>
          <a:stretch>
            <a:fillRect/>
          </a:stretch>
        </p:blipFill>
        <p:spPr>
          <a:xfrm>
            <a:off x="8205998" y="3140968"/>
            <a:ext cx="3788726" cy="34273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4591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7F323-4200-2D96-CD25-8B3E267A68CE}"/>
              </a:ext>
            </a:extLst>
          </p:cNvPr>
          <p:cNvSpPr>
            <a:spLocks noGrp="1"/>
          </p:cNvSpPr>
          <p:nvPr>
            <p:ph type="title"/>
          </p:nvPr>
        </p:nvSpPr>
        <p:spPr/>
        <p:txBody>
          <a:bodyPr/>
          <a:lstStyle/>
          <a:p>
            <a:r>
              <a:rPr lang="en-US" dirty="0"/>
              <a:t>Visualizations</a:t>
            </a:r>
            <a:endParaRPr lang="en-IN" dirty="0"/>
          </a:p>
        </p:txBody>
      </p:sp>
      <p:pic>
        <p:nvPicPr>
          <p:cNvPr id="9" name="Content Placeholder 8">
            <a:extLst>
              <a:ext uri="{FF2B5EF4-FFF2-40B4-BE49-F238E27FC236}">
                <a16:creationId xmlns:a16="http://schemas.microsoft.com/office/drawing/2014/main" id="{FAB502DA-3BD5-30B4-E93A-A97B8E0A4A12}"/>
              </a:ext>
            </a:extLst>
          </p:cNvPr>
          <p:cNvPicPr>
            <a:picLocks noGrp="1" noChangeAspect="1"/>
          </p:cNvPicPr>
          <p:nvPr>
            <p:ph idx="1"/>
          </p:nvPr>
        </p:nvPicPr>
        <p:blipFill>
          <a:blip r:embed="rId2"/>
          <a:stretch>
            <a:fillRect/>
          </a:stretch>
        </p:blipFill>
        <p:spPr>
          <a:xfrm>
            <a:off x="299653" y="2420888"/>
            <a:ext cx="3528392" cy="31918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95B9C68E-D497-67CE-3715-A615404914A0}"/>
              </a:ext>
            </a:extLst>
          </p:cNvPr>
          <p:cNvPicPr>
            <a:picLocks noChangeAspect="1"/>
          </p:cNvPicPr>
          <p:nvPr/>
        </p:nvPicPr>
        <p:blipFill>
          <a:blip r:embed="rId3"/>
          <a:stretch>
            <a:fillRect/>
          </a:stretch>
        </p:blipFill>
        <p:spPr>
          <a:xfrm>
            <a:off x="4287110" y="2420888"/>
            <a:ext cx="3528393" cy="31918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7DC90895-C3C1-6D59-4D37-C9A2F9517F8D}"/>
              </a:ext>
            </a:extLst>
          </p:cNvPr>
          <p:cNvPicPr>
            <a:picLocks noChangeAspect="1"/>
          </p:cNvPicPr>
          <p:nvPr/>
        </p:nvPicPr>
        <p:blipFill>
          <a:blip r:embed="rId4"/>
          <a:stretch>
            <a:fillRect/>
          </a:stretch>
        </p:blipFill>
        <p:spPr>
          <a:xfrm>
            <a:off x="8262466" y="2420888"/>
            <a:ext cx="3528392" cy="31918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181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43215-DBD3-FAC4-EB09-2ECB8CE989CF}"/>
              </a:ext>
            </a:extLst>
          </p:cNvPr>
          <p:cNvSpPr>
            <a:spLocks noGrp="1"/>
          </p:cNvSpPr>
          <p:nvPr>
            <p:ph type="title"/>
          </p:nvPr>
        </p:nvSpPr>
        <p:spPr>
          <a:xfrm>
            <a:off x="7635239" y="2636912"/>
            <a:ext cx="3932237" cy="1752600"/>
          </a:xfrm>
        </p:spPr>
        <p:txBody>
          <a:bodyPr/>
          <a:lstStyle/>
          <a:p>
            <a:r>
              <a:rPr lang="en-US" dirty="0"/>
              <a:t>Models</a:t>
            </a:r>
            <a:endParaRPr lang="en-IN" dirty="0"/>
          </a:p>
        </p:txBody>
      </p:sp>
      <p:sp>
        <p:nvSpPr>
          <p:cNvPr id="3" name="Picture Placeholder 2">
            <a:extLst>
              <a:ext uri="{FF2B5EF4-FFF2-40B4-BE49-F238E27FC236}">
                <a16:creationId xmlns:a16="http://schemas.microsoft.com/office/drawing/2014/main" id="{3C717280-A829-E84C-AAAB-59BC0A93BB5A}"/>
              </a:ext>
            </a:extLst>
          </p:cNvPr>
          <p:cNvSpPr>
            <a:spLocks noGrp="1"/>
          </p:cNvSpPr>
          <p:nvPr>
            <p:ph type="pic" idx="1"/>
          </p:nvPr>
        </p:nvSpPr>
        <p:spPr/>
      </p:sp>
      <p:sp>
        <p:nvSpPr>
          <p:cNvPr id="4" name="Text Placeholder 3">
            <a:extLst>
              <a:ext uri="{FF2B5EF4-FFF2-40B4-BE49-F238E27FC236}">
                <a16:creationId xmlns:a16="http://schemas.microsoft.com/office/drawing/2014/main" id="{E39FB611-B1CC-EBD5-3C82-80A9B78F0641}"/>
              </a:ext>
            </a:extLst>
          </p:cNvPr>
          <p:cNvSpPr>
            <a:spLocks noGrp="1"/>
          </p:cNvSpPr>
          <p:nvPr>
            <p:ph type="body" sz="half" idx="2"/>
          </p:nvPr>
        </p:nvSpPr>
        <p:spPr>
          <a:xfrm>
            <a:off x="7635240" y="4509120"/>
            <a:ext cx="3932237" cy="1894728"/>
          </a:xfrm>
        </p:spPr>
        <p:txBody>
          <a:bodyPr>
            <a:normAutofit/>
          </a:bodyPr>
          <a:lstStyle/>
          <a:p>
            <a:pPr marL="285750" indent="-285750">
              <a:buFont typeface="Wingdings" panose="05000000000000000000" pitchFamily="2" charset="2"/>
              <a:buChar char="Ø"/>
            </a:pPr>
            <a:r>
              <a:rPr lang="en-US" sz="1800" dirty="0"/>
              <a:t>Logistic Regression Model</a:t>
            </a:r>
          </a:p>
          <a:p>
            <a:pPr marL="285750" indent="-285750">
              <a:buFont typeface="Wingdings" panose="05000000000000000000" pitchFamily="2" charset="2"/>
              <a:buChar char="Ø"/>
            </a:pPr>
            <a:r>
              <a:rPr lang="en-US" sz="1800" dirty="0"/>
              <a:t>Probit Regression Model</a:t>
            </a:r>
          </a:p>
          <a:p>
            <a:pPr marL="285750" indent="-285750">
              <a:buFont typeface="Wingdings" panose="05000000000000000000" pitchFamily="2" charset="2"/>
              <a:buChar char="Ø"/>
            </a:pPr>
            <a:r>
              <a:rPr lang="en-US" sz="1800" dirty="0"/>
              <a:t>Complementary Log </a:t>
            </a:r>
            <a:r>
              <a:rPr lang="en-US" sz="1800" dirty="0" err="1"/>
              <a:t>Log</a:t>
            </a:r>
            <a:r>
              <a:rPr lang="en-US" sz="1800" dirty="0"/>
              <a:t> Regression Models</a:t>
            </a:r>
            <a:endParaRPr lang="en-IN" sz="1800" dirty="0"/>
          </a:p>
        </p:txBody>
      </p:sp>
      <p:pic>
        <p:nvPicPr>
          <p:cNvPr id="5128" name="Picture 8" descr="Heart Disease &amp; Stroke – Chronic Disease Prevention &amp; Health Promotion  Division | Risk Factors">
            <a:extLst>
              <a:ext uri="{FF2B5EF4-FFF2-40B4-BE49-F238E27FC236}">
                <a16:creationId xmlns:a16="http://schemas.microsoft.com/office/drawing/2014/main" id="{6BA1A7B3-AFDB-06E4-D176-6182EB91A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008811"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330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707bdc3d-b41f-4a21-9dd4-8c5f52b7814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EC64DB4AB23514A859CBB4D4331263F" ma:contentTypeVersion="13" ma:contentTypeDescription="Create a new document." ma:contentTypeScope="" ma:versionID="0ada7d19e0e9c648c22721e0e186e99c">
  <xsd:schema xmlns:xsd="http://www.w3.org/2001/XMLSchema" xmlns:xs="http://www.w3.org/2001/XMLSchema" xmlns:p="http://schemas.microsoft.com/office/2006/metadata/properties" xmlns:ns3="707bdc3d-b41f-4a21-9dd4-8c5f52b78143" xmlns:ns4="e0dadccd-58d0-410c-99fd-a1c99ec6bd68" targetNamespace="http://schemas.microsoft.com/office/2006/metadata/properties" ma:root="true" ma:fieldsID="0870f6c7ed84f0f9fc667728de12cfe9" ns3:_="" ns4:_="">
    <xsd:import namespace="707bdc3d-b41f-4a21-9dd4-8c5f52b78143"/>
    <xsd:import namespace="e0dadccd-58d0-410c-99fd-a1c99ec6bd68"/>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7bdc3d-b41f-4a21-9dd4-8c5f52b78143"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0dadccd-58d0-410c-99fd-a1c99ec6bd68"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324A10-0A30-4BB6-BD8A-5E1C6C048B7A}">
  <ds:schemaRefs>
    <ds:schemaRef ds:uri="707bdc3d-b41f-4a21-9dd4-8c5f52b78143"/>
    <ds:schemaRef ds:uri="http://purl.org/dc/elements/1.1/"/>
    <ds:schemaRef ds:uri="http://schemas.microsoft.com/office/2006/documentManagement/types"/>
    <ds:schemaRef ds:uri="http://www.w3.org/XML/1998/namespace"/>
    <ds:schemaRef ds:uri="http://purl.org/dc/dcmitype/"/>
    <ds:schemaRef ds:uri="http://purl.org/dc/terms/"/>
    <ds:schemaRef ds:uri="http://schemas.microsoft.com/office/infopath/2007/PartnerControls"/>
    <ds:schemaRef ds:uri="http://schemas.openxmlformats.org/package/2006/metadata/core-properties"/>
    <ds:schemaRef ds:uri="e0dadccd-58d0-410c-99fd-a1c99ec6bd68"/>
    <ds:schemaRef ds:uri="http://schemas.microsoft.com/office/2006/metadata/properties"/>
  </ds:schemaRefs>
</ds:datastoreItem>
</file>

<file path=customXml/itemProps2.xml><?xml version="1.0" encoding="utf-8"?>
<ds:datastoreItem xmlns:ds="http://schemas.openxmlformats.org/officeDocument/2006/customXml" ds:itemID="{40B2D490-4650-4737-816A-B6264F4783D1}">
  <ds:schemaRefs>
    <ds:schemaRef ds:uri="http://schemas.microsoft.com/sharepoint/v3/contenttype/forms"/>
  </ds:schemaRefs>
</ds:datastoreItem>
</file>

<file path=customXml/itemProps3.xml><?xml version="1.0" encoding="utf-8"?>
<ds:datastoreItem xmlns:ds="http://schemas.openxmlformats.org/officeDocument/2006/customXml" ds:itemID="{3A31B79A-96DE-43C3-8171-2CC50CEE9E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7bdc3d-b41f-4a21-9dd4-8c5f52b78143"/>
    <ds:schemaRef ds:uri="e0dadccd-58d0-410c-99fd-a1c99ec6bd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292</TotalTime>
  <Words>695</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Franklin Gothic Medium</vt:lpstr>
      <vt:lpstr>Wingdings</vt:lpstr>
      <vt:lpstr>Medical Design 16x9</vt:lpstr>
      <vt:lpstr>Prediction of Cardiovascular Disease</vt:lpstr>
      <vt:lpstr>Roadmap</vt:lpstr>
      <vt:lpstr>Problem Significance</vt:lpstr>
      <vt:lpstr>Prior Literature Summary</vt:lpstr>
      <vt:lpstr>Data Source and Preparation</vt:lpstr>
      <vt:lpstr>Visualizations: Distribution of Features</vt:lpstr>
      <vt:lpstr>Visualizations: Distribution of Features</vt:lpstr>
      <vt:lpstr>Visualizations</vt:lpstr>
      <vt:lpstr>Models</vt:lpstr>
      <vt:lpstr>Models Result</vt:lpstr>
      <vt:lpstr>Recommendation</vt:lpstr>
      <vt:lpstr>Conclusion</vt:lpstr>
      <vt:lpstr>Thankyou!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Cardiovascular Disease</dc:title>
  <dc:creator>Yesha Nilesh Desai</dc:creator>
  <cp:lastModifiedBy>Yesha Nilesh Desai</cp:lastModifiedBy>
  <cp:revision>8</cp:revision>
  <dcterms:created xsi:type="dcterms:W3CDTF">2024-04-27T21:41:46Z</dcterms:created>
  <dcterms:modified xsi:type="dcterms:W3CDTF">2024-04-29T03:15:08Z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0x0101009EC64DB4AB23514A859CBB4D4331263F</vt:lpwstr>
  </property>
</Properties>
</file>