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661" r:id="rId2"/>
  </p:sldMasterIdLst>
  <p:notesMasterIdLst>
    <p:notesMasterId r:id="rId20"/>
  </p:notesMasterIdLst>
  <p:sldIdLst>
    <p:sldId id="256" r:id="rId3"/>
    <p:sldId id="257" r:id="rId4"/>
    <p:sldId id="258" r:id="rId5"/>
    <p:sldId id="260" r:id="rId6"/>
    <p:sldId id="259" r:id="rId7"/>
    <p:sldId id="261" r:id="rId8"/>
    <p:sldId id="263" r:id="rId9"/>
    <p:sldId id="262" r:id="rId10"/>
    <p:sldId id="264" r:id="rId11"/>
    <p:sldId id="265" r:id="rId12"/>
    <p:sldId id="266" r:id="rId13"/>
    <p:sldId id="267" r:id="rId14"/>
    <p:sldId id="268" r:id="rId15"/>
    <p:sldId id="269" r:id="rId16"/>
    <p:sldId id="270" r:id="rId17"/>
    <p:sldId id="271"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50"/>
    <p:restoredTop sz="94367"/>
  </p:normalViewPr>
  <p:slideViewPr>
    <p:cSldViewPr snapToGrid="0" snapToObjects="1">
      <p:cViewPr varScale="1">
        <p:scale>
          <a:sx n="105" d="100"/>
          <a:sy n="105" d="100"/>
        </p:scale>
        <p:origin x="1096" y="192"/>
      </p:cViewPr>
      <p:guideLst/>
    </p:cSldViewPr>
  </p:slideViewPr>
  <p:notesTextViewPr>
    <p:cViewPr>
      <p:scale>
        <a:sx n="1" d="1"/>
        <a:sy n="1" d="1"/>
      </p:scale>
      <p:origin x="0" y="0"/>
    </p:cViewPr>
  </p:notesTextViewPr>
  <p:sorterViewPr>
    <p:cViewPr>
      <p:scale>
        <a:sx n="116" d="100"/>
        <a:sy n="11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989D83-5154-AC4E-A45B-259192F5423E}" type="datetimeFigureOut">
              <a:rPr lang="en-US" smtClean="0"/>
              <a:t>10/7/19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F986C5-5C0D-CB4B-8F60-B8502012287A}" type="slidenum">
              <a:rPr lang="en-US" smtClean="0"/>
              <a:t>‹#›</a:t>
            </a:fld>
            <a:endParaRPr lang="en-US"/>
          </a:p>
        </p:txBody>
      </p:sp>
    </p:spTree>
    <p:extLst>
      <p:ext uri="{BB962C8B-B14F-4D97-AF65-F5344CB8AC3E}">
        <p14:creationId xmlns:p14="http://schemas.microsoft.com/office/powerpoint/2010/main" val="1587996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956FC2-6614-5D4C-8FD7-0F7E14FAB098}" type="datetime1">
              <a:rPr lang="en-US" smtClean="0"/>
              <a:t>10/7/19</a:t>
            </a:fld>
            <a:endParaRPr lang="en-US" dirty="0"/>
          </a:p>
        </p:txBody>
      </p:sp>
      <p:sp>
        <p:nvSpPr>
          <p:cNvPr id="5" name="Footer Placeholder 4"/>
          <p:cNvSpPr>
            <a:spLocks noGrp="1"/>
          </p:cNvSpPr>
          <p:nvPr>
            <p:ph type="ftr" sz="quarter" idx="11"/>
          </p:nvPr>
        </p:nvSpPr>
        <p:spPr/>
        <p:txBody>
          <a:bodyPr/>
          <a:lstStyle/>
          <a:p>
            <a:r>
              <a:rPr lang="en-US"/>
              <a:t>hughes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11"/>
          <p:cNvGrpSpPr/>
          <p:nvPr userDrawn="1"/>
        </p:nvGrpSpPr>
        <p:grpSpPr>
          <a:xfrm>
            <a:off x="10130" y="30970"/>
            <a:ext cx="3191510" cy="574060"/>
            <a:chOff x="10130" y="30970"/>
            <a:chExt cx="3191510" cy="574060"/>
          </a:xfrm>
        </p:grpSpPr>
        <p:pic>
          <p:nvPicPr>
            <p:cNvPr id="10" name="Picture 9"/>
            <p:cNvPicPr/>
            <p:nvPr userDrawn="1"/>
          </p:nvPicPr>
          <p:blipFill>
            <a:blip r:embed="rId2" cstate="print">
              <a:extLst>
                <a:ext uri="{28A0092B-C50C-407E-A947-70E740481C1C}">
                  <a14:useLocalDpi xmlns:a14="http://schemas.microsoft.com/office/drawing/2010/main" val="0"/>
                </a:ext>
              </a:extLst>
            </a:blip>
            <a:stretch>
              <a:fillRect/>
            </a:stretch>
          </p:blipFill>
          <p:spPr>
            <a:xfrm>
              <a:off x="10130" y="30970"/>
              <a:ext cx="3191510" cy="457200"/>
            </a:xfrm>
            <a:prstGeom prst="rect">
              <a:avLst/>
            </a:prstGeom>
          </p:spPr>
        </p:pic>
        <p:sp>
          <p:nvSpPr>
            <p:cNvPr id="11" name="Text Box 2"/>
            <p:cNvSpPr txBox="1">
              <a:spLocks noChangeArrowheads="1"/>
            </p:cNvSpPr>
            <p:nvPr userDrawn="1"/>
          </p:nvSpPr>
          <p:spPr bwMode="auto">
            <a:xfrm>
              <a:off x="341195" y="400314"/>
              <a:ext cx="1186942" cy="204716"/>
            </a:xfrm>
            <a:prstGeom prst="rect">
              <a:avLst/>
            </a:prstGeom>
            <a:noFill/>
            <a:ln w="9525">
              <a:noFill/>
              <a:miter lim="800000"/>
              <a:headEnd/>
              <a:tailEnd/>
            </a:ln>
          </p:spPr>
          <p:txBody>
            <a:bodyPr rot="0" vert="horz" wrap="square" lIns="0" tIns="0" rIns="0" bIns="0" anchor="t" anchorCtr="0">
              <a:noAutofit/>
            </a:bodyPr>
            <a:lstStyle/>
            <a:p>
              <a:pPr marL="0" marR="0" algn="r">
                <a:lnSpc>
                  <a:spcPct val="115000"/>
                </a:lnSpc>
                <a:spcBef>
                  <a:spcPts val="0"/>
                </a:spcBef>
                <a:spcAft>
                  <a:spcPts val="0"/>
                </a:spcAft>
              </a:pPr>
              <a:r>
                <a:rPr lang="en-US" sz="800" dirty="0">
                  <a:solidFill>
                    <a:srgbClr val="BB0000"/>
                  </a:solidFill>
                  <a:effectLst/>
                  <a:latin typeface="Arial" charset="0"/>
                  <a:ea typeface="Calibri" charset="0"/>
                  <a:cs typeface="Times New Roman" charset="0"/>
                </a:rPr>
                <a:t>Department of Physics</a:t>
              </a:r>
              <a:endParaRPr lang="en-US" sz="1100" dirty="0">
                <a:effectLst/>
                <a:latin typeface="Times New Roman" charset="0"/>
                <a:ea typeface="Calibri" charset="0"/>
                <a:cs typeface="Times New Roman" charset="0"/>
              </a:endParaRPr>
            </a:p>
            <a:p>
              <a:pPr marL="0" marR="0" algn="r">
                <a:lnSpc>
                  <a:spcPct val="115000"/>
                </a:lnSpc>
                <a:spcBef>
                  <a:spcPts val="0"/>
                </a:spcBef>
                <a:spcAft>
                  <a:spcPts val="0"/>
                </a:spcAft>
              </a:pPr>
              <a:r>
                <a:rPr lang="en-US" sz="800" dirty="0">
                  <a:solidFill>
                    <a:srgbClr val="BB0000"/>
                  </a:solidFill>
                  <a:effectLst/>
                  <a:latin typeface="Arial" charset="0"/>
                  <a:ea typeface="Calibri" charset="0"/>
                  <a:cs typeface="Times New Roman" charset="0"/>
                </a:rPr>
                <a:t> </a:t>
              </a:r>
              <a:endParaRPr lang="en-US" sz="1100" dirty="0">
                <a:effectLst/>
                <a:latin typeface="Times New Roman" charset="0"/>
                <a:ea typeface="Calibri" charset="0"/>
                <a:cs typeface="Times New Roman" charset="0"/>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BE8556-97C3-674D-A69C-96D70404372B}" type="datetime1">
              <a:rPr lang="en-US" smtClean="0"/>
              <a:t>10/7/19</a:t>
            </a:fld>
            <a:endParaRPr lang="en-US" dirty="0"/>
          </a:p>
        </p:txBody>
      </p:sp>
      <p:sp>
        <p:nvSpPr>
          <p:cNvPr id="5" name="Footer Placeholder 4"/>
          <p:cNvSpPr>
            <a:spLocks noGrp="1"/>
          </p:cNvSpPr>
          <p:nvPr>
            <p:ph type="ftr" sz="quarter" idx="11"/>
          </p:nvPr>
        </p:nvSpPr>
        <p:spPr/>
        <p:txBody>
          <a:bodyPr/>
          <a:lstStyle/>
          <a:p>
            <a:r>
              <a:rPr lang="en-US"/>
              <a:t>hughes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4F9770-6530-7344-B716-03710BFA38B6}" type="datetime1">
              <a:rPr lang="en-US" smtClean="0"/>
              <a:t>10/7/19</a:t>
            </a:fld>
            <a:endParaRPr lang="en-US" dirty="0"/>
          </a:p>
        </p:txBody>
      </p:sp>
      <p:sp>
        <p:nvSpPr>
          <p:cNvPr id="5" name="Footer Placeholder 4"/>
          <p:cNvSpPr>
            <a:spLocks noGrp="1"/>
          </p:cNvSpPr>
          <p:nvPr>
            <p:ph type="ftr" sz="quarter" idx="11"/>
          </p:nvPr>
        </p:nvSpPr>
        <p:spPr/>
        <p:txBody>
          <a:bodyPr/>
          <a:lstStyle/>
          <a:p>
            <a:r>
              <a:rPr lang="en-US"/>
              <a:t>hughes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2A5CD6-4CFD-9647-8157-A5C1D39664AB}" type="datetime1">
              <a:rPr lang="en-US" smtClean="0"/>
              <a:t>10/7/19</a:t>
            </a:fld>
            <a:endParaRPr lang="en-US" dirty="0"/>
          </a:p>
        </p:txBody>
      </p:sp>
      <p:sp>
        <p:nvSpPr>
          <p:cNvPr id="5" name="Footer Placeholder 4"/>
          <p:cNvSpPr>
            <a:spLocks noGrp="1"/>
          </p:cNvSpPr>
          <p:nvPr>
            <p:ph type="ftr" sz="quarter" idx="11"/>
          </p:nvPr>
        </p:nvSpPr>
        <p:spPr/>
        <p:txBody>
          <a:bodyPr/>
          <a:lstStyle/>
          <a:p>
            <a:r>
              <a:rPr lang="en-US" dirty="0" err="1"/>
              <a:t>hughes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11"/>
          <p:cNvGrpSpPr/>
          <p:nvPr userDrawn="1"/>
        </p:nvGrpSpPr>
        <p:grpSpPr>
          <a:xfrm>
            <a:off x="10130" y="30970"/>
            <a:ext cx="3191510" cy="574060"/>
            <a:chOff x="10130" y="30970"/>
            <a:chExt cx="3191510" cy="574060"/>
          </a:xfrm>
        </p:grpSpPr>
        <p:pic>
          <p:nvPicPr>
            <p:cNvPr id="10" name="Picture 9"/>
            <p:cNvPicPr/>
            <p:nvPr userDrawn="1"/>
          </p:nvPicPr>
          <p:blipFill>
            <a:blip r:embed="rId2" cstate="print">
              <a:extLst>
                <a:ext uri="{28A0092B-C50C-407E-A947-70E740481C1C}">
                  <a14:useLocalDpi xmlns:a14="http://schemas.microsoft.com/office/drawing/2010/main" val="0"/>
                </a:ext>
              </a:extLst>
            </a:blip>
            <a:stretch>
              <a:fillRect/>
            </a:stretch>
          </p:blipFill>
          <p:spPr>
            <a:xfrm>
              <a:off x="10130" y="30970"/>
              <a:ext cx="3191510" cy="457200"/>
            </a:xfrm>
            <a:prstGeom prst="rect">
              <a:avLst/>
            </a:prstGeom>
          </p:spPr>
        </p:pic>
        <p:sp>
          <p:nvSpPr>
            <p:cNvPr id="11" name="Text Box 2"/>
            <p:cNvSpPr txBox="1">
              <a:spLocks noChangeArrowheads="1"/>
            </p:cNvSpPr>
            <p:nvPr userDrawn="1"/>
          </p:nvSpPr>
          <p:spPr bwMode="auto">
            <a:xfrm>
              <a:off x="341195" y="400314"/>
              <a:ext cx="1186942" cy="204716"/>
            </a:xfrm>
            <a:prstGeom prst="rect">
              <a:avLst/>
            </a:prstGeom>
            <a:noFill/>
            <a:ln w="9525">
              <a:noFill/>
              <a:miter lim="800000"/>
              <a:headEnd/>
              <a:tailEnd/>
            </a:ln>
          </p:spPr>
          <p:txBody>
            <a:bodyPr rot="0" vert="horz" wrap="square" lIns="0" tIns="0" rIns="0" bIns="0" anchor="t" anchorCtr="0">
              <a:noAutofit/>
            </a:bodyPr>
            <a:lstStyle/>
            <a:p>
              <a:pPr marL="0" marR="0" algn="r">
                <a:lnSpc>
                  <a:spcPct val="115000"/>
                </a:lnSpc>
                <a:spcBef>
                  <a:spcPts val="0"/>
                </a:spcBef>
                <a:spcAft>
                  <a:spcPts val="0"/>
                </a:spcAft>
              </a:pPr>
              <a:r>
                <a:rPr lang="en-US" sz="800" dirty="0">
                  <a:solidFill>
                    <a:srgbClr val="BB0000"/>
                  </a:solidFill>
                  <a:effectLst/>
                  <a:latin typeface="Arial" charset="0"/>
                  <a:ea typeface="Calibri" charset="0"/>
                  <a:cs typeface="Times New Roman" charset="0"/>
                </a:rPr>
                <a:t>Department of Physics</a:t>
              </a:r>
              <a:endParaRPr lang="en-US" sz="1100" dirty="0">
                <a:effectLst/>
                <a:latin typeface="Times New Roman" charset="0"/>
                <a:ea typeface="Calibri" charset="0"/>
                <a:cs typeface="Times New Roman" charset="0"/>
              </a:endParaRPr>
            </a:p>
            <a:p>
              <a:pPr marL="0" marR="0" algn="r">
                <a:lnSpc>
                  <a:spcPct val="115000"/>
                </a:lnSpc>
                <a:spcBef>
                  <a:spcPts val="0"/>
                </a:spcBef>
                <a:spcAft>
                  <a:spcPts val="0"/>
                </a:spcAft>
              </a:pPr>
              <a:r>
                <a:rPr lang="en-US" sz="800" dirty="0">
                  <a:solidFill>
                    <a:srgbClr val="BB0000"/>
                  </a:solidFill>
                  <a:effectLst/>
                  <a:latin typeface="Arial" charset="0"/>
                  <a:ea typeface="Calibri" charset="0"/>
                  <a:cs typeface="Times New Roman" charset="0"/>
                </a:rPr>
                <a:t> </a:t>
              </a:r>
              <a:endParaRPr lang="en-US" sz="1100" dirty="0">
                <a:effectLst/>
                <a:latin typeface="Times New Roman" charset="0"/>
                <a:ea typeface="Calibri" charset="0"/>
                <a:cs typeface="Times New Roman" charset="0"/>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C15552-5AE7-614B-B209-CDBCCDDB1CCF}" type="datetime1">
              <a:rPr lang="en-US" smtClean="0"/>
              <a:t>10/7/19</a:t>
            </a:fld>
            <a:endParaRPr lang="en-US" dirty="0"/>
          </a:p>
        </p:txBody>
      </p:sp>
      <p:sp>
        <p:nvSpPr>
          <p:cNvPr id="5" name="Footer Placeholder 4"/>
          <p:cNvSpPr>
            <a:spLocks noGrp="1"/>
          </p:cNvSpPr>
          <p:nvPr>
            <p:ph type="ftr" sz="quarter" idx="11"/>
          </p:nvPr>
        </p:nvSpPr>
        <p:spPr/>
        <p:txBody>
          <a:bodyPr/>
          <a:lstStyle/>
          <a:p>
            <a:r>
              <a:rPr lang="en-US" dirty="0" err="1"/>
              <a:t>hughes</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F65556-06C8-984E-A254-7CA7DF75C1A4}" type="datetime1">
              <a:rPr lang="en-US" smtClean="0"/>
              <a:t>10/7/19</a:t>
            </a:fld>
            <a:endParaRPr lang="en-US" dirty="0"/>
          </a:p>
        </p:txBody>
      </p:sp>
      <p:sp>
        <p:nvSpPr>
          <p:cNvPr id="5" name="Footer Placeholder 4"/>
          <p:cNvSpPr>
            <a:spLocks noGrp="1"/>
          </p:cNvSpPr>
          <p:nvPr>
            <p:ph type="ftr" sz="quarter" idx="11"/>
          </p:nvPr>
        </p:nvSpPr>
        <p:spPr/>
        <p:txBody>
          <a:bodyPr/>
          <a:lstStyle/>
          <a:p>
            <a:r>
              <a:rPr lang="en-US" dirty="0" err="1"/>
              <a:t>hughes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955343"/>
            <a:ext cx="10058400" cy="78201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132BB4-59B2-D745-AEF1-5AE3B987D9B8}" type="datetime1">
              <a:rPr lang="en-US" smtClean="0"/>
              <a:t>10/7/19</a:t>
            </a:fld>
            <a:endParaRPr lang="en-US" dirty="0"/>
          </a:p>
        </p:txBody>
      </p:sp>
      <p:sp>
        <p:nvSpPr>
          <p:cNvPr id="6" name="Footer Placeholder 5"/>
          <p:cNvSpPr>
            <a:spLocks noGrp="1"/>
          </p:cNvSpPr>
          <p:nvPr>
            <p:ph type="ftr" sz="quarter" idx="11"/>
          </p:nvPr>
        </p:nvSpPr>
        <p:spPr/>
        <p:txBody>
          <a:bodyPr/>
          <a:lstStyle/>
          <a:p>
            <a:r>
              <a:rPr lang="en-US"/>
              <a:t>hughes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982639"/>
            <a:ext cx="10058400" cy="75472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0E85F0-7692-F646-A8BB-E5B75D7EF3E1}" type="datetime1">
              <a:rPr lang="en-US" smtClean="0"/>
              <a:t>10/7/19</a:t>
            </a:fld>
            <a:endParaRPr lang="en-US" dirty="0"/>
          </a:p>
        </p:txBody>
      </p:sp>
      <p:sp>
        <p:nvSpPr>
          <p:cNvPr id="8" name="Footer Placeholder 7"/>
          <p:cNvSpPr>
            <a:spLocks noGrp="1"/>
          </p:cNvSpPr>
          <p:nvPr>
            <p:ph type="ftr" sz="quarter" idx="11"/>
          </p:nvPr>
        </p:nvSpPr>
        <p:spPr/>
        <p:txBody>
          <a:bodyPr/>
          <a:lstStyle/>
          <a:p>
            <a:r>
              <a:rPr lang="en-US"/>
              <a:t>hughes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E55FC8-058D-FC47-888A-70C1A26A811B}" type="datetime1">
              <a:rPr lang="en-US" smtClean="0"/>
              <a:t>10/7/19</a:t>
            </a:fld>
            <a:endParaRPr lang="en-US" dirty="0"/>
          </a:p>
        </p:txBody>
      </p:sp>
      <p:sp>
        <p:nvSpPr>
          <p:cNvPr id="4" name="Footer Placeholder 3"/>
          <p:cNvSpPr>
            <a:spLocks noGrp="1"/>
          </p:cNvSpPr>
          <p:nvPr>
            <p:ph type="ftr" sz="quarter" idx="11"/>
          </p:nvPr>
        </p:nvSpPr>
        <p:spPr/>
        <p:txBody>
          <a:bodyPr/>
          <a:lstStyle/>
          <a:p>
            <a:r>
              <a:rPr lang="en-US"/>
              <a:t>hughes</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1E2A4BC-D2E8-3C4A-8B32-7BD5FA04C823}" type="datetime1">
              <a:rPr lang="en-US" smtClean="0"/>
              <a:t>10/7/19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hughes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8AC49B3-275F-8C43-99CE-6BE7C8D60AC5}" type="datetime1">
              <a:rPr lang="en-US" smtClean="0"/>
              <a:t>10/7/19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hughes</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63FF3A-EDFC-514E-A954-4A2CF66687AC}" type="datetime1">
              <a:rPr lang="en-US" smtClean="0"/>
              <a:t>10/7/19</a:t>
            </a:fld>
            <a:endParaRPr lang="en-US" dirty="0"/>
          </a:p>
        </p:txBody>
      </p:sp>
      <p:sp>
        <p:nvSpPr>
          <p:cNvPr id="5" name="Footer Placeholder 4"/>
          <p:cNvSpPr>
            <a:spLocks noGrp="1"/>
          </p:cNvSpPr>
          <p:nvPr>
            <p:ph type="ftr" sz="quarter" idx="11"/>
          </p:nvPr>
        </p:nvSpPr>
        <p:spPr>
          <a:xfrm>
            <a:off x="3686185" y="6459785"/>
            <a:ext cx="4822804" cy="365125"/>
          </a:xfrm>
        </p:spPr>
        <p:txBody>
          <a:bodyPr/>
          <a:lstStyle/>
          <a:p>
            <a:r>
              <a:rPr lang="en-US" dirty="0" err="1"/>
              <a:t>hughes</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accent2"/>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B8A3E5-FBB3-1F42-84DB-EC47F0FE6D9F}" type="datetime1">
              <a:rPr lang="en-US" smtClean="0"/>
              <a:t>10/7/19</a:t>
            </a:fld>
            <a:endParaRPr lang="en-US" dirty="0"/>
          </a:p>
        </p:txBody>
      </p:sp>
      <p:sp>
        <p:nvSpPr>
          <p:cNvPr id="6" name="Footer Placeholder 5"/>
          <p:cNvSpPr>
            <a:spLocks noGrp="1"/>
          </p:cNvSpPr>
          <p:nvPr>
            <p:ph type="ftr" sz="quarter" idx="11"/>
          </p:nvPr>
        </p:nvSpPr>
        <p:spPr/>
        <p:txBody>
          <a:bodyPr/>
          <a:lstStyle/>
          <a:p>
            <a:r>
              <a:rPr lang="en-US"/>
              <a:t>hughes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A6BF7C-53E3-2F48-8B02-59FCA2900B74}" type="datetime1">
              <a:rPr lang="en-US" smtClean="0"/>
              <a:t>10/7/19</a:t>
            </a:fld>
            <a:endParaRPr lang="en-US" dirty="0"/>
          </a:p>
        </p:txBody>
      </p:sp>
      <p:sp>
        <p:nvSpPr>
          <p:cNvPr id="5" name="Footer Placeholder 4"/>
          <p:cNvSpPr>
            <a:spLocks noGrp="1"/>
          </p:cNvSpPr>
          <p:nvPr>
            <p:ph type="ftr" sz="quarter" idx="11"/>
          </p:nvPr>
        </p:nvSpPr>
        <p:spPr/>
        <p:txBody>
          <a:bodyPr/>
          <a:lstStyle/>
          <a:p>
            <a:r>
              <a:rPr lang="en-US"/>
              <a:t>hughes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CC7F96-B8B9-8847-B9C9-F16DCBEDF619}" type="datetime1">
              <a:rPr lang="en-US" smtClean="0"/>
              <a:t>10/7/19</a:t>
            </a:fld>
            <a:endParaRPr lang="en-US" dirty="0"/>
          </a:p>
        </p:txBody>
      </p:sp>
      <p:sp>
        <p:nvSpPr>
          <p:cNvPr id="5" name="Footer Placeholder 4"/>
          <p:cNvSpPr>
            <a:spLocks noGrp="1"/>
          </p:cNvSpPr>
          <p:nvPr>
            <p:ph type="ftr" sz="quarter" idx="11"/>
          </p:nvPr>
        </p:nvSpPr>
        <p:spPr/>
        <p:txBody>
          <a:bodyPr/>
          <a:lstStyle/>
          <a:p>
            <a:r>
              <a:rPr lang="en-US"/>
              <a:t>hughes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93141B-2654-744C-9F91-D0189247A653}" type="datetime1">
              <a:rPr lang="en-US" smtClean="0"/>
              <a:t>10/7/19</a:t>
            </a:fld>
            <a:endParaRPr lang="en-US" dirty="0"/>
          </a:p>
        </p:txBody>
      </p:sp>
      <p:sp>
        <p:nvSpPr>
          <p:cNvPr id="5" name="Footer Placeholder 4"/>
          <p:cNvSpPr>
            <a:spLocks noGrp="1"/>
          </p:cNvSpPr>
          <p:nvPr>
            <p:ph type="ftr" sz="quarter" idx="11"/>
          </p:nvPr>
        </p:nvSpPr>
        <p:spPr/>
        <p:txBody>
          <a:bodyPr/>
          <a:lstStyle/>
          <a:p>
            <a:r>
              <a:rPr lang="en-US" dirty="0" err="1"/>
              <a:t>hughes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955343"/>
            <a:ext cx="10058400" cy="78201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0BE293-6583-284C-A282-18512D79C4A3}" type="datetime1">
              <a:rPr lang="en-US" smtClean="0"/>
              <a:t>10/7/19</a:t>
            </a:fld>
            <a:endParaRPr lang="en-US" dirty="0"/>
          </a:p>
        </p:txBody>
      </p:sp>
      <p:sp>
        <p:nvSpPr>
          <p:cNvPr id="6" name="Footer Placeholder 5"/>
          <p:cNvSpPr>
            <a:spLocks noGrp="1"/>
          </p:cNvSpPr>
          <p:nvPr>
            <p:ph type="ftr" sz="quarter" idx="11"/>
          </p:nvPr>
        </p:nvSpPr>
        <p:spPr/>
        <p:txBody>
          <a:bodyPr/>
          <a:lstStyle/>
          <a:p>
            <a:r>
              <a:rPr lang="en-US" dirty="0" err="1"/>
              <a:t>hughes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982639"/>
            <a:ext cx="10058400" cy="75472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196B97-CCAF-464E-92B1-56A483613539}" type="datetime1">
              <a:rPr lang="en-US" smtClean="0"/>
              <a:t>10/7/19</a:t>
            </a:fld>
            <a:endParaRPr lang="en-US" dirty="0"/>
          </a:p>
        </p:txBody>
      </p:sp>
      <p:sp>
        <p:nvSpPr>
          <p:cNvPr id="8" name="Footer Placeholder 7"/>
          <p:cNvSpPr>
            <a:spLocks noGrp="1"/>
          </p:cNvSpPr>
          <p:nvPr>
            <p:ph type="ftr" sz="quarter" idx="11"/>
          </p:nvPr>
        </p:nvSpPr>
        <p:spPr/>
        <p:txBody>
          <a:bodyPr/>
          <a:lstStyle/>
          <a:p>
            <a:r>
              <a:rPr lang="en-US" dirty="0" err="1"/>
              <a:t>hughes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3BC0B9-1ED7-2E42-882D-D0F591D84CE1}" type="datetime1">
              <a:rPr lang="en-US" smtClean="0"/>
              <a:t>10/7/19</a:t>
            </a:fld>
            <a:endParaRPr lang="en-US" dirty="0"/>
          </a:p>
        </p:txBody>
      </p:sp>
      <p:sp>
        <p:nvSpPr>
          <p:cNvPr id="4" name="Footer Placeholder 3"/>
          <p:cNvSpPr>
            <a:spLocks noGrp="1"/>
          </p:cNvSpPr>
          <p:nvPr>
            <p:ph type="ftr" sz="quarter" idx="11"/>
          </p:nvPr>
        </p:nvSpPr>
        <p:spPr/>
        <p:txBody>
          <a:bodyPr/>
          <a:lstStyle/>
          <a:p>
            <a:r>
              <a:rPr lang="en-US" dirty="0" err="1"/>
              <a:t>hughes</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C3F74F4-052D-244B-92CB-54FFE7B64730}" type="datetime1">
              <a:rPr lang="en-US" smtClean="0"/>
              <a:t>10/7/19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dirty="0" err="1"/>
              <a:t>hughes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FBBC730-657A-024F-B454-5EF25732C24F}" type="datetime1">
              <a:rPr lang="en-US" smtClean="0"/>
              <a:t>10/7/19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hughes</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accent2"/>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3BEBF1-C6B9-604F-B019-EEA3A7CDD335}" type="datetime1">
              <a:rPr lang="en-US" smtClean="0"/>
              <a:t>10/7/19</a:t>
            </a:fld>
            <a:endParaRPr lang="en-US" dirty="0"/>
          </a:p>
        </p:txBody>
      </p:sp>
      <p:sp>
        <p:nvSpPr>
          <p:cNvPr id="6" name="Footer Placeholder 5"/>
          <p:cNvSpPr>
            <a:spLocks noGrp="1"/>
          </p:cNvSpPr>
          <p:nvPr>
            <p:ph type="ftr" sz="quarter" idx="11"/>
          </p:nvPr>
        </p:nvSpPr>
        <p:spPr/>
        <p:txBody>
          <a:bodyPr/>
          <a:lstStyle/>
          <a:p>
            <a:r>
              <a:rPr lang="en-US"/>
              <a:t>hughes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749027"/>
            <a:ext cx="9425144" cy="5322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6F105C4-4EDF-5D41-B864-3F00641D57CA}" type="datetime1">
              <a:rPr lang="en-US" smtClean="0"/>
              <a:t>10/7/19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hughes</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grpSp>
        <p:nvGrpSpPr>
          <p:cNvPr id="11" name="Group 10"/>
          <p:cNvGrpSpPr/>
          <p:nvPr userDrawn="1"/>
        </p:nvGrpSpPr>
        <p:grpSpPr>
          <a:xfrm>
            <a:off x="10130" y="30970"/>
            <a:ext cx="3191510" cy="574060"/>
            <a:chOff x="10130" y="30970"/>
            <a:chExt cx="3191510" cy="574060"/>
          </a:xfrm>
        </p:grpSpPr>
        <p:pic>
          <p:nvPicPr>
            <p:cNvPr id="12" name="Picture 11"/>
            <p:cNvPicPr/>
            <p:nvPr userDrawn="1"/>
          </p:nvPicPr>
          <p:blipFill>
            <a:blip r:embed="rId13" cstate="print">
              <a:extLst>
                <a:ext uri="{28A0092B-C50C-407E-A947-70E740481C1C}">
                  <a14:useLocalDpi xmlns:a14="http://schemas.microsoft.com/office/drawing/2010/main" val="0"/>
                </a:ext>
              </a:extLst>
            </a:blip>
            <a:stretch>
              <a:fillRect/>
            </a:stretch>
          </p:blipFill>
          <p:spPr>
            <a:xfrm>
              <a:off x="10130" y="30970"/>
              <a:ext cx="3191510" cy="457200"/>
            </a:xfrm>
            <a:prstGeom prst="rect">
              <a:avLst/>
            </a:prstGeom>
          </p:spPr>
        </p:pic>
        <p:sp>
          <p:nvSpPr>
            <p:cNvPr id="13" name="Text Box 2"/>
            <p:cNvSpPr txBox="1">
              <a:spLocks noChangeArrowheads="1"/>
            </p:cNvSpPr>
            <p:nvPr userDrawn="1"/>
          </p:nvSpPr>
          <p:spPr bwMode="auto">
            <a:xfrm>
              <a:off x="341195" y="400314"/>
              <a:ext cx="1186942" cy="204716"/>
            </a:xfrm>
            <a:prstGeom prst="rect">
              <a:avLst/>
            </a:prstGeom>
            <a:noFill/>
            <a:ln w="9525">
              <a:noFill/>
              <a:miter lim="800000"/>
              <a:headEnd/>
              <a:tailEnd/>
            </a:ln>
          </p:spPr>
          <p:txBody>
            <a:bodyPr rot="0" vert="horz" wrap="square" lIns="0" tIns="0" rIns="0" bIns="0" anchor="t" anchorCtr="0">
              <a:noAutofit/>
            </a:bodyPr>
            <a:lstStyle/>
            <a:p>
              <a:pPr marL="0" marR="0" algn="r">
                <a:lnSpc>
                  <a:spcPct val="115000"/>
                </a:lnSpc>
                <a:spcBef>
                  <a:spcPts val="0"/>
                </a:spcBef>
                <a:spcAft>
                  <a:spcPts val="0"/>
                </a:spcAft>
              </a:pPr>
              <a:r>
                <a:rPr lang="en-US" sz="800" dirty="0">
                  <a:solidFill>
                    <a:srgbClr val="BB0000"/>
                  </a:solidFill>
                  <a:effectLst/>
                  <a:latin typeface="Arial" charset="0"/>
                  <a:ea typeface="Calibri" charset="0"/>
                  <a:cs typeface="Times New Roman" charset="0"/>
                </a:rPr>
                <a:t>Department of Physics</a:t>
              </a:r>
              <a:endParaRPr lang="en-US" sz="1100" dirty="0">
                <a:effectLst/>
                <a:latin typeface="Times New Roman" charset="0"/>
                <a:ea typeface="Calibri" charset="0"/>
                <a:cs typeface="Times New Roman" charset="0"/>
              </a:endParaRPr>
            </a:p>
            <a:p>
              <a:pPr marL="0" marR="0" algn="r">
                <a:lnSpc>
                  <a:spcPct val="115000"/>
                </a:lnSpc>
                <a:spcBef>
                  <a:spcPts val="0"/>
                </a:spcBef>
                <a:spcAft>
                  <a:spcPts val="0"/>
                </a:spcAft>
              </a:pPr>
              <a:r>
                <a:rPr lang="en-US" sz="800" dirty="0">
                  <a:solidFill>
                    <a:srgbClr val="BB0000"/>
                  </a:solidFill>
                  <a:effectLst/>
                  <a:latin typeface="Arial" charset="0"/>
                  <a:ea typeface="Calibri" charset="0"/>
                  <a:cs typeface="Times New Roman" charset="0"/>
                </a:rPr>
                <a:t> </a:t>
              </a:r>
              <a:endParaRPr lang="en-US" sz="1100" dirty="0">
                <a:effectLst/>
                <a:latin typeface="Times New Roman" charset="0"/>
                <a:ea typeface="Calibri" charset="0"/>
                <a:cs typeface="Times New Roman" charset="0"/>
              </a:endParaRPr>
            </a:p>
          </p:txBody>
        </p:sp>
      </p:gr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85000"/>
        </a:lnSpc>
        <a:spcBef>
          <a:spcPct val="0"/>
        </a:spcBef>
        <a:buNone/>
        <a:defRPr sz="32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749027"/>
            <a:ext cx="9425144" cy="5322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EFAF2A2-CAE5-1C42-A77F-A42630B5E1F5}" type="datetime1">
              <a:rPr lang="en-US" smtClean="0"/>
              <a:t>10/7/19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dirty="0" err="1"/>
              <a:t>hughes</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1" name="Group 10"/>
          <p:cNvGrpSpPr/>
          <p:nvPr userDrawn="1"/>
        </p:nvGrpSpPr>
        <p:grpSpPr>
          <a:xfrm>
            <a:off x="10130" y="30970"/>
            <a:ext cx="3191510" cy="574060"/>
            <a:chOff x="10130" y="30970"/>
            <a:chExt cx="3191510" cy="574060"/>
          </a:xfrm>
        </p:grpSpPr>
        <p:pic>
          <p:nvPicPr>
            <p:cNvPr id="12" name="Picture 11"/>
            <p:cNvPicPr/>
            <p:nvPr userDrawn="1"/>
          </p:nvPicPr>
          <p:blipFill>
            <a:blip r:embed="rId13" cstate="print">
              <a:extLst>
                <a:ext uri="{28A0092B-C50C-407E-A947-70E740481C1C}">
                  <a14:useLocalDpi xmlns:a14="http://schemas.microsoft.com/office/drawing/2010/main" val="0"/>
                </a:ext>
              </a:extLst>
            </a:blip>
            <a:stretch>
              <a:fillRect/>
            </a:stretch>
          </p:blipFill>
          <p:spPr>
            <a:xfrm>
              <a:off x="10130" y="30970"/>
              <a:ext cx="3191510" cy="457200"/>
            </a:xfrm>
            <a:prstGeom prst="rect">
              <a:avLst/>
            </a:prstGeom>
          </p:spPr>
        </p:pic>
        <p:sp>
          <p:nvSpPr>
            <p:cNvPr id="13" name="Text Box 2"/>
            <p:cNvSpPr txBox="1">
              <a:spLocks noChangeArrowheads="1"/>
            </p:cNvSpPr>
            <p:nvPr userDrawn="1"/>
          </p:nvSpPr>
          <p:spPr bwMode="auto">
            <a:xfrm>
              <a:off x="341195" y="400314"/>
              <a:ext cx="1186942" cy="204716"/>
            </a:xfrm>
            <a:prstGeom prst="rect">
              <a:avLst/>
            </a:prstGeom>
            <a:noFill/>
            <a:ln w="9525">
              <a:noFill/>
              <a:miter lim="800000"/>
              <a:headEnd/>
              <a:tailEnd/>
            </a:ln>
          </p:spPr>
          <p:txBody>
            <a:bodyPr rot="0" vert="horz" wrap="square" lIns="0" tIns="0" rIns="0" bIns="0" anchor="t" anchorCtr="0">
              <a:noAutofit/>
            </a:bodyPr>
            <a:lstStyle/>
            <a:p>
              <a:pPr marL="0" marR="0" algn="r">
                <a:lnSpc>
                  <a:spcPct val="115000"/>
                </a:lnSpc>
                <a:spcBef>
                  <a:spcPts val="0"/>
                </a:spcBef>
                <a:spcAft>
                  <a:spcPts val="0"/>
                </a:spcAft>
              </a:pPr>
              <a:r>
                <a:rPr lang="en-US" sz="800" dirty="0">
                  <a:solidFill>
                    <a:srgbClr val="BB0000"/>
                  </a:solidFill>
                  <a:effectLst/>
                  <a:latin typeface="Arial" charset="0"/>
                  <a:ea typeface="Calibri" charset="0"/>
                  <a:cs typeface="Times New Roman" charset="0"/>
                </a:rPr>
                <a:t>Department of Physics</a:t>
              </a:r>
              <a:endParaRPr lang="en-US" sz="1100" dirty="0">
                <a:effectLst/>
                <a:latin typeface="Times New Roman" charset="0"/>
                <a:ea typeface="Calibri" charset="0"/>
                <a:cs typeface="Times New Roman" charset="0"/>
              </a:endParaRPr>
            </a:p>
            <a:p>
              <a:pPr marL="0" marR="0" algn="r">
                <a:lnSpc>
                  <a:spcPct val="115000"/>
                </a:lnSpc>
                <a:spcBef>
                  <a:spcPts val="0"/>
                </a:spcBef>
                <a:spcAft>
                  <a:spcPts val="0"/>
                </a:spcAft>
              </a:pPr>
              <a:r>
                <a:rPr lang="en-US" sz="800" dirty="0">
                  <a:solidFill>
                    <a:srgbClr val="BB0000"/>
                  </a:solidFill>
                  <a:effectLst/>
                  <a:latin typeface="Arial" charset="0"/>
                  <a:ea typeface="Calibri" charset="0"/>
                  <a:cs typeface="Times New Roman" charset="0"/>
                </a:rPr>
                <a:t> </a:t>
              </a:r>
              <a:endParaRPr lang="en-US" sz="1100" dirty="0">
                <a:effectLst/>
                <a:latin typeface="Times New Roman" charset="0"/>
                <a:ea typeface="Calibri" charset="0"/>
                <a:cs typeface="Times New Roman" charset="0"/>
              </a:endParaRPr>
            </a:p>
          </p:txBody>
        </p:sp>
      </p:grpSp>
    </p:spTree>
    <p:extLst>
      <p:ext uri="{BB962C8B-B14F-4D97-AF65-F5344CB8AC3E}">
        <p14:creationId xmlns:p14="http://schemas.microsoft.com/office/powerpoint/2010/main" val="70293546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p:txStyles>
    <p:titleStyle>
      <a:lvl1pPr algn="l" defTabSz="914400" rtl="0" eaLnBrk="1" latinLnBrk="0" hangingPunct="1">
        <a:lnSpc>
          <a:spcPct val="85000"/>
        </a:lnSpc>
        <a:spcBef>
          <a:spcPct val="0"/>
        </a:spcBef>
        <a:buNone/>
        <a:defRPr sz="32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cs229.stanford.edu/proj2018/poster/212.pdf" TargetMode="External"/><Relationship Id="rId3" Type="http://schemas.openxmlformats.org/officeDocument/2006/relationships/hyperlink" Target="http://archive.ics.uci.edu/ml/index.php" TargetMode="External"/><Relationship Id="rId7" Type="http://schemas.openxmlformats.org/officeDocument/2006/relationships/hyperlink" Target="http://cs229.stanford.edu/proj2016/poster/GauthierJainNoordeh-GalaxyMorphology-Poster.pdf" TargetMode="External"/><Relationship Id="rId2" Type="http://schemas.openxmlformats.org/officeDocument/2006/relationships/hyperlink" Target="https://www.kaggle.com/competitions" TargetMode="External"/><Relationship Id="rId1" Type="http://schemas.openxmlformats.org/officeDocument/2006/relationships/slideLayout" Target="../slideLayouts/slideLayout2.xml"/><Relationship Id="rId6" Type="http://schemas.openxmlformats.org/officeDocument/2006/relationships/hyperlink" Target="http://cs229.stanford.edu/proj2018/poster/207.pdf" TargetMode="External"/><Relationship Id="rId5" Type="http://schemas.openxmlformats.org/officeDocument/2006/relationships/hyperlink" Target="http://cs229.stanford.edu/proj2018/poster/149.pdf" TargetMode="External"/><Relationship Id="rId4" Type="http://schemas.openxmlformats.org/officeDocument/2006/relationships/hyperlink" Target="http://cs229.stanford.edu/projects.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competition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Big Data Final Project</a:t>
            </a:r>
          </a:p>
        </p:txBody>
      </p:sp>
      <p:sp>
        <p:nvSpPr>
          <p:cNvPr id="3" name="Subtitle 2"/>
          <p:cNvSpPr>
            <a:spLocks noGrp="1"/>
          </p:cNvSpPr>
          <p:nvPr>
            <p:ph type="subTitle" idx="1"/>
          </p:nvPr>
        </p:nvSpPr>
        <p:spPr/>
        <p:txBody>
          <a:bodyPr/>
          <a:lstStyle/>
          <a:p>
            <a:r>
              <a:rPr lang="en-US" dirty="0"/>
              <a:t>Fall, 2019</a:t>
            </a:r>
          </a:p>
          <a:p>
            <a:r>
              <a:rPr lang="en-US" dirty="0"/>
              <a:t>r. </a:t>
            </a:r>
            <a:r>
              <a:rPr lang="en-US" dirty="0" err="1"/>
              <a:t>hughes</a:t>
            </a:r>
            <a:endParaRPr lang="en-US" dirty="0"/>
          </a:p>
        </p:txBody>
      </p:sp>
    </p:spTree>
    <p:extLst>
      <p:ext uri="{BB962C8B-B14F-4D97-AF65-F5344CB8AC3E}">
        <p14:creationId xmlns:p14="http://schemas.microsoft.com/office/powerpoint/2010/main" val="522475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41AC0-4BC9-A242-AAC7-B8DB57E479E6}"/>
              </a:ext>
            </a:extLst>
          </p:cNvPr>
          <p:cNvSpPr>
            <a:spLocks noGrp="1"/>
          </p:cNvSpPr>
          <p:nvPr>
            <p:ph type="title"/>
          </p:nvPr>
        </p:nvSpPr>
        <p:spPr/>
        <p:txBody>
          <a:bodyPr>
            <a:normAutofit fontScale="90000"/>
          </a:bodyPr>
          <a:lstStyle/>
          <a:p>
            <a:r>
              <a:rPr lang="en-US" dirty="0"/>
              <a:t>Completed project: Due Date: 5pm Monday December 9, 2019</a:t>
            </a:r>
          </a:p>
        </p:txBody>
      </p:sp>
      <p:sp>
        <p:nvSpPr>
          <p:cNvPr id="3" name="Content Placeholder 2">
            <a:extLst>
              <a:ext uri="{FF2B5EF4-FFF2-40B4-BE49-F238E27FC236}">
                <a16:creationId xmlns:a16="http://schemas.microsoft.com/office/drawing/2014/main" id="{775543CC-D22B-0048-B44B-5101AF1B476A}"/>
              </a:ext>
            </a:extLst>
          </p:cNvPr>
          <p:cNvSpPr>
            <a:spLocks noGrp="1"/>
          </p:cNvSpPr>
          <p:nvPr>
            <p:ph idx="1"/>
          </p:nvPr>
        </p:nvSpPr>
        <p:spPr/>
        <p:txBody>
          <a:bodyPr/>
          <a:lstStyle/>
          <a:p>
            <a:r>
              <a:rPr lang="en-US" dirty="0"/>
              <a:t>A completed project will be comprised of the following, all residing in your </a:t>
            </a:r>
            <a:r>
              <a:rPr lang="en-US" dirty="0" err="1"/>
              <a:t>github</a:t>
            </a:r>
            <a:r>
              <a:rPr lang="en-US" dirty="0"/>
              <a:t> folder:</a:t>
            </a:r>
          </a:p>
          <a:p>
            <a:pPr marL="457200" indent="-457200">
              <a:buFont typeface="+mj-lt"/>
              <a:buAutoNum type="arabicPeriod"/>
            </a:pPr>
            <a:r>
              <a:rPr lang="en-US" dirty="0"/>
              <a:t>An annotated </a:t>
            </a:r>
            <a:r>
              <a:rPr lang="en-US" dirty="0" err="1"/>
              <a:t>jupyter</a:t>
            </a:r>
            <a:r>
              <a:rPr lang="en-US" dirty="0"/>
              <a:t> notebook (one or more) which can be used to recreate your project.   Some parts of the project may end up using bash scripts and full python files in addition to or instead of </a:t>
            </a:r>
            <a:r>
              <a:rPr lang="en-US" dirty="0" err="1"/>
              <a:t>jupyter</a:t>
            </a:r>
            <a:r>
              <a:rPr lang="en-US" dirty="0"/>
              <a:t> notebooks. </a:t>
            </a:r>
          </a:p>
          <a:p>
            <a:pPr marL="457200" indent="-457200">
              <a:buFont typeface="+mj-lt"/>
              <a:buAutoNum type="arabicPeriod"/>
            </a:pPr>
            <a:r>
              <a:rPr lang="en-US" dirty="0"/>
              <a:t>A final poster (in ppt *and* pdf form only - there is no formal poster session).    The final poster should be in a form such that you could give a copy to an interested party (future employer or research advisor) to give them insight into the kind of work you are capable of.</a:t>
            </a:r>
          </a:p>
          <a:p>
            <a:pPr marL="457200" indent="-457200">
              <a:buFont typeface="+mj-lt"/>
              <a:buAutoNum type="arabicPeriod"/>
            </a:pPr>
            <a:r>
              <a:rPr lang="en-US" dirty="0"/>
              <a:t>Grading: A rubric will be available soon.</a:t>
            </a:r>
          </a:p>
        </p:txBody>
      </p:sp>
      <p:sp>
        <p:nvSpPr>
          <p:cNvPr id="4" name="Date Placeholder 3">
            <a:extLst>
              <a:ext uri="{FF2B5EF4-FFF2-40B4-BE49-F238E27FC236}">
                <a16:creationId xmlns:a16="http://schemas.microsoft.com/office/drawing/2014/main" id="{24A38473-2244-9845-A8AD-9ECE8A4994BA}"/>
              </a:ext>
            </a:extLst>
          </p:cNvPr>
          <p:cNvSpPr>
            <a:spLocks noGrp="1"/>
          </p:cNvSpPr>
          <p:nvPr>
            <p:ph type="dt" sz="half" idx="10"/>
          </p:nvPr>
        </p:nvSpPr>
        <p:spPr/>
        <p:txBody>
          <a:bodyPr/>
          <a:lstStyle/>
          <a:p>
            <a:fld id="{9363FF3A-EDFC-514E-A954-4A2CF66687AC}" type="datetime1">
              <a:rPr lang="en-US" smtClean="0"/>
              <a:t>10/8/19</a:t>
            </a:fld>
            <a:endParaRPr lang="en-US" dirty="0"/>
          </a:p>
        </p:txBody>
      </p:sp>
      <p:sp>
        <p:nvSpPr>
          <p:cNvPr id="5" name="Footer Placeholder 4">
            <a:extLst>
              <a:ext uri="{FF2B5EF4-FFF2-40B4-BE49-F238E27FC236}">
                <a16:creationId xmlns:a16="http://schemas.microsoft.com/office/drawing/2014/main" id="{4257FB1B-5512-C942-9D5C-8F6D0286F3CF}"/>
              </a:ext>
            </a:extLst>
          </p:cNvPr>
          <p:cNvSpPr>
            <a:spLocks noGrp="1"/>
          </p:cNvSpPr>
          <p:nvPr>
            <p:ph type="ftr" sz="quarter" idx="11"/>
          </p:nvPr>
        </p:nvSpPr>
        <p:spPr/>
        <p:txBody>
          <a:bodyPr/>
          <a:lstStyle/>
          <a:p>
            <a:r>
              <a:rPr lang="en-US"/>
              <a:t>hughes</a:t>
            </a:r>
            <a:endParaRPr lang="en-US" dirty="0"/>
          </a:p>
        </p:txBody>
      </p:sp>
      <p:sp>
        <p:nvSpPr>
          <p:cNvPr id="6" name="Slide Number Placeholder 5">
            <a:extLst>
              <a:ext uri="{FF2B5EF4-FFF2-40B4-BE49-F238E27FC236}">
                <a16:creationId xmlns:a16="http://schemas.microsoft.com/office/drawing/2014/main" id="{54B9580F-65DC-8440-9C4F-322234D3B30F}"/>
              </a:ext>
            </a:extLst>
          </p:cNvPr>
          <p:cNvSpPr>
            <a:spLocks noGrp="1"/>
          </p:cNvSpPr>
          <p:nvPr>
            <p:ph type="sldNum" sz="quarter" idx="12"/>
          </p:nvPr>
        </p:nvSpPr>
        <p:spPr/>
        <p:txBody>
          <a:bodyPr/>
          <a:lstStyle/>
          <a:p>
            <a:fld id="{6113E31D-E2AB-40D1-8B51-AFA5AFEF393A}" type="slidenum">
              <a:rPr lang="en-US" smtClean="0"/>
              <a:t>10</a:t>
            </a:fld>
            <a:endParaRPr lang="en-US" dirty="0"/>
          </a:p>
        </p:txBody>
      </p:sp>
    </p:spTree>
    <p:extLst>
      <p:ext uri="{BB962C8B-B14F-4D97-AF65-F5344CB8AC3E}">
        <p14:creationId xmlns:p14="http://schemas.microsoft.com/office/powerpoint/2010/main" val="1638019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DF91-B1EC-DC4F-AF76-44191A3D0472}"/>
              </a:ext>
            </a:extLst>
          </p:cNvPr>
          <p:cNvSpPr>
            <a:spLocks noGrp="1"/>
          </p:cNvSpPr>
          <p:nvPr>
            <p:ph type="title"/>
          </p:nvPr>
        </p:nvSpPr>
        <p:spPr>
          <a:xfrm>
            <a:off x="475314" y="722780"/>
            <a:ext cx="9425144" cy="532263"/>
          </a:xfrm>
        </p:spPr>
        <p:txBody>
          <a:bodyPr/>
          <a:lstStyle/>
          <a:p>
            <a:r>
              <a:rPr lang="en-US" dirty="0"/>
              <a:t>Resources</a:t>
            </a:r>
          </a:p>
        </p:txBody>
      </p:sp>
      <p:sp>
        <p:nvSpPr>
          <p:cNvPr id="3" name="Content Placeholder 2">
            <a:extLst>
              <a:ext uri="{FF2B5EF4-FFF2-40B4-BE49-F238E27FC236}">
                <a16:creationId xmlns:a16="http://schemas.microsoft.com/office/drawing/2014/main" id="{BC5478C4-7182-F54E-8C6E-3F6AF7ACE600}"/>
              </a:ext>
            </a:extLst>
          </p:cNvPr>
          <p:cNvSpPr>
            <a:spLocks noGrp="1"/>
          </p:cNvSpPr>
          <p:nvPr>
            <p:ph idx="1"/>
          </p:nvPr>
        </p:nvSpPr>
        <p:spPr>
          <a:xfrm>
            <a:off x="731520" y="1255042"/>
            <a:ext cx="10643616" cy="4792189"/>
          </a:xfrm>
        </p:spPr>
        <p:txBody>
          <a:bodyPr>
            <a:normAutofit/>
          </a:bodyPr>
          <a:lstStyle/>
          <a:p>
            <a:r>
              <a:rPr lang="en-US" dirty="0"/>
              <a:t>Here are some online sources:</a:t>
            </a:r>
          </a:p>
          <a:p>
            <a:pPr marL="457200" indent="-457200">
              <a:buFont typeface="+mj-lt"/>
              <a:buAutoNum type="arabicPeriod"/>
            </a:pPr>
            <a:r>
              <a:rPr lang="en-US" dirty="0"/>
              <a:t>The Kaggle competition [website](</a:t>
            </a:r>
            <a:r>
              <a:rPr lang="en-US" dirty="0">
                <a:hlinkClick r:id="rId2"/>
              </a:rPr>
              <a:t>https://www.kaggle.com/competitions</a:t>
            </a:r>
            <a:r>
              <a:rPr lang="en-US" dirty="0"/>
              <a:t>).</a:t>
            </a:r>
          </a:p>
          <a:p>
            <a:pPr marL="457200" indent="-457200">
              <a:buFont typeface="+mj-lt"/>
              <a:buAutoNum type="arabicPeriod"/>
            </a:pPr>
            <a:r>
              <a:rPr lang="en-US" dirty="0"/>
              <a:t>The UCI machine learning repository [website](</a:t>
            </a:r>
            <a:r>
              <a:rPr lang="en-US" dirty="0">
                <a:hlinkClick r:id="rId3"/>
              </a:rPr>
              <a:t>http://archive.ics.uci.edu/ml/index.php</a:t>
            </a:r>
            <a:r>
              <a:rPr lang="en-US" dirty="0"/>
              <a:t>)</a:t>
            </a:r>
          </a:p>
          <a:p>
            <a:pPr marL="457200" indent="-457200">
              <a:buFont typeface="+mj-lt"/>
              <a:buAutoNum type="arabicPeriod"/>
            </a:pPr>
            <a:r>
              <a:rPr lang="en-US" dirty="0"/>
              <a:t>The Stanford CS229 project [website](</a:t>
            </a:r>
            <a:r>
              <a:rPr lang="en-US" dirty="0">
                <a:hlinkClick r:id="rId4"/>
              </a:rPr>
              <a:t>http://cs229.stanford.edu/</a:t>
            </a:r>
            <a:r>
              <a:rPr lang="en-US" dirty="0" err="1">
                <a:hlinkClick r:id="rId4"/>
              </a:rPr>
              <a:t>projects.html</a:t>
            </a:r>
            <a:r>
              <a:rPr lang="en-US" dirty="0"/>
              <a:t>).   The section titled "Previous projects" has hundreds of example projects from past years.  Note that posters only appear to be available for years 2015-present, and reports (something I am not asking you to do) are available for all years.   Many (though not all) of these projects are also based on Kaggle competitions.   Some particularly good examples of posters are:</a:t>
            </a:r>
          </a:p>
          <a:p>
            <a:pPr marL="932688" lvl="2" indent="-457200">
              <a:buFont typeface="Wingdings" pitchFamily="2" charset="2"/>
              <a:buChar char="Ø"/>
            </a:pPr>
            <a:r>
              <a:rPr lang="en-US" sz="1800" dirty="0">
                <a:hlinkClick r:id="rId5"/>
              </a:rPr>
              <a:t>Large-scale Protein Atlas Compartmentalization Analysis</a:t>
            </a:r>
            <a:r>
              <a:rPr lang="en-US" sz="1800" dirty="0"/>
              <a:t>]</a:t>
            </a:r>
          </a:p>
          <a:p>
            <a:pPr marL="932688" lvl="2" indent="-457200">
              <a:buFont typeface="Wingdings" pitchFamily="2" charset="2"/>
              <a:buChar char="Ø"/>
            </a:pPr>
            <a:r>
              <a:rPr lang="en-US" sz="1800" dirty="0">
                <a:hlinkClick r:id="rId6"/>
              </a:rPr>
              <a:t>A Data-Driven Approach for Predicting Elastic Properties of Inorganic Materials</a:t>
            </a:r>
            <a:r>
              <a:rPr lang="en-US" sz="1800" dirty="0"/>
              <a:t>]</a:t>
            </a:r>
          </a:p>
          <a:p>
            <a:pPr marL="932688" lvl="2" indent="-457200">
              <a:buFont typeface="Wingdings" pitchFamily="2" charset="2"/>
              <a:buChar char="Ø"/>
            </a:pPr>
            <a:r>
              <a:rPr lang="en-US" sz="1800" dirty="0">
                <a:hlinkClick r:id="rId7"/>
              </a:rPr>
              <a:t>Galaxy Morphology</a:t>
            </a:r>
            <a:endParaRPr lang="en-US" sz="1800" dirty="0"/>
          </a:p>
          <a:p>
            <a:pPr marL="932688" lvl="2" indent="-457200">
              <a:buFont typeface="Wingdings" pitchFamily="2" charset="2"/>
              <a:buChar char="Ø"/>
            </a:pPr>
            <a:r>
              <a:rPr lang="en-US" sz="1800" dirty="0">
                <a:hlinkClick r:id="rId8"/>
              </a:rPr>
              <a:t>Modeling and Optimization of Optical Devices using a Variational Autoencoder</a:t>
            </a:r>
            <a:endParaRPr lang="en-US" sz="1800" dirty="0"/>
          </a:p>
        </p:txBody>
      </p:sp>
      <p:sp>
        <p:nvSpPr>
          <p:cNvPr id="4" name="Date Placeholder 3">
            <a:extLst>
              <a:ext uri="{FF2B5EF4-FFF2-40B4-BE49-F238E27FC236}">
                <a16:creationId xmlns:a16="http://schemas.microsoft.com/office/drawing/2014/main" id="{95566C2F-57C2-6445-92FD-31BDA3A4CF99}"/>
              </a:ext>
            </a:extLst>
          </p:cNvPr>
          <p:cNvSpPr>
            <a:spLocks noGrp="1"/>
          </p:cNvSpPr>
          <p:nvPr>
            <p:ph type="dt" sz="half" idx="10"/>
          </p:nvPr>
        </p:nvSpPr>
        <p:spPr/>
        <p:txBody>
          <a:bodyPr/>
          <a:lstStyle/>
          <a:p>
            <a:fld id="{9363FF3A-EDFC-514E-A954-4A2CF66687AC}" type="datetime1">
              <a:rPr lang="en-US" smtClean="0"/>
              <a:t>10/8/19</a:t>
            </a:fld>
            <a:endParaRPr lang="en-US" dirty="0"/>
          </a:p>
        </p:txBody>
      </p:sp>
      <p:sp>
        <p:nvSpPr>
          <p:cNvPr id="5" name="Footer Placeholder 4">
            <a:extLst>
              <a:ext uri="{FF2B5EF4-FFF2-40B4-BE49-F238E27FC236}">
                <a16:creationId xmlns:a16="http://schemas.microsoft.com/office/drawing/2014/main" id="{D55EFA10-7F78-1E46-ABD7-864B5B595985}"/>
              </a:ext>
            </a:extLst>
          </p:cNvPr>
          <p:cNvSpPr>
            <a:spLocks noGrp="1"/>
          </p:cNvSpPr>
          <p:nvPr>
            <p:ph type="ftr" sz="quarter" idx="11"/>
          </p:nvPr>
        </p:nvSpPr>
        <p:spPr/>
        <p:txBody>
          <a:bodyPr/>
          <a:lstStyle/>
          <a:p>
            <a:r>
              <a:rPr lang="en-US"/>
              <a:t>hughes</a:t>
            </a:r>
            <a:endParaRPr lang="en-US" dirty="0"/>
          </a:p>
        </p:txBody>
      </p:sp>
      <p:sp>
        <p:nvSpPr>
          <p:cNvPr id="6" name="Slide Number Placeholder 5">
            <a:extLst>
              <a:ext uri="{FF2B5EF4-FFF2-40B4-BE49-F238E27FC236}">
                <a16:creationId xmlns:a16="http://schemas.microsoft.com/office/drawing/2014/main" id="{2BAE6878-960D-5643-A989-97B8024A2AA7}"/>
              </a:ext>
            </a:extLst>
          </p:cNvPr>
          <p:cNvSpPr>
            <a:spLocks noGrp="1"/>
          </p:cNvSpPr>
          <p:nvPr>
            <p:ph type="sldNum" sz="quarter" idx="12"/>
          </p:nvPr>
        </p:nvSpPr>
        <p:spPr/>
        <p:txBody>
          <a:bodyPr/>
          <a:lstStyle/>
          <a:p>
            <a:fld id="{6113E31D-E2AB-40D1-8B51-AFA5AFEF393A}" type="slidenum">
              <a:rPr lang="en-US" smtClean="0"/>
              <a:t>11</a:t>
            </a:fld>
            <a:endParaRPr lang="en-US" dirty="0"/>
          </a:p>
        </p:txBody>
      </p:sp>
    </p:spTree>
    <p:extLst>
      <p:ext uri="{BB962C8B-B14F-4D97-AF65-F5344CB8AC3E}">
        <p14:creationId xmlns:p14="http://schemas.microsoft.com/office/powerpoint/2010/main" val="285206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676FA-B53B-EC44-8BFE-A1EC91C29906}"/>
              </a:ext>
            </a:extLst>
          </p:cNvPr>
          <p:cNvSpPr>
            <a:spLocks noGrp="1"/>
          </p:cNvSpPr>
          <p:nvPr>
            <p:ph type="title"/>
          </p:nvPr>
        </p:nvSpPr>
        <p:spPr/>
        <p:txBody>
          <a:bodyPr/>
          <a:lstStyle/>
          <a:p>
            <a:r>
              <a:rPr lang="en-US" dirty="0"/>
              <a:t>FAQ(1)</a:t>
            </a:r>
          </a:p>
        </p:txBody>
      </p:sp>
      <p:sp>
        <p:nvSpPr>
          <p:cNvPr id="3" name="Content Placeholder 2">
            <a:extLst>
              <a:ext uri="{FF2B5EF4-FFF2-40B4-BE49-F238E27FC236}">
                <a16:creationId xmlns:a16="http://schemas.microsoft.com/office/drawing/2014/main" id="{70623543-25BC-FB4B-80DB-67992CCDAC01}"/>
              </a:ext>
            </a:extLst>
          </p:cNvPr>
          <p:cNvSpPr>
            <a:spLocks noGrp="1"/>
          </p:cNvSpPr>
          <p:nvPr>
            <p:ph idx="1"/>
          </p:nvPr>
        </p:nvSpPr>
        <p:spPr>
          <a:xfrm>
            <a:off x="963168" y="1370246"/>
            <a:ext cx="10668000" cy="4555066"/>
          </a:xfrm>
        </p:spPr>
        <p:txBody>
          <a:bodyPr>
            <a:normAutofit fontScale="92500" lnSpcReduction="10000"/>
          </a:bodyPr>
          <a:lstStyle/>
          <a:p>
            <a:r>
              <a:rPr lang="en-US" b="1" u="sng" dirty="0"/>
              <a:t>1.   I found on the web a complete working solution to my project problem.   Can I use it?</a:t>
            </a:r>
          </a:p>
          <a:p>
            <a:r>
              <a:rPr lang="en-US" dirty="0"/>
              <a:t>  No.   As mentioned above, each Kaggle competition has a forum of questions and answers devoted to that particular competition.   We encourage you to consult that forum!   However, as much as is practical, we strongly urge you to **not** consult any posted solutions.   This will defeat the whole purpose of the project: The value the project has as a learning experience is **much** more important than its contribution to your final grade in this course!  </a:t>
            </a:r>
          </a:p>
          <a:p>
            <a:r>
              <a:rPr lang="en-US" b="1" u="sng" dirty="0"/>
              <a:t>2. Can I do this project as part of a team with another student?</a:t>
            </a:r>
          </a:p>
          <a:p>
            <a:r>
              <a:rPr lang="en-US" dirty="0"/>
              <a:t>  No.  However, we do anticipate that many students in the class may end up working on the same subset of projects.   Consulting with these students about problems you run into and methods you are trying is fine.   But the work you submit as your project must be **overwhelmingly** your own.    You should be able to explain and justify every choice that is made in the course of completing your project.</a:t>
            </a:r>
          </a:p>
          <a:p>
            <a:r>
              <a:rPr lang="en-US" b="1" u="sng" dirty="0"/>
              <a:t>3.   Is it okay to use a dataset that is not public ?</a:t>
            </a:r>
          </a:p>
          <a:p>
            <a:r>
              <a:rPr lang="en-US" dirty="0"/>
              <a:t>  Yes.  We don't mind you using a dataset that is not public, as long as you have the required permissions to use it. We don't require you to share the dataset either as long as you can accurately describe it in the Final Report.</a:t>
            </a:r>
          </a:p>
        </p:txBody>
      </p:sp>
      <p:sp>
        <p:nvSpPr>
          <p:cNvPr id="4" name="Date Placeholder 3">
            <a:extLst>
              <a:ext uri="{FF2B5EF4-FFF2-40B4-BE49-F238E27FC236}">
                <a16:creationId xmlns:a16="http://schemas.microsoft.com/office/drawing/2014/main" id="{A64C1BE5-9611-064D-B91D-AEDA3DA44671}"/>
              </a:ext>
            </a:extLst>
          </p:cNvPr>
          <p:cNvSpPr>
            <a:spLocks noGrp="1"/>
          </p:cNvSpPr>
          <p:nvPr>
            <p:ph type="dt" sz="half" idx="10"/>
          </p:nvPr>
        </p:nvSpPr>
        <p:spPr/>
        <p:txBody>
          <a:bodyPr/>
          <a:lstStyle/>
          <a:p>
            <a:fld id="{9363FF3A-EDFC-514E-A954-4A2CF66687AC}" type="datetime1">
              <a:rPr lang="en-US" smtClean="0"/>
              <a:t>10/8/19</a:t>
            </a:fld>
            <a:endParaRPr lang="en-US" dirty="0"/>
          </a:p>
        </p:txBody>
      </p:sp>
      <p:sp>
        <p:nvSpPr>
          <p:cNvPr id="5" name="Footer Placeholder 4">
            <a:extLst>
              <a:ext uri="{FF2B5EF4-FFF2-40B4-BE49-F238E27FC236}">
                <a16:creationId xmlns:a16="http://schemas.microsoft.com/office/drawing/2014/main" id="{2930FA42-BE42-F040-8C71-77FA5324CED8}"/>
              </a:ext>
            </a:extLst>
          </p:cNvPr>
          <p:cNvSpPr>
            <a:spLocks noGrp="1"/>
          </p:cNvSpPr>
          <p:nvPr>
            <p:ph type="ftr" sz="quarter" idx="11"/>
          </p:nvPr>
        </p:nvSpPr>
        <p:spPr/>
        <p:txBody>
          <a:bodyPr/>
          <a:lstStyle/>
          <a:p>
            <a:r>
              <a:rPr lang="en-US"/>
              <a:t>hughes</a:t>
            </a:r>
            <a:endParaRPr lang="en-US" dirty="0"/>
          </a:p>
        </p:txBody>
      </p:sp>
      <p:sp>
        <p:nvSpPr>
          <p:cNvPr id="6" name="Slide Number Placeholder 5">
            <a:extLst>
              <a:ext uri="{FF2B5EF4-FFF2-40B4-BE49-F238E27FC236}">
                <a16:creationId xmlns:a16="http://schemas.microsoft.com/office/drawing/2014/main" id="{9282FB75-118C-734B-9473-45E9752BF5BF}"/>
              </a:ext>
            </a:extLst>
          </p:cNvPr>
          <p:cNvSpPr>
            <a:spLocks noGrp="1"/>
          </p:cNvSpPr>
          <p:nvPr>
            <p:ph type="sldNum" sz="quarter" idx="12"/>
          </p:nvPr>
        </p:nvSpPr>
        <p:spPr/>
        <p:txBody>
          <a:bodyPr/>
          <a:lstStyle/>
          <a:p>
            <a:fld id="{6113E31D-E2AB-40D1-8B51-AFA5AFEF393A}" type="slidenum">
              <a:rPr lang="en-US" smtClean="0"/>
              <a:t>12</a:t>
            </a:fld>
            <a:endParaRPr lang="en-US" dirty="0"/>
          </a:p>
        </p:txBody>
      </p:sp>
    </p:spTree>
    <p:extLst>
      <p:ext uri="{BB962C8B-B14F-4D97-AF65-F5344CB8AC3E}">
        <p14:creationId xmlns:p14="http://schemas.microsoft.com/office/powerpoint/2010/main" val="1979675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BA6B3-A912-424D-838B-F93E8EB8DA93}"/>
              </a:ext>
            </a:extLst>
          </p:cNvPr>
          <p:cNvSpPr>
            <a:spLocks noGrp="1"/>
          </p:cNvSpPr>
          <p:nvPr>
            <p:ph type="title"/>
          </p:nvPr>
        </p:nvSpPr>
        <p:spPr>
          <a:xfrm>
            <a:off x="475314" y="627107"/>
            <a:ext cx="9425144" cy="532263"/>
          </a:xfrm>
        </p:spPr>
        <p:txBody>
          <a:bodyPr/>
          <a:lstStyle/>
          <a:p>
            <a:r>
              <a:rPr lang="en-US" dirty="0"/>
              <a:t>FAQ(2)</a:t>
            </a:r>
          </a:p>
        </p:txBody>
      </p:sp>
      <p:sp>
        <p:nvSpPr>
          <p:cNvPr id="3" name="Content Placeholder 2">
            <a:extLst>
              <a:ext uri="{FF2B5EF4-FFF2-40B4-BE49-F238E27FC236}">
                <a16:creationId xmlns:a16="http://schemas.microsoft.com/office/drawing/2014/main" id="{87C20993-8A88-F44C-B7A2-351D62FCA4C8}"/>
              </a:ext>
            </a:extLst>
          </p:cNvPr>
          <p:cNvSpPr>
            <a:spLocks noGrp="1"/>
          </p:cNvSpPr>
          <p:nvPr>
            <p:ph idx="1"/>
          </p:nvPr>
        </p:nvSpPr>
        <p:spPr>
          <a:xfrm>
            <a:off x="475314" y="1159370"/>
            <a:ext cx="11168046" cy="4680598"/>
          </a:xfrm>
        </p:spPr>
        <p:txBody>
          <a:bodyPr>
            <a:normAutofit fontScale="92500" lnSpcReduction="10000"/>
          </a:bodyPr>
          <a:lstStyle/>
          <a:p>
            <a:pPr marL="0" indent="0">
              <a:buNone/>
            </a:pPr>
            <a:r>
              <a:rPr lang="en-US" b="1" u="sng" dirty="0"/>
              <a:t>4.  Are the final presentations public?</a:t>
            </a:r>
          </a:p>
          <a:p>
            <a:r>
              <a:rPr lang="en-US" dirty="0"/>
              <a:t>  Yes.   All projects will be viewable by fellow students via our classroom </a:t>
            </a:r>
            <a:r>
              <a:rPr lang="en-US" dirty="0" err="1"/>
              <a:t>github</a:t>
            </a:r>
            <a:r>
              <a:rPr lang="en-US" dirty="0"/>
              <a:t> repo.   We will also host final posters (just like the CS229 website above).  Let us know if this is not possible (because the data is private) or desired for your project.   We want to advertise this course and its potential to future students!</a:t>
            </a:r>
          </a:p>
          <a:p>
            <a:pPr marL="0" indent="0">
              <a:buNone/>
            </a:pPr>
            <a:r>
              <a:rPr lang="en-US" b="1" u="sng" dirty="0"/>
              <a:t>5.  Can I combine this project with another class project?</a:t>
            </a:r>
          </a:p>
          <a:p>
            <a:r>
              <a:rPr lang="en-US" dirty="0"/>
              <a:t>  Yes.  In general it is possible to combine your project for this course and another class, but with the following caveats:</a:t>
            </a:r>
          </a:p>
          <a:p>
            <a:r>
              <a:rPr lang="en-US" dirty="0"/>
              <a:t>  * You should make sure that you follow all the guidelines and requirements for this project (in addition to the requirements of the other class). So, if you'd like to combine this project with a class X but class X's policies don't allow for it, you cannot do it.</a:t>
            </a:r>
          </a:p>
          <a:p>
            <a:r>
              <a:rPr lang="en-US" dirty="0"/>
              <a:t>  *  You cannot turn in an identical project for both classes, but you can share common infrastructure/code base/datasets across the two classes.</a:t>
            </a:r>
          </a:p>
          <a:p>
            <a:r>
              <a:rPr lang="en-US" dirty="0"/>
              <a:t>  *  Clearly indicate in your mid-project report as well as an addendum (text document) to your final poster, which part of the project is done for this class and which part is done for a class other than this one. For shared projects, we also require that you submit the final report from the class you're sharing the project with.</a:t>
            </a:r>
          </a:p>
        </p:txBody>
      </p:sp>
      <p:sp>
        <p:nvSpPr>
          <p:cNvPr id="4" name="Date Placeholder 3">
            <a:extLst>
              <a:ext uri="{FF2B5EF4-FFF2-40B4-BE49-F238E27FC236}">
                <a16:creationId xmlns:a16="http://schemas.microsoft.com/office/drawing/2014/main" id="{70FF16DD-B609-854F-915D-451FB4695172}"/>
              </a:ext>
            </a:extLst>
          </p:cNvPr>
          <p:cNvSpPr>
            <a:spLocks noGrp="1"/>
          </p:cNvSpPr>
          <p:nvPr>
            <p:ph type="dt" sz="half" idx="10"/>
          </p:nvPr>
        </p:nvSpPr>
        <p:spPr/>
        <p:txBody>
          <a:bodyPr/>
          <a:lstStyle/>
          <a:p>
            <a:fld id="{9363FF3A-EDFC-514E-A954-4A2CF66687AC}" type="datetime1">
              <a:rPr lang="en-US" smtClean="0"/>
              <a:t>10/8/19</a:t>
            </a:fld>
            <a:endParaRPr lang="en-US" dirty="0"/>
          </a:p>
        </p:txBody>
      </p:sp>
      <p:sp>
        <p:nvSpPr>
          <p:cNvPr id="5" name="Footer Placeholder 4">
            <a:extLst>
              <a:ext uri="{FF2B5EF4-FFF2-40B4-BE49-F238E27FC236}">
                <a16:creationId xmlns:a16="http://schemas.microsoft.com/office/drawing/2014/main" id="{7F72A7BC-846F-D14F-9B86-3ED52C120751}"/>
              </a:ext>
            </a:extLst>
          </p:cNvPr>
          <p:cNvSpPr>
            <a:spLocks noGrp="1"/>
          </p:cNvSpPr>
          <p:nvPr>
            <p:ph type="ftr" sz="quarter" idx="11"/>
          </p:nvPr>
        </p:nvSpPr>
        <p:spPr/>
        <p:txBody>
          <a:bodyPr/>
          <a:lstStyle/>
          <a:p>
            <a:r>
              <a:rPr lang="en-US"/>
              <a:t>hughes</a:t>
            </a:r>
            <a:endParaRPr lang="en-US" dirty="0"/>
          </a:p>
        </p:txBody>
      </p:sp>
      <p:sp>
        <p:nvSpPr>
          <p:cNvPr id="6" name="Slide Number Placeholder 5">
            <a:extLst>
              <a:ext uri="{FF2B5EF4-FFF2-40B4-BE49-F238E27FC236}">
                <a16:creationId xmlns:a16="http://schemas.microsoft.com/office/drawing/2014/main" id="{FD48FB01-06A9-9D4F-ACCC-0B7E0B90C962}"/>
              </a:ext>
            </a:extLst>
          </p:cNvPr>
          <p:cNvSpPr>
            <a:spLocks noGrp="1"/>
          </p:cNvSpPr>
          <p:nvPr>
            <p:ph type="sldNum" sz="quarter" idx="12"/>
          </p:nvPr>
        </p:nvSpPr>
        <p:spPr/>
        <p:txBody>
          <a:bodyPr/>
          <a:lstStyle/>
          <a:p>
            <a:fld id="{6113E31D-E2AB-40D1-8B51-AFA5AFEF393A}" type="slidenum">
              <a:rPr lang="en-US" smtClean="0"/>
              <a:t>13</a:t>
            </a:fld>
            <a:endParaRPr lang="en-US" dirty="0"/>
          </a:p>
        </p:txBody>
      </p:sp>
    </p:spTree>
    <p:extLst>
      <p:ext uri="{BB962C8B-B14F-4D97-AF65-F5344CB8AC3E}">
        <p14:creationId xmlns:p14="http://schemas.microsoft.com/office/powerpoint/2010/main" val="406605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EF855A-1E6A-0844-8A6C-28E9A82E05BE}"/>
              </a:ext>
            </a:extLst>
          </p:cNvPr>
          <p:cNvSpPr>
            <a:spLocks noGrp="1"/>
          </p:cNvSpPr>
          <p:nvPr>
            <p:ph type="dt" sz="half" idx="10"/>
          </p:nvPr>
        </p:nvSpPr>
        <p:spPr/>
        <p:txBody>
          <a:bodyPr/>
          <a:lstStyle/>
          <a:p>
            <a:fld id="{EC3F74F4-052D-244B-92CB-54FFE7B64730}" type="datetime1">
              <a:rPr lang="en-US" smtClean="0"/>
              <a:t>10/8/19</a:t>
            </a:fld>
            <a:endParaRPr lang="en-US" dirty="0"/>
          </a:p>
        </p:txBody>
      </p:sp>
      <p:sp>
        <p:nvSpPr>
          <p:cNvPr id="3" name="Footer Placeholder 2">
            <a:extLst>
              <a:ext uri="{FF2B5EF4-FFF2-40B4-BE49-F238E27FC236}">
                <a16:creationId xmlns:a16="http://schemas.microsoft.com/office/drawing/2014/main" id="{3C5CDBFB-B614-C04B-9BDE-E98A6D21F423}"/>
              </a:ext>
            </a:extLst>
          </p:cNvPr>
          <p:cNvSpPr>
            <a:spLocks noGrp="1"/>
          </p:cNvSpPr>
          <p:nvPr>
            <p:ph type="ftr" sz="quarter" idx="11"/>
          </p:nvPr>
        </p:nvSpPr>
        <p:spPr/>
        <p:txBody>
          <a:bodyPr/>
          <a:lstStyle/>
          <a:p>
            <a:r>
              <a:rPr lang="en-US"/>
              <a:t>hughes</a:t>
            </a:r>
            <a:endParaRPr lang="en-US" dirty="0"/>
          </a:p>
        </p:txBody>
      </p:sp>
      <p:sp>
        <p:nvSpPr>
          <p:cNvPr id="4" name="Slide Number Placeholder 3">
            <a:extLst>
              <a:ext uri="{FF2B5EF4-FFF2-40B4-BE49-F238E27FC236}">
                <a16:creationId xmlns:a16="http://schemas.microsoft.com/office/drawing/2014/main" id="{2A078937-4A28-8942-9607-BB700C296E8E}"/>
              </a:ext>
            </a:extLst>
          </p:cNvPr>
          <p:cNvSpPr>
            <a:spLocks noGrp="1"/>
          </p:cNvSpPr>
          <p:nvPr>
            <p:ph type="sldNum" sz="quarter" idx="12"/>
          </p:nvPr>
        </p:nvSpPr>
        <p:spPr/>
        <p:txBody>
          <a:bodyPr/>
          <a:lstStyle/>
          <a:p>
            <a:fld id="{4FAB73BC-B049-4115-A692-8D63A059BFB8}" type="slidenum">
              <a:rPr lang="en-US" smtClean="0"/>
              <a:pPr/>
              <a:t>14</a:t>
            </a:fld>
            <a:endParaRPr lang="en-US" dirty="0"/>
          </a:p>
        </p:txBody>
      </p:sp>
      <p:pic>
        <p:nvPicPr>
          <p:cNvPr id="5" name="Picture 4">
            <a:extLst>
              <a:ext uri="{FF2B5EF4-FFF2-40B4-BE49-F238E27FC236}">
                <a16:creationId xmlns:a16="http://schemas.microsoft.com/office/drawing/2014/main" id="{3400FCA1-AF46-954B-A338-E09C503F3BFE}"/>
              </a:ext>
            </a:extLst>
          </p:cNvPr>
          <p:cNvPicPr>
            <a:picLocks noChangeAspect="1"/>
          </p:cNvPicPr>
          <p:nvPr/>
        </p:nvPicPr>
        <p:blipFill>
          <a:blip r:embed="rId2"/>
          <a:stretch>
            <a:fillRect/>
          </a:stretch>
        </p:blipFill>
        <p:spPr>
          <a:xfrm>
            <a:off x="2749550" y="952500"/>
            <a:ext cx="6692900" cy="4953000"/>
          </a:xfrm>
          <a:prstGeom prst="rect">
            <a:avLst/>
          </a:prstGeom>
          <a:solidFill>
            <a:schemeClr val="accent2"/>
          </a:solidFill>
        </p:spPr>
      </p:pic>
      <p:sp>
        <p:nvSpPr>
          <p:cNvPr id="6" name="Rectangle 5">
            <a:extLst>
              <a:ext uri="{FF2B5EF4-FFF2-40B4-BE49-F238E27FC236}">
                <a16:creationId xmlns:a16="http://schemas.microsoft.com/office/drawing/2014/main" id="{D8690B6A-07EC-8A47-B894-53E9FDA0F2C3}"/>
              </a:ext>
            </a:extLst>
          </p:cNvPr>
          <p:cNvSpPr/>
          <p:nvPr/>
        </p:nvSpPr>
        <p:spPr>
          <a:xfrm>
            <a:off x="2852928" y="1584960"/>
            <a:ext cx="833257" cy="170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AF81720-F0A9-C147-AA7D-DEED3DD7300A}"/>
              </a:ext>
            </a:extLst>
          </p:cNvPr>
          <p:cNvSpPr txBox="1"/>
          <p:nvPr/>
        </p:nvSpPr>
        <p:spPr>
          <a:xfrm>
            <a:off x="1097280" y="316992"/>
            <a:ext cx="2721835" cy="369332"/>
          </a:xfrm>
          <a:prstGeom prst="rect">
            <a:avLst/>
          </a:prstGeom>
          <a:noFill/>
        </p:spPr>
        <p:txBody>
          <a:bodyPr wrap="none" rtlCol="0">
            <a:spAutoFit/>
          </a:bodyPr>
          <a:lstStyle/>
          <a:p>
            <a:r>
              <a:rPr lang="en-US" dirty="0"/>
              <a:t>Example project from 2018</a:t>
            </a:r>
          </a:p>
        </p:txBody>
      </p:sp>
    </p:spTree>
    <p:extLst>
      <p:ext uri="{BB962C8B-B14F-4D97-AF65-F5344CB8AC3E}">
        <p14:creationId xmlns:p14="http://schemas.microsoft.com/office/powerpoint/2010/main" val="1961989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FDF890C-6682-544E-BDAA-662E2DE0A661}"/>
              </a:ext>
            </a:extLst>
          </p:cNvPr>
          <p:cNvPicPr>
            <a:picLocks noChangeAspect="1"/>
          </p:cNvPicPr>
          <p:nvPr/>
        </p:nvPicPr>
        <p:blipFill>
          <a:blip r:embed="rId2"/>
          <a:stretch>
            <a:fillRect/>
          </a:stretch>
        </p:blipFill>
        <p:spPr>
          <a:xfrm>
            <a:off x="2139950" y="482600"/>
            <a:ext cx="7912100" cy="5892800"/>
          </a:xfrm>
          <a:prstGeom prst="rect">
            <a:avLst/>
          </a:prstGeom>
        </p:spPr>
      </p:pic>
      <p:sp>
        <p:nvSpPr>
          <p:cNvPr id="2" name="Date Placeholder 1">
            <a:extLst>
              <a:ext uri="{FF2B5EF4-FFF2-40B4-BE49-F238E27FC236}">
                <a16:creationId xmlns:a16="http://schemas.microsoft.com/office/drawing/2014/main" id="{B9EF855A-1E6A-0844-8A6C-28E9A82E05BE}"/>
              </a:ext>
            </a:extLst>
          </p:cNvPr>
          <p:cNvSpPr>
            <a:spLocks noGrp="1"/>
          </p:cNvSpPr>
          <p:nvPr>
            <p:ph type="dt" sz="half" idx="10"/>
          </p:nvPr>
        </p:nvSpPr>
        <p:spPr/>
        <p:txBody>
          <a:bodyPr/>
          <a:lstStyle/>
          <a:p>
            <a:fld id="{EC3F74F4-052D-244B-92CB-54FFE7B64730}" type="datetime1">
              <a:rPr lang="en-US" smtClean="0"/>
              <a:t>10/8/19</a:t>
            </a:fld>
            <a:endParaRPr lang="en-US" dirty="0"/>
          </a:p>
        </p:txBody>
      </p:sp>
      <p:sp>
        <p:nvSpPr>
          <p:cNvPr id="3" name="Footer Placeholder 2">
            <a:extLst>
              <a:ext uri="{FF2B5EF4-FFF2-40B4-BE49-F238E27FC236}">
                <a16:creationId xmlns:a16="http://schemas.microsoft.com/office/drawing/2014/main" id="{3C5CDBFB-B614-C04B-9BDE-E98A6D21F423}"/>
              </a:ext>
            </a:extLst>
          </p:cNvPr>
          <p:cNvSpPr>
            <a:spLocks noGrp="1"/>
          </p:cNvSpPr>
          <p:nvPr>
            <p:ph type="ftr" sz="quarter" idx="11"/>
          </p:nvPr>
        </p:nvSpPr>
        <p:spPr/>
        <p:txBody>
          <a:bodyPr/>
          <a:lstStyle/>
          <a:p>
            <a:r>
              <a:rPr lang="en-US"/>
              <a:t>hughes</a:t>
            </a:r>
            <a:endParaRPr lang="en-US" dirty="0"/>
          </a:p>
        </p:txBody>
      </p:sp>
      <p:sp>
        <p:nvSpPr>
          <p:cNvPr id="4" name="Slide Number Placeholder 3">
            <a:extLst>
              <a:ext uri="{FF2B5EF4-FFF2-40B4-BE49-F238E27FC236}">
                <a16:creationId xmlns:a16="http://schemas.microsoft.com/office/drawing/2014/main" id="{2A078937-4A28-8942-9607-BB700C296E8E}"/>
              </a:ext>
            </a:extLst>
          </p:cNvPr>
          <p:cNvSpPr>
            <a:spLocks noGrp="1"/>
          </p:cNvSpPr>
          <p:nvPr>
            <p:ph type="sldNum" sz="quarter" idx="12"/>
          </p:nvPr>
        </p:nvSpPr>
        <p:spPr/>
        <p:txBody>
          <a:bodyPr/>
          <a:lstStyle/>
          <a:p>
            <a:fld id="{4FAB73BC-B049-4115-A692-8D63A059BFB8}" type="slidenum">
              <a:rPr lang="en-US" smtClean="0"/>
              <a:pPr/>
              <a:t>15</a:t>
            </a:fld>
            <a:endParaRPr lang="en-US" dirty="0"/>
          </a:p>
        </p:txBody>
      </p:sp>
      <p:sp>
        <p:nvSpPr>
          <p:cNvPr id="6" name="Rectangle 5">
            <a:extLst>
              <a:ext uri="{FF2B5EF4-FFF2-40B4-BE49-F238E27FC236}">
                <a16:creationId xmlns:a16="http://schemas.microsoft.com/office/drawing/2014/main" id="{D8690B6A-07EC-8A47-B894-53E9FDA0F2C3}"/>
              </a:ext>
            </a:extLst>
          </p:cNvPr>
          <p:cNvSpPr/>
          <p:nvPr/>
        </p:nvSpPr>
        <p:spPr>
          <a:xfrm>
            <a:off x="2333415" y="1402080"/>
            <a:ext cx="1236136" cy="170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AF81720-F0A9-C147-AA7D-DEED3DD7300A}"/>
              </a:ext>
            </a:extLst>
          </p:cNvPr>
          <p:cNvSpPr txBox="1"/>
          <p:nvPr/>
        </p:nvSpPr>
        <p:spPr>
          <a:xfrm>
            <a:off x="779032" y="76402"/>
            <a:ext cx="2721835" cy="369332"/>
          </a:xfrm>
          <a:prstGeom prst="rect">
            <a:avLst/>
          </a:prstGeom>
          <a:noFill/>
        </p:spPr>
        <p:txBody>
          <a:bodyPr wrap="none" rtlCol="0">
            <a:spAutoFit/>
          </a:bodyPr>
          <a:lstStyle/>
          <a:p>
            <a:r>
              <a:rPr lang="en-US" dirty="0"/>
              <a:t>Example project from 2018</a:t>
            </a:r>
          </a:p>
        </p:txBody>
      </p:sp>
    </p:spTree>
    <p:extLst>
      <p:ext uri="{BB962C8B-B14F-4D97-AF65-F5344CB8AC3E}">
        <p14:creationId xmlns:p14="http://schemas.microsoft.com/office/powerpoint/2010/main" val="4181466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EF855A-1E6A-0844-8A6C-28E9A82E05BE}"/>
              </a:ext>
            </a:extLst>
          </p:cNvPr>
          <p:cNvSpPr>
            <a:spLocks noGrp="1"/>
          </p:cNvSpPr>
          <p:nvPr>
            <p:ph type="dt" sz="half" idx="10"/>
          </p:nvPr>
        </p:nvSpPr>
        <p:spPr/>
        <p:txBody>
          <a:bodyPr/>
          <a:lstStyle/>
          <a:p>
            <a:fld id="{EC3F74F4-052D-244B-92CB-54FFE7B64730}" type="datetime1">
              <a:rPr lang="en-US" smtClean="0"/>
              <a:t>10/8/19</a:t>
            </a:fld>
            <a:endParaRPr lang="en-US" dirty="0"/>
          </a:p>
        </p:txBody>
      </p:sp>
      <p:sp>
        <p:nvSpPr>
          <p:cNvPr id="3" name="Footer Placeholder 2">
            <a:extLst>
              <a:ext uri="{FF2B5EF4-FFF2-40B4-BE49-F238E27FC236}">
                <a16:creationId xmlns:a16="http://schemas.microsoft.com/office/drawing/2014/main" id="{3C5CDBFB-B614-C04B-9BDE-E98A6D21F423}"/>
              </a:ext>
            </a:extLst>
          </p:cNvPr>
          <p:cNvSpPr>
            <a:spLocks noGrp="1"/>
          </p:cNvSpPr>
          <p:nvPr>
            <p:ph type="ftr" sz="quarter" idx="11"/>
          </p:nvPr>
        </p:nvSpPr>
        <p:spPr/>
        <p:txBody>
          <a:bodyPr/>
          <a:lstStyle/>
          <a:p>
            <a:r>
              <a:rPr lang="en-US"/>
              <a:t>hughes</a:t>
            </a:r>
            <a:endParaRPr lang="en-US" dirty="0"/>
          </a:p>
        </p:txBody>
      </p:sp>
      <p:sp>
        <p:nvSpPr>
          <p:cNvPr id="4" name="Slide Number Placeholder 3">
            <a:extLst>
              <a:ext uri="{FF2B5EF4-FFF2-40B4-BE49-F238E27FC236}">
                <a16:creationId xmlns:a16="http://schemas.microsoft.com/office/drawing/2014/main" id="{2A078937-4A28-8942-9607-BB700C296E8E}"/>
              </a:ext>
            </a:extLst>
          </p:cNvPr>
          <p:cNvSpPr>
            <a:spLocks noGrp="1"/>
          </p:cNvSpPr>
          <p:nvPr>
            <p:ph type="sldNum" sz="quarter" idx="12"/>
          </p:nvPr>
        </p:nvSpPr>
        <p:spPr/>
        <p:txBody>
          <a:bodyPr/>
          <a:lstStyle/>
          <a:p>
            <a:fld id="{4FAB73BC-B049-4115-A692-8D63A059BFB8}" type="slidenum">
              <a:rPr lang="en-US" smtClean="0"/>
              <a:pPr/>
              <a:t>16</a:t>
            </a:fld>
            <a:endParaRPr lang="en-US" dirty="0"/>
          </a:p>
        </p:txBody>
      </p:sp>
      <p:sp>
        <p:nvSpPr>
          <p:cNvPr id="7" name="TextBox 6">
            <a:extLst>
              <a:ext uri="{FF2B5EF4-FFF2-40B4-BE49-F238E27FC236}">
                <a16:creationId xmlns:a16="http://schemas.microsoft.com/office/drawing/2014/main" id="{BAF81720-F0A9-C147-AA7D-DEED3DD7300A}"/>
              </a:ext>
            </a:extLst>
          </p:cNvPr>
          <p:cNvSpPr txBox="1"/>
          <p:nvPr/>
        </p:nvSpPr>
        <p:spPr>
          <a:xfrm>
            <a:off x="377952" y="243840"/>
            <a:ext cx="2721835" cy="369332"/>
          </a:xfrm>
          <a:prstGeom prst="rect">
            <a:avLst/>
          </a:prstGeom>
          <a:noFill/>
        </p:spPr>
        <p:txBody>
          <a:bodyPr wrap="none" rtlCol="0">
            <a:spAutoFit/>
          </a:bodyPr>
          <a:lstStyle/>
          <a:p>
            <a:r>
              <a:rPr lang="en-US" dirty="0"/>
              <a:t>Example project from 2018</a:t>
            </a:r>
          </a:p>
        </p:txBody>
      </p:sp>
      <p:pic>
        <p:nvPicPr>
          <p:cNvPr id="8" name="Picture 7">
            <a:extLst>
              <a:ext uri="{FF2B5EF4-FFF2-40B4-BE49-F238E27FC236}">
                <a16:creationId xmlns:a16="http://schemas.microsoft.com/office/drawing/2014/main" id="{6476B58D-C564-F742-9288-CA2FD1E415EE}"/>
              </a:ext>
            </a:extLst>
          </p:cNvPr>
          <p:cNvPicPr>
            <a:picLocks noChangeAspect="1"/>
          </p:cNvPicPr>
          <p:nvPr/>
        </p:nvPicPr>
        <p:blipFill>
          <a:blip r:embed="rId2"/>
          <a:stretch>
            <a:fillRect/>
          </a:stretch>
        </p:blipFill>
        <p:spPr>
          <a:xfrm>
            <a:off x="3569551" y="0"/>
            <a:ext cx="8343377" cy="6218858"/>
          </a:xfrm>
          <a:prstGeom prst="rect">
            <a:avLst/>
          </a:prstGeom>
        </p:spPr>
      </p:pic>
      <p:sp>
        <p:nvSpPr>
          <p:cNvPr id="6" name="Rectangle 5">
            <a:extLst>
              <a:ext uri="{FF2B5EF4-FFF2-40B4-BE49-F238E27FC236}">
                <a16:creationId xmlns:a16="http://schemas.microsoft.com/office/drawing/2014/main" id="{D8690B6A-07EC-8A47-B894-53E9FDA0F2C3}"/>
              </a:ext>
            </a:extLst>
          </p:cNvPr>
          <p:cNvSpPr/>
          <p:nvPr/>
        </p:nvSpPr>
        <p:spPr>
          <a:xfrm>
            <a:off x="3840480" y="649748"/>
            <a:ext cx="833257" cy="170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1537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22FD025-AA28-AE42-95E4-540D6EC47AED}"/>
              </a:ext>
            </a:extLst>
          </p:cNvPr>
          <p:cNvPicPr>
            <a:picLocks noChangeAspect="1"/>
          </p:cNvPicPr>
          <p:nvPr/>
        </p:nvPicPr>
        <p:blipFill>
          <a:blip r:embed="rId2"/>
          <a:stretch>
            <a:fillRect/>
          </a:stretch>
        </p:blipFill>
        <p:spPr>
          <a:xfrm>
            <a:off x="1930537" y="1316736"/>
            <a:ext cx="10087747" cy="4906654"/>
          </a:xfrm>
          <a:prstGeom prst="rect">
            <a:avLst/>
          </a:prstGeom>
        </p:spPr>
      </p:pic>
      <p:sp>
        <p:nvSpPr>
          <p:cNvPr id="2" name="Date Placeholder 1">
            <a:extLst>
              <a:ext uri="{FF2B5EF4-FFF2-40B4-BE49-F238E27FC236}">
                <a16:creationId xmlns:a16="http://schemas.microsoft.com/office/drawing/2014/main" id="{B9EF855A-1E6A-0844-8A6C-28E9A82E05BE}"/>
              </a:ext>
            </a:extLst>
          </p:cNvPr>
          <p:cNvSpPr>
            <a:spLocks noGrp="1"/>
          </p:cNvSpPr>
          <p:nvPr>
            <p:ph type="dt" sz="half" idx="10"/>
          </p:nvPr>
        </p:nvSpPr>
        <p:spPr/>
        <p:txBody>
          <a:bodyPr/>
          <a:lstStyle/>
          <a:p>
            <a:fld id="{EC3F74F4-052D-244B-92CB-54FFE7B64730}" type="datetime1">
              <a:rPr lang="en-US" smtClean="0"/>
              <a:t>10/8/19</a:t>
            </a:fld>
            <a:endParaRPr lang="en-US" dirty="0"/>
          </a:p>
        </p:txBody>
      </p:sp>
      <p:sp>
        <p:nvSpPr>
          <p:cNvPr id="3" name="Footer Placeholder 2">
            <a:extLst>
              <a:ext uri="{FF2B5EF4-FFF2-40B4-BE49-F238E27FC236}">
                <a16:creationId xmlns:a16="http://schemas.microsoft.com/office/drawing/2014/main" id="{3C5CDBFB-B614-C04B-9BDE-E98A6D21F423}"/>
              </a:ext>
            </a:extLst>
          </p:cNvPr>
          <p:cNvSpPr>
            <a:spLocks noGrp="1"/>
          </p:cNvSpPr>
          <p:nvPr>
            <p:ph type="ftr" sz="quarter" idx="11"/>
          </p:nvPr>
        </p:nvSpPr>
        <p:spPr/>
        <p:txBody>
          <a:bodyPr/>
          <a:lstStyle/>
          <a:p>
            <a:r>
              <a:rPr lang="en-US"/>
              <a:t>hughes</a:t>
            </a:r>
            <a:endParaRPr lang="en-US" dirty="0"/>
          </a:p>
        </p:txBody>
      </p:sp>
      <p:sp>
        <p:nvSpPr>
          <p:cNvPr id="4" name="Slide Number Placeholder 3">
            <a:extLst>
              <a:ext uri="{FF2B5EF4-FFF2-40B4-BE49-F238E27FC236}">
                <a16:creationId xmlns:a16="http://schemas.microsoft.com/office/drawing/2014/main" id="{2A078937-4A28-8942-9607-BB700C296E8E}"/>
              </a:ext>
            </a:extLst>
          </p:cNvPr>
          <p:cNvSpPr>
            <a:spLocks noGrp="1"/>
          </p:cNvSpPr>
          <p:nvPr>
            <p:ph type="sldNum" sz="quarter" idx="12"/>
          </p:nvPr>
        </p:nvSpPr>
        <p:spPr/>
        <p:txBody>
          <a:bodyPr/>
          <a:lstStyle/>
          <a:p>
            <a:fld id="{4FAB73BC-B049-4115-A692-8D63A059BFB8}" type="slidenum">
              <a:rPr lang="en-US" smtClean="0"/>
              <a:pPr/>
              <a:t>17</a:t>
            </a:fld>
            <a:endParaRPr lang="en-US" dirty="0"/>
          </a:p>
        </p:txBody>
      </p:sp>
      <p:sp>
        <p:nvSpPr>
          <p:cNvPr id="6" name="Rectangle 5">
            <a:extLst>
              <a:ext uri="{FF2B5EF4-FFF2-40B4-BE49-F238E27FC236}">
                <a16:creationId xmlns:a16="http://schemas.microsoft.com/office/drawing/2014/main" id="{D8690B6A-07EC-8A47-B894-53E9FDA0F2C3}"/>
              </a:ext>
            </a:extLst>
          </p:cNvPr>
          <p:cNvSpPr/>
          <p:nvPr/>
        </p:nvSpPr>
        <p:spPr>
          <a:xfrm>
            <a:off x="2231136" y="2084832"/>
            <a:ext cx="833257" cy="170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AF81720-F0A9-C147-AA7D-DEED3DD7300A}"/>
              </a:ext>
            </a:extLst>
          </p:cNvPr>
          <p:cNvSpPr txBox="1"/>
          <p:nvPr/>
        </p:nvSpPr>
        <p:spPr>
          <a:xfrm>
            <a:off x="1097280" y="316992"/>
            <a:ext cx="2721835" cy="369332"/>
          </a:xfrm>
          <a:prstGeom prst="rect">
            <a:avLst/>
          </a:prstGeom>
          <a:noFill/>
        </p:spPr>
        <p:txBody>
          <a:bodyPr wrap="none" rtlCol="0">
            <a:spAutoFit/>
          </a:bodyPr>
          <a:lstStyle/>
          <a:p>
            <a:r>
              <a:rPr lang="en-US" dirty="0"/>
              <a:t>Example project from 2018</a:t>
            </a:r>
          </a:p>
        </p:txBody>
      </p:sp>
    </p:spTree>
    <p:extLst>
      <p:ext uri="{BB962C8B-B14F-4D97-AF65-F5344CB8AC3E}">
        <p14:creationId xmlns:p14="http://schemas.microsoft.com/office/powerpoint/2010/main" val="796639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FD1A5-327D-4742-9CDC-867A373C44FD}"/>
              </a:ext>
            </a:extLst>
          </p:cNvPr>
          <p:cNvSpPr>
            <a:spLocks noGrp="1"/>
          </p:cNvSpPr>
          <p:nvPr>
            <p:ph type="title"/>
          </p:nvPr>
        </p:nvSpPr>
        <p:spPr/>
        <p:txBody>
          <a:bodyPr>
            <a:normAutofit/>
          </a:bodyPr>
          <a:lstStyle/>
          <a:p>
            <a:r>
              <a:rPr lang="en-US" b="1" dirty="0"/>
              <a:t>Course Final Project</a:t>
            </a:r>
            <a:endParaRPr lang="en-US" dirty="0"/>
          </a:p>
        </p:txBody>
      </p:sp>
      <p:sp>
        <p:nvSpPr>
          <p:cNvPr id="3" name="Content Placeholder 2">
            <a:extLst>
              <a:ext uri="{FF2B5EF4-FFF2-40B4-BE49-F238E27FC236}">
                <a16:creationId xmlns:a16="http://schemas.microsoft.com/office/drawing/2014/main" id="{E0B24D24-29E5-FE41-BE30-31BAEE1916FF}"/>
              </a:ext>
            </a:extLst>
          </p:cNvPr>
          <p:cNvSpPr>
            <a:spLocks noGrp="1"/>
          </p:cNvSpPr>
          <p:nvPr>
            <p:ph idx="1"/>
          </p:nvPr>
        </p:nvSpPr>
        <p:spPr/>
        <p:txBody>
          <a:bodyPr>
            <a:normAutofit lnSpcReduction="10000"/>
          </a:bodyPr>
          <a:lstStyle/>
          <a:p>
            <a:r>
              <a:rPr lang="en-US" dirty="0"/>
              <a:t>My hope for this course is that it will give you practical data analytics tools to use, if and when you need them, whether in a future research project or as a data scientist in industry. The Final Project is a chance for you to demonstrate that you have learned enough to handle a machine learning task - on your own!</a:t>
            </a:r>
          </a:p>
          <a:p>
            <a:r>
              <a:rPr lang="en-US" b="1" dirty="0"/>
              <a:t>Goals:</a:t>
            </a:r>
          </a:p>
          <a:p>
            <a:pPr marL="457200" indent="-457200">
              <a:buFont typeface="+mj-lt"/>
              <a:buAutoNum type="arabicPeriod"/>
            </a:pPr>
            <a:r>
              <a:rPr lang="en-US" dirty="0"/>
              <a:t>The project should be one in which machine learning/advanced algorithms can be brought to bear on an interesting problem, either to "solve" that problem, or at least deliver meaningful insights regarding the problem.</a:t>
            </a:r>
          </a:p>
          <a:p>
            <a:pPr marL="457200" indent="-457200">
              <a:buFont typeface="+mj-lt"/>
              <a:buAutoNum type="arabicPeriod"/>
            </a:pPr>
            <a:r>
              <a:rPr lang="en-US" dirty="0"/>
              <a:t>The projects will all be single person projects.</a:t>
            </a:r>
          </a:p>
          <a:p>
            <a:pPr marL="457200" indent="-457200">
              <a:buFont typeface="+mj-lt"/>
              <a:buAutoNum type="arabicPeriod"/>
            </a:pPr>
            <a:r>
              <a:rPr lang="en-US" dirty="0"/>
              <a:t>The projects should be science oriented.</a:t>
            </a:r>
          </a:p>
          <a:p>
            <a:pPr marL="457200" indent="-457200">
              <a:buFont typeface="+mj-lt"/>
              <a:buAutoNum type="arabicPeriod"/>
            </a:pPr>
            <a:r>
              <a:rPr lang="en-US" dirty="0"/>
              <a:t>The deliverables do not include a final report but instead a working </a:t>
            </a:r>
            <a:r>
              <a:rPr lang="en-US" dirty="0" err="1"/>
              <a:t>jupyter</a:t>
            </a:r>
            <a:r>
              <a:rPr lang="en-US" dirty="0"/>
              <a:t> notebook as well as a single page “Poster” (in ppt/pdf form only).</a:t>
            </a:r>
          </a:p>
        </p:txBody>
      </p:sp>
      <p:sp>
        <p:nvSpPr>
          <p:cNvPr id="4" name="Date Placeholder 3">
            <a:extLst>
              <a:ext uri="{FF2B5EF4-FFF2-40B4-BE49-F238E27FC236}">
                <a16:creationId xmlns:a16="http://schemas.microsoft.com/office/drawing/2014/main" id="{B6284B15-8962-4F42-85DB-8ADF82B4CDA3}"/>
              </a:ext>
            </a:extLst>
          </p:cNvPr>
          <p:cNvSpPr>
            <a:spLocks noGrp="1"/>
          </p:cNvSpPr>
          <p:nvPr>
            <p:ph type="dt" sz="half" idx="10"/>
          </p:nvPr>
        </p:nvSpPr>
        <p:spPr/>
        <p:txBody>
          <a:bodyPr/>
          <a:lstStyle/>
          <a:p>
            <a:fld id="{9363FF3A-EDFC-514E-A954-4A2CF66687AC}" type="datetime1">
              <a:rPr lang="en-US" smtClean="0"/>
              <a:t>10/8/19</a:t>
            </a:fld>
            <a:endParaRPr lang="en-US" dirty="0"/>
          </a:p>
        </p:txBody>
      </p:sp>
      <p:sp>
        <p:nvSpPr>
          <p:cNvPr id="5" name="Footer Placeholder 4">
            <a:extLst>
              <a:ext uri="{FF2B5EF4-FFF2-40B4-BE49-F238E27FC236}">
                <a16:creationId xmlns:a16="http://schemas.microsoft.com/office/drawing/2014/main" id="{65957E24-B711-CE44-92E0-C26C49E12C33}"/>
              </a:ext>
            </a:extLst>
          </p:cNvPr>
          <p:cNvSpPr>
            <a:spLocks noGrp="1"/>
          </p:cNvSpPr>
          <p:nvPr>
            <p:ph type="ftr" sz="quarter" idx="11"/>
          </p:nvPr>
        </p:nvSpPr>
        <p:spPr/>
        <p:txBody>
          <a:bodyPr/>
          <a:lstStyle/>
          <a:p>
            <a:r>
              <a:rPr lang="en-US"/>
              <a:t>hughes</a:t>
            </a:r>
            <a:endParaRPr lang="en-US" dirty="0"/>
          </a:p>
        </p:txBody>
      </p:sp>
      <p:sp>
        <p:nvSpPr>
          <p:cNvPr id="6" name="Slide Number Placeholder 5">
            <a:extLst>
              <a:ext uri="{FF2B5EF4-FFF2-40B4-BE49-F238E27FC236}">
                <a16:creationId xmlns:a16="http://schemas.microsoft.com/office/drawing/2014/main" id="{F35C8F40-34B3-6D44-9B70-57AD68EC63B7}"/>
              </a:ext>
            </a:extLst>
          </p:cNvPr>
          <p:cNvSpPr>
            <a:spLocks noGrp="1"/>
          </p:cNvSpPr>
          <p:nvPr>
            <p:ph type="sldNum" sz="quarter" idx="12"/>
          </p:nvPr>
        </p:nvSpPr>
        <p:spPr/>
        <p:txBody>
          <a:bodyPr/>
          <a:lstStyle/>
          <a:p>
            <a:fld id="{6113E31D-E2AB-40D1-8B51-AFA5AFEF393A}" type="slidenum">
              <a:rPr lang="en-US" smtClean="0"/>
              <a:t>2</a:t>
            </a:fld>
            <a:endParaRPr lang="en-US" dirty="0"/>
          </a:p>
        </p:txBody>
      </p:sp>
    </p:spTree>
    <p:extLst>
      <p:ext uri="{BB962C8B-B14F-4D97-AF65-F5344CB8AC3E}">
        <p14:creationId xmlns:p14="http://schemas.microsoft.com/office/powerpoint/2010/main" val="1306210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80749-1812-FC46-888A-EBFF13CE9617}"/>
              </a:ext>
            </a:extLst>
          </p:cNvPr>
          <p:cNvSpPr>
            <a:spLocks noGrp="1"/>
          </p:cNvSpPr>
          <p:nvPr>
            <p:ph type="title"/>
          </p:nvPr>
        </p:nvSpPr>
        <p:spPr/>
        <p:txBody>
          <a:bodyPr>
            <a:normAutofit/>
          </a:bodyPr>
          <a:lstStyle/>
          <a:p>
            <a:r>
              <a:rPr lang="en-US" b="1" dirty="0"/>
              <a:t>Project Choices:</a:t>
            </a:r>
            <a:endParaRPr lang="en-US" dirty="0"/>
          </a:p>
        </p:txBody>
      </p:sp>
      <p:sp>
        <p:nvSpPr>
          <p:cNvPr id="3" name="Content Placeholder 2">
            <a:extLst>
              <a:ext uri="{FF2B5EF4-FFF2-40B4-BE49-F238E27FC236}">
                <a16:creationId xmlns:a16="http://schemas.microsoft.com/office/drawing/2014/main" id="{AE14E949-DEA3-BF46-AA2E-C0BE5F3BBAC9}"/>
              </a:ext>
            </a:extLst>
          </p:cNvPr>
          <p:cNvSpPr>
            <a:spLocks noGrp="1"/>
          </p:cNvSpPr>
          <p:nvPr>
            <p:ph idx="1"/>
          </p:nvPr>
        </p:nvSpPr>
        <p:spPr>
          <a:xfrm>
            <a:off x="780652" y="1467782"/>
            <a:ext cx="10789556" cy="4567258"/>
          </a:xfrm>
        </p:spPr>
        <p:txBody>
          <a:bodyPr>
            <a:normAutofit/>
          </a:bodyPr>
          <a:lstStyle/>
          <a:p>
            <a:r>
              <a:rPr lang="en-US" dirty="0"/>
              <a:t>You have the choice of attempting a predefined project or coming up with your own. In either case, </a:t>
            </a:r>
            <a:r>
              <a:rPr lang="en-US" b="1" dirty="0"/>
              <a:t>it will be necessary that the project has some reasonable connection to science.</a:t>
            </a:r>
            <a:r>
              <a:rPr lang="en-US" dirty="0"/>
              <a:t> I am comfortable with the possibility that this connection may not be obvious, but if so you will need to make the case in your project proposal that such a connection with science exists.</a:t>
            </a:r>
          </a:p>
          <a:p>
            <a:pPr marL="457200" indent="-457200">
              <a:buFont typeface="+mj-lt"/>
              <a:buAutoNum type="arabicPeriod"/>
            </a:pPr>
            <a:r>
              <a:rPr lang="en-US" b="1" dirty="0"/>
              <a:t>Already existing project:</a:t>
            </a:r>
            <a:r>
              <a:rPr lang="en-US" dirty="0"/>
              <a:t> For these you can use the resources of the </a:t>
            </a:r>
            <a:r>
              <a:rPr lang="en-US" u="sng" dirty="0">
                <a:hlinkClick r:id="rId2"/>
              </a:rPr>
              <a:t>Kaggle</a:t>
            </a:r>
            <a:r>
              <a:rPr lang="en-US" dirty="0"/>
              <a:t> website (or other similar online resources). Kaggle hosts open machine learning competitions for both commercial and non-profit organizations. They provide data, background information, an evaluation metric, and a forum for each competition. There are (as of Oct 8, 2019) 14 open competitions and 341 completed competitions.  You can choose an open OR an already completed competition.  I anticipate that you may need to substantially modify the goals as stated on the Kaggle website in order to be able to complete your project in the allotted time.</a:t>
            </a:r>
          </a:p>
          <a:p>
            <a:pPr marL="457200" indent="-457200">
              <a:buFont typeface="+mj-lt"/>
              <a:buAutoNum type="arabicPeriod"/>
            </a:pPr>
            <a:r>
              <a:rPr lang="en-US" b="1" dirty="0"/>
              <a:t>You choose the project:</a:t>
            </a:r>
            <a:r>
              <a:rPr lang="en-US" dirty="0"/>
              <a:t> Here you are free to choose something from current research that you are doing, or perhaps something you have been interested in learning about. You are also allowed to combine this project with a project from another class, though you must fulfill all requirements of this project.  More on this below in the FAQ.</a:t>
            </a:r>
          </a:p>
        </p:txBody>
      </p:sp>
      <p:sp>
        <p:nvSpPr>
          <p:cNvPr id="4" name="Date Placeholder 3">
            <a:extLst>
              <a:ext uri="{FF2B5EF4-FFF2-40B4-BE49-F238E27FC236}">
                <a16:creationId xmlns:a16="http://schemas.microsoft.com/office/drawing/2014/main" id="{0E8A6DCB-54A1-4341-ACA9-FD5EC27FD463}"/>
              </a:ext>
            </a:extLst>
          </p:cNvPr>
          <p:cNvSpPr>
            <a:spLocks noGrp="1"/>
          </p:cNvSpPr>
          <p:nvPr>
            <p:ph type="dt" sz="half" idx="10"/>
          </p:nvPr>
        </p:nvSpPr>
        <p:spPr/>
        <p:txBody>
          <a:bodyPr/>
          <a:lstStyle/>
          <a:p>
            <a:fld id="{9363FF3A-EDFC-514E-A954-4A2CF66687AC}" type="datetime1">
              <a:rPr lang="en-US" smtClean="0"/>
              <a:t>10/8/19</a:t>
            </a:fld>
            <a:endParaRPr lang="en-US" dirty="0"/>
          </a:p>
        </p:txBody>
      </p:sp>
      <p:sp>
        <p:nvSpPr>
          <p:cNvPr id="5" name="Footer Placeholder 4">
            <a:extLst>
              <a:ext uri="{FF2B5EF4-FFF2-40B4-BE49-F238E27FC236}">
                <a16:creationId xmlns:a16="http://schemas.microsoft.com/office/drawing/2014/main" id="{853029C7-30A3-6948-AEBC-BCFA2C6B3D5F}"/>
              </a:ext>
            </a:extLst>
          </p:cNvPr>
          <p:cNvSpPr>
            <a:spLocks noGrp="1"/>
          </p:cNvSpPr>
          <p:nvPr>
            <p:ph type="ftr" sz="quarter" idx="11"/>
          </p:nvPr>
        </p:nvSpPr>
        <p:spPr/>
        <p:txBody>
          <a:bodyPr/>
          <a:lstStyle/>
          <a:p>
            <a:r>
              <a:rPr lang="en-US"/>
              <a:t>hughes</a:t>
            </a:r>
            <a:endParaRPr lang="en-US" dirty="0"/>
          </a:p>
        </p:txBody>
      </p:sp>
      <p:sp>
        <p:nvSpPr>
          <p:cNvPr id="6" name="Slide Number Placeholder 5">
            <a:extLst>
              <a:ext uri="{FF2B5EF4-FFF2-40B4-BE49-F238E27FC236}">
                <a16:creationId xmlns:a16="http://schemas.microsoft.com/office/drawing/2014/main" id="{7A47296C-D2C8-F247-955C-FC1766E7F399}"/>
              </a:ext>
            </a:extLst>
          </p:cNvPr>
          <p:cNvSpPr>
            <a:spLocks noGrp="1"/>
          </p:cNvSpPr>
          <p:nvPr>
            <p:ph type="sldNum" sz="quarter" idx="12"/>
          </p:nvPr>
        </p:nvSpPr>
        <p:spPr/>
        <p:txBody>
          <a:bodyPr/>
          <a:lstStyle/>
          <a:p>
            <a:fld id="{6113E31D-E2AB-40D1-8B51-AFA5AFEF393A}" type="slidenum">
              <a:rPr lang="en-US" smtClean="0"/>
              <a:t>3</a:t>
            </a:fld>
            <a:endParaRPr lang="en-US" dirty="0"/>
          </a:p>
        </p:txBody>
      </p:sp>
    </p:spTree>
    <p:extLst>
      <p:ext uri="{BB962C8B-B14F-4D97-AF65-F5344CB8AC3E}">
        <p14:creationId xmlns:p14="http://schemas.microsoft.com/office/powerpoint/2010/main" val="430957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AEB07-5098-6544-B874-7DCE77911D40}"/>
              </a:ext>
            </a:extLst>
          </p:cNvPr>
          <p:cNvSpPr>
            <a:spLocks noGrp="1"/>
          </p:cNvSpPr>
          <p:nvPr>
            <p:ph type="title"/>
          </p:nvPr>
        </p:nvSpPr>
        <p:spPr/>
        <p:txBody>
          <a:bodyPr/>
          <a:lstStyle/>
          <a:p>
            <a:r>
              <a:rPr lang="en-US" dirty="0"/>
              <a:t>Machine Learning Project Checklist</a:t>
            </a:r>
          </a:p>
        </p:txBody>
      </p:sp>
      <p:sp>
        <p:nvSpPr>
          <p:cNvPr id="3" name="Content Placeholder 2">
            <a:extLst>
              <a:ext uri="{FF2B5EF4-FFF2-40B4-BE49-F238E27FC236}">
                <a16:creationId xmlns:a16="http://schemas.microsoft.com/office/drawing/2014/main" id="{7758867A-2930-D642-B178-871EE1AEA10B}"/>
              </a:ext>
            </a:extLst>
          </p:cNvPr>
          <p:cNvSpPr>
            <a:spLocks noGrp="1"/>
          </p:cNvSpPr>
          <p:nvPr>
            <p:ph sz="half" idx="1"/>
          </p:nvPr>
        </p:nvSpPr>
        <p:spPr/>
        <p:txBody>
          <a:bodyPr/>
          <a:lstStyle/>
          <a:p>
            <a:pPr marL="457200" indent="-457200">
              <a:buFont typeface="+mj-lt"/>
              <a:buAutoNum type="arabicPeriod"/>
            </a:pPr>
            <a:r>
              <a:rPr lang="en-US" dirty="0"/>
              <a:t>Define the problem: what exactly are you trying to do?</a:t>
            </a:r>
          </a:p>
          <a:p>
            <a:pPr marL="457200" indent="-457200">
              <a:buFont typeface="+mj-lt"/>
              <a:buAutoNum type="arabicPeriod"/>
            </a:pPr>
            <a:r>
              <a:rPr lang="en-US" dirty="0"/>
              <a:t>Get the data.   (Sometimes this means creating your data!)</a:t>
            </a:r>
          </a:p>
          <a:p>
            <a:pPr marL="457200" indent="-457200">
              <a:buFont typeface="+mj-lt"/>
              <a:buAutoNum type="arabicPeriod"/>
            </a:pPr>
            <a:r>
              <a:rPr lang="en-US" dirty="0"/>
              <a:t>Explore the data with an eye to learning how you might use the data to solve your problem.</a:t>
            </a:r>
          </a:p>
          <a:p>
            <a:pPr marL="457200" indent="-457200">
              <a:buFont typeface="+mj-lt"/>
              <a:buAutoNum type="arabicPeriod"/>
            </a:pPr>
            <a:r>
              <a:rPr lang="en-US" dirty="0"/>
              <a:t>Prepare the data: this may include normalizing, augmenting, modifying (cropping, centering, </a:t>
            </a:r>
            <a:r>
              <a:rPr lang="en-US" dirty="0" err="1"/>
              <a:t>etc</a:t>
            </a:r>
            <a:r>
              <a:rPr lang="en-US" dirty="0"/>
              <a:t>) the data.</a:t>
            </a:r>
          </a:p>
        </p:txBody>
      </p:sp>
      <p:sp>
        <p:nvSpPr>
          <p:cNvPr id="4" name="Content Placeholder 3">
            <a:extLst>
              <a:ext uri="{FF2B5EF4-FFF2-40B4-BE49-F238E27FC236}">
                <a16:creationId xmlns:a16="http://schemas.microsoft.com/office/drawing/2014/main" id="{CFCF82B0-F16D-2E44-939F-262D5DBCCA7E}"/>
              </a:ext>
            </a:extLst>
          </p:cNvPr>
          <p:cNvSpPr>
            <a:spLocks noGrp="1"/>
          </p:cNvSpPr>
          <p:nvPr>
            <p:ph sz="half" idx="2"/>
          </p:nvPr>
        </p:nvSpPr>
        <p:spPr/>
        <p:txBody>
          <a:bodyPr/>
          <a:lstStyle/>
          <a:p>
            <a:pPr marL="457200" indent="-457200">
              <a:buFont typeface="+mj-lt"/>
              <a:buAutoNum type="arabicPeriod" startAt="5"/>
            </a:pPr>
            <a:r>
              <a:rPr lang="en-US" dirty="0"/>
              <a:t>Investigate a number of different models and choose 2 or 3 that seem particularly good.</a:t>
            </a:r>
          </a:p>
          <a:p>
            <a:pPr marL="457200" indent="-457200">
              <a:buFont typeface="+mj-lt"/>
              <a:buAutoNum type="arabicPeriod" startAt="5"/>
            </a:pPr>
            <a:r>
              <a:rPr lang="en-US" dirty="0"/>
              <a:t>Fine tune the models and either choose the best or combine them.</a:t>
            </a:r>
          </a:p>
          <a:p>
            <a:pPr marL="457200" indent="-457200">
              <a:buFont typeface="+mj-lt"/>
              <a:buAutoNum type="arabicPeriod" startAt="5"/>
            </a:pPr>
            <a:r>
              <a:rPr lang="en-US" dirty="0"/>
              <a:t>Present your solution to the problem using your final model.</a:t>
            </a:r>
          </a:p>
          <a:p>
            <a:pPr marL="457200" indent="-457200">
              <a:buFont typeface="+mj-lt"/>
              <a:buAutoNum type="arabicPeriod" startAt="5"/>
            </a:pPr>
            <a:r>
              <a:rPr lang="en-US" dirty="0"/>
              <a:t>Launch your system with your final model and monitor results.</a:t>
            </a:r>
          </a:p>
        </p:txBody>
      </p:sp>
      <p:sp>
        <p:nvSpPr>
          <p:cNvPr id="5" name="Date Placeholder 4">
            <a:extLst>
              <a:ext uri="{FF2B5EF4-FFF2-40B4-BE49-F238E27FC236}">
                <a16:creationId xmlns:a16="http://schemas.microsoft.com/office/drawing/2014/main" id="{A93F0DF9-8044-B34E-9EF7-E6DDB94CDCD5}"/>
              </a:ext>
            </a:extLst>
          </p:cNvPr>
          <p:cNvSpPr>
            <a:spLocks noGrp="1"/>
          </p:cNvSpPr>
          <p:nvPr>
            <p:ph type="dt" sz="half" idx="10"/>
          </p:nvPr>
        </p:nvSpPr>
        <p:spPr/>
        <p:txBody>
          <a:bodyPr/>
          <a:lstStyle/>
          <a:p>
            <a:fld id="{E80BE293-6583-284C-A282-18512D79C4A3}" type="datetime1">
              <a:rPr lang="en-US" smtClean="0"/>
              <a:t>10/8/19</a:t>
            </a:fld>
            <a:endParaRPr lang="en-US" dirty="0"/>
          </a:p>
        </p:txBody>
      </p:sp>
      <p:sp>
        <p:nvSpPr>
          <p:cNvPr id="6" name="Footer Placeholder 5">
            <a:extLst>
              <a:ext uri="{FF2B5EF4-FFF2-40B4-BE49-F238E27FC236}">
                <a16:creationId xmlns:a16="http://schemas.microsoft.com/office/drawing/2014/main" id="{EB5C05BC-E58D-3442-AF36-CDE71C340154}"/>
              </a:ext>
            </a:extLst>
          </p:cNvPr>
          <p:cNvSpPr>
            <a:spLocks noGrp="1"/>
          </p:cNvSpPr>
          <p:nvPr>
            <p:ph type="ftr" sz="quarter" idx="11"/>
          </p:nvPr>
        </p:nvSpPr>
        <p:spPr/>
        <p:txBody>
          <a:bodyPr/>
          <a:lstStyle/>
          <a:p>
            <a:r>
              <a:rPr lang="en-US"/>
              <a:t>hughes</a:t>
            </a:r>
            <a:endParaRPr lang="en-US" dirty="0"/>
          </a:p>
        </p:txBody>
      </p:sp>
      <p:sp>
        <p:nvSpPr>
          <p:cNvPr id="7" name="Slide Number Placeholder 6">
            <a:extLst>
              <a:ext uri="{FF2B5EF4-FFF2-40B4-BE49-F238E27FC236}">
                <a16:creationId xmlns:a16="http://schemas.microsoft.com/office/drawing/2014/main" id="{7852C3A6-C8DE-2A4A-9CCD-2717B3CDD94F}"/>
              </a:ext>
            </a:extLst>
          </p:cNvPr>
          <p:cNvSpPr>
            <a:spLocks noGrp="1"/>
          </p:cNvSpPr>
          <p:nvPr>
            <p:ph type="sldNum" sz="quarter" idx="12"/>
          </p:nvPr>
        </p:nvSpPr>
        <p:spPr/>
        <p:txBody>
          <a:bodyPr/>
          <a:lstStyle/>
          <a:p>
            <a:fld id="{4FAB73BC-B049-4115-A692-8D63A059BFB8}" type="slidenum">
              <a:rPr lang="en-US" smtClean="0"/>
              <a:t>4</a:t>
            </a:fld>
            <a:endParaRPr lang="en-US" dirty="0"/>
          </a:p>
        </p:txBody>
      </p:sp>
    </p:spTree>
    <p:extLst>
      <p:ext uri="{BB962C8B-B14F-4D97-AF65-F5344CB8AC3E}">
        <p14:creationId xmlns:p14="http://schemas.microsoft.com/office/powerpoint/2010/main" val="227794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3A200-8B90-414C-B265-D0720D5A2987}"/>
              </a:ext>
            </a:extLst>
          </p:cNvPr>
          <p:cNvSpPr>
            <a:spLocks noGrp="1"/>
          </p:cNvSpPr>
          <p:nvPr>
            <p:ph type="title"/>
          </p:nvPr>
        </p:nvSpPr>
        <p:spPr>
          <a:xfrm>
            <a:off x="1097280" y="573230"/>
            <a:ext cx="9425144" cy="532263"/>
          </a:xfrm>
        </p:spPr>
        <p:txBody>
          <a:bodyPr/>
          <a:lstStyle/>
          <a:p>
            <a:r>
              <a:rPr lang="en-US" dirty="0"/>
              <a:t>Project Timeline</a:t>
            </a:r>
          </a:p>
        </p:txBody>
      </p:sp>
      <p:sp>
        <p:nvSpPr>
          <p:cNvPr id="3" name="Content Placeholder 2">
            <a:extLst>
              <a:ext uri="{FF2B5EF4-FFF2-40B4-BE49-F238E27FC236}">
                <a16:creationId xmlns:a16="http://schemas.microsoft.com/office/drawing/2014/main" id="{B42880AD-BACE-9848-B7F2-68217035FE51}"/>
              </a:ext>
            </a:extLst>
          </p:cNvPr>
          <p:cNvSpPr>
            <a:spLocks noGrp="1"/>
          </p:cNvSpPr>
          <p:nvPr>
            <p:ph idx="1"/>
          </p:nvPr>
        </p:nvSpPr>
        <p:spPr>
          <a:xfrm>
            <a:off x="1068387" y="1281290"/>
            <a:ext cx="10058400" cy="4826902"/>
          </a:xfrm>
        </p:spPr>
        <p:txBody>
          <a:bodyPr>
            <a:noAutofit/>
          </a:bodyPr>
          <a:lstStyle/>
          <a:p>
            <a:pPr marL="457200" indent="-457200">
              <a:buFont typeface="+mj-lt"/>
              <a:buAutoNum type="arabicPeriod"/>
            </a:pPr>
            <a:r>
              <a:rPr lang="en-US" sz="2400" b="1" u="sng" dirty="0"/>
              <a:t>Proposal: </a:t>
            </a:r>
            <a:r>
              <a:rPr lang="en-US" sz="2400" dirty="0"/>
              <a:t>This describes the project that you will do, as well as outlining your proposed approach.   This approach may change as you learn more! </a:t>
            </a:r>
          </a:p>
          <a:p>
            <a:pPr marL="932688" lvl="2" indent="-457200"/>
            <a:r>
              <a:rPr lang="en-US" sz="2400" b="1" u="sng" dirty="0"/>
              <a:t>Due date:  5pm Thursday October 31, 2019</a:t>
            </a:r>
          </a:p>
          <a:p>
            <a:pPr marL="457200" indent="-457200">
              <a:buFont typeface="+mj-lt"/>
              <a:buAutoNum type="arabicPeriod"/>
            </a:pPr>
            <a:r>
              <a:rPr lang="en-US" sz="2400" b="1" u="sng" dirty="0"/>
              <a:t>Mid-term "Report": </a:t>
            </a:r>
            <a:r>
              <a:rPr lang="en-US" sz="2400" dirty="0"/>
              <a:t>This is a checklist of things you have managed to complete, as well as a  preliminary version of your poster (see below).  The primary purpose of this is to make sure you are on track to complete the project.</a:t>
            </a:r>
          </a:p>
          <a:p>
            <a:pPr marL="932688" lvl="2" indent="-457200"/>
            <a:r>
              <a:rPr lang="en-US" sz="2400" b="1" u="sng" dirty="0"/>
              <a:t>Due Date:  5pm Thursday November 14, 2019</a:t>
            </a:r>
          </a:p>
          <a:p>
            <a:pPr marL="457200" indent="-457200">
              <a:buFont typeface="+mj-lt"/>
              <a:buAutoNum type="arabicPeriod"/>
            </a:pPr>
            <a:r>
              <a:rPr lang="en-US" sz="2400" b="1" u="sng" dirty="0"/>
              <a:t>Completed project: </a:t>
            </a:r>
            <a:r>
              <a:rPr lang="en-US" sz="2400" dirty="0"/>
              <a:t>A completed project will be comprised of a </a:t>
            </a:r>
            <a:r>
              <a:rPr lang="en-US" sz="2400" dirty="0" err="1"/>
              <a:t>jupyter</a:t>
            </a:r>
            <a:r>
              <a:rPr lang="en-US" sz="2400" dirty="0"/>
              <a:t> notebook(s) as well as a final poster in pdf/ppt form, all residing in your </a:t>
            </a:r>
            <a:r>
              <a:rPr lang="en-US" sz="2400" dirty="0" err="1"/>
              <a:t>github</a:t>
            </a:r>
            <a:r>
              <a:rPr lang="en-US" sz="2400" dirty="0"/>
              <a:t> folder:</a:t>
            </a:r>
          </a:p>
          <a:p>
            <a:pPr marL="932688" lvl="2" indent="-457200"/>
            <a:r>
              <a:rPr lang="en-US" sz="2400" b="1" u="sng" dirty="0"/>
              <a:t>Due Date: 5pm Monday December 9, 2019</a:t>
            </a:r>
          </a:p>
        </p:txBody>
      </p:sp>
      <p:sp>
        <p:nvSpPr>
          <p:cNvPr id="4" name="Date Placeholder 3">
            <a:extLst>
              <a:ext uri="{FF2B5EF4-FFF2-40B4-BE49-F238E27FC236}">
                <a16:creationId xmlns:a16="http://schemas.microsoft.com/office/drawing/2014/main" id="{D3BA0040-4D49-B146-A73E-7AFD69CAFB14}"/>
              </a:ext>
            </a:extLst>
          </p:cNvPr>
          <p:cNvSpPr>
            <a:spLocks noGrp="1"/>
          </p:cNvSpPr>
          <p:nvPr>
            <p:ph type="dt" sz="half" idx="10"/>
          </p:nvPr>
        </p:nvSpPr>
        <p:spPr/>
        <p:txBody>
          <a:bodyPr/>
          <a:lstStyle/>
          <a:p>
            <a:fld id="{9363FF3A-EDFC-514E-A954-4A2CF66687AC}" type="datetime1">
              <a:rPr lang="en-US" smtClean="0"/>
              <a:t>10/8/19</a:t>
            </a:fld>
            <a:endParaRPr lang="en-US" dirty="0"/>
          </a:p>
        </p:txBody>
      </p:sp>
      <p:sp>
        <p:nvSpPr>
          <p:cNvPr id="5" name="Footer Placeholder 4">
            <a:extLst>
              <a:ext uri="{FF2B5EF4-FFF2-40B4-BE49-F238E27FC236}">
                <a16:creationId xmlns:a16="http://schemas.microsoft.com/office/drawing/2014/main" id="{783147C9-4131-B849-BC6D-39423A0BCC0B}"/>
              </a:ext>
            </a:extLst>
          </p:cNvPr>
          <p:cNvSpPr>
            <a:spLocks noGrp="1"/>
          </p:cNvSpPr>
          <p:nvPr>
            <p:ph type="ftr" sz="quarter" idx="11"/>
          </p:nvPr>
        </p:nvSpPr>
        <p:spPr/>
        <p:txBody>
          <a:bodyPr/>
          <a:lstStyle/>
          <a:p>
            <a:r>
              <a:rPr lang="en-US"/>
              <a:t>hughes</a:t>
            </a:r>
            <a:endParaRPr lang="en-US" dirty="0"/>
          </a:p>
        </p:txBody>
      </p:sp>
      <p:sp>
        <p:nvSpPr>
          <p:cNvPr id="6" name="Slide Number Placeholder 5">
            <a:extLst>
              <a:ext uri="{FF2B5EF4-FFF2-40B4-BE49-F238E27FC236}">
                <a16:creationId xmlns:a16="http://schemas.microsoft.com/office/drawing/2014/main" id="{FB945DAB-8F72-634B-BC35-1D1EBB0DA94B}"/>
              </a:ext>
            </a:extLst>
          </p:cNvPr>
          <p:cNvSpPr>
            <a:spLocks noGrp="1"/>
          </p:cNvSpPr>
          <p:nvPr>
            <p:ph type="sldNum" sz="quarter" idx="12"/>
          </p:nvPr>
        </p:nvSpPr>
        <p:spPr/>
        <p:txBody>
          <a:bodyPr/>
          <a:lstStyle/>
          <a:p>
            <a:fld id="{6113E31D-E2AB-40D1-8B51-AFA5AFEF393A}" type="slidenum">
              <a:rPr lang="en-US" smtClean="0"/>
              <a:t>5</a:t>
            </a:fld>
            <a:endParaRPr lang="en-US" dirty="0"/>
          </a:p>
        </p:txBody>
      </p:sp>
    </p:spTree>
    <p:extLst>
      <p:ext uri="{BB962C8B-B14F-4D97-AF65-F5344CB8AC3E}">
        <p14:creationId xmlns:p14="http://schemas.microsoft.com/office/powerpoint/2010/main" val="2328971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DB066-7BB1-4146-BCC1-EFF94B6A3626}"/>
              </a:ext>
            </a:extLst>
          </p:cNvPr>
          <p:cNvSpPr>
            <a:spLocks noGrp="1"/>
          </p:cNvSpPr>
          <p:nvPr>
            <p:ph type="title"/>
          </p:nvPr>
        </p:nvSpPr>
        <p:spPr/>
        <p:txBody>
          <a:bodyPr/>
          <a:lstStyle/>
          <a:p>
            <a:r>
              <a:rPr lang="en-US" dirty="0"/>
              <a:t>Project Proposal</a:t>
            </a:r>
          </a:p>
        </p:txBody>
      </p:sp>
      <p:sp>
        <p:nvSpPr>
          <p:cNvPr id="3" name="Content Placeholder 2">
            <a:extLst>
              <a:ext uri="{FF2B5EF4-FFF2-40B4-BE49-F238E27FC236}">
                <a16:creationId xmlns:a16="http://schemas.microsoft.com/office/drawing/2014/main" id="{87534D72-CC34-7140-8BA3-5064B65F31CC}"/>
              </a:ext>
            </a:extLst>
          </p:cNvPr>
          <p:cNvSpPr>
            <a:spLocks noGrp="1"/>
          </p:cNvSpPr>
          <p:nvPr>
            <p:ph idx="1"/>
          </p:nvPr>
        </p:nvSpPr>
        <p:spPr>
          <a:xfrm>
            <a:off x="1221515" y="1574716"/>
            <a:ext cx="9752144" cy="4591642"/>
          </a:xfrm>
        </p:spPr>
        <p:txBody>
          <a:bodyPr>
            <a:noAutofit/>
          </a:bodyPr>
          <a:lstStyle/>
          <a:p>
            <a:r>
              <a:rPr lang="en-US" sz="2400" dirty="0"/>
              <a:t>This describes the project you will do, as well as outlining your proposed approach.   This approach may change as you learn more!  Sources for possible projects are listed.</a:t>
            </a:r>
          </a:p>
          <a:p>
            <a:r>
              <a:rPr lang="en-US" sz="2400" dirty="0"/>
              <a:t>      * Due date: **5pm Thursday October 31, 2019**</a:t>
            </a:r>
          </a:p>
          <a:p>
            <a:r>
              <a:rPr lang="en-US" sz="2400" dirty="0"/>
              <a:t>      * Deliverables: Completed proposal form; see the file "Project Proposal </a:t>
            </a:r>
            <a:r>
              <a:rPr lang="en-US" sz="2400" dirty="0" err="1"/>
              <a:t>Template.doc</a:t>
            </a:r>
            <a:r>
              <a:rPr lang="en-US" sz="2400" dirty="0"/>
              <a:t>"  in the </a:t>
            </a:r>
            <a:r>
              <a:rPr lang="en-US" sz="2400" dirty="0" err="1"/>
              <a:t>finalProject</a:t>
            </a:r>
            <a:r>
              <a:rPr lang="en-US" sz="2400" dirty="0"/>
              <a:t>/docs folder in your </a:t>
            </a:r>
            <a:r>
              <a:rPr lang="en-US" sz="2400" dirty="0" err="1"/>
              <a:t>github</a:t>
            </a:r>
            <a:r>
              <a:rPr lang="en-US" sz="2400" dirty="0"/>
              <a:t> repo. </a:t>
            </a:r>
          </a:p>
          <a:p>
            <a:r>
              <a:rPr lang="en-US" sz="2400" dirty="0"/>
              <a:t>      * Grading: This is a completion based grade, worth </a:t>
            </a:r>
            <a:r>
              <a:rPr lang="en-US" sz="2400" b="1" u="sng" dirty="0"/>
              <a:t>10% of the project points</a:t>
            </a:r>
            <a:r>
              <a:rPr lang="en-US" sz="2400" dirty="0"/>
              <a:t>, if all parts are done and it is turned in on time.   You will lose 25% (of the 10%) for each day it is turned in late.   I encourage you to share with me your proposed project ahead of the due date if you have any concerns that it is not appropriate.</a:t>
            </a:r>
          </a:p>
        </p:txBody>
      </p:sp>
      <p:sp>
        <p:nvSpPr>
          <p:cNvPr id="4" name="Date Placeholder 3">
            <a:extLst>
              <a:ext uri="{FF2B5EF4-FFF2-40B4-BE49-F238E27FC236}">
                <a16:creationId xmlns:a16="http://schemas.microsoft.com/office/drawing/2014/main" id="{B95AAF7B-4519-7748-970B-DAB852E9C571}"/>
              </a:ext>
            </a:extLst>
          </p:cNvPr>
          <p:cNvSpPr>
            <a:spLocks noGrp="1"/>
          </p:cNvSpPr>
          <p:nvPr>
            <p:ph type="dt" sz="half" idx="10"/>
          </p:nvPr>
        </p:nvSpPr>
        <p:spPr/>
        <p:txBody>
          <a:bodyPr/>
          <a:lstStyle/>
          <a:p>
            <a:fld id="{9363FF3A-EDFC-514E-A954-4A2CF66687AC}" type="datetime1">
              <a:rPr lang="en-US" smtClean="0"/>
              <a:t>10/8/19</a:t>
            </a:fld>
            <a:endParaRPr lang="en-US" dirty="0"/>
          </a:p>
        </p:txBody>
      </p:sp>
      <p:sp>
        <p:nvSpPr>
          <p:cNvPr id="5" name="Footer Placeholder 4">
            <a:extLst>
              <a:ext uri="{FF2B5EF4-FFF2-40B4-BE49-F238E27FC236}">
                <a16:creationId xmlns:a16="http://schemas.microsoft.com/office/drawing/2014/main" id="{1CB9BAC2-70BC-1D42-AF45-6CDD82E3D592}"/>
              </a:ext>
            </a:extLst>
          </p:cNvPr>
          <p:cNvSpPr>
            <a:spLocks noGrp="1"/>
          </p:cNvSpPr>
          <p:nvPr>
            <p:ph type="ftr" sz="quarter" idx="11"/>
          </p:nvPr>
        </p:nvSpPr>
        <p:spPr/>
        <p:txBody>
          <a:bodyPr/>
          <a:lstStyle/>
          <a:p>
            <a:r>
              <a:rPr lang="en-US"/>
              <a:t>hughes</a:t>
            </a:r>
            <a:endParaRPr lang="en-US" dirty="0"/>
          </a:p>
        </p:txBody>
      </p:sp>
      <p:sp>
        <p:nvSpPr>
          <p:cNvPr id="6" name="Slide Number Placeholder 5">
            <a:extLst>
              <a:ext uri="{FF2B5EF4-FFF2-40B4-BE49-F238E27FC236}">
                <a16:creationId xmlns:a16="http://schemas.microsoft.com/office/drawing/2014/main" id="{9B090D8A-EBA4-144B-92F0-8003EFC4CE5C}"/>
              </a:ext>
            </a:extLst>
          </p:cNvPr>
          <p:cNvSpPr>
            <a:spLocks noGrp="1"/>
          </p:cNvSpPr>
          <p:nvPr>
            <p:ph type="sldNum" sz="quarter" idx="12"/>
          </p:nvPr>
        </p:nvSpPr>
        <p:spPr/>
        <p:txBody>
          <a:bodyPr/>
          <a:lstStyle/>
          <a:p>
            <a:fld id="{6113E31D-E2AB-40D1-8B51-AFA5AFEF393A}" type="slidenum">
              <a:rPr lang="en-US" smtClean="0"/>
              <a:t>6</a:t>
            </a:fld>
            <a:endParaRPr lang="en-US" dirty="0"/>
          </a:p>
        </p:txBody>
      </p:sp>
    </p:spTree>
    <p:extLst>
      <p:ext uri="{BB962C8B-B14F-4D97-AF65-F5344CB8AC3E}">
        <p14:creationId xmlns:p14="http://schemas.microsoft.com/office/powerpoint/2010/main" val="3269137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EFD9E1-A94B-334B-AC4E-8BD5F06AA684}"/>
              </a:ext>
            </a:extLst>
          </p:cNvPr>
          <p:cNvSpPr>
            <a:spLocks noGrp="1"/>
          </p:cNvSpPr>
          <p:nvPr>
            <p:ph type="dt" sz="half" idx="10"/>
          </p:nvPr>
        </p:nvSpPr>
        <p:spPr/>
        <p:txBody>
          <a:bodyPr/>
          <a:lstStyle/>
          <a:p>
            <a:fld id="{EC3F74F4-052D-244B-92CB-54FFE7B64730}" type="datetime1">
              <a:rPr lang="en-US" smtClean="0"/>
              <a:t>10/8/19</a:t>
            </a:fld>
            <a:endParaRPr lang="en-US" dirty="0"/>
          </a:p>
        </p:txBody>
      </p:sp>
      <p:sp>
        <p:nvSpPr>
          <p:cNvPr id="3" name="Footer Placeholder 2">
            <a:extLst>
              <a:ext uri="{FF2B5EF4-FFF2-40B4-BE49-F238E27FC236}">
                <a16:creationId xmlns:a16="http://schemas.microsoft.com/office/drawing/2014/main" id="{6AA3C8BE-46D9-7F4A-9E39-BDD04CC1E906}"/>
              </a:ext>
            </a:extLst>
          </p:cNvPr>
          <p:cNvSpPr>
            <a:spLocks noGrp="1"/>
          </p:cNvSpPr>
          <p:nvPr>
            <p:ph type="ftr" sz="quarter" idx="11"/>
          </p:nvPr>
        </p:nvSpPr>
        <p:spPr/>
        <p:txBody>
          <a:bodyPr/>
          <a:lstStyle/>
          <a:p>
            <a:r>
              <a:rPr lang="en-US"/>
              <a:t>hughes</a:t>
            </a:r>
            <a:endParaRPr lang="en-US" dirty="0"/>
          </a:p>
        </p:txBody>
      </p:sp>
      <p:sp>
        <p:nvSpPr>
          <p:cNvPr id="4" name="Slide Number Placeholder 3">
            <a:extLst>
              <a:ext uri="{FF2B5EF4-FFF2-40B4-BE49-F238E27FC236}">
                <a16:creationId xmlns:a16="http://schemas.microsoft.com/office/drawing/2014/main" id="{1B918F66-E1C4-374E-9998-AE25B4094216}"/>
              </a:ext>
            </a:extLst>
          </p:cNvPr>
          <p:cNvSpPr>
            <a:spLocks noGrp="1"/>
          </p:cNvSpPr>
          <p:nvPr>
            <p:ph type="sldNum" sz="quarter" idx="12"/>
          </p:nvPr>
        </p:nvSpPr>
        <p:spPr/>
        <p:txBody>
          <a:bodyPr/>
          <a:lstStyle/>
          <a:p>
            <a:fld id="{4FAB73BC-B049-4115-A692-8D63A059BFB8}" type="slidenum">
              <a:rPr lang="en-US" smtClean="0"/>
              <a:pPr/>
              <a:t>7</a:t>
            </a:fld>
            <a:endParaRPr lang="en-US" dirty="0"/>
          </a:p>
        </p:txBody>
      </p:sp>
      <p:pic>
        <p:nvPicPr>
          <p:cNvPr id="5" name="Picture 4">
            <a:extLst>
              <a:ext uri="{FF2B5EF4-FFF2-40B4-BE49-F238E27FC236}">
                <a16:creationId xmlns:a16="http://schemas.microsoft.com/office/drawing/2014/main" id="{313F93A3-4855-C742-A2B7-EB80251CE641}"/>
              </a:ext>
            </a:extLst>
          </p:cNvPr>
          <p:cNvPicPr>
            <a:picLocks noChangeAspect="1"/>
          </p:cNvPicPr>
          <p:nvPr/>
        </p:nvPicPr>
        <p:blipFill>
          <a:blip r:embed="rId2"/>
          <a:stretch>
            <a:fillRect/>
          </a:stretch>
        </p:blipFill>
        <p:spPr>
          <a:xfrm>
            <a:off x="6299189" y="232918"/>
            <a:ext cx="4419600" cy="5880100"/>
          </a:xfrm>
          <a:prstGeom prst="rect">
            <a:avLst/>
          </a:prstGeom>
          <a:ln>
            <a:solidFill>
              <a:schemeClr val="accent1"/>
            </a:solidFill>
          </a:ln>
        </p:spPr>
      </p:pic>
      <p:sp>
        <p:nvSpPr>
          <p:cNvPr id="6" name="Title 1">
            <a:extLst>
              <a:ext uri="{FF2B5EF4-FFF2-40B4-BE49-F238E27FC236}">
                <a16:creationId xmlns:a16="http://schemas.microsoft.com/office/drawing/2014/main" id="{0A11DBD0-89EF-6D4C-A56F-BBDF33885F67}"/>
              </a:ext>
            </a:extLst>
          </p:cNvPr>
          <p:cNvSpPr txBox="1">
            <a:spLocks/>
          </p:cNvSpPr>
          <p:nvPr/>
        </p:nvSpPr>
        <p:spPr>
          <a:xfrm>
            <a:off x="1097280" y="749027"/>
            <a:ext cx="9425144" cy="532263"/>
          </a:xfrm>
          <a:prstGeom prst="rect">
            <a:avLst/>
          </a:prstGeom>
        </p:spPr>
        <p:txBody>
          <a:bodyPr/>
          <a:lstStyle>
            <a:lvl1pPr algn="l" defTabSz="914400" rtl="0" eaLnBrk="1" latinLnBrk="0" hangingPunct="1">
              <a:lnSpc>
                <a:spcPct val="85000"/>
              </a:lnSpc>
              <a:spcBef>
                <a:spcPct val="0"/>
              </a:spcBef>
              <a:buNone/>
              <a:defRPr sz="3200" kern="1200" spc="-50" baseline="0">
                <a:solidFill>
                  <a:schemeClr val="tx1">
                    <a:lumMod val="75000"/>
                    <a:lumOff val="25000"/>
                  </a:schemeClr>
                </a:solidFill>
                <a:latin typeface="+mj-lt"/>
                <a:ea typeface="+mj-ea"/>
                <a:cs typeface="+mj-cs"/>
              </a:defRPr>
            </a:lvl1pPr>
          </a:lstStyle>
          <a:p>
            <a:r>
              <a:rPr lang="en-US"/>
              <a:t>Project Proposal</a:t>
            </a:r>
            <a:endParaRPr lang="en-US" dirty="0"/>
          </a:p>
        </p:txBody>
      </p:sp>
    </p:spTree>
    <p:extLst>
      <p:ext uri="{BB962C8B-B14F-4D97-AF65-F5344CB8AC3E}">
        <p14:creationId xmlns:p14="http://schemas.microsoft.com/office/powerpoint/2010/main" val="1970969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99286-1FB7-564B-A597-3A05E607B223}"/>
              </a:ext>
            </a:extLst>
          </p:cNvPr>
          <p:cNvSpPr>
            <a:spLocks noGrp="1"/>
          </p:cNvSpPr>
          <p:nvPr>
            <p:ph type="title"/>
          </p:nvPr>
        </p:nvSpPr>
        <p:spPr/>
        <p:txBody>
          <a:bodyPr/>
          <a:lstStyle/>
          <a:p>
            <a:r>
              <a:rPr lang="en-US" dirty="0"/>
              <a:t>Mid-term "Report"</a:t>
            </a:r>
          </a:p>
        </p:txBody>
      </p:sp>
      <p:sp>
        <p:nvSpPr>
          <p:cNvPr id="3" name="Content Placeholder 2">
            <a:extLst>
              <a:ext uri="{FF2B5EF4-FFF2-40B4-BE49-F238E27FC236}">
                <a16:creationId xmlns:a16="http://schemas.microsoft.com/office/drawing/2014/main" id="{B7BE6D77-E741-F240-9CF7-5E9F5E74282A}"/>
              </a:ext>
            </a:extLst>
          </p:cNvPr>
          <p:cNvSpPr>
            <a:spLocks noGrp="1"/>
          </p:cNvSpPr>
          <p:nvPr>
            <p:ph idx="1"/>
          </p:nvPr>
        </p:nvSpPr>
        <p:spPr>
          <a:xfrm>
            <a:off x="1154083" y="1281290"/>
            <a:ext cx="10058400" cy="4023360"/>
          </a:xfrm>
        </p:spPr>
        <p:txBody>
          <a:bodyPr>
            <a:normAutofit fontScale="92500"/>
          </a:bodyPr>
          <a:lstStyle/>
          <a:p>
            <a:r>
              <a:rPr lang="en-US" dirty="0"/>
              <a:t>This is checklist of things you have managed to complete, as well as a  preliminary version of your poster (see below).  The primary purpose of this is to make sure you are on track to complete the project.</a:t>
            </a:r>
          </a:p>
          <a:p>
            <a:r>
              <a:rPr lang="en-US" dirty="0"/>
              <a:t>      Due Date: **5pm Thursday November 14, 2019**</a:t>
            </a:r>
          </a:p>
          <a:p>
            <a:r>
              <a:rPr lang="en-US" dirty="0"/>
              <a:t>Deliverables: Completed checklist (see </a:t>
            </a:r>
            <a:r>
              <a:rPr lang="en-US" dirty="0" err="1"/>
              <a:t>finalProject</a:t>
            </a:r>
            <a:r>
              <a:rPr lang="en-US" dirty="0"/>
              <a:t>/docs folder in your </a:t>
            </a:r>
            <a:r>
              <a:rPr lang="en-US" dirty="0" err="1"/>
              <a:t>github</a:t>
            </a:r>
            <a:r>
              <a:rPr lang="en-US" dirty="0"/>
              <a:t> repo); associated items highlighted in checklist; current version of your poster (see  </a:t>
            </a:r>
            <a:r>
              <a:rPr lang="en-US" dirty="0" err="1"/>
              <a:t>finalProject</a:t>
            </a:r>
            <a:r>
              <a:rPr lang="en-US" dirty="0"/>
              <a:t>/poster folder in your </a:t>
            </a:r>
            <a:r>
              <a:rPr lang="en-US" dirty="0" err="1"/>
              <a:t>github</a:t>
            </a:r>
            <a:r>
              <a:rPr lang="en-US" dirty="0"/>
              <a:t> repo).   It is ok if most of your poster is placeholders at this point.</a:t>
            </a:r>
          </a:p>
          <a:p>
            <a:endParaRPr lang="en-US" dirty="0"/>
          </a:p>
          <a:p>
            <a:r>
              <a:rPr lang="en-US" dirty="0"/>
              <a:t>Grading: This is a completion based grade, worth </a:t>
            </a:r>
            <a:r>
              <a:rPr lang="en-US" b="1" u="sng" dirty="0"/>
              <a:t>10% of the project points</a:t>
            </a:r>
            <a:r>
              <a:rPr lang="en-US" dirty="0"/>
              <a:t>.   Completion means:</a:t>
            </a:r>
          </a:p>
          <a:p>
            <a:pPr lvl="3"/>
            <a:r>
              <a:rPr lang="en-US" sz="1800" dirty="0"/>
              <a:t>the entire checklist is filled out</a:t>
            </a:r>
          </a:p>
          <a:p>
            <a:pPr lvl="3"/>
            <a:r>
              <a:rPr lang="en-US" sz="1800" dirty="0"/>
              <a:t>At least  3 of the item in the checklist are marked as completed AND the associated </a:t>
            </a:r>
            <a:r>
              <a:rPr lang="en-US" sz="1800" dirty="0" err="1"/>
              <a:t>jupyter</a:t>
            </a:r>
            <a:r>
              <a:rPr lang="en-US" sz="1800" dirty="0"/>
              <a:t> notebooks are in the </a:t>
            </a:r>
            <a:r>
              <a:rPr lang="en-US" sz="1800" dirty="0" err="1"/>
              <a:t>github</a:t>
            </a:r>
            <a:r>
              <a:rPr lang="en-US" sz="1800" dirty="0"/>
              <a:t> folder</a:t>
            </a:r>
          </a:p>
        </p:txBody>
      </p:sp>
      <p:sp>
        <p:nvSpPr>
          <p:cNvPr id="4" name="Date Placeholder 3">
            <a:extLst>
              <a:ext uri="{FF2B5EF4-FFF2-40B4-BE49-F238E27FC236}">
                <a16:creationId xmlns:a16="http://schemas.microsoft.com/office/drawing/2014/main" id="{51AF851B-01AF-6E4C-AA22-4715238DADC1}"/>
              </a:ext>
            </a:extLst>
          </p:cNvPr>
          <p:cNvSpPr>
            <a:spLocks noGrp="1"/>
          </p:cNvSpPr>
          <p:nvPr>
            <p:ph type="dt" sz="half" idx="10"/>
          </p:nvPr>
        </p:nvSpPr>
        <p:spPr/>
        <p:txBody>
          <a:bodyPr/>
          <a:lstStyle/>
          <a:p>
            <a:fld id="{9363FF3A-EDFC-514E-A954-4A2CF66687AC}" type="datetime1">
              <a:rPr lang="en-US" smtClean="0"/>
              <a:t>10/8/19</a:t>
            </a:fld>
            <a:endParaRPr lang="en-US" dirty="0"/>
          </a:p>
        </p:txBody>
      </p:sp>
      <p:sp>
        <p:nvSpPr>
          <p:cNvPr id="5" name="Footer Placeholder 4">
            <a:extLst>
              <a:ext uri="{FF2B5EF4-FFF2-40B4-BE49-F238E27FC236}">
                <a16:creationId xmlns:a16="http://schemas.microsoft.com/office/drawing/2014/main" id="{10B12FEA-0361-8E4B-839D-442CA499F125}"/>
              </a:ext>
            </a:extLst>
          </p:cNvPr>
          <p:cNvSpPr>
            <a:spLocks noGrp="1"/>
          </p:cNvSpPr>
          <p:nvPr>
            <p:ph type="ftr" sz="quarter" idx="11"/>
          </p:nvPr>
        </p:nvSpPr>
        <p:spPr/>
        <p:txBody>
          <a:bodyPr/>
          <a:lstStyle/>
          <a:p>
            <a:r>
              <a:rPr lang="en-US"/>
              <a:t>hughes</a:t>
            </a:r>
            <a:endParaRPr lang="en-US" dirty="0"/>
          </a:p>
        </p:txBody>
      </p:sp>
      <p:sp>
        <p:nvSpPr>
          <p:cNvPr id="6" name="Slide Number Placeholder 5">
            <a:extLst>
              <a:ext uri="{FF2B5EF4-FFF2-40B4-BE49-F238E27FC236}">
                <a16:creationId xmlns:a16="http://schemas.microsoft.com/office/drawing/2014/main" id="{9E9EDE39-EAAB-D94C-AE46-2E09A9493771}"/>
              </a:ext>
            </a:extLst>
          </p:cNvPr>
          <p:cNvSpPr>
            <a:spLocks noGrp="1"/>
          </p:cNvSpPr>
          <p:nvPr>
            <p:ph type="sldNum" sz="quarter" idx="12"/>
          </p:nvPr>
        </p:nvSpPr>
        <p:spPr/>
        <p:txBody>
          <a:bodyPr/>
          <a:lstStyle/>
          <a:p>
            <a:fld id="{6113E31D-E2AB-40D1-8B51-AFA5AFEF393A}" type="slidenum">
              <a:rPr lang="en-US" smtClean="0"/>
              <a:t>8</a:t>
            </a:fld>
            <a:endParaRPr lang="en-US" dirty="0"/>
          </a:p>
        </p:txBody>
      </p:sp>
    </p:spTree>
    <p:extLst>
      <p:ext uri="{BB962C8B-B14F-4D97-AF65-F5344CB8AC3E}">
        <p14:creationId xmlns:p14="http://schemas.microsoft.com/office/powerpoint/2010/main" val="3099240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87DC25-350E-434C-9BCB-B40528C9738F}"/>
              </a:ext>
            </a:extLst>
          </p:cNvPr>
          <p:cNvSpPr>
            <a:spLocks noGrp="1"/>
          </p:cNvSpPr>
          <p:nvPr>
            <p:ph type="dt" sz="half" idx="10"/>
          </p:nvPr>
        </p:nvSpPr>
        <p:spPr/>
        <p:txBody>
          <a:bodyPr/>
          <a:lstStyle/>
          <a:p>
            <a:fld id="{EC3F74F4-052D-244B-92CB-54FFE7B64730}" type="datetime1">
              <a:rPr lang="en-US" smtClean="0"/>
              <a:t>10/8/19</a:t>
            </a:fld>
            <a:endParaRPr lang="en-US" dirty="0"/>
          </a:p>
        </p:txBody>
      </p:sp>
      <p:sp>
        <p:nvSpPr>
          <p:cNvPr id="3" name="Footer Placeholder 2">
            <a:extLst>
              <a:ext uri="{FF2B5EF4-FFF2-40B4-BE49-F238E27FC236}">
                <a16:creationId xmlns:a16="http://schemas.microsoft.com/office/drawing/2014/main" id="{4C02B464-10FB-9340-B579-AC67F8FD01D6}"/>
              </a:ext>
            </a:extLst>
          </p:cNvPr>
          <p:cNvSpPr>
            <a:spLocks noGrp="1"/>
          </p:cNvSpPr>
          <p:nvPr>
            <p:ph type="ftr" sz="quarter" idx="11"/>
          </p:nvPr>
        </p:nvSpPr>
        <p:spPr/>
        <p:txBody>
          <a:bodyPr/>
          <a:lstStyle/>
          <a:p>
            <a:r>
              <a:rPr lang="en-US"/>
              <a:t>hughes</a:t>
            </a:r>
            <a:endParaRPr lang="en-US" dirty="0"/>
          </a:p>
        </p:txBody>
      </p:sp>
      <p:sp>
        <p:nvSpPr>
          <p:cNvPr id="4" name="Slide Number Placeholder 3">
            <a:extLst>
              <a:ext uri="{FF2B5EF4-FFF2-40B4-BE49-F238E27FC236}">
                <a16:creationId xmlns:a16="http://schemas.microsoft.com/office/drawing/2014/main" id="{80BD4169-CB0D-E042-9941-42350DCD2958}"/>
              </a:ext>
            </a:extLst>
          </p:cNvPr>
          <p:cNvSpPr>
            <a:spLocks noGrp="1"/>
          </p:cNvSpPr>
          <p:nvPr>
            <p:ph type="sldNum" sz="quarter" idx="12"/>
          </p:nvPr>
        </p:nvSpPr>
        <p:spPr/>
        <p:txBody>
          <a:bodyPr/>
          <a:lstStyle/>
          <a:p>
            <a:fld id="{4FAB73BC-B049-4115-A692-8D63A059BFB8}" type="slidenum">
              <a:rPr lang="en-US" smtClean="0"/>
              <a:pPr/>
              <a:t>9</a:t>
            </a:fld>
            <a:endParaRPr lang="en-US" dirty="0"/>
          </a:p>
        </p:txBody>
      </p:sp>
      <p:pic>
        <p:nvPicPr>
          <p:cNvPr id="5" name="Picture 4">
            <a:extLst>
              <a:ext uri="{FF2B5EF4-FFF2-40B4-BE49-F238E27FC236}">
                <a16:creationId xmlns:a16="http://schemas.microsoft.com/office/drawing/2014/main" id="{72C5B804-FF0C-534A-BF46-26950ED88497}"/>
              </a:ext>
            </a:extLst>
          </p:cNvPr>
          <p:cNvPicPr>
            <a:picLocks noChangeAspect="1"/>
          </p:cNvPicPr>
          <p:nvPr/>
        </p:nvPicPr>
        <p:blipFill>
          <a:blip r:embed="rId2"/>
          <a:stretch>
            <a:fillRect/>
          </a:stretch>
        </p:blipFill>
        <p:spPr>
          <a:xfrm>
            <a:off x="4883139" y="143002"/>
            <a:ext cx="7251700" cy="6108700"/>
          </a:xfrm>
          <a:prstGeom prst="rect">
            <a:avLst/>
          </a:prstGeom>
          <a:ln>
            <a:solidFill>
              <a:schemeClr val="accent1"/>
            </a:solidFill>
          </a:ln>
        </p:spPr>
      </p:pic>
      <p:sp>
        <p:nvSpPr>
          <p:cNvPr id="6" name="Title 1">
            <a:extLst>
              <a:ext uri="{FF2B5EF4-FFF2-40B4-BE49-F238E27FC236}">
                <a16:creationId xmlns:a16="http://schemas.microsoft.com/office/drawing/2014/main" id="{163166CA-70E5-5049-9CE0-39A4C10645BF}"/>
              </a:ext>
            </a:extLst>
          </p:cNvPr>
          <p:cNvSpPr txBox="1">
            <a:spLocks/>
          </p:cNvSpPr>
          <p:nvPr/>
        </p:nvSpPr>
        <p:spPr>
          <a:xfrm>
            <a:off x="1097280" y="749027"/>
            <a:ext cx="9425144" cy="532263"/>
          </a:xfrm>
          <a:prstGeom prst="rect">
            <a:avLst/>
          </a:prstGeom>
        </p:spPr>
        <p:txBody>
          <a:bodyPr/>
          <a:lstStyle>
            <a:lvl1pPr algn="l" defTabSz="914400" rtl="0" eaLnBrk="1" latinLnBrk="0" hangingPunct="1">
              <a:lnSpc>
                <a:spcPct val="85000"/>
              </a:lnSpc>
              <a:spcBef>
                <a:spcPct val="0"/>
              </a:spcBef>
              <a:buNone/>
              <a:defRPr sz="3200" kern="1200" spc="-50" baseline="0">
                <a:solidFill>
                  <a:schemeClr val="tx1">
                    <a:lumMod val="75000"/>
                    <a:lumOff val="25000"/>
                  </a:schemeClr>
                </a:solidFill>
                <a:latin typeface="+mj-lt"/>
                <a:ea typeface="+mj-ea"/>
                <a:cs typeface="+mj-cs"/>
              </a:defRPr>
            </a:lvl1pPr>
          </a:lstStyle>
          <a:p>
            <a:r>
              <a:rPr lang="en-US"/>
              <a:t>Mid-term "Report"</a:t>
            </a:r>
            <a:endParaRPr lang="en-US" dirty="0"/>
          </a:p>
        </p:txBody>
      </p:sp>
    </p:spTree>
    <p:extLst>
      <p:ext uri="{BB962C8B-B14F-4D97-AF65-F5344CB8AC3E}">
        <p14:creationId xmlns:p14="http://schemas.microsoft.com/office/powerpoint/2010/main" val="3659911453"/>
      </p:ext>
    </p:extLst>
  </p:cSld>
  <p:clrMapOvr>
    <a:masterClrMapping/>
  </p:clrMapOvr>
</p:sld>
</file>

<file path=ppt/theme/theme1.xml><?xml version="1.0" encoding="utf-8"?>
<a:theme xmlns:a="http://schemas.openxmlformats.org/drawingml/2006/main" name="Retrospect">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1_Retrospect">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10132</TotalTime>
  <Words>1671</Words>
  <Application>Microsoft Macintosh PowerPoint</Application>
  <PresentationFormat>Widescreen</PresentationFormat>
  <Paragraphs>126</Paragraphs>
  <Slides>17</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17</vt:i4>
      </vt:variant>
    </vt:vector>
  </HeadingPairs>
  <TitlesOfParts>
    <vt:vector size="24" baseType="lpstr">
      <vt:lpstr>Arial</vt:lpstr>
      <vt:lpstr>Calibri</vt:lpstr>
      <vt:lpstr>Calibri Light</vt:lpstr>
      <vt:lpstr>Times New Roman</vt:lpstr>
      <vt:lpstr>Wingdings</vt:lpstr>
      <vt:lpstr>Retrospect</vt:lpstr>
      <vt:lpstr>1_Retrospect</vt:lpstr>
      <vt:lpstr>Big Data Final Project</vt:lpstr>
      <vt:lpstr>Course Final Project</vt:lpstr>
      <vt:lpstr>Project Choices:</vt:lpstr>
      <vt:lpstr>Machine Learning Project Checklist</vt:lpstr>
      <vt:lpstr>Project Timeline</vt:lpstr>
      <vt:lpstr>Project Proposal</vt:lpstr>
      <vt:lpstr>PowerPoint Presentation</vt:lpstr>
      <vt:lpstr>Mid-term "Report"</vt:lpstr>
      <vt:lpstr>PowerPoint Presentation</vt:lpstr>
      <vt:lpstr>Completed project: Due Date: 5pm Monday December 9, 2019</vt:lpstr>
      <vt:lpstr>Resources</vt:lpstr>
      <vt:lpstr>FAQ(1)</vt:lpstr>
      <vt:lpstr>FAQ(2)</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70</cp:revision>
  <cp:lastPrinted>2019-10-08T15:11:28Z</cp:lastPrinted>
  <dcterms:created xsi:type="dcterms:W3CDTF">2018-10-03T22:46:08Z</dcterms:created>
  <dcterms:modified xsi:type="dcterms:W3CDTF">2019-10-08T15:21:25Z</dcterms:modified>
</cp:coreProperties>
</file>