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9" r:id="rId1"/>
  </p:sldMasterIdLst>
  <p:notesMasterIdLst>
    <p:notesMasterId r:id="rId27"/>
  </p:notesMasterIdLst>
  <p:sldIdLst>
    <p:sldId id="257" r:id="rId2"/>
    <p:sldId id="268" r:id="rId3"/>
    <p:sldId id="299" r:id="rId4"/>
    <p:sldId id="300" r:id="rId5"/>
    <p:sldId id="301" r:id="rId6"/>
    <p:sldId id="302" r:id="rId7"/>
    <p:sldId id="269" r:id="rId8"/>
    <p:sldId id="270" r:id="rId9"/>
    <p:sldId id="278" r:id="rId10"/>
    <p:sldId id="271" r:id="rId11"/>
    <p:sldId id="289" r:id="rId12"/>
    <p:sldId id="290" r:id="rId13"/>
    <p:sldId id="291" r:id="rId14"/>
    <p:sldId id="292" r:id="rId15"/>
    <p:sldId id="293" r:id="rId16"/>
    <p:sldId id="294" r:id="rId17"/>
    <p:sldId id="295" r:id="rId18"/>
    <p:sldId id="296" r:id="rId19"/>
    <p:sldId id="272" r:id="rId20"/>
    <p:sldId id="273" r:id="rId21"/>
    <p:sldId id="274" r:id="rId22"/>
    <p:sldId id="275" r:id="rId23"/>
    <p:sldId id="297" r:id="rId24"/>
    <p:sldId id="298"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2A239-3A26-B54D-9D35-F67CEA978094}" type="datetimeFigureOut">
              <a:rPr lang="en-US" smtClean="0"/>
              <a:t>12/11/17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D3075-FFB0-7D4B-8891-D1E09CC9D34A}" type="slidenum">
              <a:rPr lang="en-US" smtClean="0"/>
              <a:t>‹#›</a:t>
            </a:fld>
            <a:endParaRPr lang="en-US"/>
          </a:p>
        </p:txBody>
      </p:sp>
    </p:spTree>
    <p:extLst>
      <p:ext uri="{BB962C8B-B14F-4D97-AF65-F5344CB8AC3E}">
        <p14:creationId xmlns:p14="http://schemas.microsoft.com/office/powerpoint/2010/main" val="180685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12/11/17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12/11/17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12/11/17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AAD347D-5ACD-4C99-B74B-A9C85AD731AF}" type="datetimeFigureOut">
              <a:rPr lang="en-US" smtClean="0"/>
              <a:t>12/11/17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60806523"/>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6058" y="4191000"/>
            <a:ext cx="9899904" cy="1116711"/>
          </a:xfrm>
        </p:spPr>
        <p:txBody>
          <a:bodyPr vert="horz" lIns="91440" tIns="45720" rIns="91440" bIns="45720" rtlCol="0" anchor="b">
            <a:normAutofit/>
          </a:bodyPr>
          <a:lstStyle/>
          <a:p>
            <a:r>
              <a:rPr lang="en-US" sz="4800" dirty="0">
                <a:solidFill>
                  <a:schemeClr val="bg1"/>
                </a:solidFill>
              </a:rPr>
              <a:t>Blood Donation</a:t>
            </a:r>
          </a:p>
        </p:txBody>
      </p:sp>
      <p:pic>
        <p:nvPicPr>
          <p:cNvPr id="9" name="Content Placeholder 8"/>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16664" b="23293"/>
          <a:stretch/>
        </p:blipFill>
        <p:spPr>
          <a:xfrm>
            <a:off x="20" y="10"/>
            <a:ext cx="12191980" cy="4190990"/>
          </a:xfrm>
          <a:prstGeom prst="rect">
            <a:avLst/>
          </a:prstGeom>
        </p:spPr>
      </p:pic>
      <p:sp>
        <p:nvSpPr>
          <p:cNvPr id="3" name="TextBox 2"/>
          <p:cNvSpPr txBox="1"/>
          <p:nvPr/>
        </p:nvSpPr>
        <p:spPr>
          <a:xfrm>
            <a:off x="9102437" y="5501675"/>
            <a:ext cx="3463636" cy="1200329"/>
          </a:xfrm>
          <a:prstGeom prst="rect">
            <a:avLst/>
          </a:prstGeom>
          <a:noFill/>
        </p:spPr>
        <p:txBody>
          <a:bodyPr wrap="square" rtlCol="0">
            <a:spAutoFit/>
          </a:bodyPr>
          <a:lstStyle/>
          <a:p>
            <a:r>
              <a:rPr lang="en-US" sz="2400" dirty="0">
                <a:latin typeface="Comic Sans MS" charset="0"/>
                <a:ea typeface="Comic Sans MS" charset="0"/>
                <a:cs typeface="Comic Sans MS" charset="0"/>
              </a:rPr>
              <a:t>-Fenil Desani</a:t>
            </a:r>
          </a:p>
          <a:p>
            <a:r>
              <a:rPr lang="en-US" sz="2400" dirty="0">
                <a:latin typeface="Comic Sans MS" charset="0"/>
                <a:ea typeface="Comic Sans MS" charset="0"/>
                <a:cs typeface="Comic Sans MS" charset="0"/>
              </a:rPr>
              <a:t>-</a:t>
            </a:r>
            <a:r>
              <a:rPr lang="en-US" sz="2400" dirty="0" err="1">
                <a:latin typeface="Comic Sans MS" charset="0"/>
                <a:ea typeface="Comic Sans MS" charset="0"/>
                <a:cs typeface="Comic Sans MS" charset="0"/>
              </a:rPr>
              <a:t>Sujay</a:t>
            </a:r>
            <a:r>
              <a:rPr lang="en-US" sz="2400" dirty="0">
                <a:latin typeface="Comic Sans MS" charset="0"/>
                <a:ea typeface="Comic Sans MS" charset="0"/>
                <a:cs typeface="Comic Sans MS" charset="0"/>
              </a:rPr>
              <a:t> </a:t>
            </a:r>
            <a:r>
              <a:rPr lang="en-US" sz="2400" dirty="0" err="1">
                <a:latin typeface="Comic Sans MS" charset="0"/>
                <a:ea typeface="Comic Sans MS" charset="0"/>
                <a:cs typeface="Comic Sans MS" charset="0"/>
              </a:rPr>
              <a:t>Sanglikar</a:t>
            </a:r>
            <a:endParaRPr lang="en-US" sz="2400" dirty="0">
              <a:latin typeface="Comic Sans MS" charset="0"/>
              <a:ea typeface="Comic Sans MS" charset="0"/>
              <a:cs typeface="Comic Sans MS" charset="0"/>
            </a:endParaRPr>
          </a:p>
          <a:p>
            <a:r>
              <a:rPr lang="en-US" sz="2400" dirty="0">
                <a:latin typeface="Comic Sans MS" charset="0"/>
                <a:ea typeface="Comic Sans MS" charset="0"/>
                <a:cs typeface="Comic Sans MS" charset="0"/>
              </a:rPr>
              <a:t>-</a:t>
            </a:r>
            <a:r>
              <a:rPr lang="en-US" sz="2400" dirty="0" err="1">
                <a:latin typeface="Comic Sans MS" charset="0"/>
                <a:ea typeface="Comic Sans MS" charset="0"/>
                <a:cs typeface="Comic Sans MS" charset="0"/>
              </a:rPr>
              <a:t>Aakib</a:t>
            </a:r>
            <a:r>
              <a:rPr lang="en-US" sz="2400" dirty="0">
                <a:latin typeface="Comic Sans MS" charset="0"/>
                <a:ea typeface="Comic Sans MS" charset="0"/>
                <a:cs typeface="Comic Sans MS" charset="0"/>
              </a:rPr>
              <a:t> </a:t>
            </a:r>
            <a:r>
              <a:rPr lang="en-US" sz="2400" dirty="0" err="1">
                <a:latin typeface="Comic Sans MS" charset="0"/>
                <a:ea typeface="Comic Sans MS" charset="0"/>
                <a:cs typeface="Comic Sans MS" charset="0"/>
              </a:rPr>
              <a:t>Ladhani</a:t>
            </a:r>
            <a:endParaRPr lang="en-US" sz="2400" dirty="0">
              <a:latin typeface="Comic Sans MS" charset="0"/>
              <a:ea typeface="Comic Sans MS" charset="0"/>
              <a:cs typeface="Comic Sans MS" charset="0"/>
            </a:endParaRPr>
          </a:p>
        </p:txBody>
      </p:sp>
    </p:spTree>
    <p:extLst>
      <p:ext uri="{BB962C8B-B14F-4D97-AF65-F5344CB8AC3E}">
        <p14:creationId xmlns:p14="http://schemas.microsoft.com/office/powerpoint/2010/main" val="261594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396844"/>
            <a:ext cx="9463281" cy="1596177"/>
          </a:xfrm>
        </p:spPr>
        <p:txBody>
          <a:bodyPr/>
          <a:lstStyle/>
          <a:p>
            <a:r>
              <a:rPr lang="en-US" dirty="0">
                <a:effectLst>
                  <a:outerShdw blurRad="38100" dist="38100" dir="2700000" algn="tl">
                    <a:srgbClr val="000000">
                      <a:alpha val="43137"/>
                    </a:srgbClr>
                  </a:outerShdw>
                </a:effectLst>
              </a:rPr>
              <a:t>Framework</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sp>
        <p:nvSpPr>
          <p:cNvPr id="4" name="Content Placeholder 15">
            <a:extLst>
              <a:ext uri="{FF2B5EF4-FFF2-40B4-BE49-F238E27FC236}">
                <a16:creationId xmlns="" xmlns:a16="http://schemas.microsoft.com/office/drawing/2014/main" id="{C02EB46C-1553-475C-98A9-8B635D1C70E8}"/>
              </a:ext>
            </a:extLst>
          </p:cNvPr>
          <p:cNvSpPr txBox="1">
            <a:spLocks/>
          </p:cNvSpPr>
          <p:nvPr/>
        </p:nvSpPr>
        <p:spPr>
          <a:xfrm>
            <a:off x="913774" y="2654566"/>
            <a:ext cx="10363826" cy="342410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50000"/>
              </a:lnSpc>
              <a:buClr>
                <a:srgbClr val="FF0000"/>
              </a:buClr>
              <a:buFont typeface="Wingdings" panose="05000000000000000000" pitchFamily="2" charset="2"/>
              <a:buChar char="Ø"/>
            </a:pPr>
            <a:r>
              <a:rPr lang="en-US" b="1" dirty="0"/>
              <a:t>The basic framework for implementing this application includes:</a:t>
            </a:r>
          </a:p>
          <a:p>
            <a:pPr marL="742950" lvl="1" indent="-285750">
              <a:lnSpc>
                <a:spcPct val="150000"/>
              </a:lnSpc>
              <a:buClr>
                <a:srgbClr val="FF0000"/>
              </a:buClr>
              <a:buFont typeface="Wingdings" panose="05000000000000000000" pitchFamily="2" charset="2"/>
              <a:buChar char="Ø"/>
            </a:pPr>
            <a:r>
              <a:rPr lang="en-US" b="1" dirty="0"/>
              <a:t>Cocoa Touch framework</a:t>
            </a:r>
          </a:p>
          <a:p>
            <a:pPr marL="742950" lvl="1" indent="-285750">
              <a:lnSpc>
                <a:spcPct val="150000"/>
              </a:lnSpc>
              <a:buClr>
                <a:srgbClr val="FF0000"/>
              </a:buClr>
              <a:buFont typeface="Wingdings" panose="05000000000000000000" pitchFamily="2" charset="2"/>
              <a:buChar char="Ø"/>
            </a:pPr>
            <a:r>
              <a:rPr lang="en-US" b="1" dirty="0" err="1"/>
              <a:t>UIKit.framework</a:t>
            </a:r>
            <a:endParaRPr lang="en-US" b="1" dirty="0"/>
          </a:p>
          <a:p>
            <a:pPr marL="742950" lvl="1" indent="-285750">
              <a:lnSpc>
                <a:spcPct val="150000"/>
              </a:lnSpc>
              <a:buClr>
                <a:srgbClr val="FF0000"/>
              </a:buClr>
              <a:buFont typeface="Wingdings" panose="05000000000000000000" pitchFamily="2" charset="2"/>
              <a:buChar char="Ø"/>
            </a:pPr>
            <a:r>
              <a:rPr lang="en-US" b="1" dirty="0" err="1"/>
              <a:t>Foundation.framework</a:t>
            </a:r>
            <a:endParaRPr lang="en-US" b="1" dirty="0"/>
          </a:p>
          <a:p>
            <a:pPr marL="742950" lvl="1" indent="-285750">
              <a:lnSpc>
                <a:spcPct val="150000"/>
              </a:lnSpc>
              <a:buClr>
                <a:srgbClr val="FF0000"/>
              </a:buClr>
              <a:buFont typeface="Wingdings" panose="05000000000000000000" pitchFamily="2" charset="2"/>
              <a:buChar char="Ø"/>
            </a:pPr>
            <a:r>
              <a:rPr lang="en-US" b="1" dirty="0" err="1"/>
              <a:t>CoreGraphics.framework</a:t>
            </a:r>
            <a:endParaRPr lang="en-US" b="1" dirty="0"/>
          </a:p>
          <a:p>
            <a:pPr marL="742950" lvl="1" indent="-285750">
              <a:lnSpc>
                <a:spcPct val="150000"/>
              </a:lnSpc>
              <a:buClr>
                <a:srgbClr val="FF0000"/>
              </a:buClr>
              <a:buFont typeface="Wingdings" panose="05000000000000000000" pitchFamily="2" charset="2"/>
              <a:buChar char="Ø"/>
            </a:pPr>
            <a:r>
              <a:rPr lang="en-US" b="1" dirty="0" err="1"/>
              <a:t>MapKit.framework</a:t>
            </a:r>
            <a:endParaRPr lang="en-US" b="1" dirty="0"/>
          </a:p>
          <a:p>
            <a:pPr marL="742950" lvl="1" indent="-285750">
              <a:lnSpc>
                <a:spcPct val="150000"/>
              </a:lnSpc>
              <a:buClr>
                <a:srgbClr val="FF0000"/>
              </a:buClr>
              <a:buFont typeface="Wingdings" panose="05000000000000000000" pitchFamily="2" charset="2"/>
              <a:buChar char="Ø"/>
            </a:pPr>
            <a:r>
              <a:rPr lang="en-US" b="1" dirty="0" smtClean="0"/>
              <a:t>AWS</a:t>
            </a:r>
            <a:r>
              <a:rPr lang="en-US" b="1" dirty="0"/>
              <a:t> </a:t>
            </a:r>
            <a:r>
              <a:rPr lang="en-US" b="1" dirty="0" err="1" smtClean="0"/>
              <a:t>ios</a:t>
            </a:r>
            <a:r>
              <a:rPr lang="en-US" b="1" dirty="0" smtClean="0"/>
              <a:t> </a:t>
            </a:r>
            <a:r>
              <a:rPr lang="en-US" b="1" dirty="0" err="1" smtClean="0"/>
              <a:t>Sdk</a:t>
            </a:r>
            <a:endParaRPr lang="en-US" b="1" dirty="0"/>
          </a:p>
          <a:p>
            <a:pPr marL="742950" lvl="1" indent="-285750">
              <a:lnSpc>
                <a:spcPct val="150000"/>
              </a:lnSpc>
              <a:buClr>
                <a:srgbClr val="FF0000"/>
              </a:buClr>
              <a:buFont typeface="Wingdings" panose="05000000000000000000" pitchFamily="2" charset="2"/>
              <a:buChar char="Ø"/>
            </a:pPr>
            <a:r>
              <a:rPr lang="en-US" b="1" dirty="0" err="1"/>
              <a:t>MessageUI.framework</a:t>
            </a:r>
            <a:endParaRPr lang="en-US" b="1" dirty="0"/>
          </a:p>
          <a:p>
            <a:pPr marL="285750" indent="-285750">
              <a:lnSpc>
                <a:spcPct val="150000"/>
              </a:lnSpc>
              <a:buClr>
                <a:srgbClr val="FF0000"/>
              </a:buClr>
              <a:buFont typeface="Wingdings" panose="05000000000000000000" pitchFamily="2" charset="2"/>
              <a:buChar char="Ø"/>
            </a:pPr>
            <a:endParaRPr lang="en-US" b="1" dirty="0">
              <a:cs typeface="Times New Roman" panose="02020603050405020304" pitchFamily="18" charset="0"/>
            </a:endParaRPr>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144575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58240" y="3125756"/>
            <a:ext cx="9463281" cy="1596177"/>
          </a:xfrm>
        </p:spPr>
        <p:txBody>
          <a:bodyPr/>
          <a:lstStyle/>
          <a:p>
            <a:r>
              <a:rPr lang="en-US" dirty="0" smtClean="0">
                <a:effectLst>
                  <a:outerShdw blurRad="38100" dist="38100" dir="2700000" algn="tl">
                    <a:srgbClr val="000000">
                      <a:alpha val="43137"/>
                    </a:srgbClr>
                  </a:outerShdw>
                </a:effectLst>
              </a:rPr>
              <a:t>Welcome View</a:t>
            </a:r>
            <a:endParaRPr lang="en-US" dirty="0">
              <a:effectLst>
                <a:outerShdw blurRad="38100" dist="38100" dir="2700000" algn="tl">
                  <a:srgbClr val="000000">
                    <a:alpha val="43137"/>
                  </a:srgbClr>
                </a:outerShd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pic>
        <p:nvPicPr>
          <p:cNvPr id="5" name="Picture 4" descr="A screenshot of a cell phone&#10;&#10;Description generated with very high confidence">
            <a:extLst>
              <a:ext uri="{FF2B5EF4-FFF2-40B4-BE49-F238E27FC236}">
                <a16:creationId xmlns="" xmlns:a16="http://schemas.microsoft.com/office/drawing/2014/main" id="{D0190F51-F3EB-4701-92D7-ACC32C6A7FF3}"/>
              </a:ext>
            </a:extLst>
          </p:cNvPr>
          <p:cNvPicPr>
            <a:picLocks noChangeAspect="1"/>
          </p:cNvPicPr>
          <p:nvPr/>
        </p:nvPicPr>
        <p:blipFill>
          <a:blip r:embed="rId3"/>
          <a:stretch>
            <a:fillRect/>
          </a:stretch>
        </p:blipFill>
        <p:spPr>
          <a:xfrm>
            <a:off x="7305041" y="173464"/>
            <a:ext cx="3454399" cy="651107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4985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58240" y="3125756"/>
            <a:ext cx="9463281" cy="1596177"/>
          </a:xfrm>
        </p:spPr>
        <p:txBody>
          <a:bodyPr/>
          <a:lstStyle/>
          <a:p>
            <a:r>
              <a:rPr lang="en-US" dirty="0" smtClean="0">
                <a:effectLst>
                  <a:outerShdw blurRad="38100" dist="38100" dir="2700000" algn="tl">
                    <a:srgbClr val="000000">
                      <a:alpha val="43137"/>
                    </a:srgbClr>
                  </a:outerShdw>
                </a:effectLst>
              </a:rPr>
              <a:t>Login View</a:t>
            </a:r>
            <a:endParaRPr lang="en-US" dirty="0">
              <a:effectLst>
                <a:outerShdw blurRad="38100" dist="38100" dir="2700000" algn="tl">
                  <a:srgbClr val="000000">
                    <a:alpha val="43137"/>
                  </a:srgbClr>
                </a:outerShd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pic>
        <p:nvPicPr>
          <p:cNvPr id="7" name="Picture 6" descr="A screenshot of a cell phone&#10;&#10;Description generated with very high confidence">
            <a:extLst>
              <a:ext uri="{FF2B5EF4-FFF2-40B4-BE49-F238E27FC236}">
                <a16:creationId xmlns="" xmlns:a16="http://schemas.microsoft.com/office/drawing/2014/main" id="{D8A3B013-4E3A-417B-AEA0-D95B5A56A818}"/>
              </a:ext>
            </a:extLst>
          </p:cNvPr>
          <p:cNvPicPr>
            <a:picLocks noChangeAspect="1"/>
          </p:cNvPicPr>
          <p:nvPr/>
        </p:nvPicPr>
        <p:blipFill>
          <a:blip r:embed="rId3"/>
          <a:stretch>
            <a:fillRect/>
          </a:stretch>
        </p:blipFill>
        <p:spPr>
          <a:xfrm>
            <a:off x="7370499" y="0"/>
            <a:ext cx="3521021" cy="6858000"/>
          </a:xfrm>
          <a:prstGeom prst="rect">
            <a:avLst/>
          </a:prstGeom>
        </p:spPr>
      </p:pic>
    </p:spTree>
    <p:extLst>
      <p:ext uri="{BB962C8B-B14F-4D97-AF65-F5344CB8AC3E}">
        <p14:creationId xmlns:p14="http://schemas.microsoft.com/office/powerpoint/2010/main" val="150252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5315" y="3097181"/>
            <a:ext cx="9463281" cy="1596177"/>
          </a:xfrm>
        </p:spPr>
        <p:txBody>
          <a:bodyPr/>
          <a:lstStyle/>
          <a:p>
            <a:r>
              <a:rPr lang="en-US" smtClean="0">
                <a:effectLst>
                  <a:outerShdw blurRad="38100" dist="38100" dir="2700000" algn="tl">
                    <a:srgbClr val="000000">
                      <a:alpha val="43137"/>
                    </a:srgbClr>
                  </a:outerShdw>
                </a:effectLst>
              </a:rPr>
              <a:t>New Registration View</a:t>
            </a:r>
            <a:endParaRPr lang="en-US" dirty="0">
              <a:effectLst>
                <a:outerShdw blurRad="38100" dist="38100" dir="2700000" algn="tl">
                  <a:srgbClr val="000000">
                    <a:alpha val="43137"/>
                  </a:srgbClr>
                </a:outerShd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pic>
        <p:nvPicPr>
          <p:cNvPr id="7" name="Picture 6" descr="A screenshot of a cell phone&#10;&#10;Description generated with very high confidence">
            <a:extLst>
              <a:ext uri="{FF2B5EF4-FFF2-40B4-BE49-F238E27FC236}">
                <a16:creationId xmlns="" xmlns:a16="http://schemas.microsoft.com/office/drawing/2014/main" id="{5FC815D5-8FEC-470D-886B-8930B72915C2}"/>
              </a:ext>
            </a:extLst>
          </p:cNvPr>
          <p:cNvPicPr>
            <a:picLocks noChangeAspect="1"/>
          </p:cNvPicPr>
          <p:nvPr/>
        </p:nvPicPr>
        <p:blipFill>
          <a:blip r:embed="rId3"/>
          <a:stretch>
            <a:fillRect/>
          </a:stretch>
        </p:blipFill>
        <p:spPr>
          <a:xfrm>
            <a:off x="7447281" y="-4893"/>
            <a:ext cx="3521184" cy="6858000"/>
          </a:xfrm>
          <a:prstGeom prst="rect">
            <a:avLst/>
          </a:prstGeom>
        </p:spPr>
      </p:pic>
    </p:spTree>
    <p:extLst>
      <p:ext uri="{BB962C8B-B14F-4D97-AF65-F5344CB8AC3E}">
        <p14:creationId xmlns:p14="http://schemas.microsoft.com/office/powerpoint/2010/main" val="63546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15290" y="3054319"/>
            <a:ext cx="9463281" cy="1596177"/>
          </a:xfrm>
        </p:spPr>
        <p:txBody>
          <a:bodyPr/>
          <a:lstStyle/>
          <a:p>
            <a:r>
              <a:rPr lang="en-US" smtClean="0">
                <a:effectLst>
                  <a:outerShdw blurRad="38100" dist="38100" dir="2700000" algn="tl">
                    <a:srgbClr val="000000">
                      <a:alpha val="43137"/>
                    </a:srgbClr>
                  </a:outerShdw>
                </a:effectLst>
              </a:rPr>
              <a:t>Donor Home page view</a:t>
            </a:r>
            <a:endParaRPr lang="en-US" dirty="0">
              <a:effectLst>
                <a:outerShdw blurRad="38100" dist="38100" dir="2700000" algn="tl">
                  <a:srgbClr val="000000">
                    <a:alpha val="43137"/>
                  </a:srgbClr>
                </a:outerShd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pic>
        <p:nvPicPr>
          <p:cNvPr id="7" name="Picture 6" descr="A screenshot of a cell phone&#10;&#10;Description generated with very high confidence">
            <a:extLst>
              <a:ext uri="{FF2B5EF4-FFF2-40B4-BE49-F238E27FC236}">
                <a16:creationId xmlns="" xmlns:a16="http://schemas.microsoft.com/office/drawing/2014/main" id="{F763B518-F385-4F4D-9E94-298E010C4D88}"/>
              </a:ext>
            </a:extLst>
          </p:cNvPr>
          <p:cNvPicPr>
            <a:picLocks noChangeAspect="1"/>
          </p:cNvPicPr>
          <p:nvPr/>
        </p:nvPicPr>
        <p:blipFill>
          <a:blip r:embed="rId3"/>
          <a:stretch>
            <a:fillRect/>
          </a:stretch>
        </p:blipFill>
        <p:spPr>
          <a:xfrm>
            <a:off x="7193280" y="31994"/>
            <a:ext cx="3625283" cy="6858000"/>
          </a:xfrm>
          <a:prstGeom prst="rect">
            <a:avLst/>
          </a:prstGeom>
        </p:spPr>
      </p:pic>
    </p:spTree>
    <p:extLst>
      <p:ext uri="{BB962C8B-B14F-4D97-AF65-F5344CB8AC3E}">
        <p14:creationId xmlns:p14="http://schemas.microsoft.com/office/powerpoint/2010/main" val="89523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15290" y="3054319"/>
            <a:ext cx="9463281" cy="1596177"/>
          </a:xfrm>
        </p:spPr>
        <p:txBody>
          <a:bodyPr/>
          <a:lstStyle/>
          <a:p>
            <a:r>
              <a:rPr lang="en-US" dirty="0" smtClean="0">
                <a:effectLst>
                  <a:outerShdw blurRad="38100" dist="38100" dir="2700000" algn="tl">
                    <a:srgbClr val="000000">
                      <a:alpha val="43137"/>
                    </a:srgbClr>
                  </a:outerShdw>
                </a:effectLst>
              </a:rPr>
              <a:t>Blood Type view</a:t>
            </a:r>
            <a:endParaRPr lang="en-US" dirty="0">
              <a:effectLst>
                <a:outerShdw blurRad="38100" dist="38100" dir="2700000" algn="tl">
                  <a:srgbClr val="000000">
                    <a:alpha val="43137"/>
                  </a:srgbClr>
                </a:outerShd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pic>
        <p:nvPicPr>
          <p:cNvPr id="5" name="Picture 4">
            <a:extLst>
              <a:ext uri="{FF2B5EF4-FFF2-40B4-BE49-F238E27FC236}">
                <a16:creationId xmlns="" xmlns:a16="http://schemas.microsoft.com/office/drawing/2014/main" id="{7CFD380E-607C-4051-B81E-78D0C811F4F9}"/>
              </a:ext>
            </a:extLst>
          </p:cNvPr>
          <p:cNvPicPr>
            <a:picLocks noChangeAspect="1"/>
          </p:cNvPicPr>
          <p:nvPr/>
        </p:nvPicPr>
        <p:blipFill>
          <a:blip r:embed="rId3"/>
          <a:stretch>
            <a:fillRect/>
          </a:stretch>
        </p:blipFill>
        <p:spPr>
          <a:xfrm>
            <a:off x="7183996" y="-10160"/>
            <a:ext cx="3565284" cy="6858000"/>
          </a:xfrm>
          <a:prstGeom prst="rect">
            <a:avLst/>
          </a:prstGeom>
        </p:spPr>
      </p:pic>
    </p:spTree>
    <p:extLst>
      <p:ext uri="{BB962C8B-B14F-4D97-AF65-F5344CB8AC3E}">
        <p14:creationId xmlns:p14="http://schemas.microsoft.com/office/powerpoint/2010/main" val="147018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15290" y="3054319"/>
            <a:ext cx="9463281" cy="1596177"/>
          </a:xfrm>
        </p:spPr>
        <p:txBody>
          <a:bodyPr/>
          <a:lstStyle/>
          <a:p>
            <a:r>
              <a:rPr lang="en-US" dirty="0" smtClean="0">
                <a:effectLst>
                  <a:outerShdw blurRad="38100" dist="38100" dir="2700000" algn="tl">
                    <a:srgbClr val="000000">
                      <a:alpha val="43137"/>
                    </a:srgbClr>
                  </a:outerShdw>
                </a:effectLst>
              </a:rPr>
              <a:t>FAQ</a:t>
            </a:r>
            <a:endParaRPr lang="en-US" dirty="0">
              <a:effectLst>
                <a:outerShdw blurRad="38100" dist="38100" dir="2700000" algn="tl">
                  <a:srgbClr val="000000">
                    <a:alpha val="43137"/>
                  </a:srgbClr>
                </a:outerShd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pic>
        <p:nvPicPr>
          <p:cNvPr id="5" name="Picture 4" descr="A screenshot of a cell phone&#10;&#10;Description generated with very high confidence">
            <a:extLst>
              <a:ext uri="{FF2B5EF4-FFF2-40B4-BE49-F238E27FC236}">
                <a16:creationId xmlns="" xmlns:a16="http://schemas.microsoft.com/office/drawing/2014/main" id="{AF6FC95B-70C1-4417-9B6E-D6E20121D8A1}"/>
              </a:ext>
            </a:extLst>
          </p:cNvPr>
          <p:cNvPicPr>
            <a:picLocks noChangeAspect="1"/>
          </p:cNvPicPr>
          <p:nvPr/>
        </p:nvPicPr>
        <p:blipFill>
          <a:blip r:embed="rId3"/>
          <a:stretch>
            <a:fillRect/>
          </a:stretch>
        </p:blipFill>
        <p:spPr>
          <a:xfrm>
            <a:off x="7213249" y="0"/>
            <a:ext cx="3485231" cy="6858000"/>
          </a:xfrm>
          <a:prstGeom prst="rect">
            <a:avLst/>
          </a:prstGeom>
        </p:spPr>
      </p:pic>
    </p:spTree>
    <p:extLst>
      <p:ext uri="{BB962C8B-B14F-4D97-AF65-F5344CB8AC3E}">
        <p14:creationId xmlns:p14="http://schemas.microsoft.com/office/powerpoint/2010/main" val="43455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15290" y="3054319"/>
            <a:ext cx="9463281" cy="1596177"/>
          </a:xfrm>
        </p:spPr>
        <p:txBody>
          <a:bodyPr/>
          <a:lstStyle/>
          <a:p>
            <a:r>
              <a:rPr lang="en-US" dirty="0" smtClean="0">
                <a:effectLst>
                  <a:outerShdw blurRad="38100" dist="38100" dir="2700000" algn="tl">
                    <a:srgbClr val="000000">
                      <a:alpha val="43137"/>
                    </a:srgbClr>
                  </a:outerShdw>
                </a:effectLst>
              </a:rPr>
              <a:t>Survey</a:t>
            </a:r>
            <a:endParaRPr lang="en-US" dirty="0">
              <a:effectLst>
                <a:outerShdw blurRad="38100" dist="38100" dir="2700000" algn="tl">
                  <a:srgbClr val="000000">
                    <a:alpha val="43137"/>
                  </a:srgbClr>
                </a:outerShd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pic>
        <p:nvPicPr>
          <p:cNvPr id="5" name="Picture 4" descr="A screenshot of a cell phone&#10;&#10;Description generated with very high confidence">
            <a:extLst>
              <a:ext uri="{FF2B5EF4-FFF2-40B4-BE49-F238E27FC236}">
                <a16:creationId xmlns="" xmlns:a16="http://schemas.microsoft.com/office/drawing/2014/main" id="{2187F559-110D-4F6D-BDE2-A6CABE2BC455}"/>
              </a:ext>
            </a:extLst>
          </p:cNvPr>
          <p:cNvPicPr>
            <a:picLocks noChangeAspect="1"/>
          </p:cNvPicPr>
          <p:nvPr/>
        </p:nvPicPr>
        <p:blipFill>
          <a:blip r:embed="rId3"/>
          <a:stretch>
            <a:fillRect/>
          </a:stretch>
        </p:blipFill>
        <p:spPr>
          <a:xfrm>
            <a:off x="7172936" y="-121920"/>
            <a:ext cx="3850664" cy="6858000"/>
          </a:xfrm>
          <a:prstGeom prst="rect">
            <a:avLst/>
          </a:prstGeom>
        </p:spPr>
      </p:pic>
    </p:spTree>
    <p:extLst>
      <p:ext uri="{BB962C8B-B14F-4D97-AF65-F5344CB8AC3E}">
        <p14:creationId xmlns:p14="http://schemas.microsoft.com/office/powerpoint/2010/main" val="2090610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01103" y="3182906"/>
            <a:ext cx="9463281" cy="1596177"/>
          </a:xfrm>
        </p:spPr>
        <p:txBody>
          <a:bodyPr/>
          <a:lstStyle/>
          <a:p>
            <a:r>
              <a:rPr lang="en-US" smtClean="0">
                <a:effectLst>
                  <a:outerShdw blurRad="38100" dist="38100" dir="2700000" algn="tl">
                    <a:srgbClr val="000000">
                      <a:alpha val="43137"/>
                    </a:srgbClr>
                  </a:outerShdw>
                </a:effectLst>
              </a:rPr>
              <a:t>Blood Drive</a:t>
            </a:r>
            <a:br>
              <a:rPr lang="en-US" smtClean="0">
                <a:effectLst>
                  <a:outerShdw blurRad="38100" dist="38100" dir="2700000" algn="tl">
                    <a:srgbClr val="000000">
                      <a:alpha val="43137"/>
                    </a:srgbClr>
                  </a:outerShdw>
                </a:effectLst>
              </a:rPr>
            </a:br>
            <a:r>
              <a:rPr lang="en-US" smtClean="0">
                <a:effectLst>
                  <a:outerShdw blurRad="38100" dist="38100" dir="2700000" algn="tl">
                    <a:srgbClr val="000000">
                      <a:alpha val="43137"/>
                    </a:srgbClr>
                  </a:outerShdw>
                </a:effectLst>
              </a:rPr>
              <a:t>(Map view)</a:t>
            </a:r>
            <a:endParaRPr lang="en-US" dirty="0">
              <a:effectLst>
                <a:outerShdw blurRad="38100" dist="38100" dir="2700000" algn="tl">
                  <a:srgbClr val="000000">
                    <a:alpha val="43137"/>
                  </a:srgbClr>
                </a:outerShd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pic>
        <p:nvPicPr>
          <p:cNvPr id="7" name="Picture 6" descr="A close up of a map&#10;&#10;Description generated with high confidence">
            <a:extLst>
              <a:ext uri="{FF2B5EF4-FFF2-40B4-BE49-F238E27FC236}">
                <a16:creationId xmlns="" xmlns:a16="http://schemas.microsoft.com/office/drawing/2014/main" id="{3B1F6640-DD68-4390-822D-2891C0F84F71}"/>
              </a:ext>
            </a:extLst>
          </p:cNvPr>
          <p:cNvPicPr>
            <a:picLocks noChangeAspect="1"/>
          </p:cNvPicPr>
          <p:nvPr/>
        </p:nvPicPr>
        <p:blipFill>
          <a:blip r:embed="rId3"/>
          <a:stretch>
            <a:fillRect/>
          </a:stretch>
        </p:blipFill>
        <p:spPr>
          <a:xfrm>
            <a:off x="5006692" y="45720"/>
            <a:ext cx="3366083" cy="6858000"/>
          </a:xfrm>
          <a:prstGeom prst="rect">
            <a:avLst/>
          </a:prstGeom>
        </p:spPr>
      </p:pic>
      <p:pic>
        <p:nvPicPr>
          <p:cNvPr id="8" name="Picture 7" descr="A screenshot of a cell phone&#10;&#10;Description generated with very high confidence">
            <a:extLst>
              <a:ext uri="{FF2B5EF4-FFF2-40B4-BE49-F238E27FC236}">
                <a16:creationId xmlns="" xmlns:a16="http://schemas.microsoft.com/office/drawing/2014/main" id="{F6D4FDA6-1A9A-4318-9225-E1EFFAC8942E}"/>
              </a:ext>
            </a:extLst>
          </p:cNvPr>
          <p:cNvPicPr>
            <a:picLocks noChangeAspect="1"/>
          </p:cNvPicPr>
          <p:nvPr/>
        </p:nvPicPr>
        <p:blipFill>
          <a:blip r:embed="rId4"/>
          <a:stretch>
            <a:fillRect/>
          </a:stretch>
        </p:blipFill>
        <p:spPr>
          <a:xfrm>
            <a:off x="8689502" y="0"/>
            <a:ext cx="3405352" cy="6858000"/>
          </a:xfrm>
          <a:prstGeom prst="rect">
            <a:avLst/>
          </a:prstGeom>
        </p:spPr>
      </p:pic>
    </p:spTree>
    <p:extLst>
      <p:ext uri="{BB962C8B-B14F-4D97-AF65-F5344CB8AC3E}">
        <p14:creationId xmlns:p14="http://schemas.microsoft.com/office/powerpoint/2010/main" val="199723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396844"/>
            <a:ext cx="9463281" cy="1596177"/>
          </a:xfrm>
        </p:spPr>
        <p:txBody>
          <a:bodyPr/>
          <a:lstStyle/>
          <a:p>
            <a:r>
              <a:rPr lang="en-US" dirty="0"/>
              <a:t>TASK DIVISION</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sp>
        <p:nvSpPr>
          <p:cNvPr id="4" name="Content Placeholder 15">
            <a:extLst>
              <a:ext uri="{FF2B5EF4-FFF2-40B4-BE49-F238E27FC236}">
                <a16:creationId xmlns="" xmlns:a16="http://schemas.microsoft.com/office/drawing/2014/main" id="{2E6D7B47-AC09-43F6-AD57-200556055A38}"/>
              </a:ext>
            </a:extLst>
          </p:cNvPr>
          <p:cNvSpPr txBox="1">
            <a:spLocks/>
          </p:cNvSpPr>
          <p:nvPr/>
        </p:nvSpPr>
        <p:spPr>
          <a:xfrm>
            <a:off x="900546" y="2291008"/>
            <a:ext cx="10363826" cy="420343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285750" indent="-285750">
              <a:lnSpc>
                <a:spcPct val="150000"/>
              </a:lnSpc>
              <a:buClr>
                <a:srgbClr val="FF0000"/>
              </a:buClr>
              <a:buFont typeface="Wingdings" panose="05000000000000000000" pitchFamily="2" charset="2"/>
              <a:buChar char="Ø"/>
            </a:pPr>
            <a:r>
              <a:rPr lang="en-US" sz="1800" b="1" dirty="0"/>
              <a:t>FAQ – </a:t>
            </a:r>
            <a:r>
              <a:rPr lang="en-US" sz="1800" b="1" dirty="0" err="1"/>
              <a:t>Sujay</a:t>
            </a:r>
            <a:endParaRPr lang="en-US" sz="1800" b="1" dirty="0"/>
          </a:p>
          <a:p>
            <a:pPr marL="285750" indent="-285750">
              <a:lnSpc>
                <a:spcPct val="150000"/>
              </a:lnSpc>
              <a:buClr>
                <a:srgbClr val="FF0000"/>
              </a:buClr>
              <a:buFont typeface="Wingdings" panose="05000000000000000000" pitchFamily="2" charset="2"/>
              <a:buChar char="Ø"/>
            </a:pPr>
            <a:r>
              <a:rPr lang="en-US" sz="1800" b="1" dirty="0"/>
              <a:t>Database Connection – Aakib</a:t>
            </a:r>
          </a:p>
          <a:p>
            <a:pPr marL="285750" indent="-285750">
              <a:lnSpc>
                <a:spcPct val="150000"/>
              </a:lnSpc>
              <a:buClr>
                <a:srgbClr val="FF0000"/>
              </a:buClr>
              <a:buFont typeface="Wingdings" panose="05000000000000000000" pitchFamily="2" charset="2"/>
              <a:buChar char="Ø"/>
            </a:pPr>
            <a:r>
              <a:rPr lang="en-US" sz="1800" b="1" dirty="0" err="1"/>
              <a:t>MapVeiw</a:t>
            </a:r>
            <a:r>
              <a:rPr lang="en-US" sz="1800" b="1" dirty="0"/>
              <a:t> – </a:t>
            </a:r>
            <a:r>
              <a:rPr lang="en-US" sz="1800" b="1" dirty="0" err="1"/>
              <a:t>Fenil</a:t>
            </a:r>
            <a:endParaRPr lang="en-US" sz="1800" b="1" dirty="0"/>
          </a:p>
          <a:p>
            <a:pPr marL="285750" indent="-285750">
              <a:lnSpc>
                <a:spcPct val="150000"/>
              </a:lnSpc>
              <a:buClr>
                <a:srgbClr val="FF0000"/>
              </a:buClr>
              <a:buFont typeface="Wingdings" panose="05000000000000000000" pitchFamily="2" charset="2"/>
              <a:buChar char="Ø"/>
            </a:pPr>
            <a:r>
              <a:rPr lang="en-US" sz="1800" b="1" dirty="0"/>
              <a:t>About Blood Donation – </a:t>
            </a:r>
            <a:r>
              <a:rPr lang="en-US" sz="1800" b="1" dirty="0" err="1"/>
              <a:t>Sujay</a:t>
            </a:r>
            <a:endParaRPr lang="en-US" sz="1800" b="1" dirty="0"/>
          </a:p>
          <a:p>
            <a:pPr marL="285750" indent="-285750">
              <a:lnSpc>
                <a:spcPct val="150000"/>
              </a:lnSpc>
              <a:buClr>
                <a:srgbClr val="FF0000"/>
              </a:buClr>
              <a:buFont typeface="Wingdings" panose="05000000000000000000" pitchFamily="2" charset="2"/>
              <a:buChar char="Ø"/>
            </a:pPr>
            <a:r>
              <a:rPr lang="en-US" sz="1800" b="1" dirty="0" smtClean="0"/>
              <a:t>Blood Drive– </a:t>
            </a:r>
            <a:r>
              <a:rPr lang="en-US" sz="1800" b="1" dirty="0"/>
              <a:t>Fenil</a:t>
            </a:r>
          </a:p>
          <a:p>
            <a:pPr marL="285750" indent="-285750">
              <a:lnSpc>
                <a:spcPct val="150000"/>
              </a:lnSpc>
              <a:buClr>
                <a:srgbClr val="FF0000"/>
              </a:buClr>
              <a:buFont typeface="Wingdings" panose="05000000000000000000" pitchFamily="2" charset="2"/>
              <a:buChar char="Ø"/>
            </a:pPr>
            <a:r>
              <a:rPr lang="en-US" sz="1800" b="1" dirty="0"/>
              <a:t>Verification </a:t>
            </a:r>
            <a:r>
              <a:rPr lang="mr-IN" sz="1800" b="1" dirty="0"/>
              <a:t>–</a:t>
            </a:r>
            <a:r>
              <a:rPr lang="en-US" sz="1800" b="1" dirty="0"/>
              <a:t> Aakib</a:t>
            </a:r>
          </a:p>
          <a:p>
            <a:pPr marL="285750" indent="-285750">
              <a:lnSpc>
                <a:spcPct val="150000"/>
              </a:lnSpc>
              <a:buClr>
                <a:srgbClr val="FF0000"/>
              </a:buClr>
              <a:buFont typeface="Wingdings" panose="05000000000000000000" pitchFamily="2" charset="2"/>
              <a:buChar char="Ø"/>
            </a:pPr>
            <a:r>
              <a:rPr lang="en-US" sz="1800" b="1" dirty="0" smtClean="0"/>
              <a:t>Blood Donor View </a:t>
            </a:r>
            <a:r>
              <a:rPr lang="en-US" sz="1800" b="1" dirty="0"/>
              <a:t>– Fenil</a:t>
            </a:r>
          </a:p>
          <a:p>
            <a:pPr marL="285750" indent="-285750">
              <a:lnSpc>
                <a:spcPct val="150000"/>
              </a:lnSpc>
              <a:buClr>
                <a:srgbClr val="FF0000"/>
              </a:buClr>
              <a:buFont typeface="Wingdings" panose="05000000000000000000" pitchFamily="2" charset="2"/>
              <a:buChar char="Ø"/>
            </a:pPr>
            <a:r>
              <a:rPr lang="en-US" sz="1800" b="1" dirty="0" err="1"/>
              <a:t>ReportView</a:t>
            </a:r>
            <a:r>
              <a:rPr lang="en-US" sz="1800" b="1" dirty="0"/>
              <a:t> - All</a:t>
            </a:r>
            <a:endParaRPr lang="en-US" sz="1800" b="1" dirty="0">
              <a:cs typeface="Times New Roman" panose="02020603050405020304" pitchFamily="18" charset="0"/>
            </a:endParaRPr>
          </a:p>
          <a:p>
            <a:pPr marL="0" indent="0">
              <a:buFont typeface="Arial" panose="020B0604020202020204" pitchFamily="34" charset="0"/>
              <a:buNone/>
            </a:pPr>
            <a:endParaRPr lang="en-US" sz="1800" b="1" dirty="0"/>
          </a:p>
        </p:txBody>
      </p:sp>
    </p:spTree>
    <p:extLst>
      <p:ext uri="{BB962C8B-B14F-4D97-AF65-F5344CB8AC3E}">
        <p14:creationId xmlns:p14="http://schemas.microsoft.com/office/powerpoint/2010/main" val="240496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CB93FA2B-7F23-4089-B1E3-04E105A22B16}"/>
              </a:ext>
            </a:extLst>
          </p:cNvPr>
          <p:cNvSpPr>
            <a:spLocks noGrp="1"/>
          </p:cNvSpPr>
          <p:nvPr>
            <p:ph type="title"/>
          </p:nvPr>
        </p:nvSpPr>
        <p:spPr>
          <a:xfrm>
            <a:off x="2036536" y="618517"/>
            <a:ext cx="9241690" cy="1596177"/>
          </a:xfrm>
        </p:spPr>
        <p:txBody>
          <a:bodyPr/>
          <a:lstStyle/>
          <a:p>
            <a:r>
              <a:rPr lang="en-US" dirty="0">
                <a:effectLst>
                  <a:outerShdw blurRad="38100" dist="38100" dir="2700000" algn="tl">
                    <a:srgbClr val="000000">
                      <a:alpha val="43137"/>
                    </a:srgbClr>
                  </a:outerShdw>
                </a:effectLst>
              </a:rPr>
              <a:t>outline</a:t>
            </a:r>
          </a:p>
        </p:txBody>
      </p:sp>
      <p:sp>
        <p:nvSpPr>
          <p:cNvPr id="16" name="Content Placeholder 15">
            <a:extLst>
              <a:ext uri="{FF2B5EF4-FFF2-40B4-BE49-F238E27FC236}">
                <a16:creationId xmlns="" xmlns:a16="http://schemas.microsoft.com/office/drawing/2014/main" id="{83EDB182-7EE4-49AC-B72A-87DF3805998D}"/>
              </a:ext>
            </a:extLst>
          </p:cNvPr>
          <p:cNvSpPr>
            <a:spLocks noGrp="1"/>
          </p:cNvSpPr>
          <p:nvPr>
            <p:ph sz="quarter" idx="13"/>
          </p:nvPr>
        </p:nvSpPr>
        <p:spPr>
          <a:xfrm>
            <a:off x="913774" y="2654566"/>
            <a:ext cx="10363826" cy="3424107"/>
          </a:xfrm>
        </p:spPr>
        <p:txBody>
          <a:bodyPr>
            <a:normAutofit lnSpcReduction="10000"/>
          </a:bodyPr>
          <a:lstStyle/>
          <a:p>
            <a:pPr marL="285750" indent="-285750">
              <a:lnSpc>
                <a:spcPct val="150000"/>
              </a:lnSpc>
              <a:buClr>
                <a:srgbClr val="FF0000"/>
              </a:buClr>
              <a:buFont typeface="Wingdings" panose="05000000000000000000" pitchFamily="2" charset="2"/>
              <a:buChar char="Ø"/>
            </a:pPr>
            <a:r>
              <a:rPr lang="en-US" b="1" dirty="0">
                <a:cs typeface="Times New Roman" panose="02020603050405020304" pitchFamily="18" charset="0"/>
              </a:rPr>
              <a:t>Application Scope</a:t>
            </a:r>
          </a:p>
          <a:p>
            <a:pPr marL="285750" indent="-285750">
              <a:lnSpc>
                <a:spcPct val="150000"/>
              </a:lnSpc>
              <a:buClr>
                <a:srgbClr val="FF0000"/>
              </a:buClr>
              <a:buFont typeface="Wingdings" panose="05000000000000000000" pitchFamily="2" charset="2"/>
              <a:buChar char="Ø"/>
            </a:pPr>
            <a:r>
              <a:rPr lang="en-US" b="1" dirty="0">
                <a:cs typeface="Times New Roman" panose="02020603050405020304" pitchFamily="18" charset="0"/>
              </a:rPr>
              <a:t>UI Design</a:t>
            </a:r>
          </a:p>
          <a:p>
            <a:pPr marL="285750" indent="-285750">
              <a:lnSpc>
                <a:spcPct val="150000"/>
              </a:lnSpc>
              <a:buClr>
                <a:srgbClr val="FF0000"/>
              </a:buClr>
              <a:buFont typeface="Wingdings" panose="05000000000000000000" pitchFamily="2" charset="2"/>
              <a:buChar char="Ø"/>
            </a:pPr>
            <a:r>
              <a:rPr lang="en-US" b="1" dirty="0">
                <a:cs typeface="Times New Roman" panose="02020603050405020304" pitchFamily="18" charset="0"/>
              </a:rPr>
              <a:t>Framework</a:t>
            </a:r>
          </a:p>
          <a:p>
            <a:pPr marL="285750" indent="-285750">
              <a:lnSpc>
                <a:spcPct val="150000"/>
              </a:lnSpc>
              <a:buClr>
                <a:srgbClr val="FF0000"/>
              </a:buClr>
              <a:buFont typeface="Wingdings" panose="05000000000000000000" pitchFamily="2" charset="2"/>
              <a:buChar char="Ø"/>
            </a:pPr>
            <a:r>
              <a:rPr lang="en-US" b="1" dirty="0">
                <a:cs typeface="Times New Roman" panose="02020603050405020304" pitchFamily="18" charset="0"/>
              </a:rPr>
              <a:t>Task Division</a:t>
            </a:r>
          </a:p>
          <a:p>
            <a:pPr marL="285750" indent="-285750">
              <a:lnSpc>
                <a:spcPct val="150000"/>
              </a:lnSpc>
              <a:buClr>
                <a:srgbClr val="FF0000"/>
              </a:buClr>
              <a:buFont typeface="Wingdings" panose="05000000000000000000" pitchFamily="2" charset="2"/>
              <a:buChar char="Ø"/>
            </a:pPr>
            <a:r>
              <a:rPr lang="en-US" b="1" dirty="0">
                <a:cs typeface="Times New Roman" panose="02020603050405020304" pitchFamily="18" charset="0"/>
              </a:rPr>
              <a:t>Timeline</a:t>
            </a:r>
          </a:p>
          <a:p>
            <a:pPr marL="285750" indent="-285750">
              <a:lnSpc>
                <a:spcPct val="150000"/>
              </a:lnSpc>
              <a:buClr>
                <a:srgbClr val="FF0000"/>
              </a:buClr>
              <a:buFont typeface="Wingdings" panose="05000000000000000000" pitchFamily="2" charset="2"/>
              <a:buChar char="Ø"/>
            </a:pPr>
            <a:r>
              <a:rPr lang="en-US" b="1" dirty="0">
                <a:cs typeface="Times New Roman" panose="02020603050405020304" pitchFamily="18" charset="0"/>
              </a:rPr>
              <a:t>Conclusion</a:t>
            </a:r>
          </a:p>
          <a:p>
            <a:pPr marL="0" indent="0">
              <a:buNone/>
            </a:pPr>
            <a:endParaRPr lang="en-US" b="1" dirty="0"/>
          </a:p>
        </p:txBody>
      </p:sp>
      <p:pic>
        <p:nvPicPr>
          <p:cNvPr id="19" name="Content Placeholder 5">
            <a:extLst>
              <a:ext uri="{FF2B5EF4-FFF2-40B4-BE49-F238E27FC236}">
                <a16:creationId xmlns="" xmlns:a16="http://schemas.microsoft.com/office/drawing/2014/main" id="{24EC5342-5C14-4F71-8B9C-BCE29753E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a:prstGeom prst="rect">
            <a:avLst/>
          </a:prstGeom>
        </p:spPr>
      </p:pic>
    </p:spTree>
    <p:extLst>
      <p:ext uri="{BB962C8B-B14F-4D97-AF65-F5344CB8AC3E}">
        <p14:creationId xmlns:p14="http://schemas.microsoft.com/office/powerpoint/2010/main" val="933390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4774" y="396542"/>
            <a:ext cx="9344132" cy="822356"/>
          </a:xfrm>
        </p:spPr>
        <p:txBody>
          <a:bodyPr/>
          <a:lstStyle/>
          <a:p>
            <a:r>
              <a:rPr lang="en-US" dirty="0" err="1"/>
              <a:t>TImeline</a:t>
            </a:r>
            <a:endParaRPr lang="en-US"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graphicFrame>
        <p:nvGraphicFramePr>
          <p:cNvPr id="5" name="Content Placeholder 3">
            <a:extLst>
              <a:ext uri="{FF2B5EF4-FFF2-40B4-BE49-F238E27FC236}">
                <a16:creationId xmlns="" xmlns:a16="http://schemas.microsoft.com/office/drawing/2014/main" id="{D9F035B5-DD19-4F73-832E-DD0F4F4E2828}"/>
              </a:ext>
            </a:extLst>
          </p:cNvPr>
          <p:cNvGraphicFramePr>
            <a:graphicFrameLocks/>
          </p:cNvGraphicFramePr>
          <p:nvPr>
            <p:extLst>
              <p:ext uri="{D42A27DB-BD31-4B8C-83A1-F6EECF244321}">
                <p14:modId xmlns:p14="http://schemas.microsoft.com/office/powerpoint/2010/main" val="868726235"/>
              </p:ext>
            </p:extLst>
          </p:nvPr>
        </p:nvGraphicFramePr>
        <p:xfrm>
          <a:off x="1920240" y="1436796"/>
          <a:ext cx="9093201" cy="5242561"/>
        </p:xfrm>
        <a:graphic>
          <a:graphicData uri="http://schemas.openxmlformats.org/drawingml/2006/table">
            <a:tbl>
              <a:tblPr firstRow="1" bandRow="1">
                <a:tableStyleId>{5C22544A-7EE6-4342-B048-85BDC9FD1C3A}</a:tableStyleId>
              </a:tblPr>
              <a:tblGrid>
                <a:gridCol w="3031067">
                  <a:extLst>
                    <a:ext uri="{9D8B030D-6E8A-4147-A177-3AD203B41FA5}">
                      <a16:colId xmlns="" xmlns:a16="http://schemas.microsoft.com/office/drawing/2014/main" val="20000"/>
                    </a:ext>
                  </a:extLst>
                </a:gridCol>
                <a:gridCol w="3031067">
                  <a:extLst>
                    <a:ext uri="{9D8B030D-6E8A-4147-A177-3AD203B41FA5}">
                      <a16:colId xmlns="" xmlns:a16="http://schemas.microsoft.com/office/drawing/2014/main" val="20001"/>
                    </a:ext>
                  </a:extLst>
                </a:gridCol>
                <a:gridCol w="3031067">
                  <a:extLst>
                    <a:ext uri="{9D8B030D-6E8A-4147-A177-3AD203B41FA5}">
                      <a16:colId xmlns="" xmlns:a16="http://schemas.microsoft.com/office/drawing/2014/main" val="20002"/>
                    </a:ext>
                  </a:extLst>
                </a:gridCol>
              </a:tblGrid>
              <a:tr h="391316">
                <a:tc>
                  <a:txBody>
                    <a:bodyPr/>
                    <a:lstStyle/>
                    <a:p>
                      <a:r>
                        <a:rPr lang="en-US" dirty="0"/>
                        <a:t>Feature</a:t>
                      </a:r>
                    </a:p>
                  </a:txBody>
                  <a:tcPr/>
                </a:tc>
                <a:tc>
                  <a:txBody>
                    <a:bodyPr/>
                    <a:lstStyle/>
                    <a:p>
                      <a:r>
                        <a:rPr lang="en-US" dirty="0"/>
                        <a:t>Start</a:t>
                      </a:r>
                      <a:r>
                        <a:rPr lang="en-US" baseline="0" dirty="0"/>
                        <a:t> Date</a:t>
                      </a:r>
                      <a:endParaRPr lang="en-US" dirty="0"/>
                    </a:p>
                  </a:txBody>
                  <a:tcPr/>
                </a:tc>
                <a:tc>
                  <a:txBody>
                    <a:bodyPr/>
                    <a:lstStyle/>
                    <a:p>
                      <a:r>
                        <a:rPr lang="en-US" dirty="0"/>
                        <a:t>End Date</a:t>
                      </a:r>
                    </a:p>
                  </a:txBody>
                  <a:tcPr/>
                </a:tc>
                <a:extLst>
                  <a:ext uri="{0D108BD9-81ED-4DB2-BD59-A6C34878D82A}">
                    <a16:rowId xmlns="" xmlns:a16="http://schemas.microsoft.com/office/drawing/2014/main" val="10000"/>
                  </a:ext>
                </a:extLst>
              </a:tr>
              <a:tr h="391316">
                <a:tc>
                  <a:txBody>
                    <a:bodyPr/>
                    <a:lstStyle/>
                    <a:p>
                      <a:r>
                        <a:rPr lang="en-US" dirty="0"/>
                        <a:t>Wireframes/Mockups</a:t>
                      </a:r>
                    </a:p>
                  </a:txBody>
                  <a:tcPr/>
                </a:tc>
                <a:tc>
                  <a:txBody>
                    <a:bodyPr/>
                    <a:lstStyle/>
                    <a:p>
                      <a:r>
                        <a:rPr lang="en-US" dirty="0"/>
                        <a:t>September 13</a:t>
                      </a:r>
                    </a:p>
                  </a:txBody>
                  <a:tcPr/>
                </a:tc>
                <a:tc>
                  <a:txBody>
                    <a:bodyPr/>
                    <a:lstStyle/>
                    <a:p>
                      <a:r>
                        <a:rPr lang="en-US" dirty="0"/>
                        <a:t>September 27</a:t>
                      </a:r>
                    </a:p>
                  </a:txBody>
                  <a:tcPr/>
                </a:tc>
                <a:extLst>
                  <a:ext uri="{0D108BD9-81ED-4DB2-BD59-A6C34878D82A}">
                    <a16:rowId xmlns="" xmlns:a16="http://schemas.microsoft.com/office/drawing/2014/main" val="10001"/>
                  </a:ext>
                </a:extLst>
              </a:tr>
              <a:tr h="391316">
                <a:tc>
                  <a:txBody>
                    <a:bodyPr/>
                    <a:lstStyle/>
                    <a:p>
                      <a:r>
                        <a:rPr lang="en-US" dirty="0"/>
                        <a:t>UI Design</a:t>
                      </a:r>
                    </a:p>
                  </a:txBody>
                  <a:tcPr/>
                </a:tc>
                <a:tc>
                  <a:txBody>
                    <a:bodyPr/>
                    <a:lstStyle/>
                    <a:p>
                      <a:r>
                        <a:rPr lang="en-US" dirty="0"/>
                        <a:t>September 13</a:t>
                      </a:r>
                    </a:p>
                  </a:txBody>
                  <a:tcPr/>
                </a:tc>
                <a:tc>
                  <a:txBody>
                    <a:bodyPr/>
                    <a:lstStyle/>
                    <a:p>
                      <a:r>
                        <a:rPr lang="en-US" dirty="0"/>
                        <a:t>September 27</a:t>
                      </a:r>
                    </a:p>
                  </a:txBody>
                  <a:tcPr/>
                </a:tc>
                <a:extLst>
                  <a:ext uri="{0D108BD9-81ED-4DB2-BD59-A6C34878D82A}">
                    <a16:rowId xmlns="" xmlns:a16="http://schemas.microsoft.com/office/drawing/2014/main" val="10002"/>
                  </a:ext>
                </a:extLst>
              </a:tr>
              <a:tr h="391316">
                <a:tc>
                  <a:txBody>
                    <a:bodyPr/>
                    <a:lstStyle/>
                    <a:p>
                      <a:r>
                        <a:rPr lang="en-US" dirty="0"/>
                        <a:t>DB Design</a:t>
                      </a:r>
                    </a:p>
                  </a:txBody>
                  <a:tcPr/>
                </a:tc>
                <a:tc>
                  <a:txBody>
                    <a:bodyPr/>
                    <a:lstStyle/>
                    <a:p>
                      <a:r>
                        <a:rPr lang="en-US" dirty="0"/>
                        <a:t>September 28</a:t>
                      </a:r>
                    </a:p>
                  </a:txBody>
                  <a:tcPr/>
                </a:tc>
                <a:tc>
                  <a:txBody>
                    <a:bodyPr/>
                    <a:lstStyle/>
                    <a:p>
                      <a:r>
                        <a:rPr lang="en-US" dirty="0"/>
                        <a:t>October 4</a:t>
                      </a:r>
                    </a:p>
                  </a:txBody>
                  <a:tcPr/>
                </a:tc>
                <a:extLst>
                  <a:ext uri="{0D108BD9-81ED-4DB2-BD59-A6C34878D82A}">
                    <a16:rowId xmlns="" xmlns:a16="http://schemas.microsoft.com/office/drawing/2014/main" val="10003"/>
                  </a:ext>
                </a:extLst>
              </a:tr>
              <a:tr h="391316">
                <a:tc>
                  <a:txBody>
                    <a:bodyPr/>
                    <a:lstStyle/>
                    <a:p>
                      <a:r>
                        <a:rPr lang="en-US" dirty="0"/>
                        <a:t>DB Creation</a:t>
                      </a:r>
                    </a:p>
                  </a:txBody>
                  <a:tcPr/>
                </a:tc>
                <a:tc>
                  <a:txBody>
                    <a:bodyPr/>
                    <a:lstStyle/>
                    <a:p>
                      <a:r>
                        <a:rPr lang="en-US" dirty="0"/>
                        <a:t>September 28</a:t>
                      </a:r>
                    </a:p>
                  </a:txBody>
                  <a:tcPr/>
                </a:tc>
                <a:tc>
                  <a:txBody>
                    <a:bodyPr/>
                    <a:lstStyle/>
                    <a:p>
                      <a:r>
                        <a:rPr lang="en-US" dirty="0"/>
                        <a:t>October 4</a:t>
                      </a:r>
                    </a:p>
                  </a:txBody>
                  <a:tcPr/>
                </a:tc>
                <a:extLst>
                  <a:ext uri="{0D108BD9-81ED-4DB2-BD59-A6C34878D82A}">
                    <a16:rowId xmlns="" xmlns:a16="http://schemas.microsoft.com/office/drawing/2014/main" val="10004"/>
                  </a:ext>
                </a:extLst>
              </a:tr>
              <a:tr h="391316">
                <a:tc>
                  <a:txBody>
                    <a:bodyPr/>
                    <a:lstStyle/>
                    <a:p>
                      <a:r>
                        <a:rPr lang="en-US" dirty="0"/>
                        <a:t>Email Template Creation</a:t>
                      </a:r>
                    </a:p>
                  </a:txBody>
                  <a:tcPr/>
                </a:tc>
                <a:tc>
                  <a:txBody>
                    <a:bodyPr/>
                    <a:lstStyle/>
                    <a:p>
                      <a:r>
                        <a:rPr lang="en-US" dirty="0"/>
                        <a:t>October 5</a:t>
                      </a:r>
                    </a:p>
                  </a:txBody>
                  <a:tcPr/>
                </a:tc>
                <a:tc>
                  <a:txBody>
                    <a:bodyPr/>
                    <a:lstStyle/>
                    <a:p>
                      <a:r>
                        <a:rPr lang="en-US" dirty="0"/>
                        <a:t>October 6</a:t>
                      </a:r>
                    </a:p>
                  </a:txBody>
                  <a:tcPr/>
                </a:tc>
                <a:extLst>
                  <a:ext uri="{0D108BD9-81ED-4DB2-BD59-A6C34878D82A}">
                    <a16:rowId xmlns="" xmlns:a16="http://schemas.microsoft.com/office/drawing/2014/main" val="10005"/>
                  </a:ext>
                </a:extLst>
              </a:tr>
              <a:tr h="675422">
                <a:tc>
                  <a:txBody>
                    <a:bodyPr/>
                    <a:lstStyle/>
                    <a:p>
                      <a:r>
                        <a:rPr lang="en-US" dirty="0" err="1"/>
                        <a:t>HomeScreenView</a:t>
                      </a:r>
                      <a:r>
                        <a:rPr lang="en-US" dirty="0"/>
                        <a:t>(Development)</a:t>
                      </a:r>
                    </a:p>
                  </a:txBody>
                  <a:tcPr/>
                </a:tc>
                <a:tc>
                  <a:txBody>
                    <a:bodyPr/>
                    <a:lstStyle/>
                    <a:p>
                      <a:r>
                        <a:rPr lang="en-US" dirty="0"/>
                        <a:t>October</a:t>
                      </a:r>
                      <a:r>
                        <a:rPr lang="en-US" baseline="0" dirty="0"/>
                        <a:t> 7</a:t>
                      </a:r>
                      <a:endParaRPr lang="en-US" dirty="0"/>
                    </a:p>
                  </a:txBody>
                  <a:tcPr/>
                </a:tc>
                <a:tc>
                  <a:txBody>
                    <a:bodyPr/>
                    <a:lstStyle/>
                    <a:p>
                      <a:r>
                        <a:rPr lang="en-US" dirty="0"/>
                        <a:t>October 13</a:t>
                      </a:r>
                    </a:p>
                  </a:txBody>
                  <a:tcPr/>
                </a:tc>
                <a:extLst>
                  <a:ext uri="{0D108BD9-81ED-4DB2-BD59-A6C34878D82A}">
                    <a16:rowId xmlns="" xmlns:a16="http://schemas.microsoft.com/office/drawing/2014/main" val="10006"/>
                  </a:ext>
                </a:extLst>
              </a:tr>
              <a:tr h="1254355">
                <a:tc>
                  <a:txBody>
                    <a:bodyPr/>
                    <a:lstStyle/>
                    <a:p>
                      <a:r>
                        <a:rPr lang="en-US" dirty="0"/>
                        <a:t>Login View</a:t>
                      </a:r>
                    </a:p>
                    <a:p>
                      <a:pPr>
                        <a:buFont typeface="Arial" pitchFamily="34" charset="0"/>
                        <a:buChar char="•"/>
                      </a:pPr>
                      <a:r>
                        <a:rPr lang="en-US" dirty="0"/>
                        <a:t>User</a:t>
                      </a:r>
                      <a:r>
                        <a:rPr lang="en-US" baseline="0" dirty="0"/>
                        <a:t> Verification</a:t>
                      </a:r>
                    </a:p>
                    <a:p>
                      <a:pPr>
                        <a:buFont typeface="Arial" pitchFamily="34" charset="0"/>
                        <a:buChar char="•"/>
                      </a:pPr>
                      <a:r>
                        <a:rPr lang="en-US" baseline="0" dirty="0"/>
                        <a:t>Forgot Password</a:t>
                      </a:r>
                    </a:p>
                    <a:p>
                      <a:pPr>
                        <a:buFont typeface="Arial" pitchFamily="34" charset="0"/>
                        <a:buChar char="•"/>
                      </a:pPr>
                      <a:r>
                        <a:rPr lang="en-US" baseline="0" dirty="0"/>
                        <a:t>Change Password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October 14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October 20</a:t>
                      </a:r>
                    </a:p>
                    <a:p>
                      <a:endParaRPr lang="en-US" dirty="0"/>
                    </a:p>
                  </a:txBody>
                  <a:tcPr/>
                </a:tc>
                <a:extLst>
                  <a:ext uri="{0D108BD9-81ED-4DB2-BD59-A6C34878D82A}">
                    <a16:rowId xmlns="" xmlns:a16="http://schemas.microsoft.com/office/drawing/2014/main" val="10007"/>
                  </a:ext>
                </a:extLst>
              </a:tr>
              <a:tr h="964888">
                <a:tc>
                  <a:txBody>
                    <a:bodyPr/>
                    <a:lstStyle/>
                    <a:p>
                      <a:r>
                        <a:rPr lang="en-US" dirty="0" err="1"/>
                        <a:t>RegisterView</a:t>
                      </a:r>
                      <a:endParaRPr lang="en-US" dirty="0"/>
                    </a:p>
                    <a:p>
                      <a:pPr>
                        <a:buFont typeface="Arial" pitchFamily="34" charset="0"/>
                        <a:buChar char="•"/>
                      </a:pPr>
                      <a:r>
                        <a:rPr lang="en-US" dirty="0"/>
                        <a:t>Phone &amp; Email Verification</a:t>
                      </a:r>
                    </a:p>
                    <a:p>
                      <a:pPr>
                        <a:buFont typeface="Arial" pitchFamily="34" charset="0"/>
                        <a:buChar char="•"/>
                      </a:pPr>
                      <a:r>
                        <a:rPr lang="en-US" dirty="0"/>
                        <a:t>Saving user details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October 21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November 4</a:t>
                      </a:r>
                      <a:endParaRPr lang="en-US" dirty="0"/>
                    </a:p>
                    <a:p>
                      <a:endParaRPr lang="en-US" dirty="0"/>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25041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17147" y="319929"/>
            <a:ext cx="9463281" cy="1096676"/>
          </a:xfrm>
        </p:spPr>
        <p:txBody>
          <a:bodyPr/>
          <a:lstStyle/>
          <a:p>
            <a:r>
              <a:rPr lang="en-US" dirty="0"/>
              <a:t>Timeline(Contd..)</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graphicFrame>
        <p:nvGraphicFramePr>
          <p:cNvPr id="5" name="Content Placeholder 3">
            <a:extLst>
              <a:ext uri="{FF2B5EF4-FFF2-40B4-BE49-F238E27FC236}">
                <a16:creationId xmlns="" xmlns:a16="http://schemas.microsoft.com/office/drawing/2014/main" id="{DF5C4D8A-AF68-4B96-BC28-8E0DEF36CC2E}"/>
              </a:ext>
            </a:extLst>
          </p:cNvPr>
          <p:cNvGraphicFramePr>
            <a:graphicFrameLocks/>
          </p:cNvGraphicFramePr>
          <p:nvPr>
            <p:extLst>
              <p:ext uri="{D42A27DB-BD31-4B8C-83A1-F6EECF244321}">
                <p14:modId xmlns:p14="http://schemas.microsoft.com/office/powerpoint/2010/main" val="635952969"/>
              </p:ext>
            </p:extLst>
          </p:nvPr>
        </p:nvGraphicFramePr>
        <p:xfrm>
          <a:off x="2036536" y="1533729"/>
          <a:ext cx="8824503" cy="5145627"/>
        </p:xfrm>
        <a:graphic>
          <a:graphicData uri="http://schemas.openxmlformats.org/drawingml/2006/table">
            <a:tbl>
              <a:tblPr firstRow="1" bandRow="1">
                <a:tableStyleId>{5C22544A-7EE6-4342-B048-85BDC9FD1C3A}</a:tableStyleId>
              </a:tblPr>
              <a:tblGrid>
                <a:gridCol w="2941501">
                  <a:extLst>
                    <a:ext uri="{9D8B030D-6E8A-4147-A177-3AD203B41FA5}">
                      <a16:colId xmlns="" xmlns:a16="http://schemas.microsoft.com/office/drawing/2014/main" val="20000"/>
                    </a:ext>
                  </a:extLst>
                </a:gridCol>
                <a:gridCol w="2941501">
                  <a:extLst>
                    <a:ext uri="{9D8B030D-6E8A-4147-A177-3AD203B41FA5}">
                      <a16:colId xmlns="" xmlns:a16="http://schemas.microsoft.com/office/drawing/2014/main" val="20001"/>
                    </a:ext>
                  </a:extLst>
                </a:gridCol>
                <a:gridCol w="2941501">
                  <a:extLst>
                    <a:ext uri="{9D8B030D-6E8A-4147-A177-3AD203B41FA5}">
                      <a16:colId xmlns="" xmlns:a16="http://schemas.microsoft.com/office/drawing/2014/main" val="20002"/>
                    </a:ext>
                  </a:extLst>
                </a:gridCol>
              </a:tblGrid>
              <a:tr h="314976">
                <a:tc>
                  <a:txBody>
                    <a:bodyPr/>
                    <a:lstStyle/>
                    <a:p>
                      <a:r>
                        <a:rPr lang="en-US" dirty="0"/>
                        <a:t>Feature</a:t>
                      </a:r>
                    </a:p>
                  </a:txBody>
                  <a:tcPr/>
                </a:tc>
                <a:tc>
                  <a:txBody>
                    <a:bodyPr/>
                    <a:lstStyle/>
                    <a:p>
                      <a:r>
                        <a:rPr lang="en-US" dirty="0"/>
                        <a:t>Start</a:t>
                      </a:r>
                      <a:r>
                        <a:rPr lang="en-US" baseline="0" dirty="0"/>
                        <a:t> Date</a:t>
                      </a:r>
                      <a:endParaRPr lang="en-US" dirty="0"/>
                    </a:p>
                  </a:txBody>
                  <a:tcPr/>
                </a:tc>
                <a:tc>
                  <a:txBody>
                    <a:bodyPr/>
                    <a:lstStyle/>
                    <a:p>
                      <a:r>
                        <a:rPr lang="en-US" dirty="0"/>
                        <a:t>End Date</a:t>
                      </a:r>
                    </a:p>
                  </a:txBody>
                  <a:tcPr/>
                </a:tc>
                <a:extLst>
                  <a:ext uri="{0D108BD9-81ED-4DB2-BD59-A6C34878D82A}">
                    <a16:rowId xmlns="" xmlns:a16="http://schemas.microsoft.com/office/drawing/2014/main" val="10000"/>
                  </a:ext>
                </a:extLst>
              </a:tr>
              <a:tr h="551209">
                <a:tc>
                  <a:txBody>
                    <a:bodyPr/>
                    <a:lstStyle/>
                    <a:p>
                      <a:r>
                        <a:rPr lang="en-US" dirty="0"/>
                        <a:t>Verification and Validation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November 5</a:t>
                      </a:r>
                      <a:endParaRPr lang="en-US" dirty="0"/>
                    </a:p>
                  </a:txBody>
                  <a:tcPr/>
                </a:tc>
                <a:tc>
                  <a:txBody>
                    <a:bodyPr/>
                    <a:lstStyle/>
                    <a:p>
                      <a:r>
                        <a:rPr lang="en-US" dirty="0"/>
                        <a:t>November</a:t>
                      </a:r>
                      <a:r>
                        <a:rPr lang="en-US" baseline="0" dirty="0"/>
                        <a:t> </a:t>
                      </a:r>
                      <a:r>
                        <a:rPr lang="en-US" baseline="0" dirty="0" smtClean="0"/>
                        <a:t>14</a:t>
                      </a:r>
                      <a:endParaRPr lang="en-US" dirty="0"/>
                    </a:p>
                  </a:txBody>
                  <a:tcPr/>
                </a:tc>
                <a:extLst>
                  <a:ext uri="{0D108BD9-81ED-4DB2-BD59-A6C34878D82A}">
                    <a16:rowId xmlns="" xmlns:a16="http://schemas.microsoft.com/office/drawing/2014/main" val="10001"/>
                  </a:ext>
                </a:extLst>
              </a:tr>
              <a:tr h="1259905">
                <a:tc>
                  <a:txBody>
                    <a:bodyPr/>
                    <a:lstStyle/>
                    <a:p>
                      <a:r>
                        <a:rPr lang="en-US" dirty="0" smtClean="0"/>
                        <a:t>Blood</a:t>
                      </a:r>
                      <a:r>
                        <a:rPr lang="en-US" baseline="0" dirty="0" smtClean="0"/>
                        <a:t> Drive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November</a:t>
                      </a:r>
                      <a:r>
                        <a:rPr lang="en-US" baseline="0" dirty="0"/>
                        <a:t> </a:t>
                      </a:r>
                      <a:r>
                        <a:rPr lang="en-US" baseline="0" dirty="0" smtClean="0"/>
                        <a:t>15</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November</a:t>
                      </a:r>
                      <a:r>
                        <a:rPr lang="en-US" baseline="0" dirty="0" smtClean="0"/>
                        <a:t> 31</a:t>
                      </a:r>
                      <a:endParaRPr lang="en-US" dirty="0"/>
                    </a:p>
                  </a:txBody>
                  <a:tcPr/>
                </a:tc>
                <a:extLst>
                  <a:ext uri="{0D108BD9-81ED-4DB2-BD59-A6C34878D82A}">
                    <a16:rowId xmlns="" xmlns:a16="http://schemas.microsoft.com/office/drawing/2014/main" val="10002"/>
                  </a:ext>
                </a:extLst>
              </a:tr>
              <a:tr h="1130953">
                <a:tc>
                  <a:txBody>
                    <a:bodyPr/>
                    <a:lstStyle/>
                    <a:p>
                      <a:r>
                        <a:rPr lang="en-US"/>
                        <a:t>Connecting</a:t>
                      </a:r>
                      <a:r>
                        <a:rPr lang="en-US" baseline="0"/>
                        <a:t> with AWS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December</a:t>
                      </a:r>
                      <a:r>
                        <a:rPr lang="en-US" baseline="0" dirty="0" smtClean="0"/>
                        <a:t> 1</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Progress</a:t>
                      </a:r>
                      <a:endParaRPr lang="en-US" dirty="0"/>
                    </a:p>
                    <a:p>
                      <a:endParaRPr lang="en-US" dirty="0"/>
                    </a:p>
                  </a:txBody>
                  <a:tcPr/>
                </a:tc>
                <a:extLst>
                  <a:ext uri="{0D108BD9-81ED-4DB2-BD59-A6C34878D82A}">
                    <a16:rowId xmlns="" xmlns:a16="http://schemas.microsoft.com/office/drawing/2014/main" val="10003"/>
                  </a:ext>
                </a:extLst>
              </a:tr>
              <a:tr h="91890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4"/>
                  </a:ext>
                </a:extLst>
              </a:tr>
              <a:tr h="918900">
                <a:tc>
                  <a:txBody>
                    <a:bodyPr/>
                    <a:lstStyle/>
                    <a:p>
                      <a:pPr>
                        <a:buFont typeface="Arial" pitchFamily="34" charset="0"/>
                        <a:buNone/>
                      </a:pPr>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05556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396844"/>
            <a:ext cx="9463281" cy="1596177"/>
          </a:xfrm>
        </p:spPr>
        <p:txBody>
          <a:bodyPr/>
          <a:lstStyle/>
          <a:p>
            <a:r>
              <a:rPr lang="en-US" dirty="0"/>
              <a:t>Conclusion</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sp>
        <p:nvSpPr>
          <p:cNvPr id="4" name="Content Placeholder 15">
            <a:extLst>
              <a:ext uri="{FF2B5EF4-FFF2-40B4-BE49-F238E27FC236}">
                <a16:creationId xmlns="" xmlns:a16="http://schemas.microsoft.com/office/drawing/2014/main" id="{F9E7D92D-3BEE-4FB0-B549-D3504DA6F6EC}"/>
              </a:ext>
            </a:extLst>
          </p:cNvPr>
          <p:cNvSpPr txBox="1">
            <a:spLocks/>
          </p:cNvSpPr>
          <p:nvPr/>
        </p:nvSpPr>
        <p:spPr>
          <a:xfrm>
            <a:off x="913774" y="2654566"/>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285750" indent="-285750">
              <a:lnSpc>
                <a:spcPct val="150000"/>
              </a:lnSpc>
              <a:buClr>
                <a:srgbClr val="FF0000"/>
              </a:buClr>
              <a:buFont typeface="Wingdings" panose="05000000000000000000" pitchFamily="2" charset="2"/>
              <a:buChar char="Ø"/>
            </a:pPr>
            <a:r>
              <a:rPr lang="en-US" b="1" dirty="0">
                <a:cs typeface="Times New Roman" panose="02020603050405020304" pitchFamily="18" charset="0"/>
              </a:rPr>
              <a:t>Challenges faced</a:t>
            </a:r>
          </a:p>
          <a:p>
            <a:pPr marL="914400" lvl="1" indent="-457200">
              <a:lnSpc>
                <a:spcPct val="150000"/>
              </a:lnSpc>
              <a:buClr>
                <a:srgbClr val="FF0000"/>
              </a:buClr>
              <a:buFont typeface="+mj-lt"/>
              <a:buAutoNum type="arabicPeriod"/>
            </a:pPr>
            <a:r>
              <a:rPr lang="en-US" b="1" dirty="0">
                <a:cs typeface="Times New Roman" panose="02020603050405020304" pitchFamily="18" charset="0"/>
              </a:rPr>
              <a:t>AWS integration</a:t>
            </a:r>
          </a:p>
          <a:p>
            <a:pPr marL="914400" lvl="1" indent="-457200">
              <a:lnSpc>
                <a:spcPct val="150000"/>
              </a:lnSpc>
              <a:buClr>
                <a:srgbClr val="FF0000"/>
              </a:buClr>
              <a:buFont typeface="+mj-lt"/>
              <a:buAutoNum type="arabicPeriod"/>
            </a:pPr>
            <a:r>
              <a:rPr lang="en-US" b="1" dirty="0">
                <a:cs typeface="Times New Roman" panose="02020603050405020304" pitchFamily="18" charset="0"/>
              </a:rPr>
              <a:t>Integration of camera functionality from the application</a:t>
            </a:r>
          </a:p>
          <a:p>
            <a:pPr marL="914400" lvl="1" indent="-457200">
              <a:lnSpc>
                <a:spcPct val="150000"/>
              </a:lnSpc>
              <a:buClr>
                <a:srgbClr val="FF0000"/>
              </a:buClr>
              <a:buFont typeface="+mj-lt"/>
              <a:buAutoNum type="arabicPeriod"/>
            </a:pPr>
            <a:r>
              <a:rPr lang="en-US" b="1" dirty="0">
                <a:cs typeface="Times New Roman" panose="02020603050405020304" pitchFamily="18" charset="0"/>
              </a:rPr>
              <a:t>Map view for the blood </a:t>
            </a:r>
            <a:r>
              <a:rPr lang="en-US" b="1" dirty="0" smtClean="0">
                <a:cs typeface="Times New Roman" panose="02020603050405020304" pitchFamily="18" charset="0"/>
              </a:rPr>
              <a:t>drive</a:t>
            </a:r>
          </a:p>
          <a:p>
            <a:pPr marL="914400" lvl="1" indent="-457200">
              <a:lnSpc>
                <a:spcPct val="150000"/>
              </a:lnSpc>
              <a:buClr>
                <a:srgbClr val="FF0000"/>
              </a:buClr>
              <a:buFont typeface="+mj-lt"/>
              <a:buAutoNum type="arabicPeriod"/>
            </a:pPr>
            <a:r>
              <a:rPr lang="en-US" b="1" dirty="0" smtClean="0">
                <a:cs typeface="Times New Roman" panose="02020603050405020304" pitchFamily="18" charset="0"/>
              </a:rPr>
              <a:t>Due to lack of affiliation with any organization many key aspects are not accommodated (tracking blood, Medical History, Donor card, </a:t>
            </a:r>
            <a:r>
              <a:rPr lang="en-US" b="1" dirty="0" err="1" smtClean="0">
                <a:cs typeface="Times New Roman" panose="02020603050405020304" pitchFamily="18" charset="0"/>
              </a:rPr>
              <a:t>etc</a:t>
            </a:r>
            <a:r>
              <a:rPr lang="en-US" b="1" dirty="0" smtClean="0">
                <a:cs typeface="Times New Roman" panose="02020603050405020304" pitchFamily="18" charset="0"/>
              </a:rPr>
              <a:t> )</a:t>
            </a:r>
            <a:endParaRPr lang="en-US" b="1" dirty="0">
              <a:cs typeface="Times New Roman" panose="02020603050405020304" pitchFamily="18" charset="0"/>
            </a:endParaRPr>
          </a:p>
        </p:txBody>
      </p:sp>
    </p:spTree>
    <p:extLst>
      <p:ext uri="{BB962C8B-B14F-4D97-AF65-F5344CB8AC3E}">
        <p14:creationId xmlns:p14="http://schemas.microsoft.com/office/powerpoint/2010/main" val="337863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396844"/>
            <a:ext cx="9463281" cy="1596177"/>
          </a:xfrm>
        </p:spPr>
        <p:txBody>
          <a:bodyPr/>
          <a:lstStyle/>
          <a:p>
            <a:r>
              <a:rPr lang="en-US" dirty="0"/>
              <a:t>Conclusion</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sp>
        <p:nvSpPr>
          <p:cNvPr id="4" name="Content Placeholder 15">
            <a:extLst>
              <a:ext uri="{FF2B5EF4-FFF2-40B4-BE49-F238E27FC236}">
                <a16:creationId xmlns="" xmlns:a16="http://schemas.microsoft.com/office/drawing/2014/main" id="{F9E7D92D-3BEE-4FB0-B549-D3504DA6F6EC}"/>
              </a:ext>
            </a:extLst>
          </p:cNvPr>
          <p:cNvSpPr txBox="1">
            <a:spLocks/>
          </p:cNvSpPr>
          <p:nvPr/>
        </p:nvSpPr>
        <p:spPr>
          <a:xfrm>
            <a:off x="913774" y="2654566"/>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Clr>
                <a:srgbClr val="FF0000"/>
              </a:buClr>
              <a:buFont typeface="Wingdings" panose="05000000000000000000" pitchFamily="2" charset="2"/>
              <a:buChar char="Ø"/>
            </a:pPr>
            <a:r>
              <a:rPr lang="en-US" b="1" dirty="0" smtClean="0"/>
              <a:t>New </a:t>
            </a:r>
            <a:r>
              <a:rPr lang="en-US" b="1" dirty="0"/>
              <a:t>concept learnt</a:t>
            </a:r>
          </a:p>
          <a:p>
            <a:pPr marL="914400" lvl="1" indent="-457200">
              <a:buClr>
                <a:srgbClr val="FF0000"/>
              </a:buClr>
              <a:buFont typeface="+mj-lt"/>
              <a:buAutoNum type="arabicPeriod"/>
            </a:pPr>
            <a:r>
              <a:rPr lang="en-US" b="1" dirty="0"/>
              <a:t>Converting code from objective-c to </a:t>
            </a:r>
            <a:r>
              <a:rPr lang="en-US" b="1" dirty="0" smtClean="0"/>
              <a:t>swift and vice versa</a:t>
            </a:r>
            <a:endParaRPr lang="en-US" b="1" dirty="0"/>
          </a:p>
          <a:p>
            <a:pPr marL="914400" lvl="1" indent="-457200">
              <a:buClr>
                <a:srgbClr val="FF0000"/>
              </a:buClr>
              <a:buFont typeface="+mj-lt"/>
              <a:buAutoNum type="arabicPeriod"/>
            </a:pPr>
            <a:r>
              <a:rPr lang="en-US" b="1" dirty="0"/>
              <a:t>Integration of map </a:t>
            </a:r>
            <a:r>
              <a:rPr lang="en-US" b="1" dirty="0" smtClean="0"/>
              <a:t>kit </a:t>
            </a:r>
            <a:r>
              <a:rPr lang="en-US" b="1" dirty="0"/>
              <a:t>framework</a:t>
            </a:r>
          </a:p>
          <a:p>
            <a:pPr marL="914400" lvl="1" indent="-457200">
              <a:buClr>
                <a:srgbClr val="FF0000"/>
              </a:buClr>
              <a:buFont typeface="+mj-lt"/>
              <a:buAutoNum type="arabicPeriod"/>
            </a:pPr>
            <a:r>
              <a:rPr lang="en-US" b="1" dirty="0" smtClean="0"/>
              <a:t>Camera integration </a:t>
            </a:r>
          </a:p>
          <a:p>
            <a:pPr marL="914400" lvl="1" indent="-457200">
              <a:buClr>
                <a:srgbClr val="FF0000"/>
              </a:buClr>
              <a:buFont typeface="+mj-lt"/>
              <a:buAutoNum type="arabicPeriod"/>
            </a:pPr>
            <a:r>
              <a:rPr lang="en-US" b="1" dirty="0" smtClean="0"/>
              <a:t>Successful implementation of topics like table view, map view, navigation controller learned in the course</a:t>
            </a:r>
          </a:p>
          <a:p>
            <a:pPr marL="914400" lvl="1" indent="-457200">
              <a:buClr>
                <a:srgbClr val="FF0000"/>
              </a:buClr>
              <a:buFont typeface="+mj-lt"/>
              <a:buAutoNum type="arabicPeriod"/>
            </a:pPr>
            <a:r>
              <a:rPr lang="en-US" b="1" smtClean="0"/>
              <a:t>Beginner </a:t>
            </a:r>
            <a:r>
              <a:rPr lang="en-US" b="1" dirty="0" smtClean="0"/>
              <a:t>guide to integrate </a:t>
            </a:r>
            <a:r>
              <a:rPr lang="en-US" b="1" dirty="0" err="1" smtClean="0"/>
              <a:t>aws</a:t>
            </a:r>
            <a:endParaRPr lang="en-US" b="1" dirty="0"/>
          </a:p>
        </p:txBody>
      </p:sp>
    </p:spTree>
    <p:extLst>
      <p:ext uri="{BB962C8B-B14F-4D97-AF65-F5344CB8AC3E}">
        <p14:creationId xmlns:p14="http://schemas.microsoft.com/office/powerpoint/2010/main" val="619387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396844"/>
            <a:ext cx="9463281" cy="1596177"/>
          </a:xfrm>
        </p:spPr>
        <p:txBody>
          <a:bodyPr/>
          <a:lstStyle/>
          <a:p>
            <a:r>
              <a:rPr lang="en-US" dirty="0" smtClean="0"/>
              <a:t>Future Scope</a:t>
            </a:r>
            <a:endParaRPr lang="en-US"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sp>
        <p:nvSpPr>
          <p:cNvPr id="4" name="Content Placeholder 15">
            <a:extLst>
              <a:ext uri="{FF2B5EF4-FFF2-40B4-BE49-F238E27FC236}">
                <a16:creationId xmlns="" xmlns:a16="http://schemas.microsoft.com/office/drawing/2014/main" id="{F9E7D92D-3BEE-4FB0-B549-D3504DA6F6EC}"/>
              </a:ext>
            </a:extLst>
          </p:cNvPr>
          <p:cNvSpPr txBox="1">
            <a:spLocks/>
          </p:cNvSpPr>
          <p:nvPr/>
        </p:nvSpPr>
        <p:spPr>
          <a:xfrm>
            <a:off x="913774" y="2654566"/>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285750" indent="-285750">
              <a:lnSpc>
                <a:spcPct val="150000"/>
              </a:lnSpc>
              <a:buClr>
                <a:srgbClr val="FF0000"/>
              </a:buClr>
              <a:buFont typeface="Wingdings" panose="05000000000000000000" pitchFamily="2" charset="2"/>
              <a:buChar char="Ø"/>
            </a:pPr>
            <a:r>
              <a:rPr lang="en-US" b="1" dirty="0" smtClean="0"/>
              <a:t>Complete user management through Aws </a:t>
            </a:r>
            <a:r>
              <a:rPr lang="en-US" b="1" dirty="0" err="1" smtClean="0"/>
              <a:t>cognito</a:t>
            </a:r>
            <a:endParaRPr lang="en-US" b="1" dirty="0" smtClean="0"/>
          </a:p>
          <a:p>
            <a:pPr marL="285750" indent="-285750">
              <a:lnSpc>
                <a:spcPct val="150000"/>
              </a:lnSpc>
              <a:buClr>
                <a:srgbClr val="FF0000"/>
              </a:buClr>
              <a:buFont typeface="Wingdings" panose="05000000000000000000" pitchFamily="2" charset="2"/>
              <a:buChar char="Ø"/>
            </a:pPr>
            <a:r>
              <a:rPr lang="en-US" b="1" dirty="0" smtClean="0"/>
              <a:t>Use of filters before sharing images to social media</a:t>
            </a:r>
          </a:p>
          <a:p>
            <a:pPr marL="285750" indent="-285750">
              <a:lnSpc>
                <a:spcPct val="150000"/>
              </a:lnSpc>
              <a:buClr>
                <a:srgbClr val="FF0000"/>
              </a:buClr>
              <a:buFont typeface="Wingdings" panose="05000000000000000000" pitchFamily="2" charset="2"/>
              <a:buChar char="Ø"/>
            </a:pPr>
            <a:r>
              <a:rPr lang="en-US" b="1" dirty="0" smtClean="0"/>
              <a:t>Using </a:t>
            </a:r>
            <a:r>
              <a:rPr lang="en-US" b="1" dirty="0" err="1" smtClean="0"/>
              <a:t>api</a:t>
            </a:r>
            <a:r>
              <a:rPr lang="en-US" b="1" dirty="0" smtClean="0"/>
              <a:t> from established organization to find nearby drive conducted by them (typically not visible through simple search)</a:t>
            </a:r>
          </a:p>
          <a:p>
            <a:pPr marL="285750" indent="-285750">
              <a:lnSpc>
                <a:spcPct val="150000"/>
              </a:lnSpc>
              <a:buClr>
                <a:srgbClr val="FF0000"/>
              </a:buClr>
              <a:buFont typeface="Wingdings" panose="05000000000000000000" pitchFamily="2" charset="2"/>
              <a:buChar char="Ø"/>
            </a:pPr>
            <a:r>
              <a:rPr lang="en-US" b="1" dirty="0" smtClean="0"/>
              <a:t>Digital blood donor card</a:t>
            </a:r>
          </a:p>
          <a:p>
            <a:pPr marL="285750" indent="-285750">
              <a:lnSpc>
                <a:spcPct val="150000"/>
              </a:lnSpc>
              <a:buClr>
                <a:srgbClr val="FF0000"/>
              </a:buClr>
              <a:buFont typeface="Wingdings" panose="05000000000000000000" pitchFamily="2" charset="2"/>
              <a:buChar char="Ø"/>
            </a:pPr>
            <a:r>
              <a:rPr lang="en-US" b="1" dirty="0" smtClean="0"/>
              <a:t>Donation history of user</a:t>
            </a:r>
            <a:endParaRPr lang="en-US" b="1" dirty="0"/>
          </a:p>
        </p:txBody>
      </p:sp>
    </p:spTree>
    <p:extLst>
      <p:ext uri="{BB962C8B-B14F-4D97-AF65-F5344CB8AC3E}">
        <p14:creationId xmlns:p14="http://schemas.microsoft.com/office/powerpoint/2010/main" val="1103434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sp>
        <p:nvSpPr>
          <p:cNvPr id="7" name="Rectangle 6">
            <a:extLst>
              <a:ext uri="{FF2B5EF4-FFF2-40B4-BE49-F238E27FC236}">
                <a16:creationId xmlns="" xmlns:a16="http://schemas.microsoft.com/office/drawing/2014/main" id="{752BF8D5-D769-4060-85C3-3F481E4B6CE5}"/>
              </a:ext>
            </a:extLst>
          </p:cNvPr>
          <p:cNvSpPr/>
          <p:nvPr/>
        </p:nvSpPr>
        <p:spPr>
          <a:xfrm>
            <a:off x="2446196" y="369456"/>
            <a:ext cx="7508910" cy="1239852"/>
          </a:xfrm>
          <a:prstGeom prst="rect">
            <a:avLst/>
          </a:prstGeom>
          <a:noFill/>
        </p:spPr>
        <p:txBody>
          <a:bodyPr wrap="square" lIns="91440" tIns="45720" rIns="91440" bIns="45720">
            <a:spAutoFit/>
          </a:bodyPr>
          <a:lstStyle/>
          <a:p>
            <a:pPr algn="ctr"/>
            <a:r>
              <a:rPr lang="en-US" sz="7200" b="0" cap="none" spc="0" dirty="0">
                <a:ln w="0"/>
                <a:solidFill>
                  <a:schemeClr val="accent1"/>
                </a:solidFill>
                <a:effectLst>
                  <a:outerShdw blurRad="38100" dist="25400" dir="5400000" algn="ctr" rotWithShape="0">
                    <a:srgbClr val="6E747A">
                      <a:alpha val="43000"/>
                    </a:srgbClr>
                  </a:outerShdw>
                </a:effectLst>
              </a:rPr>
              <a:t>THANK YOU…!</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74" y="2654566"/>
            <a:ext cx="10478924" cy="3981991"/>
          </a:xfrm>
          <a:prstGeom prst="rect">
            <a:avLst/>
          </a:prstGeom>
        </p:spPr>
      </p:pic>
    </p:spTree>
    <p:extLst>
      <p:ext uri="{BB962C8B-B14F-4D97-AF65-F5344CB8AC3E}">
        <p14:creationId xmlns:p14="http://schemas.microsoft.com/office/powerpoint/2010/main" val="42838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CB93FA2B-7F23-4089-B1E3-04E105A22B16}"/>
              </a:ext>
            </a:extLst>
          </p:cNvPr>
          <p:cNvSpPr>
            <a:spLocks noGrp="1"/>
          </p:cNvSpPr>
          <p:nvPr>
            <p:ph type="title"/>
          </p:nvPr>
        </p:nvSpPr>
        <p:spPr>
          <a:xfrm>
            <a:off x="2036536" y="618517"/>
            <a:ext cx="9241690" cy="1596177"/>
          </a:xfrm>
        </p:spPr>
        <p:txBody>
          <a:bodyPr/>
          <a:lstStyle/>
          <a:p>
            <a:r>
              <a:rPr lang="en-US" dirty="0" smtClean="0">
                <a:effectLst>
                  <a:outerShdw blurRad="38100" dist="38100" dir="2700000" algn="tl">
                    <a:srgbClr val="000000">
                      <a:alpha val="43137"/>
                    </a:srgbClr>
                  </a:outerShdw>
                </a:effectLst>
              </a:rPr>
              <a:t>WHY DONATE BLOOD?</a:t>
            </a:r>
            <a:endParaRPr lang="en-US" dirty="0">
              <a:effectLst>
                <a:outerShdw blurRad="38100" dist="38100" dir="2700000" algn="tl">
                  <a:srgbClr val="000000">
                    <a:alpha val="43137"/>
                  </a:srgbClr>
                </a:outerShdw>
              </a:effectLst>
            </a:endParaRPr>
          </a:p>
        </p:txBody>
      </p:sp>
      <p:sp>
        <p:nvSpPr>
          <p:cNvPr id="16" name="Content Placeholder 15">
            <a:extLst>
              <a:ext uri="{FF2B5EF4-FFF2-40B4-BE49-F238E27FC236}">
                <a16:creationId xmlns="" xmlns:a16="http://schemas.microsoft.com/office/drawing/2014/main" id="{83EDB182-7EE4-49AC-B72A-87DF3805998D}"/>
              </a:ext>
            </a:extLst>
          </p:cNvPr>
          <p:cNvSpPr>
            <a:spLocks noGrp="1"/>
          </p:cNvSpPr>
          <p:nvPr>
            <p:ph sz="quarter" idx="13"/>
          </p:nvPr>
        </p:nvSpPr>
        <p:spPr>
          <a:xfrm>
            <a:off x="463137" y="2214694"/>
            <a:ext cx="11257807" cy="4643306"/>
          </a:xfrm>
        </p:spPr>
        <p:txBody>
          <a:bodyPr>
            <a:normAutofit/>
          </a:bodyPr>
          <a:lstStyle/>
          <a:p>
            <a:pPr marL="285750" indent="-285750">
              <a:lnSpc>
                <a:spcPct val="150000"/>
              </a:lnSpc>
              <a:buClr>
                <a:srgbClr val="FF0000"/>
              </a:buClr>
              <a:buFont typeface="Wingdings" panose="05000000000000000000" pitchFamily="2" charset="2"/>
              <a:buChar char="Ø"/>
            </a:pPr>
            <a:r>
              <a:rPr lang="en-US" sz="1900" b="1" dirty="0"/>
              <a:t>Safe blood saves lives and improves health. </a:t>
            </a:r>
            <a:endParaRPr lang="en-US" sz="1900" b="1" dirty="0" smtClean="0"/>
          </a:p>
          <a:p>
            <a:pPr marL="285750" indent="-285750">
              <a:lnSpc>
                <a:spcPct val="150000"/>
              </a:lnSpc>
              <a:buClr>
                <a:srgbClr val="FF0000"/>
              </a:buClr>
              <a:buFont typeface="Wingdings" panose="05000000000000000000" pitchFamily="2" charset="2"/>
              <a:buChar char="Ø"/>
            </a:pPr>
            <a:r>
              <a:rPr lang="en-US" sz="1900" b="1" dirty="0"/>
              <a:t>There is a constant need for regular blood supply because blood can be stored for only a limited time before use.</a:t>
            </a:r>
            <a:endParaRPr lang="en-US" sz="1900" b="1" dirty="0" smtClean="0"/>
          </a:p>
          <a:p>
            <a:pPr marL="285750" indent="-285750">
              <a:lnSpc>
                <a:spcPct val="150000"/>
              </a:lnSpc>
              <a:buClr>
                <a:srgbClr val="FF0000"/>
              </a:buClr>
              <a:buFont typeface="Wingdings" panose="05000000000000000000" pitchFamily="2" charset="2"/>
              <a:buChar char="Ø"/>
            </a:pPr>
            <a:r>
              <a:rPr lang="en-US" sz="1900" b="1" dirty="0" smtClean="0"/>
              <a:t>Blood </a:t>
            </a:r>
            <a:r>
              <a:rPr lang="en-US" sz="1900" b="1" dirty="0"/>
              <a:t>transfusion is needed for</a:t>
            </a:r>
            <a:r>
              <a:rPr lang="en-US" sz="1900" b="1" dirty="0" smtClean="0"/>
              <a:t>:</a:t>
            </a:r>
          </a:p>
          <a:p>
            <a:pPr lvl="1">
              <a:lnSpc>
                <a:spcPct val="150000"/>
              </a:lnSpc>
              <a:buClr>
                <a:srgbClr val="FF0000"/>
              </a:buClr>
              <a:buFont typeface="Wingdings" charset="2"/>
              <a:buChar char="q"/>
            </a:pPr>
            <a:r>
              <a:rPr lang="en-US" sz="1900" b="1" dirty="0"/>
              <a:t>children with severe </a:t>
            </a:r>
            <a:r>
              <a:rPr lang="en-US" sz="1900" b="1" dirty="0" err="1" smtClean="0"/>
              <a:t>anaemia</a:t>
            </a:r>
            <a:endParaRPr lang="en-US" sz="1900" b="1" dirty="0" smtClean="0"/>
          </a:p>
          <a:p>
            <a:pPr lvl="1">
              <a:lnSpc>
                <a:spcPct val="150000"/>
              </a:lnSpc>
              <a:buClr>
                <a:srgbClr val="FF0000"/>
              </a:buClr>
              <a:buFont typeface="Wingdings" charset="2"/>
              <a:buChar char="q"/>
            </a:pPr>
            <a:r>
              <a:rPr lang="en-US" sz="1900" b="1" dirty="0"/>
              <a:t>people with severe trauma following man-made and natural </a:t>
            </a:r>
            <a:r>
              <a:rPr lang="en-US" sz="1900" b="1" dirty="0" smtClean="0"/>
              <a:t>disasters</a:t>
            </a:r>
          </a:p>
          <a:p>
            <a:pPr lvl="1">
              <a:lnSpc>
                <a:spcPct val="150000"/>
              </a:lnSpc>
              <a:buClr>
                <a:srgbClr val="FF0000"/>
              </a:buClr>
              <a:buFont typeface="Wingdings" charset="2"/>
              <a:buChar char="q"/>
            </a:pPr>
            <a:r>
              <a:rPr lang="en-US" sz="1900" b="1" dirty="0"/>
              <a:t>many complex medical and surgical procedures and cancer </a:t>
            </a:r>
            <a:r>
              <a:rPr lang="en-US" sz="1900" b="1" dirty="0" smtClean="0"/>
              <a:t>patients</a:t>
            </a:r>
          </a:p>
          <a:p>
            <a:pPr lvl="1">
              <a:lnSpc>
                <a:spcPct val="150000"/>
              </a:lnSpc>
              <a:buClr>
                <a:srgbClr val="FF0000"/>
              </a:buClr>
              <a:buFont typeface="Wingdings" charset="2"/>
              <a:buChar char="q"/>
            </a:pPr>
            <a:r>
              <a:rPr lang="en-US" sz="1900" b="1" dirty="0"/>
              <a:t>women with complications of </a:t>
            </a:r>
            <a:r>
              <a:rPr lang="en-US" sz="1900" b="1" dirty="0" smtClean="0"/>
              <a:t>pregnancy</a:t>
            </a:r>
          </a:p>
          <a:p>
            <a:pPr lvl="1">
              <a:lnSpc>
                <a:spcPct val="150000"/>
              </a:lnSpc>
              <a:buClr>
                <a:srgbClr val="FF0000"/>
              </a:buClr>
              <a:buFont typeface="Wingdings" charset="2"/>
              <a:buChar char="q"/>
            </a:pPr>
            <a:r>
              <a:rPr lang="en-US" sz="1900" b="1" dirty="0"/>
              <a:t>people with conditions such as </a:t>
            </a:r>
            <a:r>
              <a:rPr lang="en-US" sz="1900" b="1" dirty="0" err="1"/>
              <a:t>thalassaemia</a:t>
            </a:r>
            <a:r>
              <a:rPr lang="en-US" sz="1900" b="1" dirty="0"/>
              <a:t> and sickle cell </a:t>
            </a:r>
            <a:r>
              <a:rPr lang="en-US" sz="1900" b="1" dirty="0" err="1" smtClean="0"/>
              <a:t>diseasE</a:t>
            </a:r>
            <a:endParaRPr lang="en-US" sz="1900" b="1" dirty="0" smtClean="0"/>
          </a:p>
          <a:p>
            <a:pPr lvl="1">
              <a:lnSpc>
                <a:spcPct val="150000"/>
              </a:lnSpc>
              <a:buClr>
                <a:srgbClr val="FF0000"/>
              </a:buClr>
              <a:buFont typeface="Wingdings" charset="2"/>
              <a:buChar char="q"/>
            </a:pPr>
            <a:endParaRPr lang="en-US" sz="1900" b="1" dirty="0" smtClean="0"/>
          </a:p>
          <a:p>
            <a:pPr lvl="1">
              <a:lnSpc>
                <a:spcPct val="150000"/>
              </a:lnSpc>
              <a:buClr>
                <a:srgbClr val="FF0000"/>
              </a:buClr>
              <a:buFont typeface="Wingdings" charset="2"/>
              <a:buChar char="Ø"/>
            </a:pPr>
            <a:endParaRPr lang="en-US" sz="1900" b="1" dirty="0" smtClean="0"/>
          </a:p>
        </p:txBody>
      </p:sp>
      <p:pic>
        <p:nvPicPr>
          <p:cNvPr id="19" name="Content Placeholder 5">
            <a:extLst>
              <a:ext uri="{FF2B5EF4-FFF2-40B4-BE49-F238E27FC236}">
                <a16:creationId xmlns="" xmlns:a16="http://schemas.microsoft.com/office/drawing/2014/main" id="{24EC5342-5C14-4F71-8B9C-BCE29753E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a:prstGeom prst="rect">
            <a:avLst/>
          </a:prstGeom>
        </p:spPr>
      </p:pic>
    </p:spTree>
    <p:extLst>
      <p:ext uri="{BB962C8B-B14F-4D97-AF65-F5344CB8AC3E}">
        <p14:creationId xmlns:p14="http://schemas.microsoft.com/office/powerpoint/2010/main" val="1490804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CB93FA2B-7F23-4089-B1E3-04E105A22B16}"/>
              </a:ext>
            </a:extLst>
          </p:cNvPr>
          <p:cNvSpPr>
            <a:spLocks noGrp="1"/>
          </p:cNvSpPr>
          <p:nvPr>
            <p:ph type="title"/>
          </p:nvPr>
        </p:nvSpPr>
        <p:spPr>
          <a:xfrm>
            <a:off x="2036536" y="618517"/>
            <a:ext cx="9241690" cy="1596177"/>
          </a:xfrm>
        </p:spPr>
        <p:txBody>
          <a:bodyPr/>
          <a:lstStyle/>
          <a:p>
            <a:r>
              <a:rPr lang="en-US" dirty="0" smtClean="0">
                <a:effectLst>
                  <a:outerShdw blurRad="38100" dist="38100" dir="2700000" algn="tl">
                    <a:srgbClr val="000000">
                      <a:alpha val="43137"/>
                    </a:srgbClr>
                  </a:outerShdw>
                </a:effectLst>
              </a:rPr>
              <a:t>WHY DONATE BLOOD?</a:t>
            </a:r>
            <a:endParaRPr lang="en-US" dirty="0">
              <a:effectLst>
                <a:outerShdw blurRad="38100" dist="38100" dir="2700000" algn="tl">
                  <a:srgbClr val="000000">
                    <a:alpha val="43137"/>
                  </a:srgbClr>
                </a:outerShdw>
              </a:effectLst>
            </a:endParaRPr>
          </a:p>
        </p:txBody>
      </p:sp>
      <p:sp>
        <p:nvSpPr>
          <p:cNvPr id="16" name="Content Placeholder 15">
            <a:extLst>
              <a:ext uri="{FF2B5EF4-FFF2-40B4-BE49-F238E27FC236}">
                <a16:creationId xmlns="" xmlns:a16="http://schemas.microsoft.com/office/drawing/2014/main" id="{83EDB182-7EE4-49AC-B72A-87DF3805998D}"/>
              </a:ext>
            </a:extLst>
          </p:cNvPr>
          <p:cNvSpPr>
            <a:spLocks noGrp="1"/>
          </p:cNvSpPr>
          <p:nvPr>
            <p:ph sz="quarter" idx="13"/>
          </p:nvPr>
        </p:nvSpPr>
        <p:spPr>
          <a:xfrm>
            <a:off x="320633" y="2654566"/>
            <a:ext cx="11257807" cy="4643306"/>
          </a:xfrm>
        </p:spPr>
        <p:txBody>
          <a:bodyPr>
            <a:normAutofit/>
          </a:bodyPr>
          <a:lstStyle/>
          <a:p>
            <a:pPr lvl="1">
              <a:lnSpc>
                <a:spcPct val="150000"/>
              </a:lnSpc>
              <a:buClr>
                <a:srgbClr val="FF0000"/>
              </a:buClr>
              <a:buFont typeface="Wingdings" charset="2"/>
              <a:buChar char="Ø"/>
            </a:pPr>
            <a:r>
              <a:rPr lang="en-US" sz="1900" b="1" dirty="0"/>
              <a:t>Blood is the most precious gift that anyone can give to another person — the gift of life. A decision to donate your blood can save a life, or even several if your blood is separated into its components — red cells, platelets and plasma — which can be used individually for patients with specific conditions</a:t>
            </a:r>
            <a:r>
              <a:rPr lang="en-US" sz="1900" b="1" dirty="0" smtClean="0"/>
              <a:t>.</a:t>
            </a:r>
          </a:p>
        </p:txBody>
      </p:sp>
      <p:pic>
        <p:nvPicPr>
          <p:cNvPr id="19" name="Content Placeholder 5">
            <a:extLst>
              <a:ext uri="{FF2B5EF4-FFF2-40B4-BE49-F238E27FC236}">
                <a16:creationId xmlns="" xmlns:a16="http://schemas.microsoft.com/office/drawing/2014/main" id="{24EC5342-5C14-4F71-8B9C-BCE29753E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a:prstGeom prst="rect">
            <a:avLst/>
          </a:prstGeom>
        </p:spPr>
      </p:pic>
    </p:spTree>
    <p:extLst>
      <p:ext uri="{BB962C8B-B14F-4D97-AF65-F5344CB8AC3E}">
        <p14:creationId xmlns:p14="http://schemas.microsoft.com/office/powerpoint/2010/main" val="189901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CB93FA2B-7F23-4089-B1E3-04E105A22B16}"/>
              </a:ext>
            </a:extLst>
          </p:cNvPr>
          <p:cNvSpPr>
            <a:spLocks noGrp="1"/>
          </p:cNvSpPr>
          <p:nvPr>
            <p:ph type="title"/>
          </p:nvPr>
        </p:nvSpPr>
        <p:spPr>
          <a:xfrm>
            <a:off x="2036536" y="618517"/>
            <a:ext cx="9241690" cy="1596177"/>
          </a:xfrm>
        </p:spPr>
        <p:txBody>
          <a:bodyPr/>
          <a:lstStyle/>
          <a:p>
            <a:r>
              <a:rPr lang="en-US" dirty="0" smtClean="0">
                <a:effectLst>
                  <a:outerShdw blurRad="38100" dist="38100" dir="2700000" algn="tl">
                    <a:srgbClr val="000000">
                      <a:alpha val="43137"/>
                    </a:srgbClr>
                  </a:outerShdw>
                </a:effectLst>
              </a:rPr>
              <a:t>BLOOD BY NUMBERS</a:t>
            </a:r>
            <a:endParaRPr lang="en-US" dirty="0">
              <a:effectLst>
                <a:outerShdw blurRad="38100" dist="38100" dir="2700000" algn="tl">
                  <a:srgbClr val="000000">
                    <a:alpha val="43137"/>
                  </a:srgbClr>
                </a:outerShdw>
              </a:effectLst>
            </a:endParaRPr>
          </a:p>
        </p:txBody>
      </p:sp>
      <p:sp>
        <p:nvSpPr>
          <p:cNvPr id="16" name="Content Placeholder 15">
            <a:extLst>
              <a:ext uri="{FF2B5EF4-FFF2-40B4-BE49-F238E27FC236}">
                <a16:creationId xmlns="" xmlns:a16="http://schemas.microsoft.com/office/drawing/2014/main" id="{83EDB182-7EE4-49AC-B72A-87DF3805998D}"/>
              </a:ext>
            </a:extLst>
          </p:cNvPr>
          <p:cNvSpPr>
            <a:spLocks noGrp="1"/>
          </p:cNvSpPr>
          <p:nvPr>
            <p:ph sz="quarter" idx="13"/>
          </p:nvPr>
        </p:nvSpPr>
        <p:spPr>
          <a:xfrm>
            <a:off x="320633" y="2654566"/>
            <a:ext cx="11257807" cy="3496852"/>
          </a:xfrm>
        </p:spPr>
        <p:txBody>
          <a:bodyPr>
            <a:normAutofit/>
          </a:bodyPr>
          <a:lstStyle/>
          <a:p>
            <a:pPr lvl="1">
              <a:lnSpc>
                <a:spcPct val="150000"/>
              </a:lnSpc>
              <a:buClr>
                <a:srgbClr val="FF0000"/>
              </a:buClr>
              <a:buFont typeface="Wingdings" charset="2"/>
              <a:buChar char="Ø"/>
            </a:pPr>
            <a:r>
              <a:rPr lang="en-US" sz="1900" b="1" dirty="0"/>
              <a:t>Every two seconds someone in the U.S. needs </a:t>
            </a:r>
            <a:r>
              <a:rPr lang="en-US" sz="1900" b="1" dirty="0" smtClean="0"/>
              <a:t>blood.</a:t>
            </a:r>
          </a:p>
          <a:p>
            <a:pPr lvl="1">
              <a:lnSpc>
                <a:spcPct val="150000"/>
              </a:lnSpc>
              <a:buClr>
                <a:srgbClr val="FF0000"/>
              </a:buClr>
              <a:buFont typeface="Wingdings" charset="2"/>
              <a:buChar char="Ø"/>
            </a:pPr>
            <a:r>
              <a:rPr lang="en-US" sz="1900" b="1" dirty="0" smtClean="0"/>
              <a:t>Approximately </a:t>
            </a:r>
            <a:r>
              <a:rPr lang="en-US" sz="1900" b="1" dirty="0"/>
              <a:t>36,000 units of red blood cells are needed every day in the </a:t>
            </a:r>
            <a:r>
              <a:rPr lang="en-US" sz="1900" b="1" dirty="0" smtClean="0"/>
              <a:t>U.S</a:t>
            </a:r>
          </a:p>
          <a:p>
            <a:pPr lvl="1">
              <a:lnSpc>
                <a:spcPct val="150000"/>
              </a:lnSpc>
              <a:buClr>
                <a:srgbClr val="FF0000"/>
              </a:buClr>
              <a:buFont typeface="Wingdings" charset="2"/>
              <a:buChar char="Ø"/>
            </a:pPr>
            <a:r>
              <a:rPr lang="en-US" sz="1900" b="1" dirty="0" smtClean="0"/>
              <a:t>Nearly </a:t>
            </a:r>
            <a:r>
              <a:rPr lang="en-US" sz="1900" b="1" dirty="0"/>
              <a:t>7,000 units of platelets and 10,000 units of plasma are needed daily in the </a:t>
            </a:r>
            <a:r>
              <a:rPr lang="en-US" sz="1900" b="1" dirty="0" smtClean="0"/>
              <a:t>U.S.</a:t>
            </a:r>
          </a:p>
          <a:p>
            <a:pPr lvl="1">
              <a:lnSpc>
                <a:spcPct val="150000"/>
              </a:lnSpc>
              <a:buClr>
                <a:srgbClr val="FF0000"/>
              </a:buClr>
              <a:buFont typeface="Wingdings" charset="2"/>
              <a:buChar char="Ø"/>
            </a:pPr>
            <a:r>
              <a:rPr lang="en-US" sz="1900" b="1" dirty="0" smtClean="0"/>
              <a:t>Nearly </a:t>
            </a:r>
            <a:r>
              <a:rPr lang="en-US" sz="1900" b="1" dirty="0"/>
              <a:t>21 million blood components are transfused each year in the </a:t>
            </a:r>
            <a:r>
              <a:rPr lang="en-US" sz="1900" b="1" dirty="0" smtClean="0"/>
              <a:t>U.S.</a:t>
            </a:r>
          </a:p>
          <a:p>
            <a:pPr lvl="1">
              <a:lnSpc>
                <a:spcPct val="150000"/>
              </a:lnSpc>
              <a:buClr>
                <a:srgbClr val="FF0000"/>
              </a:buClr>
              <a:buFont typeface="Wingdings" charset="2"/>
              <a:buChar char="Ø"/>
            </a:pPr>
            <a:r>
              <a:rPr lang="en-US" sz="1900" b="1" dirty="0" smtClean="0"/>
              <a:t>The </a:t>
            </a:r>
            <a:r>
              <a:rPr lang="en-US" sz="1900" b="1" dirty="0"/>
              <a:t>average red blood cell transfusion is approximately 3 </a:t>
            </a:r>
            <a:r>
              <a:rPr lang="en-US" sz="1900" b="1" dirty="0" smtClean="0"/>
              <a:t>pints</a:t>
            </a:r>
            <a:r>
              <a:rPr lang="en-US" dirty="0"/>
              <a:t/>
            </a:r>
            <a:br>
              <a:rPr lang="en-US" dirty="0"/>
            </a:br>
            <a:endParaRPr lang="en-US" dirty="0"/>
          </a:p>
          <a:p>
            <a:pPr lvl="1">
              <a:lnSpc>
                <a:spcPct val="150000"/>
              </a:lnSpc>
              <a:buClr>
                <a:srgbClr val="FF0000"/>
              </a:buClr>
              <a:buFont typeface="Wingdings" charset="2"/>
              <a:buChar char="Ø"/>
            </a:pPr>
            <a:endParaRPr lang="en-US" sz="1900" b="1" dirty="0" smtClean="0"/>
          </a:p>
        </p:txBody>
      </p:sp>
      <p:pic>
        <p:nvPicPr>
          <p:cNvPr id="19" name="Content Placeholder 5">
            <a:extLst>
              <a:ext uri="{FF2B5EF4-FFF2-40B4-BE49-F238E27FC236}">
                <a16:creationId xmlns="" xmlns:a16="http://schemas.microsoft.com/office/drawing/2014/main" id="{24EC5342-5C14-4F71-8B9C-BCE29753E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a:prstGeom prst="rect">
            <a:avLst/>
          </a:prstGeom>
        </p:spPr>
      </p:pic>
    </p:spTree>
    <p:extLst>
      <p:ext uri="{BB962C8B-B14F-4D97-AF65-F5344CB8AC3E}">
        <p14:creationId xmlns:p14="http://schemas.microsoft.com/office/powerpoint/2010/main" val="2132017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CB93FA2B-7F23-4089-B1E3-04E105A22B16}"/>
              </a:ext>
            </a:extLst>
          </p:cNvPr>
          <p:cNvSpPr>
            <a:spLocks noGrp="1"/>
          </p:cNvSpPr>
          <p:nvPr>
            <p:ph type="title"/>
          </p:nvPr>
        </p:nvSpPr>
        <p:spPr>
          <a:xfrm>
            <a:off x="2036536" y="618517"/>
            <a:ext cx="9241690" cy="1596177"/>
          </a:xfrm>
        </p:spPr>
        <p:txBody>
          <a:bodyPr/>
          <a:lstStyle/>
          <a:p>
            <a:r>
              <a:rPr lang="en-US" dirty="0" smtClean="0">
                <a:effectLst>
                  <a:outerShdw blurRad="38100" dist="38100" dir="2700000" algn="tl">
                    <a:srgbClr val="000000">
                      <a:alpha val="43137"/>
                    </a:srgbClr>
                  </a:outerShdw>
                </a:effectLst>
              </a:rPr>
              <a:t>BLOOD BY NUMBERS</a:t>
            </a:r>
            <a:endParaRPr lang="en-US" dirty="0">
              <a:effectLst>
                <a:outerShdw blurRad="38100" dist="38100" dir="2700000" algn="tl">
                  <a:srgbClr val="000000">
                    <a:alpha val="43137"/>
                  </a:srgbClr>
                </a:outerShdw>
              </a:effectLst>
            </a:endParaRPr>
          </a:p>
        </p:txBody>
      </p:sp>
      <p:sp>
        <p:nvSpPr>
          <p:cNvPr id="16" name="Content Placeholder 15">
            <a:extLst>
              <a:ext uri="{FF2B5EF4-FFF2-40B4-BE49-F238E27FC236}">
                <a16:creationId xmlns="" xmlns:a16="http://schemas.microsoft.com/office/drawing/2014/main" id="{83EDB182-7EE4-49AC-B72A-87DF3805998D}"/>
              </a:ext>
            </a:extLst>
          </p:cNvPr>
          <p:cNvSpPr>
            <a:spLocks noGrp="1"/>
          </p:cNvSpPr>
          <p:nvPr>
            <p:ph sz="quarter" idx="13"/>
          </p:nvPr>
        </p:nvSpPr>
        <p:spPr>
          <a:xfrm>
            <a:off x="320633" y="2654566"/>
            <a:ext cx="11257807" cy="3496852"/>
          </a:xfrm>
        </p:spPr>
        <p:txBody>
          <a:bodyPr>
            <a:normAutofit lnSpcReduction="10000"/>
          </a:bodyPr>
          <a:lstStyle/>
          <a:p>
            <a:pPr lvl="1">
              <a:lnSpc>
                <a:spcPct val="150000"/>
              </a:lnSpc>
              <a:buClr>
                <a:srgbClr val="FF0000"/>
              </a:buClr>
              <a:buFont typeface="Wingdings" charset="2"/>
              <a:buChar char="Ø"/>
            </a:pPr>
            <a:r>
              <a:rPr lang="en-US" b="1" dirty="0"/>
              <a:t>According to the American Cancer Society, more than 1.69 million people are expected to be diagnosed with cancer in 2017. Many of them will need blood, sometimes daily, during their chemotherapy treatment.</a:t>
            </a:r>
          </a:p>
          <a:p>
            <a:pPr lvl="1">
              <a:lnSpc>
                <a:spcPct val="150000"/>
              </a:lnSpc>
              <a:buClr>
                <a:srgbClr val="FF0000"/>
              </a:buClr>
              <a:buFont typeface="Wingdings" charset="2"/>
              <a:buChar char="Ø"/>
            </a:pPr>
            <a:r>
              <a:rPr lang="en-US" b="1" dirty="0"/>
              <a:t>A single car accident victim can require as many as 100 pints of blood. </a:t>
            </a:r>
            <a:endParaRPr lang="en-US" b="1" dirty="0" smtClean="0"/>
          </a:p>
          <a:p>
            <a:pPr lvl="1">
              <a:lnSpc>
                <a:spcPct val="150000"/>
              </a:lnSpc>
              <a:buClr>
                <a:srgbClr val="FF0000"/>
              </a:buClr>
              <a:buFont typeface="Wingdings" charset="2"/>
              <a:buChar char="Ø"/>
            </a:pPr>
            <a:r>
              <a:rPr lang="en-US" b="1" dirty="0"/>
              <a:t>It is estimated that sickle cell disease affects 90,000 to 100,000 people in the U.S. About 1,000 babies are born with the disease each year. Sickle cell patients can require frequent blood transfusions throughout their lives</a:t>
            </a:r>
            <a:r>
              <a:rPr lang="en-US" b="1" dirty="0" smtClean="0"/>
              <a:t>.</a:t>
            </a:r>
            <a:r>
              <a:rPr lang="en-US" dirty="0"/>
              <a:t/>
            </a:r>
            <a:br>
              <a:rPr lang="en-US" dirty="0"/>
            </a:br>
            <a:endParaRPr lang="en-US" dirty="0"/>
          </a:p>
          <a:p>
            <a:pPr lvl="1">
              <a:lnSpc>
                <a:spcPct val="150000"/>
              </a:lnSpc>
              <a:buClr>
                <a:srgbClr val="FF0000"/>
              </a:buClr>
              <a:buFont typeface="Wingdings" charset="2"/>
              <a:buChar char="Ø"/>
            </a:pPr>
            <a:endParaRPr lang="en-US" sz="1900" b="1" dirty="0" smtClean="0"/>
          </a:p>
        </p:txBody>
      </p:sp>
      <p:pic>
        <p:nvPicPr>
          <p:cNvPr id="19" name="Content Placeholder 5">
            <a:extLst>
              <a:ext uri="{FF2B5EF4-FFF2-40B4-BE49-F238E27FC236}">
                <a16:creationId xmlns="" xmlns:a16="http://schemas.microsoft.com/office/drawing/2014/main" id="{24EC5342-5C14-4F71-8B9C-BCE29753E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a:prstGeom prst="rect">
            <a:avLst/>
          </a:prstGeom>
        </p:spPr>
      </p:pic>
    </p:spTree>
    <p:extLst>
      <p:ext uri="{BB962C8B-B14F-4D97-AF65-F5344CB8AC3E}">
        <p14:creationId xmlns:p14="http://schemas.microsoft.com/office/powerpoint/2010/main" val="1872885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396844"/>
            <a:ext cx="9463281" cy="1596177"/>
          </a:xfrm>
        </p:spPr>
        <p:txBody>
          <a:bodyPr/>
          <a:lstStyle/>
          <a:p>
            <a:r>
              <a:rPr lang="en-US" dirty="0">
                <a:effectLst>
                  <a:outerShdw blurRad="38100" dist="38100" dir="2700000" algn="tl">
                    <a:srgbClr val="000000">
                      <a:alpha val="43137"/>
                    </a:srgbClr>
                  </a:outerShdw>
                </a:effectLst>
              </a:rPr>
              <a:t>Application Scope</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sp>
        <p:nvSpPr>
          <p:cNvPr id="4" name="Content Placeholder 15">
            <a:extLst>
              <a:ext uri="{FF2B5EF4-FFF2-40B4-BE49-F238E27FC236}">
                <a16:creationId xmlns="" xmlns:a16="http://schemas.microsoft.com/office/drawing/2014/main" id="{1D7CEC32-B761-4E3E-8029-DA48BCABDB9F}"/>
              </a:ext>
            </a:extLst>
          </p:cNvPr>
          <p:cNvSpPr txBox="1">
            <a:spLocks/>
          </p:cNvSpPr>
          <p:nvPr/>
        </p:nvSpPr>
        <p:spPr>
          <a:xfrm>
            <a:off x="913774" y="2654566"/>
            <a:ext cx="10363826" cy="34241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285750" indent="-285750">
              <a:lnSpc>
                <a:spcPct val="150000"/>
              </a:lnSpc>
              <a:buClr>
                <a:srgbClr val="FF0000"/>
              </a:buClr>
              <a:buFont typeface="Wingdings" panose="05000000000000000000" pitchFamily="2" charset="2"/>
              <a:buChar char="Ø"/>
            </a:pPr>
            <a:r>
              <a:rPr lang="en-US" b="1" dirty="0">
                <a:cs typeface="Times New Roman" panose="02020603050405020304" pitchFamily="18" charset="0"/>
              </a:rPr>
              <a:t>Using the blood donation app, people </a:t>
            </a:r>
            <a:r>
              <a:rPr lang="en-US" b="1" dirty="0" smtClean="0">
                <a:cs typeface="Times New Roman" panose="02020603050405020304" pitchFamily="18" charset="0"/>
              </a:rPr>
              <a:t>can see nearby donation drive, </a:t>
            </a:r>
            <a:r>
              <a:rPr lang="en-US" b="1" dirty="0">
                <a:cs typeface="Times New Roman" panose="02020603050405020304" pitchFamily="18" charset="0"/>
              </a:rPr>
              <a:t>keep track of donations, </a:t>
            </a:r>
            <a:r>
              <a:rPr lang="en-US" b="1" dirty="0" smtClean="0">
                <a:cs typeface="Times New Roman" panose="02020603050405020304" pitchFamily="18" charset="0"/>
              </a:rPr>
              <a:t>And know more about donation process.</a:t>
            </a:r>
            <a:endParaRPr lang="en-US" b="1" dirty="0">
              <a:cs typeface="Times New Roman" panose="02020603050405020304" pitchFamily="18" charset="0"/>
            </a:endParaRPr>
          </a:p>
          <a:p>
            <a:pPr marL="285750" indent="-285750">
              <a:lnSpc>
                <a:spcPct val="150000"/>
              </a:lnSpc>
              <a:buClr>
                <a:srgbClr val="FF0000"/>
              </a:buClr>
              <a:buFont typeface="Wingdings" panose="05000000000000000000" pitchFamily="2" charset="2"/>
              <a:buChar char="Ø"/>
            </a:pPr>
            <a:r>
              <a:rPr lang="en-US" b="1" dirty="0"/>
              <a:t>Every user will be able to register and login to the app by providing the login credentials.</a:t>
            </a:r>
          </a:p>
          <a:p>
            <a:pPr marL="285750" indent="-285750">
              <a:lnSpc>
                <a:spcPct val="150000"/>
              </a:lnSpc>
              <a:buClr>
                <a:srgbClr val="FF0000"/>
              </a:buClr>
              <a:buFont typeface="Wingdings" panose="05000000000000000000" pitchFamily="2" charset="2"/>
              <a:buChar char="Ø"/>
            </a:pPr>
            <a:r>
              <a:rPr lang="en-US" b="1" dirty="0"/>
              <a:t>Maps will be provided to find the nearest donation center.</a:t>
            </a:r>
          </a:p>
          <a:p>
            <a:pPr marL="285750" indent="-285750">
              <a:lnSpc>
                <a:spcPct val="150000"/>
              </a:lnSpc>
              <a:buClr>
                <a:srgbClr val="FF0000"/>
              </a:buClr>
              <a:buFont typeface="Wingdings" panose="05000000000000000000" pitchFamily="2" charset="2"/>
              <a:buChar char="Ø"/>
            </a:pPr>
            <a:r>
              <a:rPr lang="en-US" b="1" dirty="0"/>
              <a:t>A card will be provided to the donor, stating all the basic details such as Name, Age, Blood group, etc.</a:t>
            </a:r>
          </a:p>
          <a:p>
            <a:pPr marL="285750" indent="-285750">
              <a:lnSpc>
                <a:spcPct val="100000"/>
              </a:lnSpc>
              <a:buClr>
                <a:srgbClr val="FF0000"/>
              </a:buClr>
              <a:buFont typeface="Wingdings" panose="05000000000000000000" pitchFamily="2" charset="2"/>
              <a:buChar char="Ø"/>
            </a:pPr>
            <a:endParaRPr lang="en-US" b="1" dirty="0">
              <a:cs typeface="Times New Roman" panose="02020603050405020304" pitchFamily="18" charset="0"/>
            </a:endParaRPr>
          </a:p>
          <a:p>
            <a:pPr marL="285750" indent="-285750">
              <a:lnSpc>
                <a:spcPct val="150000"/>
              </a:lnSpc>
              <a:buClr>
                <a:srgbClr val="FF0000"/>
              </a:buClr>
              <a:buFont typeface="Wingdings" panose="05000000000000000000" pitchFamily="2" charset="2"/>
              <a:buChar char="Ø"/>
            </a:pPr>
            <a:endParaRPr lang="en-US" b="1" dirty="0">
              <a:cs typeface="Times New Roman" panose="02020603050405020304" pitchFamily="18" charset="0"/>
            </a:endParaRPr>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1620493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396844"/>
            <a:ext cx="9463281" cy="1596177"/>
          </a:xfrm>
        </p:spPr>
        <p:txBody>
          <a:bodyPr>
            <a:normAutofit/>
          </a:bodyPr>
          <a:lstStyle/>
          <a:p>
            <a:r>
              <a:rPr lang="en-US" dirty="0">
                <a:effectLst>
                  <a:outerShdw blurRad="38100" dist="38100" dir="2700000" algn="tl">
                    <a:srgbClr val="000000">
                      <a:alpha val="43137"/>
                    </a:srgbClr>
                  </a:outerShdw>
                </a:effectLst>
              </a:rPr>
              <a:t>APPLICATION SCOPE (</a:t>
            </a:r>
            <a:r>
              <a:rPr lang="en-US" dirty="0" err="1">
                <a:effectLst>
                  <a:outerShdw blurRad="38100" dist="38100" dir="2700000" algn="tl">
                    <a:srgbClr val="000000">
                      <a:alpha val="43137"/>
                    </a:srgbClr>
                  </a:outerShdw>
                </a:effectLst>
              </a:rPr>
              <a:t>Contd</a:t>
            </a:r>
            <a:r>
              <a:rPr lang="en-US" dirty="0">
                <a:effectLst>
                  <a:outerShdw blurRad="38100" dist="38100" dir="2700000" algn="tl">
                    <a:srgbClr val="000000">
                      <a:alpha val="43137"/>
                    </a:srgbClr>
                  </a:outerShdw>
                </a:effectLst>
              </a:rPr>
              <a:t>…)</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987" y="178644"/>
            <a:ext cx="2245523" cy="2475922"/>
          </a:xfrm>
        </p:spPr>
      </p:pic>
      <p:sp>
        <p:nvSpPr>
          <p:cNvPr id="7" name="Content Placeholder 15">
            <a:extLst>
              <a:ext uri="{FF2B5EF4-FFF2-40B4-BE49-F238E27FC236}">
                <a16:creationId xmlns="" xmlns:a16="http://schemas.microsoft.com/office/drawing/2014/main" id="{EBD8A285-20FF-4190-BA60-6CC3ABFF8890}"/>
              </a:ext>
            </a:extLst>
          </p:cNvPr>
          <p:cNvSpPr txBox="1">
            <a:spLocks/>
          </p:cNvSpPr>
          <p:nvPr/>
        </p:nvSpPr>
        <p:spPr>
          <a:xfrm>
            <a:off x="913774" y="2654566"/>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285750" indent="-285750">
              <a:lnSpc>
                <a:spcPct val="150000"/>
              </a:lnSpc>
              <a:buClr>
                <a:srgbClr val="FF0000"/>
              </a:buClr>
              <a:buFont typeface="Wingdings" panose="05000000000000000000" pitchFamily="2" charset="2"/>
              <a:buChar char="Ø"/>
            </a:pPr>
            <a:r>
              <a:rPr lang="en-US" b="1" dirty="0"/>
              <a:t>After the donation is done, a receipt will be sent to the recipient and a certificate will be given to the blood donor.</a:t>
            </a:r>
          </a:p>
          <a:p>
            <a:pPr marL="285750" indent="-285750">
              <a:lnSpc>
                <a:spcPct val="150000"/>
              </a:lnSpc>
              <a:buClr>
                <a:srgbClr val="FF0000"/>
              </a:buClr>
              <a:buFont typeface="Wingdings" panose="05000000000000000000" pitchFamily="2" charset="2"/>
              <a:buChar char="Ø"/>
            </a:pPr>
            <a:r>
              <a:rPr lang="en-US" b="1" dirty="0"/>
              <a:t>Donors will receive a message, when he/she is ready to donate the blood again.</a:t>
            </a:r>
          </a:p>
          <a:p>
            <a:pPr marL="285750" indent="-285750">
              <a:lnSpc>
                <a:spcPct val="150000"/>
              </a:lnSpc>
              <a:buClr>
                <a:srgbClr val="FF0000"/>
              </a:buClr>
              <a:buFont typeface="Wingdings" panose="05000000000000000000" pitchFamily="2" charset="2"/>
              <a:buChar char="Ø"/>
            </a:pPr>
            <a:r>
              <a:rPr lang="en-US" b="1" dirty="0"/>
              <a:t>Donor can keep track of the blood once he/she finish with donation.</a:t>
            </a:r>
          </a:p>
          <a:p>
            <a:pPr marL="285750" indent="-285750">
              <a:lnSpc>
                <a:spcPct val="150000"/>
              </a:lnSpc>
              <a:buClr>
                <a:srgbClr val="FF0000"/>
              </a:buClr>
              <a:buFont typeface="Wingdings" panose="05000000000000000000" pitchFamily="2" charset="2"/>
              <a:buChar char="Ø"/>
            </a:pPr>
            <a:endParaRPr lang="en-US" b="1" dirty="0">
              <a:cs typeface="Times New Roman" panose="02020603050405020304" pitchFamily="18" charset="0"/>
            </a:endParaRPr>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124487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396844"/>
            <a:ext cx="9463281" cy="843377"/>
          </a:xfrm>
        </p:spPr>
        <p:txBody>
          <a:bodyPr>
            <a:normAutofit/>
          </a:bodyPr>
          <a:lstStyle/>
          <a:p>
            <a:r>
              <a:rPr lang="en-US" dirty="0">
                <a:effectLst>
                  <a:outerShdw blurRad="38100" dist="38100" dir="2700000" algn="tl">
                    <a:srgbClr val="000000">
                      <a:alpha val="43137"/>
                    </a:srgbClr>
                  </a:outerShdw>
                </a:effectLst>
              </a:rPr>
              <a:t>UI DESIGN</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5317" y="118754"/>
            <a:ext cx="2078182" cy="2490754"/>
          </a:xfrm>
        </p:spPr>
      </p:pic>
      <p:sp>
        <p:nvSpPr>
          <p:cNvPr id="7" name="Content Placeholder 15">
            <a:extLst>
              <a:ext uri="{FF2B5EF4-FFF2-40B4-BE49-F238E27FC236}">
                <a16:creationId xmlns="" xmlns:a16="http://schemas.microsoft.com/office/drawing/2014/main" id="{EBD8A285-20FF-4190-BA60-6CC3ABFF8890}"/>
              </a:ext>
            </a:extLst>
          </p:cNvPr>
          <p:cNvSpPr txBox="1">
            <a:spLocks/>
          </p:cNvSpPr>
          <p:nvPr/>
        </p:nvSpPr>
        <p:spPr>
          <a:xfrm>
            <a:off x="913774" y="2654566"/>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US" b="1" dirty="0"/>
          </a:p>
        </p:txBody>
      </p:sp>
      <p:pic>
        <p:nvPicPr>
          <p:cNvPr id="4" name="Picture 3" descr="A screenshot of a cell phone&#10;&#10;Description generated with very high confidence">
            <a:extLst>
              <a:ext uri="{FF2B5EF4-FFF2-40B4-BE49-F238E27FC236}">
                <a16:creationId xmlns="" xmlns:a16="http://schemas.microsoft.com/office/drawing/2014/main" id="{DEFBDBA5-4BF7-4B4A-8CD8-AB4FA0C4257E}"/>
              </a:ext>
            </a:extLst>
          </p:cNvPr>
          <p:cNvPicPr>
            <a:picLocks noChangeAspect="1"/>
          </p:cNvPicPr>
          <p:nvPr/>
        </p:nvPicPr>
        <p:blipFill>
          <a:blip r:embed="rId3"/>
          <a:stretch>
            <a:fillRect/>
          </a:stretch>
        </p:blipFill>
        <p:spPr>
          <a:xfrm>
            <a:off x="1801091" y="1615440"/>
            <a:ext cx="9945266" cy="5063916"/>
          </a:xfrm>
          <a:prstGeom prst="rect">
            <a:avLst/>
          </a:prstGeom>
        </p:spPr>
      </p:pic>
    </p:spTree>
    <p:extLst>
      <p:ext uri="{BB962C8B-B14F-4D97-AF65-F5344CB8AC3E}">
        <p14:creationId xmlns:p14="http://schemas.microsoft.com/office/powerpoint/2010/main" val="41311131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1658</TotalTime>
  <Words>764</Words>
  <Application>Microsoft Macintosh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Comic Sans MS</vt:lpstr>
      <vt:lpstr>Mangal</vt:lpstr>
      <vt:lpstr>Times New Roman</vt:lpstr>
      <vt:lpstr>Tw Cen MT</vt:lpstr>
      <vt:lpstr>Wingdings</vt:lpstr>
      <vt:lpstr>Arial</vt:lpstr>
      <vt:lpstr>Droplet</vt:lpstr>
      <vt:lpstr>Blood Donation</vt:lpstr>
      <vt:lpstr>outline</vt:lpstr>
      <vt:lpstr>WHY DONATE BLOOD?</vt:lpstr>
      <vt:lpstr>WHY DONATE BLOOD?</vt:lpstr>
      <vt:lpstr>BLOOD BY NUMBERS</vt:lpstr>
      <vt:lpstr>BLOOD BY NUMBERS</vt:lpstr>
      <vt:lpstr>Application Scope</vt:lpstr>
      <vt:lpstr>APPLICATION SCOPE (Contd…)</vt:lpstr>
      <vt:lpstr>UI DESIGN</vt:lpstr>
      <vt:lpstr>Framework</vt:lpstr>
      <vt:lpstr>Welcome View</vt:lpstr>
      <vt:lpstr>Login View</vt:lpstr>
      <vt:lpstr>New Registration View</vt:lpstr>
      <vt:lpstr>Donor Home page view</vt:lpstr>
      <vt:lpstr>Blood Type view</vt:lpstr>
      <vt:lpstr>FAQ</vt:lpstr>
      <vt:lpstr>Survey</vt:lpstr>
      <vt:lpstr>Blood Drive (Map view)</vt:lpstr>
      <vt:lpstr>TASK DIVISION</vt:lpstr>
      <vt:lpstr>TImeline</vt:lpstr>
      <vt:lpstr>Timeline(Contd..)</vt:lpstr>
      <vt:lpstr>Conclusion</vt:lpstr>
      <vt:lpstr>Conclusion</vt:lpstr>
      <vt:lpstr>Future Scope</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Fenil Desani</dc:creator>
  <cp:lastModifiedBy>Fenil Desani</cp:lastModifiedBy>
  <cp:revision>20</cp:revision>
  <dcterms:created xsi:type="dcterms:W3CDTF">2017-12-10T00:50:26Z</dcterms:created>
  <dcterms:modified xsi:type="dcterms:W3CDTF">2017-12-11T18:10:59Z</dcterms:modified>
</cp:coreProperties>
</file>