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0" r:id="rId4"/>
    <p:sldId id="261" r:id="rId5"/>
    <p:sldId id="259" r:id="rId6"/>
    <p:sldId id="268" r:id="rId7"/>
    <p:sldId id="267" r:id="rId8"/>
    <p:sldId id="258" r:id="rId9"/>
    <p:sldId id="262" r:id="rId10"/>
    <p:sldId id="271" r:id="rId11"/>
    <p:sldId id="272" r:id="rId12"/>
    <p:sldId id="266" r:id="rId13"/>
    <p:sldId id="270" r:id="rId14"/>
    <p:sldId id="269" r:id="rId15"/>
    <p:sldId id="273" r:id="rId16"/>
    <p:sldId id="274" r:id="rId17"/>
    <p:sldId id="275" r:id="rId18"/>
    <p:sldId id="265" r:id="rId19"/>
    <p:sldId id="263" r:id="rId20"/>
    <p:sldId id="282" r:id="rId21"/>
    <p:sldId id="276" r:id="rId22"/>
    <p:sldId id="277" r:id="rId23"/>
    <p:sldId id="278" r:id="rId24"/>
    <p:sldId id="279" r:id="rId25"/>
    <p:sldId id="280" r:id="rId26"/>
    <p:sldId id="281" r:id="rId27"/>
    <p:sldId id="26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75" autoAdjust="0"/>
  </p:normalViewPr>
  <p:slideViewPr>
    <p:cSldViewPr showGuides="1">
      <p:cViewPr varScale="1">
        <p:scale>
          <a:sx n="51" d="100"/>
          <a:sy n="51" d="100"/>
        </p:scale>
        <p:origin x="-4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CC178-A914-40CD-8EBD-1FE31ABA1A16}" type="datetimeFigureOut">
              <a:rPr lang="en-US" smtClean="0"/>
              <a:t>4/21/2016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88058-3D20-42BC-9492-8151770F2592}" type="slidenum">
              <a:rPr lang="en-US" smtClean="0"/>
              <a:t>‹#›</a:t>
            </a:fld>
            <a:endParaRPr lang="en-US"/>
          </a:p>
        </p:txBody>
      </p:sp>
    </p:spTree>
    <p:extLst>
      <p:ext uri="{BB962C8B-B14F-4D97-AF65-F5344CB8AC3E}">
        <p14:creationId xmlns:p14="http://schemas.microsoft.com/office/powerpoint/2010/main" val="24712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u.doi.gov/FISSA2016/index.html#166213_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Header font: </a:t>
            </a:r>
            <a:r>
              <a:rPr lang="en-US" dirty="0" err="1" smtClean="0"/>
              <a:t>Kollektif</a:t>
            </a:r>
            <a:r>
              <a:rPr lang="en-US" dirty="0" smtClean="0"/>
              <a:t> 75.7Blue: 36afdf Bold uppercase center</a:t>
            </a:r>
          </a:p>
          <a:p>
            <a:r>
              <a:rPr lang="en-US" b="1" dirty="0" smtClean="0"/>
              <a:t>Secondary font: </a:t>
            </a:r>
            <a:r>
              <a:rPr lang="en-US" dirty="0" err="1" smtClean="0"/>
              <a:t>Libre</a:t>
            </a:r>
            <a:r>
              <a:rPr lang="en-US" dirty="0" smtClean="0"/>
              <a:t> Baskerville 28 italic center</a:t>
            </a:r>
          </a:p>
          <a:p>
            <a:r>
              <a:rPr lang="en-US" b="1" dirty="0" smtClean="0"/>
              <a:t>Third font: </a:t>
            </a:r>
            <a:r>
              <a:rPr lang="en-US" dirty="0" err="1" smtClean="0"/>
              <a:t>Kollektif</a:t>
            </a:r>
            <a:r>
              <a:rPr lang="en-US" dirty="0" smtClean="0"/>
              <a:t> 14 e0cbb8 Bold uppercase center</a:t>
            </a:r>
          </a:p>
          <a:p>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1</a:t>
            </a:fld>
            <a:endParaRPr lang="en-US"/>
          </a:p>
        </p:txBody>
      </p:sp>
    </p:spTree>
    <p:extLst>
      <p:ext uri="{BB962C8B-B14F-4D97-AF65-F5344CB8AC3E}">
        <p14:creationId xmlns:p14="http://schemas.microsoft.com/office/powerpoint/2010/main" val="3492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Responsive design is everywhere, it allows end users with varying screen widths to view the same content without fixed-width restrictions. This makes sites visually and functionally more accessible via mobile devices, tablets, and smaller browsers.</a:t>
            </a:r>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2</a:t>
            </a:fld>
            <a:endParaRPr lang="en-US"/>
          </a:p>
        </p:txBody>
      </p:sp>
    </p:spTree>
    <p:extLst>
      <p:ext uri="{BB962C8B-B14F-4D97-AF65-F5344CB8AC3E}">
        <p14:creationId xmlns:p14="http://schemas.microsoft.com/office/powerpoint/2010/main" val="227411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3</a:t>
            </a:fld>
            <a:endParaRPr lang="en-US"/>
          </a:p>
        </p:txBody>
      </p:sp>
    </p:spTree>
    <p:extLst>
      <p:ext uri="{BB962C8B-B14F-4D97-AF65-F5344CB8AC3E}">
        <p14:creationId xmlns:p14="http://schemas.microsoft.com/office/powerpoint/2010/main" val="45828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4</a:t>
            </a:fld>
            <a:endParaRPr lang="en-US"/>
          </a:p>
        </p:txBody>
      </p:sp>
    </p:spTree>
    <p:extLst>
      <p:ext uri="{BB962C8B-B14F-4D97-AF65-F5344CB8AC3E}">
        <p14:creationId xmlns:p14="http://schemas.microsoft.com/office/powerpoint/2010/main" val="719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Individuals with disabilities are people who have sensory, physical, or cognitive impairments that substantially limit their ability to perform one or more major life activities. The degree of disability may range from mild to moderate to severe or profound. A person may also have multiple disabilities, or they may have “hidden” disabilities and show no outward sign that a disabling condition exists.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do not have a disability, you probably know someone—in your family, circle of friends and acquaintances, or a co-worker—who does. Some people are born with a disability. Others may have experienced some event, such as a sports injury, repetitive stress injury, or onset of health condition that resulted in their disability.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Information and data must be available in a way that meets federal standards that enable persons with disabilities to access it.   The law requires Federal employees and members of the public with disabilities to have access to and use of information and data that is comparable to other Federal employees and individuals without disabilities.  Conformance with these standards is mandated by Section 508 of the Rehabilitation Act of 1973, as amended (Section 508). Whether you are creating documents, designing presentations, buying products, or supporting EIT, it is important for you to understand your Section 508 responsibilities.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Section 508 was enacted to eliminate barriers in </a:t>
            </a:r>
            <a:r>
              <a:rPr lang="en-US" sz="1200" kern="1200" dirty="0" smtClean="0">
                <a:solidFill>
                  <a:schemeClr val="tx1"/>
                </a:solidFill>
                <a:effectLst/>
                <a:latin typeface="+mn-lt"/>
                <a:ea typeface="+mn-ea"/>
                <a:cs typeface="+mn-cs"/>
                <a:hlinkClick r:id="rId3"/>
              </a:rPr>
              <a:t>EIT</a:t>
            </a:r>
            <a:r>
              <a:rPr lang="en-US" sz="1200" kern="1200" dirty="0" smtClean="0">
                <a:solidFill>
                  <a:schemeClr val="tx1"/>
                </a:solidFill>
                <a:effectLst/>
                <a:latin typeface="+mn-lt"/>
                <a:ea typeface="+mn-ea"/>
                <a:cs typeface="+mn-cs"/>
              </a:rPr>
              <a:t>, make opportunities available for persons with disabilities, and encourage development of technologies that will help achieve these goals.-- DOI</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8</a:t>
            </a:fld>
            <a:endParaRPr lang="en-US"/>
          </a:p>
        </p:txBody>
      </p:sp>
    </p:spTree>
    <p:extLst>
      <p:ext uri="{BB962C8B-B14F-4D97-AF65-F5344CB8AC3E}">
        <p14:creationId xmlns:p14="http://schemas.microsoft.com/office/powerpoint/2010/main" val="217511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Responsive design also makes it possible to single-source your code, making it unnecessary to have a mobile version and a desktop version of a site, therefore reducing production and maintenance costs.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In addition, it turns a desktop application into a mobile app that is written in native HTML, making app development for IOS and Android also unnecessary (unless the business model is to sell it in the respective app stores).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Originally development teams would develop different version of their applications so they would render correctly on the different clients.  This was costly, required longer development cycles,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Today developers are Turing to Responsive design.   Responsive design is a newer design paradigm that allows application development teams to develop one application that will sell adjust to screen size……</a:t>
            </a:r>
          </a:p>
          <a:p>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18</a:t>
            </a:fld>
            <a:endParaRPr lang="en-US"/>
          </a:p>
        </p:txBody>
      </p:sp>
    </p:spTree>
    <p:extLst>
      <p:ext uri="{BB962C8B-B14F-4D97-AF65-F5344CB8AC3E}">
        <p14:creationId xmlns:p14="http://schemas.microsoft.com/office/powerpoint/2010/main" val="376799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all rely on electronic devices every day for a variety of different reason.  Many of our devices come in different sizes and shapes requiring application development teams to rethink how they design their applications so that they display correctly on these many varying devices.   </a:t>
            </a:r>
            <a:endParaRPr lang="en-US" dirty="0"/>
          </a:p>
        </p:txBody>
      </p:sp>
      <p:sp>
        <p:nvSpPr>
          <p:cNvPr id="4" name="Slide Number Placeholder 3"/>
          <p:cNvSpPr>
            <a:spLocks noGrp="1"/>
          </p:cNvSpPr>
          <p:nvPr>
            <p:ph type="sldNum" sz="quarter" idx="10"/>
          </p:nvPr>
        </p:nvSpPr>
        <p:spPr/>
        <p:txBody>
          <a:bodyPr/>
          <a:lstStyle/>
          <a:p>
            <a:fld id="{2BF88058-3D20-42BC-9492-8151770F2592}" type="slidenum">
              <a:rPr lang="en-US" smtClean="0"/>
              <a:t>19</a:t>
            </a:fld>
            <a:endParaRPr lang="en-US"/>
          </a:p>
        </p:txBody>
      </p:sp>
    </p:spTree>
    <p:extLst>
      <p:ext uri="{BB962C8B-B14F-4D97-AF65-F5344CB8AC3E}">
        <p14:creationId xmlns:p14="http://schemas.microsoft.com/office/powerpoint/2010/main" val="237039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575EBC-AA69-412D-9C4B-DB196619917D}"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175774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75EBC-AA69-412D-9C4B-DB196619917D}"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261496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75EBC-AA69-412D-9C4B-DB196619917D}"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348325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75EBC-AA69-412D-9C4B-DB196619917D}"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251364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75EBC-AA69-412D-9C4B-DB196619917D}"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29129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575EBC-AA69-412D-9C4B-DB196619917D}"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94305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75EBC-AA69-412D-9C4B-DB196619917D}"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89970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575EBC-AA69-412D-9C4B-DB196619917D}"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59351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75EBC-AA69-412D-9C4B-DB196619917D}"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374811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75EBC-AA69-412D-9C4B-DB196619917D}"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184368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75EBC-AA69-412D-9C4B-DB196619917D}"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EC37B-0ECF-491D-B814-3F9735DA5742}" type="slidenum">
              <a:rPr lang="en-US" smtClean="0"/>
              <a:t>‹#›</a:t>
            </a:fld>
            <a:endParaRPr lang="en-US"/>
          </a:p>
        </p:txBody>
      </p:sp>
    </p:spTree>
    <p:extLst>
      <p:ext uri="{BB962C8B-B14F-4D97-AF65-F5344CB8AC3E}">
        <p14:creationId xmlns:p14="http://schemas.microsoft.com/office/powerpoint/2010/main" val="17207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75EBC-AA69-412D-9C4B-DB196619917D}" type="datetimeFigureOut">
              <a:rPr lang="en-US" smtClean="0"/>
              <a:t>4/21/2016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EC37B-0ECF-491D-B814-3F9735DA5742}" type="slidenum">
              <a:rPr lang="en-US" smtClean="0"/>
              <a:t>‹#›</a:t>
            </a:fld>
            <a:endParaRPr lang="en-US"/>
          </a:p>
        </p:txBody>
      </p:sp>
    </p:spTree>
    <p:extLst>
      <p:ext uri="{BB962C8B-B14F-4D97-AF65-F5344CB8AC3E}">
        <p14:creationId xmlns:p14="http://schemas.microsoft.com/office/powerpoint/2010/main" val="220208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458200" cy="1905000"/>
          </a:xfrm>
        </p:spPr>
        <p:txBody>
          <a:bodyPr>
            <a:normAutofit/>
          </a:bodyPr>
          <a:lstStyle/>
          <a:p>
            <a:pPr algn="l"/>
            <a:r>
              <a:rPr lang="en-US" sz="3900" b="1" i="1" dirty="0" smtClean="0">
                <a:solidFill>
                  <a:schemeClr val="tx2">
                    <a:lumMod val="60000"/>
                    <a:lumOff val="40000"/>
                  </a:schemeClr>
                </a:solidFill>
                <a:latin typeface="Helvetica" panose="020B0604020202020204" pitchFamily="34" charset="0"/>
                <a:cs typeface="Helvetica" panose="020B0604020202020204" pitchFamily="34" charset="0"/>
              </a:rPr>
              <a:t>Responsive Design</a:t>
            </a:r>
            <a:r>
              <a:rPr lang="en-US" sz="3900" dirty="0" smtClean="0">
                <a:solidFill>
                  <a:schemeClr val="tx2">
                    <a:lumMod val="60000"/>
                    <a:lumOff val="40000"/>
                  </a:schemeClr>
                </a:solidFill>
                <a:latin typeface="Helvetica" panose="020B0604020202020204" pitchFamily="34" charset="0"/>
                <a:cs typeface="Helvetica" panose="020B0604020202020204" pitchFamily="34" charset="0"/>
              </a:rPr>
              <a:t> &amp; </a:t>
            </a:r>
            <a:r>
              <a:rPr lang="en-US" sz="3900" b="1" i="1" dirty="0" smtClean="0">
                <a:solidFill>
                  <a:schemeClr val="tx2">
                    <a:lumMod val="60000"/>
                    <a:lumOff val="40000"/>
                  </a:schemeClr>
                </a:solidFill>
                <a:latin typeface="Helvetica" panose="020B0604020202020204" pitchFamily="34" charset="0"/>
                <a:cs typeface="Helvetica" panose="020B0604020202020204" pitchFamily="34" charset="0"/>
              </a:rPr>
              <a:t>Accessibility</a:t>
            </a:r>
            <a:r>
              <a:rPr lang="en-US" dirty="0" smtClean="0">
                <a:latin typeface="Helvetica" panose="020B0604020202020204" pitchFamily="34" charset="0"/>
                <a:cs typeface="Helvetica" panose="020B0604020202020204" pitchFamily="34" charset="0"/>
              </a:rPr>
              <a:t/>
            </a:r>
            <a:br>
              <a:rPr lang="en-US" dirty="0" smtClean="0">
                <a:latin typeface="Helvetica" panose="020B0604020202020204" pitchFamily="34" charset="0"/>
                <a:cs typeface="Helvetica" panose="020B0604020202020204" pitchFamily="34" charset="0"/>
              </a:rPr>
            </a:br>
            <a:r>
              <a:rPr lang="en-US" sz="3500" dirty="0">
                <a:latin typeface="Helvetica" panose="020B0604020202020204" pitchFamily="34" charset="0"/>
                <a:cs typeface="Helvetica" panose="020B0604020202020204" pitchFamily="34" charset="0"/>
              </a:rPr>
              <a:t>I</a:t>
            </a:r>
            <a:r>
              <a:rPr lang="en-US" sz="3500" dirty="0" smtClean="0">
                <a:latin typeface="Helvetica" panose="020B0604020202020204" pitchFamily="34" charset="0"/>
                <a:cs typeface="Helvetica" panose="020B0604020202020204" pitchFamily="34" charset="0"/>
              </a:rPr>
              <a:t>s it relevant </a:t>
            </a:r>
            <a:r>
              <a:rPr lang="en-US" sz="3500" dirty="0">
                <a:latin typeface="Helvetica" panose="020B0604020202020204" pitchFamily="34" charset="0"/>
                <a:cs typeface="Helvetica" panose="020B0604020202020204" pitchFamily="34" charset="0"/>
              </a:rPr>
              <a:t>to </a:t>
            </a:r>
            <a:r>
              <a:rPr lang="en-US" sz="3500" dirty="0" smtClean="0">
                <a:latin typeface="Helvetica" panose="020B0604020202020204" pitchFamily="34" charset="0"/>
                <a:cs typeface="Helvetica" panose="020B0604020202020204" pitchFamily="34" charset="0"/>
              </a:rPr>
              <a:t>application </a:t>
            </a:r>
            <a:r>
              <a:rPr lang="en-US" sz="3500" dirty="0">
                <a:latin typeface="Helvetica" panose="020B0604020202020204" pitchFamily="34" charset="0"/>
                <a:cs typeface="Helvetica" panose="020B0604020202020204" pitchFamily="34" charset="0"/>
              </a:rPr>
              <a:t>development? </a:t>
            </a:r>
          </a:p>
        </p:txBody>
      </p:sp>
      <p:pic>
        <p:nvPicPr>
          <p:cNvPr id="1026" name="Picture 2" descr="http://creativeclickmedia.com/wp-content/uploads/2015/03/Hi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124200"/>
            <a:ext cx="5524500" cy="33147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371600" y="2384323"/>
            <a:ext cx="6400800" cy="1752600"/>
          </a:xfrm>
        </p:spPr>
        <p:txBody>
          <a:bodyPr/>
          <a:lstStyle/>
          <a:p>
            <a:r>
              <a:rPr lang="en-US" dirty="0" smtClean="0"/>
              <a:t>Desarae Veit</a:t>
            </a:r>
            <a:br>
              <a:rPr lang="en-US" dirty="0" smtClean="0"/>
            </a:br>
            <a:endParaRPr lang="en-US" sz="28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39" y="-152400"/>
            <a:ext cx="9323439" cy="701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7" y="-152400"/>
            <a:ext cx="9318957" cy="703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817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1"/>
            <a:ext cx="9296400" cy="7041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24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4891"/>
            <a:ext cx="9296400" cy="696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5" y="-31376"/>
            <a:ext cx="9218877" cy="6889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95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8" y="-109879"/>
            <a:ext cx="9126071" cy="696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4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119307"/>
            <a:ext cx="9126071" cy="6977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919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789"/>
            <a:ext cx="9144000" cy="720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296400" cy="6950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 y="214078"/>
            <a:ext cx="9135035" cy="6339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500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8839200" cy="679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372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9266386"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163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 y="24882"/>
            <a:ext cx="9119118" cy="6842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57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 y="0"/>
            <a:ext cx="9159551" cy="686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296400" cy="701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9396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65"/>
            <a:ext cx="9296400" cy="697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96400" cy="696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782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8526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338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20200" cy="693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061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82"/>
            <a:ext cx="9150373" cy="68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137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 y="8966"/>
            <a:ext cx="9179859" cy="6884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21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 y="457200"/>
            <a:ext cx="9222123"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13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78471" cy="697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18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0" y="-8966"/>
            <a:ext cx="9179859" cy="6897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2864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9220200" cy="694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13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7503"/>
            <a:ext cx="9135035" cy="580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428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2746</TotalTime>
  <Words>199</Words>
  <Application>Microsoft Office PowerPoint</Application>
  <PresentationFormat>On-screen Show (4:3)</PresentationFormat>
  <Paragraphs>23</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Responsive Design &amp; Accessibility Is it relevant to application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General Dynamics Information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&amp; Accessibility Is it relevant to application development?</dc:title>
  <dc:creator>Veit, Desarae A</dc:creator>
  <cp:lastModifiedBy>Veit, Desarae A</cp:lastModifiedBy>
  <cp:revision>21</cp:revision>
  <dcterms:created xsi:type="dcterms:W3CDTF">2016-04-06T17:13:17Z</dcterms:created>
  <dcterms:modified xsi:type="dcterms:W3CDTF">2016-04-21T19:55:25Z</dcterms:modified>
</cp:coreProperties>
</file>