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2D7B86-220D-49D9-98C7-5990B73FF12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6DD9F6-BD80-495E-B267-A905EBC2457D}">
      <dgm:prSet/>
      <dgm:spPr/>
      <dgm:t>
        <a:bodyPr/>
        <a:lstStyle/>
        <a:p>
          <a:r>
            <a:rPr lang="es-ES"/>
            <a:t>Las marcas fabrican los coches para una vida útil de unos 12/15 años.</a:t>
          </a:r>
          <a:endParaRPr lang="en-US"/>
        </a:p>
      </dgm:t>
    </dgm:pt>
    <dgm:pt modelId="{7A1CE479-867E-46FF-AC9C-6FEAC6ADD7AF}" type="parTrans" cxnId="{B974C8F7-3DF4-46ED-B4D4-3BBEEEC04F1A}">
      <dgm:prSet/>
      <dgm:spPr/>
      <dgm:t>
        <a:bodyPr/>
        <a:lstStyle/>
        <a:p>
          <a:endParaRPr lang="en-US"/>
        </a:p>
      </dgm:t>
    </dgm:pt>
    <dgm:pt modelId="{499F8B3A-6E20-4C02-8D9B-D59DBF30754D}" type="sibTrans" cxnId="{B974C8F7-3DF4-46ED-B4D4-3BBEEEC04F1A}">
      <dgm:prSet/>
      <dgm:spPr/>
      <dgm:t>
        <a:bodyPr/>
        <a:lstStyle/>
        <a:p>
          <a:endParaRPr lang="en-US"/>
        </a:p>
      </dgm:t>
    </dgm:pt>
    <dgm:pt modelId="{5D8233A4-0021-481A-8B74-E89FA86535C9}">
      <dgm:prSet/>
      <dgm:spPr/>
      <dgm:t>
        <a:bodyPr/>
        <a:lstStyle/>
        <a:p>
          <a:r>
            <a:rPr lang="es-ES"/>
            <a:t>Un vehículo de menos de 3 años es mas similar a un vehículo nuevo o de ocasión.</a:t>
          </a:r>
          <a:endParaRPr lang="en-US"/>
        </a:p>
      </dgm:t>
    </dgm:pt>
    <dgm:pt modelId="{DA3A2339-E82D-40FC-8AC4-BC420231B324}" type="parTrans" cxnId="{C03145A1-E1D1-446A-A1E1-6EACEE788070}">
      <dgm:prSet/>
      <dgm:spPr/>
      <dgm:t>
        <a:bodyPr/>
        <a:lstStyle/>
        <a:p>
          <a:endParaRPr lang="en-US"/>
        </a:p>
      </dgm:t>
    </dgm:pt>
    <dgm:pt modelId="{3B97DC7F-8D58-47EB-A618-4056903CF424}" type="sibTrans" cxnId="{C03145A1-E1D1-446A-A1E1-6EACEE788070}">
      <dgm:prSet/>
      <dgm:spPr/>
      <dgm:t>
        <a:bodyPr/>
        <a:lstStyle/>
        <a:p>
          <a:endParaRPr lang="en-US"/>
        </a:p>
      </dgm:t>
    </dgm:pt>
    <dgm:pt modelId="{E12E8FCF-FEB1-4258-A9EF-8CEEBB9C7F41}">
      <dgm:prSet/>
      <dgm:spPr/>
      <dgm:t>
        <a:bodyPr/>
        <a:lstStyle/>
        <a:p>
          <a:r>
            <a:rPr lang="es-ES"/>
            <a:t>No necesitamos un coche moderno pero que no sea tan antiguo que pueda ocasionar averías debido a la edad.</a:t>
          </a:r>
          <a:endParaRPr lang="en-US"/>
        </a:p>
      </dgm:t>
    </dgm:pt>
    <dgm:pt modelId="{762B32DD-A0DB-418D-80D9-263B5CAE16E2}" type="parTrans" cxnId="{26E13F10-06D1-401B-AC86-9BAEB193FB44}">
      <dgm:prSet/>
      <dgm:spPr/>
      <dgm:t>
        <a:bodyPr/>
        <a:lstStyle/>
        <a:p>
          <a:endParaRPr lang="en-US"/>
        </a:p>
      </dgm:t>
    </dgm:pt>
    <dgm:pt modelId="{B5A02976-27F0-4CA4-8E76-5615410A1ED7}" type="sibTrans" cxnId="{26E13F10-06D1-401B-AC86-9BAEB193FB44}">
      <dgm:prSet/>
      <dgm:spPr/>
      <dgm:t>
        <a:bodyPr/>
        <a:lstStyle/>
        <a:p>
          <a:endParaRPr lang="en-US"/>
        </a:p>
      </dgm:t>
    </dgm:pt>
    <dgm:pt modelId="{E362D338-8C98-4B56-9A01-F5C84E3458C3}" type="pres">
      <dgm:prSet presAssocID="{3C2D7B86-220D-49D9-98C7-5990B73FF12E}" presName="vert0" presStyleCnt="0">
        <dgm:presLayoutVars>
          <dgm:dir/>
          <dgm:animOne val="branch"/>
          <dgm:animLvl val="lvl"/>
        </dgm:presLayoutVars>
      </dgm:prSet>
      <dgm:spPr/>
    </dgm:pt>
    <dgm:pt modelId="{6D5C30E3-437C-4621-AEF4-C3932866EBCA}" type="pres">
      <dgm:prSet presAssocID="{396DD9F6-BD80-495E-B267-A905EBC2457D}" presName="thickLine" presStyleLbl="alignNode1" presStyleIdx="0" presStyleCnt="3"/>
      <dgm:spPr/>
    </dgm:pt>
    <dgm:pt modelId="{248D3D76-BDF8-4C2B-BFEB-C99B44F8ACFE}" type="pres">
      <dgm:prSet presAssocID="{396DD9F6-BD80-495E-B267-A905EBC2457D}" presName="horz1" presStyleCnt="0"/>
      <dgm:spPr/>
    </dgm:pt>
    <dgm:pt modelId="{78826A9D-191F-4847-8EB8-8C7CEE2CC931}" type="pres">
      <dgm:prSet presAssocID="{396DD9F6-BD80-495E-B267-A905EBC2457D}" presName="tx1" presStyleLbl="revTx" presStyleIdx="0" presStyleCnt="3"/>
      <dgm:spPr/>
    </dgm:pt>
    <dgm:pt modelId="{DC0F764B-BA2F-4271-8827-8A1BF76146A7}" type="pres">
      <dgm:prSet presAssocID="{396DD9F6-BD80-495E-B267-A905EBC2457D}" presName="vert1" presStyleCnt="0"/>
      <dgm:spPr/>
    </dgm:pt>
    <dgm:pt modelId="{91D23D6A-4F25-4DBD-AA86-FF9BDEB12416}" type="pres">
      <dgm:prSet presAssocID="{5D8233A4-0021-481A-8B74-E89FA86535C9}" presName="thickLine" presStyleLbl="alignNode1" presStyleIdx="1" presStyleCnt="3"/>
      <dgm:spPr/>
    </dgm:pt>
    <dgm:pt modelId="{730BDDFC-052B-4760-909D-A94B5D3D6A79}" type="pres">
      <dgm:prSet presAssocID="{5D8233A4-0021-481A-8B74-E89FA86535C9}" presName="horz1" presStyleCnt="0"/>
      <dgm:spPr/>
    </dgm:pt>
    <dgm:pt modelId="{0067999A-81FA-4DCA-ABFE-370844BE6E62}" type="pres">
      <dgm:prSet presAssocID="{5D8233A4-0021-481A-8B74-E89FA86535C9}" presName="tx1" presStyleLbl="revTx" presStyleIdx="1" presStyleCnt="3"/>
      <dgm:spPr/>
    </dgm:pt>
    <dgm:pt modelId="{BB45BB04-3326-4F2A-BC59-B7ABD3505D0D}" type="pres">
      <dgm:prSet presAssocID="{5D8233A4-0021-481A-8B74-E89FA86535C9}" presName="vert1" presStyleCnt="0"/>
      <dgm:spPr/>
    </dgm:pt>
    <dgm:pt modelId="{F12BB6C5-BF23-40EA-9D01-EA894957F3E1}" type="pres">
      <dgm:prSet presAssocID="{E12E8FCF-FEB1-4258-A9EF-8CEEBB9C7F41}" presName="thickLine" presStyleLbl="alignNode1" presStyleIdx="2" presStyleCnt="3"/>
      <dgm:spPr/>
    </dgm:pt>
    <dgm:pt modelId="{BAAB2DD6-3C12-49E2-B755-08D0E7612CB2}" type="pres">
      <dgm:prSet presAssocID="{E12E8FCF-FEB1-4258-A9EF-8CEEBB9C7F41}" presName="horz1" presStyleCnt="0"/>
      <dgm:spPr/>
    </dgm:pt>
    <dgm:pt modelId="{5E1D38D2-F74E-40A3-9B52-FE034BF4CFEE}" type="pres">
      <dgm:prSet presAssocID="{E12E8FCF-FEB1-4258-A9EF-8CEEBB9C7F41}" presName="tx1" presStyleLbl="revTx" presStyleIdx="2" presStyleCnt="3"/>
      <dgm:spPr/>
    </dgm:pt>
    <dgm:pt modelId="{15A5F336-1DBF-4CDC-948A-55A22F60DEAF}" type="pres">
      <dgm:prSet presAssocID="{E12E8FCF-FEB1-4258-A9EF-8CEEBB9C7F41}" presName="vert1" presStyleCnt="0"/>
      <dgm:spPr/>
    </dgm:pt>
  </dgm:ptLst>
  <dgm:cxnLst>
    <dgm:cxn modelId="{26E13F10-06D1-401B-AC86-9BAEB193FB44}" srcId="{3C2D7B86-220D-49D9-98C7-5990B73FF12E}" destId="{E12E8FCF-FEB1-4258-A9EF-8CEEBB9C7F41}" srcOrd="2" destOrd="0" parTransId="{762B32DD-A0DB-418D-80D9-263B5CAE16E2}" sibTransId="{B5A02976-27F0-4CA4-8E76-5615410A1ED7}"/>
    <dgm:cxn modelId="{8C982828-E69A-4A38-904C-C309EBCF5A3C}" type="presOf" srcId="{396DD9F6-BD80-495E-B267-A905EBC2457D}" destId="{78826A9D-191F-4847-8EB8-8C7CEE2CC931}" srcOrd="0" destOrd="0" presId="urn:microsoft.com/office/officeart/2008/layout/LinedList"/>
    <dgm:cxn modelId="{32E5193C-CB03-482F-B87C-CC2AA8078E51}" type="presOf" srcId="{E12E8FCF-FEB1-4258-A9EF-8CEEBB9C7F41}" destId="{5E1D38D2-F74E-40A3-9B52-FE034BF4CFEE}" srcOrd="0" destOrd="0" presId="urn:microsoft.com/office/officeart/2008/layout/LinedList"/>
    <dgm:cxn modelId="{C03145A1-E1D1-446A-A1E1-6EACEE788070}" srcId="{3C2D7B86-220D-49D9-98C7-5990B73FF12E}" destId="{5D8233A4-0021-481A-8B74-E89FA86535C9}" srcOrd="1" destOrd="0" parTransId="{DA3A2339-E82D-40FC-8AC4-BC420231B324}" sibTransId="{3B97DC7F-8D58-47EB-A618-4056903CF424}"/>
    <dgm:cxn modelId="{DCDDA8AF-F8C5-42B1-A4F4-011944E7DD28}" type="presOf" srcId="{3C2D7B86-220D-49D9-98C7-5990B73FF12E}" destId="{E362D338-8C98-4B56-9A01-F5C84E3458C3}" srcOrd="0" destOrd="0" presId="urn:microsoft.com/office/officeart/2008/layout/LinedList"/>
    <dgm:cxn modelId="{A9F5C0D8-E2C9-43CC-891C-D5DC0E8DB357}" type="presOf" srcId="{5D8233A4-0021-481A-8B74-E89FA86535C9}" destId="{0067999A-81FA-4DCA-ABFE-370844BE6E62}" srcOrd="0" destOrd="0" presId="urn:microsoft.com/office/officeart/2008/layout/LinedList"/>
    <dgm:cxn modelId="{B974C8F7-3DF4-46ED-B4D4-3BBEEEC04F1A}" srcId="{3C2D7B86-220D-49D9-98C7-5990B73FF12E}" destId="{396DD9F6-BD80-495E-B267-A905EBC2457D}" srcOrd="0" destOrd="0" parTransId="{7A1CE479-867E-46FF-AC9C-6FEAC6ADD7AF}" sibTransId="{499F8B3A-6E20-4C02-8D9B-D59DBF30754D}"/>
    <dgm:cxn modelId="{A710756A-9582-4120-A4F2-168CD4DC249F}" type="presParOf" srcId="{E362D338-8C98-4B56-9A01-F5C84E3458C3}" destId="{6D5C30E3-437C-4621-AEF4-C3932866EBCA}" srcOrd="0" destOrd="0" presId="urn:microsoft.com/office/officeart/2008/layout/LinedList"/>
    <dgm:cxn modelId="{DC90FF14-44CE-4CEE-8847-F9BB525F269F}" type="presParOf" srcId="{E362D338-8C98-4B56-9A01-F5C84E3458C3}" destId="{248D3D76-BDF8-4C2B-BFEB-C99B44F8ACFE}" srcOrd="1" destOrd="0" presId="urn:microsoft.com/office/officeart/2008/layout/LinedList"/>
    <dgm:cxn modelId="{67FF1CBA-F9D0-44EC-B1F3-AD0F825B509E}" type="presParOf" srcId="{248D3D76-BDF8-4C2B-BFEB-C99B44F8ACFE}" destId="{78826A9D-191F-4847-8EB8-8C7CEE2CC931}" srcOrd="0" destOrd="0" presId="urn:microsoft.com/office/officeart/2008/layout/LinedList"/>
    <dgm:cxn modelId="{600349F1-F2C7-4465-9A86-2B6370901C1A}" type="presParOf" srcId="{248D3D76-BDF8-4C2B-BFEB-C99B44F8ACFE}" destId="{DC0F764B-BA2F-4271-8827-8A1BF76146A7}" srcOrd="1" destOrd="0" presId="urn:microsoft.com/office/officeart/2008/layout/LinedList"/>
    <dgm:cxn modelId="{BC59787C-654C-40AA-BF62-483269684378}" type="presParOf" srcId="{E362D338-8C98-4B56-9A01-F5C84E3458C3}" destId="{91D23D6A-4F25-4DBD-AA86-FF9BDEB12416}" srcOrd="2" destOrd="0" presId="urn:microsoft.com/office/officeart/2008/layout/LinedList"/>
    <dgm:cxn modelId="{8DB80BA4-5201-4363-AD3B-5DAEF5661606}" type="presParOf" srcId="{E362D338-8C98-4B56-9A01-F5C84E3458C3}" destId="{730BDDFC-052B-4760-909D-A94B5D3D6A79}" srcOrd="3" destOrd="0" presId="urn:microsoft.com/office/officeart/2008/layout/LinedList"/>
    <dgm:cxn modelId="{CD1945AE-860A-48C2-A6E8-92B64A498F55}" type="presParOf" srcId="{730BDDFC-052B-4760-909D-A94B5D3D6A79}" destId="{0067999A-81FA-4DCA-ABFE-370844BE6E62}" srcOrd="0" destOrd="0" presId="urn:microsoft.com/office/officeart/2008/layout/LinedList"/>
    <dgm:cxn modelId="{F293FF66-B2F7-4A94-9217-EAD42E2ADD49}" type="presParOf" srcId="{730BDDFC-052B-4760-909D-A94B5D3D6A79}" destId="{BB45BB04-3326-4F2A-BC59-B7ABD3505D0D}" srcOrd="1" destOrd="0" presId="urn:microsoft.com/office/officeart/2008/layout/LinedList"/>
    <dgm:cxn modelId="{5CDFB21C-60F8-43AD-9756-A43CDAD136D0}" type="presParOf" srcId="{E362D338-8C98-4B56-9A01-F5C84E3458C3}" destId="{F12BB6C5-BF23-40EA-9D01-EA894957F3E1}" srcOrd="4" destOrd="0" presId="urn:microsoft.com/office/officeart/2008/layout/LinedList"/>
    <dgm:cxn modelId="{658B249C-F919-4595-95F7-0E5BC85825BE}" type="presParOf" srcId="{E362D338-8C98-4B56-9A01-F5C84E3458C3}" destId="{BAAB2DD6-3C12-49E2-B755-08D0E7612CB2}" srcOrd="5" destOrd="0" presId="urn:microsoft.com/office/officeart/2008/layout/LinedList"/>
    <dgm:cxn modelId="{4E3FFE48-047F-4967-909D-B7A22563C3D4}" type="presParOf" srcId="{BAAB2DD6-3C12-49E2-B755-08D0E7612CB2}" destId="{5E1D38D2-F74E-40A3-9B52-FE034BF4CFEE}" srcOrd="0" destOrd="0" presId="urn:microsoft.com/office/officeart/2008/layout/LinedList"/>
    <dgm:cxn modelId="{E5A9F767-9F44-43D3-8E79-55FE05FA59CE}" type="presParOf" srcId="{BAAB2DD6-3C12-49E2-B755-08D0E7612CB2}" destId="{15A5F336-1DBF-4CDC-948A-55A22F60DE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BE562C-188C-449C-A16B-6B5ED6D9932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5655A8-39B0-498F-BE57-557825CC8792}">
      <dgm:prSet/>
      <dgm:spPr/>
      <dgm:t>
        <a:bodyPr/>
        <a:lstStyle/>
        <a:p>
          <a:r>
            <a:rPr lang="es-ES" dirty="0"/>
            <a:t>Un kilometraje/millaje alto suele ser motivo de descarte, especialmente si supera los 200k km o las 120k millas.</a:t>
          </a:r>
          <a:endParaRPr lang="en-US" dirty="0"/>
        </a:p>
      </dgm:t>
    </dgm:pt>
    <dgm:pt modelId="{5EB094ED-C1D6-400D-965D-D0FFBAB767E7}" type="parTrans" cxnId="{0EC6C54F-FD6F-4FE8-ABC2-257D3F11A7FA}">
      <dgm:prSet/>
      <dgm:spPr/>
      <dgm:t>
        <a:bodyPr/>
        <a:lstStyle/>
        <a:p>
          <a:endParaRPr lang="en-US"/>
        </a:p>
      </dgm:t>
    </dgm:pt>
    <dgm:pt modelId="{3803148A-9443-4D53-8AC7-A9770B55CADC}" type="sibTrans" cxnId="{0EC6C54F-FD6F-4FE8-ABC2-257D3F11A7FA}">
      <dgm:prSet/>
      <dgm:spPr/>
      <dgm:t>
        <a:bodyPr/>
        <a:lstStyle/>
        <a:p>
          <a:endParaRPr lang="en-US"/>
        </a:p>
      </dgm:t>
    </dgm:pt>
    <dgm:pt modelId="{FDE43571-CA26-4CC6-97E1-3608CAE62A07}">
      <dgm:prSet/>
      <dgm:spPr/>
      <dgm:t>
        <a:bodyPr/>
        <a:lstStyle/>
        <a:p>
          <a:r>
            <a:rPr lang="es-ES"/>
            <a:t>El principal motivo debería ser por los mantenimientos mas costosos, pero suele ser por la percepción del numero</a:t>
          </a:r>
          <a:endParaRPr lang="en-US"/>
        </a:p>
      </dgm:t>
    </dgm:pt>
    <dgm:pt modelId="{71F321D4-33D9-49C2-A443-C4389645DD3F}" type="parTrans" cxnId="{694F6148-1ACD-47E8-8E49-682AF6157532}">
      <dgm:prSet/>
      <dgm:spPr/>
      <dgm:t>
        <a:bodyPr/>
        <a:lstStyle/>
        <a:p>
          <a:endParaRPr lang="en-US"/>
        </a:p>
      </dgm:t>
    </dgm:pt>
    <dgm:pt modelId="{D8E1E974-30FD-48CA-809F-91A6F18CB013}" type="sibTrans" cxnId="{694F6148-1ACD-47E8-8E49-682AF6157532}">
      <dgm:prSet/>
      <dgm:spPr/>
      <dgm:t>
        <a:bodyPr/>
        <a:lstStyle/>
        <a:p>
          <a:endParaRPr lang="en-US"/>
        </a:p>
      </dgm:t>
    </dgm:pt>
    <dgm:pt modelId="{9E4FC009-7FF4-4987-AAE1-59461F624B30}">
      <dgm:prSet/>
      <dgm:spPr/>
      <dgm:t>
        <a:bodyPr/>
        <a:lstStyle/>
        <a:p>
          <a:r>
            <a:rPr lang="es-ES"/>
            <a:t>Un alto kilometraje puede ser un problema, pero también una oportunidad de adquirir una ganga </a:t>
          </a:r>
          <a:endParaRPr lang="en-US"/>
        </a:p>
      </dgm:t>
    </dgm:pt>
    <dgm:pt modelId="{FFF0B084-AE89-4B46-980F-47DF835C7CE5}" type="parTrans" cxnId="{82ACE720-AB08-41AB-9EE5-0EFB4057BE51}">
      <dgm:prSet/>
      <dgm:spPr/>
      <dgm:t>
        <a:bodyPr/>
        <a:lstStyle/>
        <a:p>
          <a:endParaRPr lang="en-US"/>
        </a:p>
      </dgm:t>
    </dgm:pt>
    <dgm:pt modelId="{97055CC4-8F06-4BB8-A78A-FB022937DB16}" type="sibTrans" cxnId="{82ACE720-AB08-41AB-9EE5-0EFB4057BE51}">
      <dgm:prSet/>
      <dgm:spPr/>
      <dgm:t>
        <a:bodyPr/>
        <a:lstStyle/>
        <a:p>
          <a:endParaRPr lang="en-US"/>
        </a:p>
      </dgm:t>
    </dgm:pt>
    <dgm:pt modelId="{6476A8A4-92F0-45E2-906D-F8767B19FF9F}" type="pres">
      <dgm:prSet presAssocID="{8BBE562C-188C-449C-A16B-6B5ED6D99323}" presName="linear" presStyleCnt="0">
        <dgm:presLayoutVars>
          <dgm:animLvl val="lvl"/>
          <dgm:resizeHandles val="exact"/>
        </dgm:presLayoutVars>
      </dgm:prSet>
      <dgm:spPr/>
    </dgm:pt>
    <dgm:pt modelId="{AD635ACC-B7CF-48B9-8B2A-F5A11E662440}" type="pres">
      <dgm:prSet presAssocID="{0A5655A8-39B0-498F-BE57-557825CC879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B730F4-A9C0-4B9F-8375-EF707EA4832F}" type="pres">
      <dgm:prSet presAssocID="{3803148A-9443-4D53-8AC7-A9770B55CADC}" presName="spacer" presStyleCnt="0"/>
      <dgm:spPr/>
    </dgm:pt>
    <dgm:pt modelId="{979398D4-E82B-462F-9690-779D6229B3A7}" type="pres">
      <dgm:prSet presAssocID="{FDE43571-CA26-4CC6-97E1-3608CAE62A0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73C0F1B-D069-4FA5-81FA-C962B1D22553}" type="pres">
      <dgm:prSet presAssocID="{D8E1E974-30FD-48CA-809F-91A6F18CB013}" presName="spacer" presStyleCnt="0"/>
      <dgm:spPr/>
    </dgm:pt>
    <dgm:pt modelId="{456888C5-9344-4D66-980D-A5DDF55CDC0D}" type="pres">
      <dgm:prSet presAssocID="{9E4FC009-7FF4-4987-AAE1-59461F624B3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5172000-8ABA-4397-B16D-3D1593AFBF86}" type="presOf" srcId="{9E4FC009-7FF4-4987-AAE1-59461F624B30}" destId="{456888C5-9344-4D66-980D-A5DDF55CDC0D}" srcOrd="0" destOrd="0" presId="urn:microsoft.com/office/officeart/2005/8/layout/vList2"/>
    <dgm:cxn modelId="{3BB82B0A-E34B-453A-AEEC-7EAFDAA22382}" type="presOf" srcId="{8BBE562C-188C-449C-A16B-6B5ED6D99323}" destId="{6476A8A4-92F0-45E2-906D-F8767B19FF9F}" srcOrd="0" destOrd="0" presId="urn:microsoft.com/office/officeart/2005/8/layout/vList2"/>
    <dgm:cxn modelId="{82ACE720-AB08-41AB-9EE5-0EFB4057BE51}" srcId="{8BBE562C-188C-449C-A16B-6B5ED6D99323}" destId="{9E4FC009-7FF4-4987-AAE1-59461F624B30}" srcOrd="2" destOrd="0" parTransId="{FFF0B084-AE89-4B46-980F-47DF835C7CE5}" sibTransId="{97055CC4-8F06-4BB8-A78A-FB022937DB16}"/>
    <dgm:cxn modelId="{694F6148-1ACD-47E8-8E49-682AF6157532}" srcId="{8BBE562C-188C-449C-A16B-6B5ED6D99323}" destId="{FDE43571-CA26-4CC6-97E1-3608CAE62A07}" srcOrd="1" destOrd="0" parTransId="{71F321D4-33D9-49C2-A443-C4389645DD3F}" sibTransId="{D8E1E974-30FD-48CA-809F-91A6F18CB013}"/>
    <dgm:cxn modelId="{260F8F69-FFC9-4444-B718-D75EB23B5BF0}" type="presOf" srcId="{0A5655A8-39B0-498F-BE57-557825CC8792}" destId="{AD635ACC-B7CF-48B9-8B2A-F5A11E662440}" srcOrd="0" destOrd="0" presId="urn:microsoft.com/office/officeart/2005/8/layout/vList2"/>
    <dgm:cxn modelId="{0EC6C54F-FD6F-4FE8-ABC2-257D3F11A7FA}" srcId="{8BBE562C-188C-449C-A16B-6B5ED6D99323}" destId="{0A5655A8-39B0-498F-BE57-557825CC8792}" srcOrd="0" destOrd="0" parTransId="{5EB094ED-C1D6-400D-965D-D0FFBAB767E7}" sibTransId="{3803148A-9443-4D53-8AC7-A9770B55CADC}"/>
    <dgm:cxn modelId="{490A7990-0C0B-4EC3-BF3D-55F295300D7B}" type="presOf" srcId="{FDE43571-CA26-4CC6-97E1-3608CAE62A07}" destId="{979398D4-E82B-462F-9690-779D6229B3A7}" srcOrd="0" destOrd="0" presId="urn:microsoft.com/office/officeart/2005/8/layout/vList2"/>
    <dgm:cxn modelId="{8CF55769-8EF5-4AED-97CC-86F8BF512D09}" type="presParOf" srcId="{6476A8A4-92F0-45E2-906D-F8767B19FF9F}" destId="{AD635ACC-B7CF-48B9-8B2A-F5A11E662440}" srcOrd="0" destOrd="0" presId="urn:microsoft.com/office/officeart/2005/8/layout/vList2"/>
    <dgm:cxn modelId="{E2879897-1A1C-472D-ABB1-85828590A115}" type="presParOf" srcId="{6476A8A4-92F0-45E2-906D-F8767B19FF9F}" destId="{BCB730F4-A9C0-4B9F-8375-EF707EA4832F}" srcOrd="1" destOrd="0" presId="urn:microsoft.com/office/officeart/2005/8/layout/vList2"/>
    <dgm:cxn modelId="{904227D1-F46F-41C0-AC27-B8D932E0777E}" type="presParOf" srcId="{6476A8A4-92F0-45E2-906D-F8767B19FF9F}" destId="{979398D4-E82B-462F-9690-779D6229B3A7}" srcOrd="2" destOrd="0" presId="urn:microsoft.com/office/officeart/2005/8/layout/vList2"/>
    <dgm:cxn modelId="{AF46EF66-9D6B-4B83-8F30-FB5E61769C0C}" type="presParOf" srcId="{6476A8A4-92F0-45E2-906D-F8767B19FF9F}" destId="{873C0F1B-D069-4FA5-81FA-C962B1D22553}" srcOrd="3" destOrd="0" presId="urn:microsoft.com/office/officeart/2005/8/layout/vList2"/>
    <dgm:cxn modelId="{46DACA9C-09BA-4E65-820E-0F99DA3140E5}" type="presParOf" srcId="{6476A8A4-92F0-45E2-906D-F8767B19FF9F}" destId="{456888C5-9344-4D66-980D-A5DDF55CDC0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C30E3-437C-4621-AEF4-C3932866EBCA}">
      <dsp:nvSpPr>
        <dsp:cNvPr id="0" name=""/>
        <dsp:cNvSpPr/>
      </dsp:nvSpPr>
      <dsp:spPr>
        <a:xfrm>
          <a:off x="0" y="2902"/>
          <a:ext cx="72401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26A9D-191F-4847-8EB8-8C7CEE2CC931}">
      <dsp:nvSpPr>
        <dsp:cNvPr id="0" name=""/>
        <dsp:cNvSpPr/>
      </dsp:nvSpPr>
      <dsp:spPr>
        <a:xfrm>
          <a:off x="0" y="2902"/>
          <a:ext cx="7240146" cy="1979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Las marcas fabrican los coches para una vida útil de unos 12/15 años.</a:t>
          </a:r>
          <a:endParaRPr lang="en-US" sz="3400" kern="1200"/>
        </a:p>
      </dsp:txBody>
      <dsp:txXfrm>
        <a:off x="0" y="2902"/>
        <a:ext cx="7240146" cy="1979265"/>
      </dsp:txXfrm>
    </dsp:sp>
    <dsp:sp modelId="{91D23D6A-4F25-4DBD-AA86-FF9BDEB12416}">
      <dsp:nvSpPr>
        <dsp:cNvPr id="0" name=""/>
        <dsp:cNvSpPr/>
      </dsp:nvSpPr>
      <dsp:spPr>
        <a:xfrm>
          <a:off x="0" y="1982167"/>
          <a:ext cx="7240146" cy="0"/>
        </a:xfrm>
        <a:prstGeom prst="line">
          <a:avLst/>
        </a:prstGeom>
        <a:solidFill>
          <a:schemeClr val="accent2">
            <a:hueOff val="-784227"/>
            <a:satOff val="-7102"/>
            <a:lumOff val="-1568"/>
            <a:alphaOff val="0"/>
          </a:schemeClr>
        </a:solidFill>
        <a:ln w="12700" cap="flat" cmpd="sng" algn="ctr">
          <a:solidFill>
            <a:schemeClr val="accent2">
              <a:hueOff val="-784227"/>
              <a:satOff val="-7102"/>
              <a:lumOff val="-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7999A-81FA-4DCA-ABFE-370844BE6E62}">
      <dsp:nvSpPr>
        <dsp:cNvPr id="0" name=""/>
        <dsp:cNvSpPr/>
      </dsp:nvSpPr>
      <dsp:spPr>
        <a:xfrm>
          <a:off x="0" y="1982167"/>
          <a:ext cx="7240146" cy="1979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Un vehículo de menos de 3 años es mas similar a un vehículo nuevo o de ocasión.</a:t>
          </a:r>
          <a:endParaRPr lang="en-US" sz="3400" kern="1200"/>
        </a:p>
      </dsp:txBody>
      <dsp:txXfrm>
        <a:off x="0" y="1982167"/>
        <a:ext cx="7240146" cy="1979265"/>
      </dsp:txXfrm>
    </dsp:sp>
    <dsp:sp modelId="{F12BB6C5-BF23-40EA-9D01-EA894957F3E1}">
      <dsp:nvSpPr>
        <dsp:cNvPr id="0" name=""/>
        <dsp:cNvSpPr/>
      </dsp:nvSpPr>
      <dsp:spPr>
        <a:xfrm>
          <a:off x="0" y="3961432"/>
          <a:ext cx="7240146" cy="0"/>
        </a:xfrm>
        <a:prstGeom prst="line">
          <a:avLst/>
        </a:prstGeom>
        <a:solidFill>
          <a:schemeClr val="accent2">
            <a:hueOff val="-1568453"/>
            <a:satOff val="-14204"/>
            <a:lumOff val="-3137"/>
            <a:alphaOff val="0"/>
          </a:schemeClr>
        </a:solidFill>
        <a:ln w="12700" cap="flat" cmpd="sng" algn="ctr">
          <a:solidFill>
            <a:schemeClr val="accent2">
              <a:hueOff val="-1568453"/>
              <a:satOff val="-14204"/>
              <a:lumOff val="-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D38D2-F74E-40A3-9B52-FE034BF4CFEE}">
      <dsp:nvSpPr>
        <dsp:cNvPr id="0" name=""/>
        <dsp:cNvSpPr/>
      </dsp:nvSpPr>
      <dsp:spPr>
        <a:xfrm>
          <a:off x="0" y="3961432"/>
          <a:ext cx="7240146" cy="1979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No necesitamos un coche moderno pero que no sea tan antiguo que pueda ocasionar averías debido a la edad.</a:t>
          </a:r>
          <a:endParaRPr lang="en-US" sz="3400" kern="1200"/>
        </a:p>
      </dsp:txBody>
      <dsp:txXfrm>
        <a:off x="0" y="3961432"/>
        <a:ext cx="7240146" cy="19792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35ACC-B7CF-48B9-8B2A-F5A11E662440}">
      <dsp:nvSpPr>
        <dsp:cNvPr id="0" name=""/>
        <dsp:cNvSpPr/>
      </dsp:nvSpPr>
      <dsp:spPr>
        <a:xfrm>
          <a:off x="0" y="78747"/>
          <a:ext cx="5327373" cy="1111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Un kilometraje/millaje alto suele ser motivo de descarte, especialmente si supera los 200k km o las 120k millas.</a:t>
          </a:r>
          <a:endParaRPr lang="en-US" sz="1900" kern="1200" dirty="0"/>
        </a:p>
      </dsp:txBody>
      <dsp:txXfrm>
        <a:off x="54259" y="133006"/>
        <a:ext cx="5218855" cy="1002982"/>
      </dsp:txXfrm>
    </dsp:sp>
    <dsp:sp modelId="{979398D4-E82B-462F-9690-779D6229B3A7}">
      <dsp:nvSpPr>
        <dsp:cNvPr id="0" name=""/>
        <dsp:cNvSpPr/>
      </dsp:nvSpPr>
      <dsp:spPr>
        <a:xfrm>
          <a:off x="0" y="1244967"/>
          <a:ext cx="5327373" cy="1111500"/>
        </a:xfrm>
        <a:prstGeom prst="roundRect">
          <a:avLst/>
        </a:prstGeom>
        <a:solidFill>
          <a:schemeClr val="accent2">
            <a:hueOff val="-784227"/>
            <a:satOff val="-7102"/>
            <a:lumOff val="-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El principal motivo debería ser por los mantenimientos mas costosos, pero suele ser por la percepción del numero</a:t>
          </a:r>
          <a:endParaRPr lang="en-US" sz="1900" kern="1200"/>
        </a:p>
      </dsp:txBody>
      <dsp:txXfrm>
        <a:off x="54259" y="1299226"/>
        <a:ext cx="5218855" cy="1002982"/>
      </dsp:txXfrm>
    </dsp:sp>
    <dsp:sp modelId="{456888C5-9344-4D66-980D-A5DDF55CDC0D}">
      <dsp:nvSpPr>
        <dsp:cNvPr id="0" name=""/>
        <dsp:cNvSpPr/>
      </dsp:nvSpPr>
      <dsp:spPr>
        <a:xfrm>
          <a:off x="0" y="2411188"/>
          <a:ext cx="5327373" cy="1111500"/>
        </a:xfrm>
        <a:prstGeom prst="roundRect">
          <a:avLst/>
        </a:prstGeom>
        <a:solidFill>
          <a:schemeClr val="accent2">
            <a:hueOff val="-1568453"/>
            <a:satOff val="-14204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Un alto kilometraje puede ser un problema, pero también una oportunidad de adquirir una ganga </a:t>
          </a:r>
          <a:endParaRPr lang="en-US" sz="1900" kern="1200"/>
        </a:p>
      </dsp:txBody>
      <dsp:txXfrm>
        <a:off x="54259" y="2465447"/>
        <a:ext cx="5218855" cy="1002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October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October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October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October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October 25,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4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October 25,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0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October 25,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0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October 25,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October 25,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October 25,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2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October 25,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8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October 25,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5767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880D3-34E3-E48C-A39F-C746346AF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57" r="28472" b="2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BAD736-3141-0679-F60A-28D1595D8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s-E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 PRIMER COCHE ¿CUÁL ES EL MEJOR?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942EF9-C75E-C469-294A-3C194F5C2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EDA realizado por juan ignacio montalbán sardi</a:t>
            </a:r>
          </a:p>
        </p:txBody>
      </p:sp>
    </p:spTree>
    <p:extLst>
      <p:ext uri="{BB962C8B-B14F-4D97-AF65-F5344CB8AC3E}">
        <p14:creationId xmlns:p14="http://schemas.microsoft.com/office/powerpoint/2010/main" val="276218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5BF4E6-0245-6034-6274-CCC1B7A8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000" spc="750">
                <a:solidFill>
                  <a:schemeClr val="bg1"/>
                </a:solidFill>
              </a:rPr>
              <a:t>La fiabilidad deja de ser relevante</a:t>
            </a:r>
          </a:p>
        </p:txBody>
      </p:sp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37BB5294-BEFA-B2D8-754F-AF1618E18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448" y="457200"/>
            <a:ext cx="5906480" cy="5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57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E4AB72-1C42-427F-801C-32A12FD69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930052-3FDD-D82D-03C7-ED5110F5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522" y="480115"/>
            <a:ext cx="5148943" cy="1705383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s-ES" sz="2800" dirty="0"/>
              <a:t>No existe un solo coche que cumpla nuestras condiciones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088348-3D00-C8FA-4DC4-4DB7BD663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64631"/>
            <a:ext cx="5029201" cy="2760562"/>
          </a:xfrm>
        </p:spPr>
        <p:txBody>
          <a:bodyPr anchor="t">
            <a:normAutofit/>
          </a:bodyPr>
          <a:lstStyle/>
          <a:p>
            <a:pPr algn="ctr"/>
            <a:r>
              <a:rPr lang="es-ES" sz="1600" dirty="0"/>
              <a:t>Los 5 mejores coches, los cuales puede seguir ordenando por bajo precio o por preferencia de aspecto son:</a:t>
            </a:r>
          </a:p>
          <a:p>
            <a:pPr algn="r"/>
            <a:endParaRPr lang="es-E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C257D2-6895-4677-996F-1A5FBB7F7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" y="6400800"/>
            <a:ext cx="12191999" cy="457198"/>
          </a:xfrm>
          <a:prstGeom prst="rect">
            <a:avLst/>
          </a:prstGeom>
          <a:gradFill>
            <a:gsLst>
              <a:gs pos="0">
                <a:schemeClr val="accent5">
                  <a:alpha val="8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28FF51-22A9-49F6-8C79-1FFC470CA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800"/>
            <a:ext cx="8153396" cy="457200"/>
          </a:xfrm>
          <a:prstGeom prst="rect">
            <a:avLst/>
          </a:prstGeom>
          <a:gradFill>
            <a:gsLst>
              <a:gs pos="0">
                <a:schemeClr val="accent6">
                  <a:alpha val="61000"/>
                </a:schemeClr>
              </a:gs>
              <a:gs pos="99000">
                <a:schemeClr val="accent2">
                  <a:alpha val="77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95F3C79-34AE-03FE-0264-67E8D9D6B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48652"/>
              </p:ext>
            </p:extLst>
          </p:nvPr>
        </p:nvGraphicFramePr>
        <p:xfrm>
          <a:off x="6508253" y="2764631"/>
          <a:ext cx="5271494" cy="1777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673">
                  <a:extLst>
                    <a:ext uri="{9D8B030D-6E8A-4147-A177-3AD203B41FA5}">
                      <a16:colId xmlns:a16="http://schemas.microsoft.com/office/drawing/2014/main" val="3860213283"/>
                    </a:ext>
                  </a:extLst>
                </a:gridCol>
                <a:gridCol w="381276">
                  <a:extLst>
                    <a:ext uri="{9D8B030D-6E8A-4147-A177-3AD203B41FA5}">
                      <a16:colId xmlns:a16="http://schemas.microsoft.com/office/drawing/2014/main" val="3784032202"/>
                    </a:ext>
                  </a:extLst>
                </a:gridCol>
                <a:gridCol w="784547">
                  <a:extLst>
                    <a:ext uri="{9D8B030D-6E8A-4147-A177-3AD203B41FA5}">
                      <a16:colId xmlns:a16="http://schemas.microsoft.com/office/drawing/2014/main" val="2268382377"/>
                    </a:ext>
                  </a:extLst>
                </a:gridCol>
                <a:gridCol w="466818">
                  <a:extLst>
                    <a:ext uri="{9D8B030D-6E8A-4147-A177-3AD203B41FA5}">
                      <a16:colId xmlns:a16="http://schemas.microsoft.com/office/drawing/2014/main" val="322142121"/>
                    </a:ext>
                  </a:extLst>
                </a:gridCol>
                <a:gridCol w="576801">
                  <a:extLst>
                    <a:ext uri="{9D8B030D-6E8A-4147-A177-3AD203B41FA5}">
                      <a16:colId xmlns:a16="http://schemas.microsoft.com/office/drawing/2014/main" val="3741805784"/>
                    </a:ext>
                  </a:extLst>
                </a:gridCol>
                <a:gridCol w="436267">
                  <a:extLst>
                    <a:ext uri="{9D8B030D-6E8A-4147-A177-3AD203B41FA5}">
                      <a16:colId xmlns:a16="http://schemas.microsoft.com/office/drawing/2014/main" val="1206786983"/>
                    </a:ext>
                  </a:extLst>
                </a:gridCol>
                <a:gridCol w="601242">
                  <a:extLst>
                    <a:ext uri="{9D8B030D-6E8A-4147-A177-3AD203B41FA5}">
                      <a16:colId xmlns:a16="http://schemas.microsoft.com/office/drawing/2014/main" val="3432096191"/>
                    </a:ext>
                  </a:extLst>
                </a:gridCol>
                <a:gridCol w="753997">
                  <a:extLst>
                    <a:ext uri="{9D8B030D-6E8A-4147-A177-3AD203B41FA5}">
                      <a16:colId xmlns:a16="http://schemas.microsoft.com/office/drawing/2014/main" val="1285207707"/>
                    </a:ext>
                  </a:extLst>
                </a:gridCol>
                <a:gridCol w="375165">
                  <a:extLst>
                    <a:ext uri="{9D8B030D-6E8A-4147-A177-3AD203B41FA5}">
                      <a16:colId xmlns:a16="http://schemas.microsoft.com/office/drawing/2014/main" val="1808326456"/>
                    </a:ext>
                  </a:extLst>
                </a:gridCol>
                <a:gridCol w="460708">
                  <a:extLst>
                    <a:ext uri="{9D8B030D-6E8A-4147-A177-3AD203B41FA5}">
                      <a16:colId xmlns:a16="http://schemas.microsoft.com/office/drawing/2014/main" val="2889056274"/>
                    </a:ext>
                  </a:extLst>
                </a:gridCol>
              </a:tblGrid>
              <a:tr h="318219"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800" baseline="0" dirty="0" err="1">
                          <a:effectLst/>
                        </a:rPr>
                        <a:t>price</a:t>
                      </a:r>
                      <a:endParaRPr lang="es-ES" sz="800" baseline="0" dirty="0">
                        <a:effectLst/>
                      </a:endParaRP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800" baseline="0" dirty="0" err="1">
                          <a:effectLst/>
                        </a:rPr>
                        <a:t>year</a:t>
                      </a:r>
                      <a:endParaRPr lang="es-ES" sz="800" baseline="0" dirty="0">
                        <a:effectLst/>
                      </a:endParaRP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800" baseline="0" dirty="0" err="1">
                          <a:effectLst/>
                        </a:rPr>
                        <a:t>manufacturer</a:t>
                      </a:r>
                      <a:endParaRPr lang="es-ES" sz="800" baseline="0" dirty="0">
                        <a:effectLst/>
                      </a:endParaRP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800" baseline="0" dirty="0" err="1">
                          <a:effectLst/>
                        </a:rPr>
                        <a:t>model</a:t>
                      </a:r>
                      <a:endParaRPr lang="es-ES" sz="800" baseline="0" dirty="0">
                        <a:effectLst/>
                      </a:endParaRP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800" baseline="0" dirty="0" err="1">
                          <a:effectLst/>
                        </a:rPr>
                        <a:t>condition</a:t>
                      </a:r>
                      <a:endParaRPr lang="es-ES" sz="800" baseline="0" dirty="0">
                        <a:effectLst/>
                      </a:endParaRP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ES" sz="800" baseline="0" dirty="0">
                          <a:effectLst/>
                        </a:rPr>
                        <a:t>fuel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err="1">
                          <a:effectLst/>
                        </a:rPr>
                        <a:t>odometer</a:t>
                      </a:r>
                      <a:endParaRPr lang="es-ES" sz="800" baseline="0" dirty="0">
                        <a:effectLst/>
                      </a:endParaRPr>
                    </a:p>
                    <a:p>
                      <a:pPr algn="just" fontAlgn="ctr"/>
                      <a:endParaRPr lang="es-ES" sz="800" baseline="0" dirty="0">
                        <a:effectLst/>
                      </a:endParaRP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err="1">
                          <a:effectLst/>
                        </a:rPr>
                        <a:t>transmission</a:t>
                      </a:r>
                      <a:endParaRPr lang="es-ES" sz="800" baseline="0" dirty="0">
                        <a:effectLst/>
                      </a:endParaRPr>
                    </a:p>
                    <a:p>
                      <a:pPr algn="just" fontAlgn="ctr"/>
                      <a:endParaRPr lang="es-ES" sz="800" baseline="0" dirty="0">
                        <a:effectLst/>
                      </a:endParaRP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>
                          <a:effectLst/>
                        </a:rPr>
                        <a:t>drive</a:t>
                      </a:r>
                    </a:p>
                    <a:p>
                      <a:pPr algn="just" fontAlgn="ctr"/>
                      <a:endParaRPr lang="es-ES" sz="800" baseline="0" dirty="0">
                        <a:effectLst/>
                      </a:endParaRP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err="1">
                          <a:effectLst/>
                        </a:rPr>
                        <a:t>type</a:t>
                      </a:r>
                      <a:endParaRPr lang="es-ES" sz="800" baseline="0" dirty="0">
                        <a:effectLst/>
                      </a:endParaRPr>
                    </a:p>
                    <a:p>
                      <a:pPr algn="just" fontAlgn="ctr"/>
                      <a:endParaRPr lang="es-ES" sz="800" baseline="0" dirty="0">
                        <a:effectLst/>
                      </a:endParaRPr>
                    </a:p>
                  </a:txBody>
                  <a:tcPr marL="36661" marR="36661" marT="18331" marB="18331" anchor="ctr"/>
                </a:tc>
                <a:extLst>
                  <a:ext uri="{0D108BD9-81ED-4DB2-BD59-A6C34878D82A}">
                    <a16:rowId xmlns:a16="http://schemas.microsoft.com/office/drawing/2014/main" val="719434938"/>
                  </a:ext>
                </a:extLst>
              </a:tr>
              <a:tr h="318219"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9500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 dirty="0">
                          <a:effectLst/>
                        </a:rPr>
                        <a:t>2013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hyundai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 dirty="0">
                          <a:effectLst/>
                        </a:rPr>
                        <a:t>sonata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 dirty="0" err="1">
                          <a:effectLst/>
                        </a:rPr>
                        <a:t>excellent</a:t>
                      </a:r>
                      <a:endParaRPr lang="es-ES" sz="900" dirty="0">
                        <a:effectLst/>
                      </a:endParaRP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gas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125000.0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 dirty="0" err="1">
                          <a:effectLst/>
                        </a:rPr>
                        <a:t>automatic</a:t>
                      </a:r>
                      <a:endParaRPr lang="es-ES" sz="900" dirty="0">
                        <a:effectLst/>
                      </a:endParaRP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fwd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sedan</a:t>
                      </a:r>
                    </a:p>
                  </a:txBody>
                  <a:tcPr marL="36661" marR="36661" marT="18331" marB="18331" anchor="ctr"/>
                </a:tc>
                <a:extLst>
                  <a:ext uri="{0D108BD9-81ED-4DB2-BD59-A6C34878D82A}">
                    <a16:rowId xmlns:a16="http://schemas.microsoft.com/office/drawing/2014/main" val="3869310253"/>
                  </a:ext>
                </a:extLst>
              </a:tr>
              <a:tr h="318219"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9990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2015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 dirty="0" err="1">
                          <a:effectLst/>
                        </a:rPr>
                        <a:t>toyota</a:t>
                      </a:r>
                      <a:endParaRPr lang="es-ES" sz="900" dirty="0">
                        <a:effectLst/>
                      </a:endParaRP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 dirty="0">
                          <a:effectLst/>
                        </a:rPr>
                        <a:t>corolla le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 dirty="0" err="1">
                          <a:effectLst/>
                        </a:rPr>
                        <a:t>excellent</a:t>
                      </a:r>
                      <a:endParaRPr lang="es-ES" sz="900" dirty="0">
                        <a:effectLst/>
                      </a:endParaRP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gas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 dirty="0">
                          <a:effectLst/>
                        </a:rPr>
                        <a:t>125224.0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automatic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fwd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sedan</a:t>
                      </a:r>
                    </a:p>
                  </a:txBody>
                  <a:tcPr marL="36661" marR="36661" marT="18331" marB="18331" anchor="ctr"/>
                </a:tc>
                <a:extLst>
                  <a:ext uri="{0D108BD9-81ED-4DB2-BD59-A6C34878D82A}">
                    <a16:rowId xmlns:a16="http://schemas.microsoft.com/office/drawing/2014/main" val="1664053617"/>
                  </a:ext>
                </a:extLst>
              </a:tr>
              <a:tr h="318219"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8900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2013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toyota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prius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excellent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hybrid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 dirty="0">
                          <a:effectLst/>
                        </a:rPr>
                        <a:t>142900.0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 dirty="0" err="1">
                          <a:effectLst/>
                        </a:rPr>
                        <a:t>automatic</a:t>
                      </a:r>
                      <a:endParaRPr lang="es-ES" sz="900" dirty="0">
                        <a:effectLst/>
                      </a:endParaRP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fwd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wagon</a:t>
                      </a:r>
                    </a:p>
                  </a:txBody>
                  <a:tcPr marL="36661" marR="36661" marT="18331" marB="18331" anchor="ctr"/>
                </a:tc>
                <a:extLst>
                  <a:ext uri="{0D108BD9-81ED-4DB2-BD59-A6C34878D82A}">
                    <a16:rowId xmlns:a16="http://schemas.microsoft.com/office/drawing/2014/main" val="1270362907"/>
                  </a:ext>
                </a:extLst>
              </a:tr>
              <a:tr h="318219"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10800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2013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toyota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camry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excellent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hybrid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147000.0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 dirty="0" err="1">
                          <a:effectLst/>
                        </a:rPr>
                        <a:t>automatic</a:t>
                      </a:r>
                      <a:endParaRPr lang="es-ES" sz="900" dirty="0">
                        <a:effectLst/>
                      </a:endParaRP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 dirty="0" err="1">
                          <a:effectLst/>
                        </a:rPr>
                        <a:t>fwd</a:t>
                      </a:r>
                      <a:endParaRPr lang="es-ES" sz="900" dirty="0">
                        <a:effectLst/>
                      </a:endParaRP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sedan</a:t>
                      </a:r>
                    </a:p>
                  </a:txBody>
                  <a:tcPr marL="36661" marR="36661" marT="18331" marB="18331" anchor="ctr"/>
                </a:tc>
                <a:extLst>
                  <a:ext uri="{0D108BD9-81ED-4DB2-BD59-A6C34878D82A}">
                    <a16:rowId xmlns:a16="http://schemas.microsoft.com/office/drawing/2014/main" val="2849603893"/>
                  </a:ext>
                </a:extLst>
              </a:tr>
              <a:tr h="186239"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5500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2008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nissan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altima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like new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gas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150000.0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automatic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>
                          <a:effectLst/>
                        </a:rPr>
                        <a:t>fwd</a:t>
                      </a:r>
                    </a:p>
                  </a:txBody>
                  <a:tcPr marL="36661" marR="36661" marT="18331" marB="18331" anchor="ctr"/>
                </a:tc>
                <a:tc>
                  <a:txBody>
                    <a:bodyPr/>
                    <a:lstStyle/>
                    <a:p>
                      <a:r>
                        <a:rPr lang="es-ES" sz="900" dirty="0">
                          <a:effectLst/>
                        </a:rPr>
                        <a:t>sedan</a:t>
                      </a:r>
                    </a:p>
                  </a:txBody>
                  <a:tcPr marL="36661" marR="36661" marT="18331" marB="18331" anchor="ctr"/>
                </a:tc>
                <a:extLst>
                  <a:ext uri="{0D108BD9-81ED-4DB2-BD59-A6C34878D82A}">
                    <a16:rowId xmlns:a16="http://schemas.microsoft.com/office/drawing/2014/main" val="938013342"/>
                  </a:ext>
                </a:extLst>
              </a:tr>
            </a:tbl>
          </a:graphicData>
        </a:graphic>
      </p:graphicFrame>
      <p:pic>
        <p:nvPicPr>
          <p:cNvPr id="15" name="Imagen 14" descr="Imagen digital de un coche&#10;&#10;Descripción generada automáticamente">
            <a:extLst>
              <a:ext uri="{FF2B5EF4-FFF2-40B4-BE49-F238E27FC236}">
                <a16:creationId xmlns:a16="http://schemas.microsoft.com/office/drawing/2014/main" id="{D7E6B58C-DAB4-10C8-23AD-842D4294E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8" y="3248082"/>
            <a:ext cx="5952744" cy="31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42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4C1CEE-E43E-8B47-551F-D2B98708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Más de 425k opciones, ¿por dónde empiezo?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68D6790-899E-FA59-2C62-69D2D0C6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3" r="21363"/>
          <a:stretch/>
        </p:blipFill>
        <p:spPr>
          <a:xfrm>
            <a:off x="20" y="3"/>
            <a:ext cx="8115280" cy="640831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7CF2459-1EEA-817D-C891-E1A050E55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>
            <a:normAutofit/>
          </a:bodyPr>
          <a:lstStyle/>
          <a:p>
            <a:r>
              <a:rPr lang="en-US" sz="1400" dirty="0"/>
              <a:t>Precio</a:t>
            </a:r>
          </a:p>
          <a:p>
            <a:r>
              <a:rPr lang="en-US" sz="1400" dirty="0"/>
              <a:t>Año</a:t>
            </a:r>
          </a:p>
          <a:p>
            <a:r>
              <a:rPr lang="en-US" sz="1400" dirty="0"/>
              <a:t>Millas</a:t>
            </a:r>
          </a:p>
          <a:p>
            <a:r>
              <a:rPr lang="en-US" sz="1400" dirty="0" err="1"/>
              <a:t>Condición</a:t>
            </a:r>
            <a:endParaRPr lang="en-US" sz="1400" dirty="0"/>
          </a:p>
          <a:p>
            <a:r>
              <a:rPr lang="en-US" sz="1400" dirty="0"/>
              <a:t>Tamaño</a:t>
            </a:r>
          </a:p>
          <a:p>
            <a:r>
              <a:rPr lang="en-US" sz="1400" dirty="0"/>
              <a:t>Aspecto</a:t>
            </a:r>
          </a:p>
          <a:p>
            <a:r>
              <a:rPr lang="en-US" sz="1400" dirty="0"/>
              <a:t>Fiabilidad</a:t>
            </a:r>
          </a:p>
          <a:p>
            <a:r>
              <a:rPr lang="en-US" sz="1400" dirty="0"/>
              <a:t>Tipo</a:t>
            </a:r>
          </a:p>
          <a:p>
            <a:r>
              <a:rPr lang="en-US" sz="1400" dirty="0"/>
              <a:t>Motor/Combustible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9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5B280-DF5A-8133-BD8F-DE21F82A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576" y="457201"/>
            <a:ext cx="3638939" cy="1727643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2400" dirty="0" err="1"/>
              <a:t>Presupuesto</a:t>
            </a:r>
            <a:r>
              <a:rPr lang="en-US" sz="2400" dirty="0"/>
              <a:t>, </a:t>
            </a:r>
            <a:r>
              <a:rPr lang="en-US" sz="2400" dirty="0" err="1"/>
              <a:t>limitante</a:t>
            </a:r>
            <a:r>
              <a:rPr lang="en-US" sz="2400" dirty="0"/>
              <a:t> fundamental</a:t>
            </a:r>
          </a:p>
        </p:txBody>
      </p:sp>
      <p:pic>
        <p:nvPicPr>
          <p:cNvPr id="6" name="Marcador de posición de imagen 5" descr="Un coche en un estacionamiento&#10;&#10;Descripción generada automáticamente">
            <a:extLst>
              <a:ext uri="{FF2B5EF4-FFF2-40B4-BE49-F238E27FC236}">
                <a16:creationId xmlns:a16="http://schemas.microsoft.com/office/drawing/2014/main" id="{30D59E5A-A9B2-0EB9-4CC5-F496D712081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6" r="22765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AA1A5C-185B-F1DA-7723-4F599E962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3576" y="2578759"/>
            <a:ext cx="2942813" cy="3428124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dirty="0"/>
              <a:t>El </a:t>
            </a:r>
            <a:r>
              <a:rPr lang="en-US" dirty="0" err="1"/>
              <a:t>sueldo</a:t>
            </a:r>
            <a:r>
              <a:rPr lang="en-US" dirty="0"/>
              <a:t> medio para </a:t>
            </a:r>
            <a:r>
              <a:rPr lang="en-US" dirty="0" err="1"/>
              <a:t>una</a:t>
            </a:r>
            <a:r>
              <a:rPr lang="en-US" dirty="0"/>
              <a:t> persona de entre 20 y 24 </a:t>
            </a:r>
            <a:r>
              <a:rPr lang="en-US" dirty="0" err="1"/>
              <a:t>años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EE.UU. es de </a:t>
            </a:r>
            <a:r>
              <a:rPr lang="en-US" dirty="0" err="1"/>
              <a:t>unos</a:t>
            </a:r>
            <a:r>
              <a:rPr lang="en-US" dirty="0"/>
              <a:t> 25.000$/Año.</a:t>
            </a:r>
          </a:p>
          <a:p>
            <a:r>
              <a:rPr lang="en-US" dirty="0"/>
              <a:t>El </a:t>
            </a:r>
            <a:r>
              <a:rPr lang="en-US" dirty="0" err="1"/>
              <a:t>gasto</a:t>
            </a:r>
            <a:r>
              <a:rPr lang="en-US" dirty="0"/>
              <a:t> </a:t>
            </a:r>
            <a:r>
              <a:rPr lang="en-US" dirty="0" err="1"/>
              <a:t>anual</a:t>
            </a:r>
            <a:r>
              <a:rPr lang="en-US" dirty="0"/>
              <a:t> no </a:t>
            </a:r>
            <a:r>
              <a:rPr lang="en-US" dirty="0" err="1"/>
              <a:t>debe</a:t>
            </a:r>
            <a:r>
              <a:rPr lang="en-US" dirty="0"/>
              <a:t> ser mayor al 20%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afrontar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gastos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pago</a:t>
            </a:r>
            <a:r>
              <a:rPr lang="en-US" dirty="0"/>
              <a:t> </a:t>
            </a:r>
            <a:r>
              <a:rPr lang="en-US" dirty="0" err="1"/>
              <a:t>optimo</a:t>
            </a:r>
            <a:r>
              <a:rPr lang="en-US" dirty="0"/>
              <a:t> </a:t>
            </a:r>
            <a:r>
              <a:rPr lang="en-US" dirty="0" err="1"/>
              <a:t>seria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4 </a:t>
            </a:r>
            <a:r>
              <a:rPr lang="en-US" dirty="0" err="1"/>
              <a:t>años</a:t>
            </a:r>
            <a:r>
              <a:rPr lang="en-US" dirty="0"/>
              <a:t>.</a:t>
            </a:r>
          </a:p>
          <a:p>
            <a:r>
              <a:rPr lang="en-US" dirty="0" err="1"/>
              <a:t>Nuestro</a:t>
            </a:r>
            <a:r>
              <a:rPr lang="en-US" dirty="0"/>
              <a:t> presupuesto:20.000 $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34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B5B86E-2EAF-5166-A04B-899CE59A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s-ES" sz="3200">
                <a:solidFill>
                  <a:schemeClr val="bg1"/>
                </a:solidFill>
              </a:rPr>
              <a:t>La edad no es solo un numero</a:t>
            </a:r>
          </a:p>
        </p:txBody>
      </p:sp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B2A37D18-970D-B4F8-E61D-E2A1F9D14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426117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130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434A99A-5F97-4B45-1E6E-6308CD35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462743"/>
            <a:ext cx="5327375" cy="1560022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El kilometraje puede ser importante, pero no principal</a:t>
            </a: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Marcador de contenido 6">
            <a:extLst>
              <a:ext uri="{FF2B5EF4-FFF2-40B4-BE49-F238E27FC236}">
                <a16:creationId xmlns:a16="http://schemas.microsoft.com/office/drawing/2014/main" id="{E27E9FEB-BD11-ACA6-C847-2A7B340E11D0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46140268"/>
              </p:ext>
            </p:extLst>
          </p:nvPr>
        </p:nvGraphicFramePr>
        <p:xfrm>
          <a:off x="1371600" y="2279374"/>
          <a:ext cx="5327373" cy="3601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492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89300F8-7A14-E6CC-2356-7C886167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El estado del vehículo es realmente importante</a:t>
            </a:r>
          </a:p>
        </p:txBody>
      </p:sp>
      <p:pic>
        <p:nvPicPr>
          <p:cNvPr id="10" name="Marcador de contenido 9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C587DBAF-74AF-7DF7-8557-4DF19E48A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9968"/>
            <a:ext cx="12192000" cy="4230873"/>
          </a:xfrm>
        </p:spPr>
      </p:pic>
    </p:spTree>
    <p:extLst>
      <p:ext uri="{BB962C8B-B14F-4D97-AF65-F5344CB8AC3E}">
        <p14:creationId xmlns:p14="http://schemas.microsoft.com/office/powerpoint/2010/main" val="35514461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1FCE60-ECDB-49B1-A5CA-E834A33FE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1" y="3587283"/>
            <a:ext cx="250197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4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489" y="1757117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413ED0-013B-6496-DBDC-7ECB4F0E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0" y="586855"/>
            <a:ext cx="3131093" cy="3507474"/>
          </a:xfrm>
        </p:spPr>
        <p:txBody>
          <a:bodyPr anchor="b">
            <a:normAutofit/>
          </a:bodyPr>
          <a:lstStyle/>
          <a:p>
            <a:pPr algn="r"/>
            <a:r>
              <a:rPr lang="es-ES" sz="3000">
                <a:solidFill>
                  <a:schemeClr val="bg1"/>
                </a:solidFill>
              </a:rPr>
              <a:t>La fiabilidad debe ser un pilar de nuestra búsqueda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7A531A-2D59-3C46-570A-5BEB8589A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5" y="833535"/>
            <a:ext cx="3222170" cy="5361991"/>
          </a:xfrm>
        </p:spPr>
        <p:txBody>
          <a:bodyPr>
            <a:normAutofit/>
          </a:bodyPr>
          <a:lstStyle/>
          <a:p>
            <a:r>
              <a:rPr lang="es-ES" sz="1600" dirty="0"/>
              <a:t>Los vehículos modernos no son propensos a tener fallas de fiabilidad, aun así vamos a seleccionar filtrar mediante los 15 fabricantes mas fiables del mercado estadounidense, tanto por falta de fallos como por velocidad en la reparación de los fallos que han sido inevitables</a:t>
            </a: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325A429E-5634-462B-FCCE-DDE093F23C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0"/>
          <a:stretch/>
        </p:blipFill>
        <p:spPr>
          <a:xfrm>
            <a:off x="8671322" y="457200"/>
            <a:ext cx="250745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64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3CDF917-A09C-13FD-A21B-CC827D2B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268036" cy="214014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100"/>
              <a:t>La motorización es importante en nuestro caso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A04A8C5-7B45-86EC-109C-6ABDB5C17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3054545"/>
            <a:ext cx="5268037" cy="2567508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600"/>
              <a:t>Filtrar debido al numero de cilindros o cilindrada, según la información que tengamos, nos ayuda a acotar la búsqueda a nuestras necesidades.</a:t>
            </a:r>
          </a:p>
          <a:p>
            <a:pPr>
              <a:lnSpc>
                <a:spcPct val="110000"/>
              </a:lnSpc>
            </a:pPr>
            <a:r>
              <a:rPr lang="es-ES" sz="1600"/>
              <a:t>Un motor más pequeño será una buena opción para un primer coche, especialmente 4 cilindros. </a:t>
            </a:r>
          </a:p>
          <a:p>
            <a:pPr>
              <a:lnSpc>
                <a:spcPct val="110000"/>
              </a:lnSpc>
            </a:pPr>
            <a:r>
              <a:rPr lang="es-ES" sz="1600"/>
              <a:t>Debemos tener cuidado con la sobrealimentación, proporcionara mas potencia pero también mas piezas que pueden fallar.</a:t>
            </a:r>
          </a:p>
        </p:txBody>
      </p:sp>
      <p:pic>
        <p:nvPicPr>
          <p:cNvPr id="9" name="Picture 8" descr="Engranajes de una máquina">
            <a:extLst>
              <a:ext uri="{FF2B5EF4-FFF2-40B4-BE49-F238E27FC236}">
                <a16:creationId xmlns:a16="http://schemas.microsoft.com/office/drawing/2014/main" id="{CCD14FB5-3FCD-3DD1-F48A-5E4A01939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70" r="17681" b="1"/>
          <a:stretch/>
        </p:blipFill>
        <p:spPr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29" name="Rectangle 2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54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96D436E-1674-FA0D-F412-65BBDDBB0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Antes de aplicar estos filtros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7925AA-088D-69ED-4070-E2E182FC5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Después de aplicarlos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B5689A38-AE64-805B-49F6-4D0E9F9EBDA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8" t="12405" r="41710" b="41182"/>
          <a:stretch/>
        </p:blipFill>
        <p:spPr>
          <a:xfrm>
            <a:off x="4867275" y="2186755"/>
            <a:ext cx="5886450" cy="2641278"/>
          </a:xfr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435B0A43-CE1B-4BD8-8BF3-E2DF99C9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Tener en cuenta todos estos aspectos ayuda</a:t>
            </a:r>
          </a:p>
        </p:txBody>
      </p:sp>
      <p:pic>
        <p:nvPicPr>
          <p:cNvPr id="14" name="Marcador de contenido 13" descr="Mapa">
            <a:extLst>
              <a:ext uri="{FF2B5EF4-FFF2-40B4-BE49-F238E27FC236}">
                <a16:creationId xmlns:a16="http://schemas.microsoft.com/office/drawing/2014/main" id="{9727786B-D400-E440-732C-16C2922019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6" r="14799"/>
          <a:stretch/>
        </p:blipFill>
        <p:spPr>
          <a:xfrm>
            <a:off x="952500" y="2224087"/>
            <a:ext cx="5886450" cy="2772537"/>
          </a:xfrm>
        </p:spPr>
      </p:pic>
    </p:spTree>
    <p:extLst>
      <p:ext uri="{BB962C8B-B14F-4D97-AF65-F5344CB8AC3E}">
        <p14:creationId xmlns:p14="http://schemas.microsoft.com/office/powerpoint/2010/main" val="3962530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F97CE"/>
      </a:accent1>
      <a:accent2>
        <a:srgbClr val="76A0C3"/>
      </a:accent2>
      <a:accent3>
        <a:srgbClr val="7AAEAF"/>
      </a:accent3>
      <a:accent4>
        <a:srgbClr val="6BB196"/>
      </a:accent4>
      <a:accent5>
        <a:srgbClr val="77AF82"/>
      </a:accent5>
      <a:accent6>
        <a:srgbClr val="7AB16B"/>
      </a:accent6>
      <a:hlink>
        <a:srgbClr val="8B8354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460</Words>
  <Application>Microsoft Office PowerPoint</Application>
  <PresentationFormat>Panorámica</PresentationFormat>
  <Paragraphs>97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Gill Sans Nova</vt:lpstr>
      <vt:lpstr>GradientRiseVTI</vt:lpstr>
      <vt:lpstr>MI PRIMER COCHE ¿CUÁL ES EL MEJOR?</vt:lpstr>
      <vt:lpstr>Más de 425k opciones, ¿por dónde empiezo?</vt:lpstr>
      <vt:lpstr>Presupuesto, limitante fundamental</vt:lpstr>
      <vt:lpstr>La edad no es solo un numero</vt:lpstr>
      <vt:lpstr>El kilometraje puede ser importante, pero no principal</vt:lpstr>
      <vt:lpstr>El estado del vehículo es realmente importante</vt:lpstr>
      <vt:lpstr>La fiabilidad debe ser un pilar de nuestra búsqueda</vt:lpstr>
      <vt:lpstr>La motorización es importante en nuestro caso</vt:lpstr>
      <vt:lpstr>Tener en cuenta todos estos aspectos ayuda</vt:lpstr>
      <vt:lpstr>La fiabilidad deja de ser relevante</vt:lpstr>
      <vt:lpstr>No existe un solo coche que cumpla nuestras condiciones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PRIMER COCHE ¿CUÁL ES EL MEJOR?</dc:title>
  <dc:creator>juan ignacio montalbán sardi</dc:creator>
  <cp:lastModifiedBy>juan ignacio montalbán sardi</cp:lastModifiedBy>
  <cp:revision>11</cp:revision>
  <dcterms:created xsi:type="dcterms:W3CDTF">2022-10-24T22:42:57Z</dcterms:created>
  <dcterms:modified xsi:type="dcterms:W3CDTF">2022-10-25T14:28:18Z</dcterms:modified>
</cp:coreProperties>
</file>