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2" d="100"/>
          <a:sy n="102" d="100"/>
        </p:scale>
        <p:origin x="89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F122CF-5E92-4219-AB8B-6BCB5B518F7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69D17AD-B0CF-4B69-B216-918B0F570138}">
      <dgm:prSet/>
      <dgm:spPr/>
      <dgm:t>
        <a:bodyPr/>
        <a:lstStyle/>
        <a:p>
          <a:r>
            <a:rPr lang="en-US"/>
            <a:t>Se trata de una columna categórica con mas de mil quinientos valores únicos. Para tartar este problema vamos a basarnos en el principio de pareto, que dice que la población o en este caso informacion sigue una distribucion de 80/20.</a:t>
          </a:r>
        </a:p>
      </dgm:t>
    </dgm:pt>
    <dgm:pt modelId="{67E81F7C-006D-4342-BE3E-C55D27FEB43D}" type="parTrans" cxnId="{B29636D7-5C00-41EA-B2E5-184586D5441D}">
      <dgm:prSet/>
      <dgm:spPr/>
      <dgm:t>
        <a:bodyPr/>
        <a:lstStyle/>
        <a:p>
          <a:endParaRPr lang="en-US"/>
        </a:p>
      </dgm:t>
    </dgm:pt>
    <dgm:pt modelId="{9424B92A-2C5E-4FB5-87D8-595C87740EB7}" type="sibTrans" cxnId="{B29636D7-5C00-41EA-B2E5-184586D5441D}">
      <dgm:prSet/>
      <dgm:spPr/>
      <dgm:t>
        <a:bodyPr/>
        <a:lstStyle/>
        <a:p>
          <a:endParaRPr lang="en-US"/>
        </a:p>
      </dgm:t>
    </dgm:pt>
    <dgm:pt modelId="{35DB9268-AAB5-450A-9C06-6B1BD356BBCA}">
      <dgm:prSet/>
      <dgm:spPr/>
      <dgm:t>
        <a:bodyPr/>
        <a:lstStyle/>
        <a:p>
          <a:r>
            <a:rPr lang="en-US"/>
            <a:t>El 20% de modelos aparece con una frecuencia del 80% en nuestros datos y el 80% de los modelos (llamaremos ‘other’) solo nos da el 20% de informacion.</a:t>
          </a:r>
        </a:p>
      </dgm:t>
    </dgm:pt>
    <dgm:pt modelId="{15CBDCD1-DE4D-4ED5-95A5-F3F84FE04E1A}" type="parTrans" cxnId="{AD207454-AA83-423D-B205-7BA85AF4655C}">
      <dgm:prSet/>
      <dgm:spPr/>
      <dgm:t>
        <a:bodyPr/>
        <a:lstStyle/>
        <a:p>
          <a:endParaRPr lang="en-US"/>
        </a:p>
      </dgm:t>
    </dgm:pt>
    <dgm:pt modelId="{9A2FBCE9-B8BD-4DDE-9A7B-1BE69FD90701}" type="sibTrans" cxnId="{AD207454-AA83-423D-B205-7BA85AF4655C}">
      <dgm:prSet/>
      <dgm:spPr/>
      <dgm:t>
        <a:bodyPr/>
        <a:lstStyle/>
        <a:p>
          <a:endParaRPr lang="en-US"/>
        </a:p>
      </dgm:t>
    </dgm:pt>
    <dgm:pt modelId="{44F9468C-CBF3-4F00-A8DA-CA4777847E22}">
      <dgm:prSet/>
      <dgm:spPr/>
      <dgm:t>
        <a:bodyPr/>
        <a:lstStyle/>
        <a:p>
          <a:r>
            <a:rPr lang="en-US"/>
            <a:t>aplicando el principio de pareto y quedandonos solo con el principio del nombre del modelo, obtenemos asi 110 categorias distintas en la columna de model.</a:t>
          </a:r>
        </a:p>
      </dgm:t>
    </dgm:pt>
    <dgm:pt modelId="{0EB750E5-7623-4557-A609-B85B93189E91}" type="parTrans" cxnId="{15A688A4-DCED-44BB-B04F-6FAF679EA1BE}">
      <dgm:prSet/>
      <dgm:spPr/>
      <dgm:t>
        <a:bodyPr/>
        <a:lstStyle/>
        <a:p>
          <a:endParaRPr lang="en-US"/>
        </a:p>
      </dgm:t>
    </dgm:pt>
    <dgm:pt modelId="{CDAF7678-8BA1-42F2-9E51-0F1F7B9EA8C2}" type="sibTrans" cxnId="{15A688A4-DCED-44BB-B04F-6FAF679EA1BE}">
      <dgm:prSet/>
      <dgm:spPr/>
      <dgm:t>
        <a:bodyPr/>
        <a:lstStyle/>
        <a:p>
          <a:endParaRPr lang="en-US"/>
        </a:p>
      </dgm:t>
    </dgm:pt>
    <dgm:pt modelId="{A650630E-4F5D-49D9-A99A-5316E082EEB1}" type="pres">
      <dgm:prSet presAssocID="{06F122CF-5E92-4219-AB8B-6BCB5B518F7D}" presName="linear" presStyleCnt="0">
        <dgm:presLayoutVars>
          <dgm:animLvl val="lvl"/>
          <dgm:resizeHandles val="exact"/>
        </dgm:presLayoutVars>
      </dgm:prSet>
      <dgm:spPr/>
    </dgm:pt>
    <dgm:pt modelId="{5976C275-CACB-491F-B80A-9DD9A80DE55F}" type="pres">
      <dgm:prSet presAssocID="{F69D17AD-B0CF-4B69-B216-918B0F57013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8A7D66C-66E0-4DDB-A93F-94D02F0783A8}" type="pres">
      <dgm:prSet presAssocID="{9424B92A-2C5E-4FB5-87D8-595C87740EB7}" presName="spacer" presStyleCnt="0"/>
      <dgm:spPr/>
    </dgm:pt>
    <dgm:pt modelId="{A4A12060-E975-41BC-94FC-71011EB862BB}" type="pres">
      <dgm:prSet presAssocID="{35DB9268-AAB5-450A-9C06-6B1BD356BBC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22816F6-76AA-41B1-8851-04485B6CA9A4}" type="pres">
      <dgm:prSet presAssocID="{9A2FBCE9-B8BD-4DDE-9A7B-1BE69FD90701}" presName="spacer" presStyleCnt="0"/>
      <dgm:spPr/>
    </dgm:pt>
    <dgm:pt modelId="{5B85F91B-7970-4045-BA51-84E4C57BD27B}" type="pres">
      <dgm:prSet presAssocID="{44F9468C-CBF3-4F00-A8DA-CA4777847E2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D207454-AA83-423D-B205-7BA85AF4655C}" srcId="{06F122CF-5E92-4219-AB8B-6BCB5B518F7D}" destId="{35DB9268-AAB5-450A-9C06-6B1BD356BBCA}" srcOrd="1" destOrd="0" parTransId="{15CBDCD1-DE4D-4ED5-95A5-F3F84FE04E1A}" sibTransId="{9A2FBCE9-B8BD-4DDE-9A7B-1BE69FD90701}"/>
    <dgm:cxn modelId="{034CE3A3-B8AD-45BC-B445-820EC250C578}" type="presOf" srcId="{F69D17AD-B0CF-4B69-B216-918B0F570138}" destId="{5976C275-CACB-491F-B80A-9DD9A80DE55F}" srcOrd="0" destOrd="0" presId="urn:microsoft.com/office/officeart/2005/8/layout/vList2"/>
    <dgm:cxn modelId="{15A688A4-DCED-44BB-B04F-6FAF679EA1BE}" srcId="{06F122CF-5E92-4219-AB8B-6BCB5B518F7D}" destId="{44F9468C-CBF3-4F00-A8DA-CA4777847E22}" srcOrd="2" destOrd="0" parTransId="{0EB750E5-7623-4557-A609-B85B93189E91}" sibTransId="{CDAF7678-8BA1-42F2-9E51-0F1F7B9EA8C2}"/>
    <dgm:cxn modelId="{ED798EC7-E531-4F55-B9A8-D4FE4F95D887}" type="presOf" srcId="{35DB9268-AAB5-450A-9C06-6B1BD356BBCA}" destId="{A4A12060-E975-41BC-94FC-71011EB862BB}" srcOrd="0" destOrd="0" presId="urn:microsoft.com/office/officeart/2005/8/layout/vList2"/>
    <dgm:cxn modelId="{59F6EBCC-8F82-4FDA-8B07-46E3419538C1}" type="presOf" srcId="{06F122CF-5E92-4219-AB8B-6BCB5B518F7D}" destId="{A650630E-4F5D-49D9-A99A-5316E082EEB1}" srcOrd="0" destOrd="0" presId="urn:microsoft.com/office/officeart/2005/8/layout/vList2"/>
    <dgm:cxn modelId="{B29636D7-5C00-41EA-B2E5-184586D5441D}" srcId="{06F122CF-5E92-4219-AB8B-6BCB5B518F7D}" destId="{F69D17AD-B0CF-4B69-B216-918B0F570138}" srcOrd="0" destOrd="0" parTransId="{67E81F7C-006D-4342-BE3E-C55D27FEB43D}" sibTransId="{9424B92A-2C5E-4FB5-87D8-595C87740EB7}"/>
    <dgm:cxn modelId="{39E344E2-C9D8-4F5D-81F1-2CC068DEBA8E}" type="presOf" srcId="{44F9468C-CBF3-4F00-A8DA-CA4777847E22}" destId="{5B85F91B-7970-4045-BA51-84E4C57BD27B}" srcOrd="0" destOrd="0" presId="urn:microsoft.com/office/officeart/2005/8/layout/vList2"/>
    <dgm:cxn modelId="{E3A4BAA3-4B8E-4A79-924E-D6EA8D80EB50}" type="presParOf" srcId="{A650630E-4F5D-49D9-A99A-5316E082EEB1}" destId="{5976C275-CACB-491F-B80A-9DD9A80DE55F}" srcOrd="0" destOrd="0" presId="urn:microsoft.com/office/officeart/2005/8/layout/vList2"/>
    <dgm:cxn modelId="{C1E8F781-8090-4958-9D70-643E7F1E25E8}" type="presParOf" srcId="{A650630E-4F5D-49D9-A99A-5316E082EEB1}" destId="{48A7D66C-66E0-4DDB-A93F-94D02F0783A8}" srcOrd="1" destOrd="0" presId="urn:microsoft.com/office/officeart/2005/8/layout/vList2"/>
    <dgm:cxn modelId="{73DE3B58-6EE6-4CA8-B15F-0A2410AAAE37}" type="presParOf" srcId="{A650630E-4F5D-49D9-A99A-5316E082EEB1}" destId="{A4A12060-E975-41BC-94FC-71011EB862BB}" srcOrd="2" destOrd="0" presId="urn:microsoft.com/office/officeart/2005/8/layout/vList2"/>
    <dgm:cxn modelId="{CC4452C6-BBE9-4922-A92F-87C952A40FBC}" type="presParOf" srcId="{A650630E-4F5D-49D9-A99A-5316E082EEB1}" destId="{822816F6-76AA-41B1-8851-04485B6CA9A4}" srcOrd="3" destOrd="0" presId="urn:microsoft.com/office/officeart/2005/8/layout/vList2"/>
    <dgm:cxn modelId="{47CFE5B4-B63B-4963-92CA-A8EC7FE4BB30}" type="presParOf" srcId="{A650630E-4F5D-49D9-A99A-5316E082EEB1}" destId="{5B85F91B-7970-4045-BA51-84E4C57BD2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6C275-CACB-491F-B80A-9DD9A80DE55F}">
      <dsp:nvSpPr>
        <dsp:cNvPr id="0" name=""/>
        <dsp:cNvSpPr/>
      </dsp:nvSpPr>
      <dsp:spPr>
        <a:xfrm>
          <a:off x="0" y="101093"/>
          <a:ext cx="6391275" cy="16450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 trata de una columna categórica con mas de mil quinientos valores únicos. Para tartar este problema vamos a basarnos en el principio de pareto, que dice que la población o en este caso informacion sigue una distribucion de 80/20.</a:t>
          </a:r>
        </a:p>
      </dsp:txBody>
      <dsp:txXfrm>
        <a:off x="80303" y="181396"/>
        <a:ext cx="6230669" cy="1484414"/>
      </dsp:txXfrm>
    </dsp:sp>
    <dsp:sp modelId="{A4A12060-E975-41BC-94FC-71011EB862BB}">
      <dsp:nvSpPr>
        <dsp:cNvPr id="0" name=""/>
        <dsp:cNvSpPr/>
      </dsp:nvSpPr>
      <dsp:spPr>
        <a:xfrm>
          <a:off x="0" y="1800833"/>
          <a:ext cx="6391275" cy="1645020"/>
        </a:xfrm>
        <a:prstGeom prst="roundRect">
          <a:avLst/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El 20% de modelos aparece con una frecuencia del 80% en nuestros datos y el 80% de los modelos (llamaremos ‘other’) solo nos da el 20% de informacion.</a:t>
          </a:r>
        </a:p>
      </dsp:txBody>
      <dsp:txXfrm>
        <a:off x="80303" y="1881136"/>
        <a:ext cx="6230669" cy="1484414"/>
      </dsp:txXfrm>
    </dsp:sp>
    <dsp:sp modelId="{5B85F91B-7970-4045-BA51-84E4C57BD27B}">
      <dsp:nvSpPr>
        <dsp:cNvPr id="0" name=""/>
        <dsp:cNvSpPr/>
      </dsp:nvSpPr>
      <dsp:spPr>
        <a:xfrm>
          <a:off x="0" y="3500573"/>
          <a:ext cx="6391275" cy="164502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aplicando el principio de pareto y quedandonos solo con el principio del nombre del modelo, obtenemos asi 110 categorias distintas en la columna de model.</a:t>
          </a:r>
        </a:p>
      </dsp:txBody>
      <dsp:txXfrm>
        <a:off x="80303" y="3580876"/>
        <a:ext cx="6230669" cy="1484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7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8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64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91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65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34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89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341B595-366B-43E2-A22E-EA6A78C03F0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75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341B595-366B-43E2-A22E-EA6A78C03F0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6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6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2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7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61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3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8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6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0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5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A55C05-0F8A-3C00-6A17-B8A93B12E0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10" b="2428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5A637E6-A989-A54C-6AE4-322F00F6E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7331" y="1315616"/>
            <a:ext cx="4676969" cy="3848100"/>
          </a:xfrm>
        </p:spPr>
        <p:txBody>
          <a:bodyPr>
            <a:normAutofit fontScale="90000"/>
          </a:bodyPr>
          <a:lstStyle/>
          <a:p>
            <a:pPr algn="r"/>
            <a:r>
              <a:rPr lang="es-ES" sz="6600" dirty="0"/>
              <a:t>MACHINE LEARNING: </a:t>
            </a:r>
            <a:r>
              <a:rPr lang="es-ES" b="1" dirty="0"/>
              <a:t>estimación de precio de vehículos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680A77-CA8C-29F4-2F20-B4D1990C8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9886" y="5075227"/>
            <a:ext cx="4294414" cy="906473"/>
          </a:xfrm>
        </p:spPr>
        <p:txBody>
          <a:bodyPr>
            <a:normAutofit/>
          </a:bodyPr>
          <a:lstStyle/>
          <a:p>
            <a:pPr algn="r"/>
            <a:r>
              <a:rPr lang="es-ES" dirty="0">
                <a:solidFill>
                  <a:srgbClr val="FFFFFF"/>
                </a:solidFill>
              </a:rPr>
              <a:t>Trabajo realizado por: Juan Ignacio Montalbán Sardi</a:t>
            </a:r>
          </a:p>
        </p:txBody>
      </p:sp>
    </p:spTree>
    <p:extLst>
      <p:ext uri="{BB962C8B-B14F-4D97-AF65-F5344CB8AC3E}">
        <p14:creationId xmlns:p14="http://schemas.microsoft.com/office/powerpoint/2010/main" val="2695318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>
            <a:extLst>
              <a:ext uri="{FF2B5EF4-FFF2-40B4-BE49-F238E27FC236}">
                <a16:creationId xmlns:a16="http://schemas.microsoft.com/office/drawing/2014/main" id="{1675B32C-D0C9-1474-EC7C-CF96BE6412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44" r="-1" b="26078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4" name="Freeform: Shape 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3D9F9F-FFD0-0634-2CBD-878C40E47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199" y="4611431"/>
            <a:ext cx="10407602" cy="1252041"/>
          </a:xfrm>
        </p:spPr>
        <p:txBody>
          <a:bodyPr>
            <a:normAutofit/>
          </a:bodyPr>
          <a:lstStyle/>
          <a:p>
            <a:pPr algn="ctr"/>
            <a:r>
              <a:rPr lang="es-ES" sz="6000" dirty="0">
                <a:solidFill>
                  <a:srgbClr val="EBEBEB"/>
                </a:solidFill>
              </a:rPr>
              <a:t>Muchas gracias </a:t>
            </a:r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039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651A3-F8F1-B388-BBD9-241BA77C6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821" y="516371"/>
            <a:ext cx="4696590" cy="1447802"/>
          </a:xfrm>
        </p:spPr>
        <p:txBody>
          <a:bodyPr anchor="b">
            <a:normAutofit/>
          </a:bodyPr>
          <a:lstStyle/>
          <a:p>
            <a:pPr algn="ctr"/>
            <a:r>
              <a:rPr lang="es-ES" sz="4400" b="1" dirty="0">
                <a:solidFill>
                  <a:schemeClr val="bg2">
                    <a:lumMod val="10000"/>
                  </a:schemeClr>
                </a:solidFill>
              </a:rPr>
              <a:t>Columnas del </a:t>
            </a:r>
            <a:r>
              <a:rPr lang="es-ES" sz="4400" b="1" dirty="0" err="1">
                <a:solidFill>
                  <a:schemeClr val="bg2">
                    <a:lumMod val="10000"/>
                  </a:schemeClr>
                </a:solidFill>
              </a:rPr>
              <a:t>dataframe</a:t>
            </a:r>
            <a:r>
              <a:rPr lang="es-ES" sz="4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</p:txBody>
      </p:sp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BDE65A9F-9AC3-8C7C-043F-456260A6B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83" y="2688075"/>
            <a:ext cx="7156048" cy="2984938"/>
          </a:xfrm>
          <a:noFill/>
        </p:spPr>
      </p:pic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335AD9EB-1BBC-4CF8-8FAE-1E89D7A5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7" name="Imagen 6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B0766347-6078-B21A-3EFC-B901CFCAA7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631" y="2688075"/>
            <a:ext cx="3663820" cy="29849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8549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4" descr="Habitación con servidores iluminados">
            <a:extLst>
              <a:ext uri="{FF2B5EF4-FFF2-40B4-BE49-F238E27FC236}">
                <a16:creationId xmlns:a16="http://schemas.microsoft.com/office/drawing/2014/main" id="{D84DC028-B52D-6821-325C-3182271139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872" r="1" b="14638"/>
          <a:stretch/>
        </p:blipFill>
        <p:spPr>
          <a:xfrm>
            <a:off x="477085" y="466162"/>
            <a:ext cx="11237832" cy="3937502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</p:spPr>
      </p:pic>
      <p:sp>
        <p:nvSpPr>
          <p:cNvPr id="39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128074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8392"/>
            <a:ext cx="12192000" cy="3033446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965AB5-E1AA-ED53-DC16-77235237E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110824"/>
            <a:ext cx="5015258" cy="1908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Obtención de datos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0AC27CB-2E5B-0717-B9DE-2C6F745B2515}"/>
              </a:ext>
            </a:extLst>
          </p:cNvPr>
          <p:cNvSpPr txBox="1"/>
          <p:nvPr/>
        </p:nvSpPr>
        <p:spPr>
          <a:xfrm>
            <a:off x="6375894" y="4110824"/>
            <a:ext cx="4772509" cy="1908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>
                <a:highlight>
                  <a:srgbClr val="000000"/>
                </a:highlight>
              </a:rPr>
              <a:t>Partimos del dataset de vehículos ya tratado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>
                <a:highlight>
                  <a:srgbClr val="000000"/>
                </a:highlight>
              </a:rPr>
              <a:t>Comprobamos las columnas para ver como debemos tratar los datos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>
                <a:highlight>
                  <a:srgbClr val="000000"/>
                </a:highlight>
              </a:rPr>
              <a:t>Retiramos las columnas innecesarias que no nos aportan información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>
                <a:highlight>
                  <a:srgbClr val="000000"/>
                </a:highlight>
              </a:rPr>
              <a:t>Observamos el DataFrame para saber como hacer frente a los datos 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400"/>
          </a:p>
        </p:txBody>
      </p:sp>
      <p:sp>
        <p:nvSpPr>
          <p:cNvPr id="20" name="Footer Placeholder 6">
            <a:extLst>
              <a:ext uri="{FF2B5EF4-FFF2-40B4-BE49-F238E27FC236}">
                <a16:creationId xmlns:a16="http://schemas.microsoft.com/office/drawing/2014/main" id="{11199D09-9DAC-4D8F-8067-411B9B5F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8778"/>
            <a:ext cx="3859795" cy="3048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1" i="0" kern="1200">
                <a:solidFill>
                  <a:schemeClr val="accent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21" name="Slide Number Placeholder 8">
            <a:extLst>
              <a:ext uri="{FF2B5EF4-FFF2-40B4-BE49-F238E27FC236}">
                <a16:creationId xmlns:a16="http://schemas.microsoft.com/office/drawing/2014/main" id="{4643FDF9-4F10-41D0-B36B-A0E7E181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1790" y="6335752"/>
            <a:ext cx="838199" cy="4308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45C5C030-0550-4584-9C82-E35DF7DBC581}" type="slidenum">
              <a:rPr lang="en-US" sz="1800">
                <a:solidFill>
                  <a:schemeClr val="accent1"/>
                </a:solidFill>
              </a:rPr>
              <a:pPr algn="r" defTabSz="914400">
                <a:spcAft>
                  <a:spcPts val="600"/>
                </a:spcAft>
              </a:pPr>
              <a:t>3</a:t>
            </a:fld>
            <a:endParaRPr lang="en-US" sz="18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548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D5254-65D9-F9BA-14FB-48E6BF5F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Diferencia de tipos en las columnas</a:t>
            </a:r>
          </a:p>
        </p:txBody>
      </p:sp>
      <p:pic>
        <p:nvPicPr>
          <p:cNvPr id="8" name="Marcador de posición de imagen 7" descr="Imagen que contiene Tabla&#10;&#10;Descripción generada automáticamente">
            <a:extLst>
              <a:ext uri="{FF2B5EF4-FFF2-40B4-BE49-F238E27FC236}">
                <a16:creationId xmlns:a16="http://schemas.microsoft.com/office/drawing/2014/main" id="{5858D532-B524-F025-B5BA-66A877439D6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24" r="-1287" b="8371"/>
          <a:stretch/>
        </p:blipFill>
        <p:spPr>
          <a:xfrm>
            <a:off x="6767324" y="822960"/>
            <a:ext cx="3345940" cy="5431536"/>
          </a:xfrm>
          <a:prstGeom prst="roundRect">
            <a:avLst>
              <a:gd name="adj" fmla="val 4408"/>
            </a:avLst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48552D-43BC-3D49-D890-A6943C493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Vemos que la mayoría de las columnas son categóricas y el tratarlas bien es esencial para el buen funcionamiento de nuestro regresor </a:t>
            </a:r>
          </a:p>
        </p:txBody>
      </p:sp>
    </p:spTree>
    <p:extLst>
      <p:ext uri="{BB962C8B-B14F-4D97-AF65-F5344CB8AC3E}">
        <p14:creationId xmlns:p14="http://schemas.microsoft.com/office/powerpoint/2010/main" val="1009218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8B092-5D7B-5FD4-610D-E6BE72C0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Empezamos a tratar los datos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A0589C-8954-757D-308E-FE731FA1C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Para poder utilizar nuestros datos, debemos transformar nuestras columnas categóricas. Pero comprobamos que existen valores nulos en las columnas de pintura y ‘drive’. Sustituimos los valores por la media y eliminamos los duplicados de dataset, obteniendo así alrededor de 12k valores. </a:t>
            </a:r>
          </a:p>
          <a:p>
            <a:r>
              <a:rPr lang="es-ES" dirty="0"/>
              <a:t>Para facilitarnos el tratado de datos la columna de kilometraje vamos a dividirla en 10 intervalos para así pasar de 5k valores únicos a 10 intervalos.</a:t>
            </a:r>
          </a:p>
        </p:txBody>
      </p:sp>
    </p:spTree>
    <p:extLst>
      <p:ext uri="{BB962C8B-B14F-4D97-AF65-F5344CB8AC3E}">
        <p14:creationId xmlns:p14="http://schemas.microsoft.com/office/powerpoint/2010/main" val="3702126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40A04F8-D761-4E0B-DA72-BD4C3BD6A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EBEBEB"/>
                </a:solidFill>
              </a:rPr>
              <a:t>El mayor ‘problema’ es la columna de modelo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2" name="Marcador de texto 3">
            <a:extLst>
              <a:ext uri="{FF2B5EF4-FFF2-40B4-BE49-F238E27FC236}">
                <a16:creationId xmlns:a16="http://schemas.microsoft.com/office/drawing/2014/main" id="{EA56D72F-DF52-A094-32C6-64A3157DF4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9750743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82918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05342-2BE0-3139-D87B-2D89977B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Estado de los datos test </a:t>
            </a:r>
          </a:p>
        </p:txBody>
      </p:sp>
      <p:pic>
        <p:nvPicPr>
          <p:cNvPr id="12" name="Marcador de posición de imagen 11">
            <a:extLst>
              <a:ext uri="{FF2B5EF4-FFF2-40B4-BE49-F238E27FC236}">
                <a16:creationId xmlns:a16="http://schemas.microsoft.com/office/drawing/2014/main" id="{35DC5D73-C926-0BB3-D000-A00330FB23B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6" b="101"/>
          <a:stretch/>
        </p:blipFill>
        <p:spPr>
          <a:xfrm>
            <a:off x="7652771" y="1609244"/>
            <a:ext cx="1648055" cy="3229456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6F4247-30A8-2371-16F8-96AA8E466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657599"/>
            <a:ext cx="3859212" cy="1950099"/>
          </a:xfrm>
        </p:spPr>
        <p:txBody>
          <a:bodyPr>
            <a:normAutofit lnSpcReduction="10000"/>
          </a:bodyPr>
          <a:lstStyle/>
          <a:p>
            <a:r>
              <a:rPr lang="es-ES" dirty="0"/>
              <a:t>Estas son las distintas columnas, a las cuales les vamos a aplicar </a:t>
            </a:r>
            <a:r>
              <a:rPr lang="es-ES" dirty="0" err="1"/>
              <a:t>one_hot</a:t>
            </a:r>
            <a:r>
              <a:rPr lang="es-ES" dirty="0"/>
              <a:t> </a:t>
            </a:r>
            <a:r>
              <a:rPr lang="es-ES" dirty="0" err="1"/>
              <a:t>encoder</a:t>
            </a:r>
            <a:r>
              <a:rPr lang="es-ES" dirty="0"/>
              <a:t> solo a las </a:t>
            </a:r>
            <a:r>
              <a:rPr lang="es-ES" dirty="0" err="1"/>
              <a:t>categoricas</a:t>
            </a:r>
            <a:r>
              <a:rPr lang="es-ES" dirty="0"/>
              <a:t> mediante el método de </a:t>
            </a:r>
            <a:r>
              <a:rPr lang="es-ES" dirty="0" err="1"/>
              <a:t>sklearn</a:t>
            </a:r>
            <a:r>
              <a:rPr lang="es-ES" dirty="0"/>
              <a:t> </a:t>
            </a:r>
            <a:r>
              <a:rPr lang="es-ES" dirty="0" err="1"/>
              <a:t>columna_transformer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El resultado final es un </a:t>
            </a:r>
            <a:r>
              <a:rPr lang="es-ES" dirty="0" err="1"/>
              <a:t>dataframe</a:t>
            </a:r>
            <a:r>
              <a:rPr lang="es-ES" dirty="0"/>
              <a:t> con 221 columnas </a:t>
            </a:r>
          </a:p>
        </p:txBody>
      </p:sp>
      <p:pic>
        <p:nvPicPr>
          <p:cNvPr id="14" name="Imagen 13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E92FCA8C-6F9C-2F1D-09F8-0E8834561F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2"/>
          <a:stretch/>
        </p:blipFill>
        <p:spPr>
          <a:xfrm>
            <a:off x="9786828" y="1580669"/>
            <a:ext cx="1648054" cy="3229456"/>
          </a:xfrm>
          <a:prstGeom prst="rect">
            <a:avLst/>
          </a:prstGeom>
          <a:effectLst>
            <a:reflection blurRad="6350" stA="52000" endA="300" endPos="30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58040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E93C2-B7B2-6BB3-3CBE-9E976C295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 de modelos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5E76B8-1A7E-2191-EAC1-4908A653D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30245" y="503612"/>
            <a:ext cx="3757545" cy="2283824"/>
          </a:xfrm>
        </p:spPr>
        <p:txBody>
          <a:bodyPr/>
          <a:lstStyle/>
          <a:p>
            <a:r>
              <a:rPr lang="es-ES" dirty="0"/>
              <a:t>Probamos diferentes modelos y medimos el error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E6E2681-CFCA-35FE-9970-1DC2F106B629}"/>
              </a:ext>
            </a:extLst>
          </p:cNvPr>
          <p:cNvSpPr txBox="1"/>
          <p:nvPr/>
        </p:nvSpPr>
        <p:spPr>
          <a:xfrm>
            <a:off x="7118392" y="2862851"/>
            <a:ext cx="4152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Modelos probados: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/>
              <a:t>Linear </a:t>
            </a:r>
            <a:r>
              <a:rPr lang="es-ES" sz="2400" dirty="0" err="1"/>
              <a:t>regression</a:t>
            </a:r>
            <a:endParaRPr lang="es-E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/>
              <a:t>Ridge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 err="1"/>
              <a:t>ElasticNet</a:t>
            </a:r>
            <a:endParaRPr lang="es-E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 err="1"/>
              <a:t>RandomForest</a:t>
            </a:r>
            <a:endParaRPr lang="es-E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 err="1"/>
              <a:t>XGBoost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690314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DDFCB-C397-348B-939B-EC8425131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830943"/>
            <a:ext cx="8825659" cy="1005961"/>
          </a:xfrm>
        </p:spPr>
        <p:txBody>
          <a:bodyPr/>
          <a:lstStyle/>
          <a:p>
            <a:pPr algn="ctr"/>
            <a:r>
              <a:rPr lang="es-ES" dirty="0"/>
              <a:t>Comprobamos el error en los distintos modelos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03D9A7-F322-667C-DE22-BB7C970A8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3" y="1975878"/>
            <a:ext cx="3141878" cy="709939"/>
          </a:xfrm>
        </p:spPr>
        <p:txBody>
          <a:bodyPr/>
          <a:lstStyle/>
          <a:p>
            <a:r>
              <a:rPr lang="es-ES" dirty="0"/>
              <a:t>Vemos el error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EDD88F-3610-F9A5-EB38-CC27B72A9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12720" y="2824792"/>
            <a:ext cx="3147009" cy="576262"/>
          </a:xfrm>
        </p:spPr>
        <p:txBody>
          <a:bodyPr/>
          <a:lstStyle/>
          <a:p>
            <a:r>
              <a:rPr lang="es-ES" dirty="0" err="1"/>
              <a:t>RandomForest</a:t>
            </a:r>
            <a:r>
              <a:rPr lang="es-ES" dirty="0"/>
              <a:t> nos da las mejores métricas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E7ED3114-677B-A890-F5A0-C393DB4793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91317" y="2248530"/>
            <a:ext cx="3145730" cy="576262"/>
          </a:xfrm>
        </p:spPr>
        <p:txBody>
          <a:bodyPr/>
          <a:lstStyle/>
          <a:p>
            <a:r>
              <a:rPr lang="es-ES" dirty="0"/>
              <a:t>Resultados en test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8D069576-A32A-C574-76AC-467FA6B7218F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4512720" y="3459876"/>
            <a:ext cx="3145536" cy="2847293"/>
          </a:xfrm>
        </p:spPr>
        <p:txBody>
          <a:bodyPr/>
          <a:lstStyle/>
          <a:p>
            <a:r>
              <a:rPr lang="es-ES" dirty="0"/>
              <a:t>Las diferencias son realmente pequeñas pero como vemos los mejores resultados en las métricas de error nos lo da el modelo de </a:t>
            </a:r>
            <a:r>
              <a:rPr lang="es-ES" dirty="0" err="1"/>
              <a:t>randomforest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Utilizamos este modelo con los datos nuevos de test y vemos si funciona correctamente </a:t>
            </a:r>
          </a:p>
        </p:txBody>
      </p:sp>
      <p:pic>
        <p:nvPicPr>
          <p:cNvPr id="10" name="Imagen 9" descr="Aplicación&#10;&#10;Descripción generada automáticamente con confianza baja">
            <a:extLst>
              <a:ext uri="{FF2B5EF4-FFF2-40B4-BE49-F238E27FC236}">
                <a16:creationId xmlns:a16="http://schemas.microsoft.com/office/drawing/2014/main" id="{C4BE0CD1-5BA6-778E-CD65-345218153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28" y="3641284"/>
            <a:ext cx="2322363" cy="192424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6ABF769-9CFA-C44C-8245-B5D9FB760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883" y="3567615"/>
            <a:ext cx="2735495" cy="683873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273D59FF-9497-B865-15BC-B70CEDEB3D8B}"/>
              </a:ext>
            </a:extLst>
          </p:cNvPr>
          <p:cNvSpPr txBox="1"/>
          <p:nvPr/>
        </p:nvSpPr>
        <p:spPr>
          <a:xfrm>
            <a:off x="8205883" y="4779390"/>
            <a:ext cx="26885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Obtenemos como resultado un score de 0.695 sobre 1</a:t>
            </a:r>
          </a:p>
        </p:txBody>
      </p:sp>
    </p:spTree>
    <p:extLst>
      <p:ext uri="{BB962C8B-B14F-4D97-AF65-F5344CB8AC3E}">
        <p14:creationId xmlns:p14="http://schemas.microsoft.com/office/powerpoint/2010/main" val="12053758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TM02900722[[fn=Sala de reuniones Ion]]</Template>
  <TotalTime>263</TotalTime>
  <Words>418</Words>
  <Application>Microsoft Office PowerPoint</Application>
  <PresentationFormat>Panorámica</PresentationFormat>
  <Paragraphs>41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Sala de reuniones Ion</vt:lpstr>
      <vt:lpstr>MACHINE LEARNING: estimación de precio de vehículos </vt:lpstr>
      <vt:lpstr>Columnas del dataframe </vt:lpstr>
      <vt:lpstr>Obtención de datos</vt:lpstr>
      <vt:lpstr>Diferencia de tipos en las columnas</vt:lpstr>
      <vt:lpstr>Empezamos a tratar los datos </vt:lpstr>
      <vt:lpstr>El mayor ‘problema’ es la columna de modelo</vt:lpstr>
      <vt:lpstr>Estado de los datos test </vt:lpstr>
      <vt:lpstr>Prueba de modelos </vt:lpstr>
      <vt:lpstr>Comprobamos el error en los distintos modelos </vt:lpstr>
      <vt:lpstr>Muchas gracias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estimación de precio de vehículos </dc:title>
  <dc:creator>juan ignacio montalbán sardi</dc:creator>
  <cp:lastModifiedBy>juan ignacio montalbán sardi</cp:lastModifiedBy>
  <cp:revision>8</cp:revision>
  <dcterms:created xsi:type="dcterms:W3CDTF">2022-12-05T08:11:37Z</dcterms:created>
  <dcterms:modified xsi:type="dcterms:W3CDTF">2022-12-05T12:35:34Z</dcterms:modified>
</cp:coreProperties>
</file>