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38119D6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30"/>
  </p:notesMasterIdLst>
  <p:handoutMasterIdLst>
    <p:handoutMasterId r:id="rId31"/>
  </p:handoutMasterIdLst>
  <p:sldIdLst>
    <p:sldId id="256" r:id="rId5"/>
    <p:sldId id="373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36" r:id="rId26"/>
    <p:sldId id="437" r:id="rId27"/>
    <p:sldId id="386" r:id="rId28"/>
    <p:sldId id="3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09"/>
    <p:restoredTop sz="86392"/>
  </p:normalViewPr>
  <p:slideViewPr>
    <p:cSldViewPr snapToGrid="0">
      <p:cViewPr varScale="1">
        <p:scale>
          <a:sx n="93" d="100"/>
          <a:sy n="93" d="100"/>
        </p:scale>
        <p:origin x="224" y="7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27/02/23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723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Cuando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llamas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tienda para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hacer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teléfono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fachada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todos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departamentos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la tienda. El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proporciona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sencilla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interfaz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voz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sistema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pasarelas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varios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entrega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8103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Cuando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llamas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tienda para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hacer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teléfono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fachada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todos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departamentos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la tienda. El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proporciona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sencilla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interfaz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voz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sistema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pasarelas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varios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entrega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800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Cuando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llamas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tienda para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hacer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teléfono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fachada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todos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departamentos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la tienda. El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proporciona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sencilla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interfaz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voz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sistema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pasarelas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varios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entrega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8990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Cuando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llamas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tienda para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hacer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teléfono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fachada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todos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departamentos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la tienda. El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proporciona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sencilla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interfaz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voz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sistema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pasarelas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varios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entrega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8222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Cuando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llamas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tienda para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hacer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teléfono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fachada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todos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departamentos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la tienda. El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proporciona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sencilla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interfaz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voz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sistema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pasarelas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varios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entrega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1922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Cuando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llamas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tienda para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hacer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teléfono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fachada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todos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departamentos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la tienda. El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proporciona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sencilla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interfaz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voz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sistema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pasarelas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varios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entrega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5407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Cuando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llamas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tienda para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hacer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teléfono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fachada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todos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departamentos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la tienda. El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proporciona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sencilla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interfaz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voz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sistema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pasarelas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varios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entrega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054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Cuando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llamas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tienda para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hacer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teléfono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fachada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todos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departamentos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la tienda. El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proporciona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sencilla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interfaz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voz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sistema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pasarelas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varios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entrega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6267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Cuando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llamas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tienda para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hacer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teléfono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fachada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todos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departamentos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la tienda. El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proporciona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sencilla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interfaz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voz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sistema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pasarelas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varios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entrega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6375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Cuando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llamas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tienda para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hacer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teléfono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fachada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todos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departamentos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la tienda. El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proporciona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sencilla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interfaz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voz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sistema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pasarelas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varios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entrega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151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638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Cuando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llamas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tienda para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hacer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teléfono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fachada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todos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departamentos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la tienda. El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proporciona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sencilla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interfaz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voz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sistema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pasarelas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varios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entrega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0080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Cuando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llamas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tienda para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hacer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teléfono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fachada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todos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departamentos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la tienda. El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proporciona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sencilla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interfaz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voz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sistema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pasarelas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varios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entrega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5235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Cuando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llamas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tienda para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hacer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teléfono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fachada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todos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departamentos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la tienda. El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proporciona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sencilla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interfaz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voz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sistema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pasarelas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varios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entrega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9890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Cuando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llamas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tienda para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hacer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teléfono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fachada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todos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departamentos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la tienda. El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proporciona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sencilla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interfaz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voz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sistema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pasarelas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varios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entrega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4715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221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27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Cuando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llamas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tienda para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hacer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teléfono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fachada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todos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departamentos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la tienda. El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proporciona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sencilla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interfaz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voz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sistema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pasarelas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varios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entrega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6838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Cuando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llamas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tienda para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hacer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teléfono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fachada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todos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departamentos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la tienda. El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proporciona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sencilla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interfaz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voz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sistema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pasarelas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varios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entrega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7443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Cuando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llamas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tienda para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hacer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teléfono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fachada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todos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departamentos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la tienda. El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proporciona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sencilla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interfaz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voz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sistema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pasarelas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varios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entrega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736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Cuando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llamas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tienda para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hacer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teléfono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fachada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todos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departamentos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la tienda. El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proporciona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sencilla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interfaz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voz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sistema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pasarelas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varios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entrega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4298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Cuando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llamas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tienda para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hacer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teléfono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fachada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todos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departamentos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la tienda. El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proporciona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sencilla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interfaz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voz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sistema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pasarelas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varios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entrega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22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Cuando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llamas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tienda para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hacer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teléfono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fachada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todos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departamentos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la tienda. El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proporciona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sencilla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interfaz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voz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sistema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pasarelas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varios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entrega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7144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Cuando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llamas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tienda para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hacer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teléfono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un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es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tu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fachada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todos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los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departamentos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la tienda. El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operador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proporciona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una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sencilla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interfaz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voz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al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sistema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pedidos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pasarelas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pago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varios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servicios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entrega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873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670" r:id="rId13"/>
    <p:sldLayoutId id="2147483681" r:id="rId14"/>
    <p:sldLayoutId id="2147483713" r:id="rId15"/>
    <p:sldLayoutId id="2147483714" r:id="rId16"/>
    <p:sldLayoutId id="214748371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  <p:sldLayoutId id="2147483762" r:id="rId44"/>
    <p:sldLayoutId id="2147483763" r:id="rId45"/>
    <p:sldLayoutId id="214748376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38119D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40.emf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emf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s-ES" sz="3600" dirty="0"/>
              <a:t>Estructuras de datos.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087D4-6708-25CC-C9FA-7A10BD9DC0C3}"/>
              </a:ext>
            </a:extLst>
          </p:cNvPr>
          <p:cNvSpPr txBox="1"/>
          <p:nvPr/>
        </p:nvSpPr>
        <p:spPr>
          <a:xfrm>
            <a:off x="3307829" y="698009"/>
            <a:ext cx="5576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Que </a:t>
            </a:r>
            <a:r>
              <a:rPr lang="en-US" sz="3600" dirty="0" err="1"/>
              <a:t>tiene</a:t>
            </a:r>
            <a:r>
              <a:rPr lang="en-US" sz="3600" dirty="0"/>
              <a:t> de </a:t>
            </a:r>
            <a:r>
              <a:rPr lang="en-US" sz="3600" dirty="0" err="1"/>
              <a:t>malo</a:t>
            </a:r>
            <a:r>
              <a:rPr lang="en-US" sz="3600" dirty="0"/>
              <a:t> usar </a:t>
            </a:r>
            <a:r>
              <a:rPr lang="en-US" sz="3600" dirty="0" err="1"/>
              <a:t>arreglos</a:t>
            </a:r>
            <a:r>
              <a:rPr lang="en-US" sz="3600" dirty="0"/>
              <a:t>?</a:t>
            </a:r>
            <a:endParaRPr lang="en-CO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13FB2-2EE8-F942-E33C-243F023CBE03}"/>
              </a:ext>
            </a:extLst>
          </p:cNvPr>
          <p:cNvSpPr txBox="1"/>
          <p:nvPr/>
        </p:nvSpPr>
        <p:spPr>
          <a:xfrm>
            <a:off x="925551" y="1988422"/>
            <a:ext cx="4549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Limitaciones.</a:t>
            </a:r>
          </a:p>
          <a:p>
            <a:r>
              <a:rPr lang="en-CO" dirty="0"/>
              <a:t>3) Algunas operaciones pueden ser muy lentas, Ejemplo como sabemos si el arreglo contiene el numero 14?</a:t>
            </a:r>
          </a:p>
          <a:p>
            <a:endParaRPr lang="en-CO" dirty="0"/>
          </a:p>
          <a:p>
            <a:r>
              <a:rPr lang="en-CO" dirty="0"/>
              <a:t>Que pasa con el numero 15?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C0FCAA-F9DE-FEBF-E890-C02A39606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426" y="1848070"/>
            <a:ext cx="6248400" cy="236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BF3A9D-5194-21CC-3B84-69C78CE28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938" y="3579621"/>
            <a:ext cx="3056363" cy="163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3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087D4-6708-25CC-C9FA-7A10BD9DC0C3}"/>
              </a:ext>
            </a:extLst>
          </p:cNvPr>
          <p:cNvSpPr txBox="1"/>
          <p:nvPr/>
        </p:nvSpPr>
        <p:spPr>
          <a:xfrm>
            <a:off x="3307829" y="698009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Limitaciones</a:t>
            </a:r>
            <a:r>
              <a:rPr lang="en-US" sz="3600" dirty="0"/>
              <a:t>.</a:t>
            </a:r>
            <a:endParaRPr lang="en-CO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13FB2-2EE8-F942-E33C-243F023CBE03}"/>
              </a:ext>
            </a:extLst>
          </p:cNvPr>
          <p:cNvSpPr txBox="1"/>
          <p:nvPr/>
        </p:nvSpPr>
        <p:spPr>
          <a:xfrm>
            <a:off x="3821150" y="2181855"/>
            <a:ext cx="4549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CO" dirty="0"/>
              <a:t>Necesita saber el numero de elementos cuando se crear el arreglo.</a:t>
            </a:r>
          </a:p>
          <a:p>
            <a:pPr marL="342900" indent="-342900">
              <a:buAutoNum type="arabicParenR"/>
            </a:pPr>
            <a:r>
              <a:rPr lang="en-US" dirty="0"/>
              <a:t>S</a:t>
            </a:r>
            <a:r>
              <a:rPr lang="en-CO" dirty="0"/>
              <a:t>i es demasiado pequeno no puede agregar mas elementos.</a:t>
            </a:r>
          </a:p>
          <a:p>
            <a:pPr marL="342900" indent="-342900">
              <a:buAutoNum type="arabicParenR"/>
            </a:pPr>
            <a:r>
              <a:rPr lang="en-CO" dirty="0"/>
              <a:t>Si es demasiado largo, gastas espacio.</a:t>
            </a:r>
          </a:p>
          <a:p>
            <a:pPr marL="342900" indent="-342900">
              <a:buAutoNum type="arabicParenR"/>
            </a:pPr>
            <a:r>
              <a:rPr lang="en-CO" dirty="0"/>
              <a:t>No es facil insertar un elemento o eliminar uno</a:t>
            </a:r>
          </a:p>
          <a:p>
            <a:pPr marL="342900" indent="-342900">
              <a:buAutoNum type="arabicParenR"/>
            </a:pP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52255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087D4-6708-25CC-C9FA-7A10BD9DC0C3}"/>
              </a:ext>
            </a:extLst>
          </p:cNvPr>
          <p:cNvSpPr txBox="1"/>
          <p:nvPr/>
        </p:nvSpPr>
        <p:spPr>
          <a:xfrm>
            <a:off x="3307829" y="698009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Linked List.</a:t>
            </a:r>
            <a:endParaRPr lang="en-CO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FE965-2182-4FAC-80B3-53FCC2AEE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2667000"/>
            <a:ext cx="5600700" cy="1524000"/>
          </a:xfrm>
          <a:prstGeom prst="rect">
            <a:avLst/>
          </a:prstGeom>
        </p:spPr>
      </p:pic>
      <p:pic>
        <p:nvPicPr>
          <p:cNvPr id="9218" name="Picture 2" descr="Java67: How to use LinkedList in Java? Singly LinkedList and Doubly  LinkedList Example Tutorial">
            <a:extLst>
              <a:ext uri="{FF2B5EF4-FFF2-40B4-BE49-F238E27FC236}">
                <a16:creationId xmlns:a16="http://schemas.microsoft.com/office/drawing/2014/main" id="{EBDF0942-52E4-C35F-FAE5-67967C26C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46" y="1696195"/>
            <a:ext cx="57023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54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087D4-6708-25CC-C9FA-7A10BD9DC0C3}"/>
              </a:ext>
            </a:extLst>
          </p:cNvPr>
          <p:cNvSpPr txBox="1"/>
          <p:nvPr/>
        </p:nvSpPr>
        <p:spPr>
          <a:xfrm>
            <a:off x="3307829" y="698009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Linked List.</a:t>
            </a:r>
            <a:endParaRPr lang="en-CO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D57BB-D2C5-A427-790F-2CB2E8FAD761}"/>
              </a:ext>
            </a:extLst>
          </p:cNvPr>
          <p:cNvSpPr txBox="1"/>
          <p:nvPr/>
        </p:nvSpPr>
        <p:spPr>
          <a:xfrm>
            <a:off x="4108102" y="1906859"/>
            <a:ext cx="478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Como agregamos un valor al inicio del linked list?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F8606-9F5D-122A-7C78-0BEE346B7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39" y="3387934"/>
            <a:ext cx="3431533" cy="1357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42A99E-593A-6E29-DDCA-BBA4B1D37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222" y="3140511"/>
            <a:ext cx="4085455" cy="176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73EE6-B3EF-20B0-BC7D-5D2795EBA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2076" y="3176670"/>
            <a:ext cx="4064582" cy="16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2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087D4-6708-25CC-C9FA-7A10BD9DC0C3}"/>
              </a:ext>
            </a:extLst>
          </p:cNvPr>
          <p:cNvSpPr txBox="1"/>
          <p:nvPr/>
        </p:nvSpPr>
        <p:spPr>
          <a:xfrm>
            <a:off x="3307829" y="698009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Linked List.</a:t>
            </a:r>
            <a:endParaRPr lang="en-CO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D57BB-D2C5-A427-790F-2CB2E8FAD761}"/>
              </a:ext>
            </a:extLst>
          </p:cNvPr>
          <p:cNvSpPr txBox="1"/>
          <p:nvPr/>
        </p:nvSpPr>
        <p:spPr>
          <a:xfrm>
            <a:off x="4108102" y="1906859"/>
            <a:ext cx="435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Como agregamos un valor al final linked list?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57A5F-C1A1-2ED2-90FB-F5D66D72B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88" y="3045402"/>
            <a:ext cx="2893541" cy="1227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E86D7C-86DC-4601-8354-E9CA7EA91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064" y="3135845"/>
            <a:ext cx="2437935" cy="1184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DEB293-86A3-CD79-70E6-FF309D6280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980" y="3094264"/>
            <a:ext cx="2631190" cy="14854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790FAC-402E-9760-6D23-90543EB529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4170" y="3291052"/>
            <a:ext cx="2715025" cy="88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8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087D4-6708-25CC-C9FA-7A10BD9DC0C3}"/>
              </a:ext>
            </a:extLst>
          </p:cNvPr>
          <p:cNvSpPr txBox="1"/>
          <p:nvPr/>
        </p:nvSpPr>
        <p:spPr>
          <a:xfrm>
            <a:off x="3307829" y="698009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Linked List.</a:t>
            </a:r>
            <a:endParaRPr lang="en-CO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D57BB-D2C5-A427-790F-2CB2E8FAD761}"/>
              </a:ext>
            </a:extLst>
          </p:cNvPr>
          <p:cNvSpPr txBox="1"/>
          <p:nvPr/>
        </p:nvSpPr>
        <p:spPr>
          <a:xfrm>
            <a:off x="3985438" y="1901718"/>
            <a:ext cx="478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Como agregamos un valor en cualquier posicion?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8A24CB-6BFD-F085-BB33-6E0082238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28" y="2653210"/>
            <a:ext cx="4010722" cy="1933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638413-EF39-7B98-8BFE-11DD16CF7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527" y="2753048"/>
            <a:ext cx="4099312" cy="1833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0858A-117B-81F8-E73E-4012B43DA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7848" y="2753048"/>
            <a:ext cx="3289300" cy="1631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4B9C6A-18C3-C643-2491-04E7E6CD8F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651" y="2653210"/>
            <a:ext cx="9652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2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087D4-6708-25CC-C9FA-7A10BD9DC0C3}"/>
              </a:ext>
            </a:extLst>
          </p:cNvPr>
          <p:cNvSpPr txBox="1"/>
          <p:nvPr/>
        </p:nvSpPr>
        <p:spPr>
          <a:xfrm>
            <a:off x="3307829" y="698009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Linked List.</a:t>
            </a:r>
            <a:endParaRPr lang="en-CO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D57BB-D2C5-A427-790F-2CB2E8FAD761}"/>
              </a:ext>
            </a:extLst>
          </p:cNvPr>
          <p:cNvSpPr txBox="1"/>
          <p:nvPr/>
        </p:nvSpPr>
        <p:spPr>
          <a:xfrm>
            <a:off x="3985438" y="1901718"/>
            <a:ext cx="478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Como agregamos un valor en cualquier posicion?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BBFEC-3B2D-3CDD-2702-0763DD1E2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47" y="2607485"/>
            <a:ext cx="4946073" cy="2576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3769DE-A5ED-B358-21F9-6FBF6D2AC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103" y="2828428"/>
            <a:ext cx="4946074" cy="205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0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087D4-6708-25CC-C9FA-7A10BD9DC0C3}"/>
              </a:ext>
            </a:extLst>
          </p:cNvPr>
          <p:cNvSpPr txBox="1"/>
          <p:nvPr/>
        </p:nvSpPr>
        <p:spPr>
          <a:xfrm>
            <a:off x="3307829" y="698009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Linked List.</a:t>
            </a:r>
            <a:endParaRPr lang="en-CO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D57BB-D2C5-A427-790F-2CB2E8FAD761}"/>
              </a:ext>
            </a:extLst>
          </p:cNvPr>
          <p:cNvSpPr txBox="1"/>
          <p:nvPr/>
        </p:nvSpPr>
        <p:spPr>
          <a:xfrm>
            <a:off x="2593589" y="3197518"/>
            <a:ext cx="7674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Que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pasa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si</a:t>
            </a:r>
            <a:r>
              <a:rPr lang="en-US" dirty="0">
                <a:effectLst/>
                <a:latin typeface="Helvetica Neue" panose="02000503000000020004" pitchFamily="2" charset="0"/>
              </a:rPr>
              <a:t> la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posicion</a:t>
            </a:r>
            <a:r>
              <a:rPr lang="en-US" dirty="0">
                <a:effectLst/>
                <a:latin typeface="Helvetica Neue" panose="02000503000000020004" pitchFamily="2" charset="0"/>
              </a:rPr>
              <a:t> es 0, y la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posición</a:t>
            </a:r>
            <a:r>
              <a:rPr lang="en-US" dirty="0">
                <a:effectLst/>
                <a:latin typeface="Helvetica Neue" panose="02000503000000020004" pitchFamily="2" charset="0"/>
              </a:rPr>
              <a:t> es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negativa</a:t>
            </a:r>
            <a:r>
              <a:rPr lang="en-US" dirty="0">
                <a:effectLst/>
                <a:latin typeface="Helvetica Neue" panose="02000503000000020004" pitchFamily="2" charset="0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Que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pasa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si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tengo</a:t>
            </a:r>
            <a:r>
              <a:rPr lang="en-US" dirty="0">
                <a:effectLst/>
                <a:latin typeface="Helvetica Neue" panose="02000503000000020004" pitchFamily="2" charset="0"/>
              </a:rPr>
              <a:t> 4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nodos</a:t>
            </a:r>
            <a:r>
              <a:rPr lang="en-US" dirty="0">
                <a:effectLst/>
                <a:latin typeface="Helvetica Neue" panose="02000503000000020004" pitchFamily="2" charset="0"/>
              </a:rPr>
              <a:t>, y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voy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agregar</a:t>
            </a:r>
            <a:r>
              <a:rPr lang="en-US" dirty="0">
                <a:effectLst/>
                <a:latin typeface="Helvetica Neue" panose="02000503000000020004" pitchFamily="2" charset="0"/>
              </a:rPr>
              <a:t> un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nodo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en</a:t>
            </a:r>
            <a:r>
              <a:rPr lang="en-US" dirty="0">
                <a:effectLst/>
                <a:latin typeface="Helvetica Neue" panose="02000503000000020004" pitchFamily="2" charset="0"/>
              </a:rPr>
              <a:t> la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posición</a:t>
            </a:r>
            <a:r>
              <a:rPr lang="en-US" dirty="0">
                <a:effectLst/>
                <a:latin typeface="Helvetica Neue" panose="02000503000000020004" pitchFamily="2" charset="0"/>
              </a:rPr>
              <a:t> 1000?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Que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pasa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si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agregamos</a:t>
            </a:r>
            <a:r>
              <a:rPr lang="en-US" dirty="0">
                <a:effectLst/>
                <a:latin typeface="Helvetica Neue" panose="02000503000000020004" pitchFamily="2" charset="0"/>
              </a:rPr>
              <a:t> al final?</a:t>
            </a:r>
          </a:p>
        </p:txBody>
      </p:sp>
    </p:spTree>
    <p:extLst>
      <p:ext uri="{BB962C8B-B14F-4D97-AF65-F5344CB8AC3E}">
        <p14:creationId xmlns:p14="http://schemas.microsoft.com/office/powerpoint/2010/main" val="127017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087D4-6708-25CC-C9FA-7A10BD9DC0C3}"/>
              </a:ext>
            </a:extLst>
          </p:cNvPr>
          <p:cNvSpPr txBox="1"/>
          <p:nvPr/>
        </p:nvSpPr>
        <p:spPr>
          <a:xfrm>
            <a:off x="3307829" y="698009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Linked List. Vs Arrays</a:t>
            </a:r>
            <a:endParaRPr lang="en-CO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D57BB-D2C5-A427-790F-2CB2E8FAD761}"/>
              </a:ext>
            </a:extLst>
          </p:cNvPr>
          <p:cNvSpPr txBox="1"/>
          <p:nvPr/>
        </p:nvSpPr>
        <p:spPr>
          <a:xfrm>
            <a:off x="2039407" y="2458854"/>
            <a:ext cx="8891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Helvetica Neue" panose="02000503000000020004" pitchFamily="2" charset="0"/>
              </a:rPr>
              <a:t>No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necesitas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saber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el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numero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de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elementos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cuando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se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crear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el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linked list.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Helvetica Neue" panose="02000503000000020004" pitchFamily="2" charset="0"/>
              </a:rPr>
              <a:t>Insertar</a:t>
            </a:r>
            <a:r>
              <a:rPr lang="en-US" sz="2400" dirty="0"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latin typeface="Helvetica Neue" panose="02000503000000020004" pitchFamily="2" charset="0"/>
              </a:rPr>
              <a:t>elementos</a:t>
            </a:r>
            <a:r>
              <a:rPr lang="en-US" sz="2400" dirty="0"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latin typeface="Helvetica Neue" panose="02000503000000020004" pitchFamily="2" charset="0"/>
              </a:rPr>
              <a:t>en</a:t>
            </a:r>
            <a:r>
              <a:rPr lang="en-US" sz="2400" dirty="0"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latin typeface="Helvetica Neue" panose="02000503000000020004" pitchFamily="2" charset="0"/>
              </a:rPr>
              <a:t>cualquier</a:t>
            </a:r>
            <a:r>
              <a:rPr lang="en-US" sz="2400" dirty="0"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latin typeface="Helvetica Neue" panose="02000503000000020004" pitchFamily="2" charset="0"/>
              </a:rPr>
              <a:t>parte</a:t>
            </a:r>
            <a:r>
              <a:rPr lang="en-US" sz="2400" dirty="0">
                <a:latin typeface="Helvetica Neue" panose="02000503000000020004" pitchFamily="2" charset="0"/>
              </a:rPr>
              <a:t> es </a:t>
            </a:r>
            <a:r>
              <a:rPr lang="en-US" sz="2400" dirty="0" err="1">
                <a:latin typeface="Helvetica Neue" panose="02000503000000020004" pitchFamily="2" charset="0"/>
              </a:rPr>
              <a:t>sencillo</a:t>
            </a:r>
            <a:r>
              <a:rPr lang="en-US" sz="2400" dirty="0">
                <a:latin typeface="Helvetica Neue" panose="02000503000000020004" pitchFamily="2" charset="0"/>
              </a:rPr>
              <a:t>.</a:t>
            </a:r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95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087D4-6708-25CC-C9FA-7A10BD9DC0C3}"/>
              </a:ext>
            </a:extLst>
          </p:cNvPr>
          <p:cNvSpPr txBox="1"/>
          <p:nvPr/>
        </p:nvSpPr>
        <p:spPr>
          <a:xfrm>
            <a:off x="3307829" y="698009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Linked List</a:t>
            </a:r>
            <a:endParaRPr lang="en-CO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D57BB-D2C5-A427-790F-2CB2E8FAD761}"/>
              </a:ext>
            </a:extLst>
          </p:cNvPr>
          <p:cNvSpPr txBox="1"/>
          <p:nvPr/>
        </p:nvSpPr>
        <p:spPr>
          <a:xfrm>
            <a:off x="2773698" y="1619368"/>
            <a:ext cx="718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/>
                <a:latin typeface="Helvetica Neue" panose="02000503000000020004" pitchFamily="2" charset="0"/>
              </a:rPr>
              <a:t>Agregar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los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siguientes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metodos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al Linked List.</a:t>
            </a:r>
          </a:p>
          <a:p>
            <a:endParaRPr lang="en-US" sz="2400" dirty="0">
              <a:latin typeface="Helvetica Neue" panose="02000503000000020004" pitchFamily="2" charset="0"/>
            </a:endParaRPr>
          </a:p>
          <a:p>
            <a:r>
              <a:rPr lang="en-US" sz="2400" dirty="0">
                <a:effectLst/>
                <a:latin typeface="Helvetica Neue" panose="02000503000000020004" pitchFamily="2" charset="0"/>
              </a:rPr>
              <a:t>1)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Crear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el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metodo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contiene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24946-B8D3-23C6-E424-3F408CCD0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867" y="3216654"/>
            <a:ext cx="5107132" cy="2201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ED3C2D-7F2C-58C2-9C0D-7B25145CD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851" y="2998692"/>
            <a:ext cx="5305715" cy="219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3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54DF2-188F-49E3-98A5-A590FA05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6"/>
            <a:ext cx="10515600" cy="1325563"/>
          </a:xfrm>
        </p:spPr>
        <p:txBody>
          <a:bodyPr/>
          <a:lstStyle/>
          <a:p>
            <a:r>
              <a:rPr lang="es-CO" sz="6000" dirty="0"/>
              <a:t>Contenido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87BBA-0C9F-41F2-BBC8-85519317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4631"/>
            <a:ext cx="8319868" cy="4400621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s-ES" sz="2000" dirty="0"/>
              <a:t>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Array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 err="1"/>
              <a:t>LinkedList</a:t>
            </a:r>
            <a:r>
              <a:rPr lang="es-ES" sz="2000" dirty="0"/>
              <a:t>.</a:t>
            </a:r>
          </a:p>
          <a:p>
            <a:pPr marL="1885950" lvl="3" indent="-514350">
              <a:buFont typeface="+mj-lt"/>
              <a:buAutoNum type="arabicPeriod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66981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087D4-6708-25CC-C9FA-7A10BD9DC0C3}"/>
              </a:ext>
            </a:extLst>
          </p:cNvPr>
          <p:cNvSpPr txBox="1"/>
          <p:nvPr/>
        </p:nvSpPr>
        <p:spPr>
          <a:xfrm>
            <a:off x="3307829" y="698009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Linked List</a:t>
            </a:r>
            <a:endParaRPr lang="en-CO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D57BB-D2C5-A427-790F-2CB2E8FAD761}"/>
              </a:ext>
            </a:extLst>
          </p:cNvPr>
          <p:cNvSpPr txBox="1"/>
          <p:nvPr/>
        </p:nvSpPr>
        <p:spPr>
          <a:xfrm>
            <a:off x="2773698" y="1619368"/>
            <a:ext cx="718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/>
                <a:latin typeface="Helvetica Neue" panose="02000503000000020004" pitchFamily="2" charset="0"/>
              </a:rPr>
              <a:t>Obtener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el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valor dada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una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posicion</a:t>
            </a:r>
            <a:r>
              <a:rPr lang="en-US" sz="2400" dirty="0">
                <a:latin typeface="Helvetica Neue" panose="02000503000000020004" pitchFamily="2" charset="0"/>
              </a:rPr>
              <a:t>.</a:t>
            </a:r>
            <a:endParaRPr lang="en-US" sz="2400" dirty="0">
              <a:effectLst/>
              <a:latin typeface="Helvetica Neue" panose="02000503000000020004" pitchFamily="2" charset="0"/>
            </a:endParaRPr>
          </a:p>
          <a:p>
            <a:endParaRPr lang="en-US" sz="2400" dirty="0">
              <a:latin typeface="Helvetica Neue" panose="02000503000000020004" pitchFamily="2" charset="0"/>
            </a:endParaRPr>
          </a:p>
          <a:p>
            <a:r>
              <a:rPr lang="en-US" sz="2400" dirty="0">
                <a:effectLst/>
                <a:latin typeface="Helvetica Neue" panose="02000503000000020004" pitchFamily="2" charset="0"/>
              </a:rPr>
              <a:t>1)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Crear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el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metodo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obtener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por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posicion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2AFBCC-62E6-F5E4-C333-F1B20C46E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228" y="2909781"/>
            <a:ext cx="6019543" cy="273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3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087D4-6708-25CC-C9FA-7A10BD9DC0C3}"/>
              </a:ext>
            </a:extLst>
          </p:cNvPr>
          <p:cNvSpPr txBox="1"/>
          <p:nvPr/>
        </p:nvSpPr>
        <p:spPr>
          <a:xfrm>
            <a:off x="3307829" y="698009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Linked List</a:t>
            </a:r>
            <a:endParaRPr lang="en-CO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D57BB-D2C5-A427-790F-2CB2E8FAD761}"/>
              </a:ext>
            </a:extLst>
          </p:cNvPr>
          <p:cNvSpPr txBox="1"/>
          <p:nvPr/>
        </p:nvSpPr>
        <p:spPr>
          <a:xfrm>
            <a:off x="2704993" y="1688632"/>
            <a:ext cx="718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/>
                <a:latin typeface="Helvetica Neue" panose="02000503000000020004" pitchFamily="2" charset="0"/>
              </a:rPr>
              <a:t>Eliminar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el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valor del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frente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(head).</a:t>
            </a:r>
          </a:p>
          <a:p>
            <a:endParaRPr lang="en-US" sz="2400" dirty="0">
              <a:latin typeface="Helvetica Neue" panose="02000503000000020004" pitchFamily="2" charset="0"/>
            </a:endParaRPr>
          </a:p>
          <a:p>
            <a:r>
              <a:rPr lang="en-US" sz="2400" dirty="0">
                <a:effectLst/>
                <a:latin typeface="Helvetica Neue" panose="02000503000000020004" pitchFamily="2" charset="0"/>
              </a:rPr>
              <a:t>1)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Crear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el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metodo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eliminar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frente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BB945C-344A-5737-F3F7-380EB8ABA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31" y="3152470"/>
            <a:ext cx="6718300" cy="269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90828D-7AB2-6A39-8C30-C34661945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259" y="3193244"/>
            <a:ext cx="5422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087D4-6708-25CC-C9FA-7A10BD9DC0C3}"/>
              </a:ext>
            </a:extLst>
          </p:cNvPr>
          <p:cNvSpPr txBox="1"/>
          <p:nvPr/>
        </p:nvSpPr>
        <p:spPr>
          <a:xfrm>
            <a:off x="3307829" y="698009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Linked List</a:t>
            </a:r>
            <a:endParaRPr lang="en-CO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D57BB-D2C5-A427-790F-2CB2E8FAD761}"/>
              </a:ext>
            </a:extLst>
          </p:cNvPr>
          <p:cNvSpPr txBox="1"/>
          <p:nvPr/>
        </p:nvSpPr>
        <p:spPr>
          <a:xfrm>
            <a:off x="2773698" y="1619368"/>
            <a:ext cx="718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/>
                <a:latin typeface="Helvetica Neue" panose="02000503000000020004" pitchFamily="2" charset="0"/>
              </a:rPr>
              <a:t>Eliminar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el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valor </a:t>
            </a:r>
            <a:r>
              <a:rPr lang="en-US" sz="2400" dirty="0">
                <a:latin typeface="Helvetica Neue" panose="02000503000000020004" pitchFamily="2" charset="0"/>
              </a:rPr>
              <a:t>final (tail)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lang="en-US" sz="2400" dirty="0">
              <a:latin typeface="Helvetica Neue" panose="02000503000000020004" pitchFamily="2" charset="0"/>
            </a:endParaRPr>
          </a:p>
          <a:p>
            <a:r>
              <a:rPr lang="en-US" sz="2400" dirty="0">
                <a:effectLst/>
                <a:latin typeface="Helvetica Neue" panose="02000503000000020004" pitchFamily="2" charset="0"/>
              </a:rPr>
              <a:t>1)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Crear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el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metodo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 </a:t>
            </a:r>
            <a:r>
              <a:rPr lang="en-US" sz="2400" dirty="0" err="1">
                <a:effectLst/>
                <a:latin typeface="Helvetica Neue" panose="02000503000000020004" pitchFamily="2" charset="0"/>
              </a:rPr>
              <a:t>eliminar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final.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2EB6A-D6EF-F1F9-EB52-34B8994FF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63" y="3061282"/>
            <a:ext cx="6273800" cy="2273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35F3E-DB83-A024-FB68-6A608F117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800" y="3189466"/>
            <a:ext cx="5664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2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087D4-6708-25CC-C9FA-7A10BD9DC0C3}"/>
              </a:ext>
            </a:extLst>
          </p:cNvPr>
          <p:cNvSpPr txBox="1"/>
          <p:nvPr/>
        </p:nvSpPr>
        <p:spPr>
          <a:xfrm>
            <a:off x="3307829" y="698009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Linked List</a:t>
            </a:r>
            <a:endParaRPr lang="en-CO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D57BB-D2C5-A427-790F-2CB2E8FAD761}"/>
              </a:ext>
            </a:extLst>
          </p:cNvPr>
          <p:cNvSpPr txBox="1"/>
          <p:nvPr/>
        </p:nvSpPr>
        <p:spPr>
          <a:xfrm>
            <a:off x="2773698" y="1619368"/>
            <a:ext cx="7185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/>
                <a:latin typeface="Helvetica Neue" panose="02000503000000020004" pitchFamily="2" charset="0"/>
              </a:rPr>
              <a:t>Eliminar</a:t>
            </a:r>
            <a:r>
              <a:rPr lang="en-US" sz="240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2400" dirty="0">
                <a:latin typeface="Helvetica Neue" panose="02000503000000020004" pitchFamily="2" charset="0"/>
              </a:rPr>
              <a:t>dado </a:t>
            </a:r>
            <a:r>
              <a:rPr lang="en-US" sz="2400" dirty="0" err="1">
                <a:latin typeface="Helvetica Neue" panose="02000503000000020004" pitchFamily="2" charset="0"/>
              </a:rPr>
              <a:t>una</a:t>
            </a:r>
            <a:r>
              <a:rPr lang="en-US" sz="2400" dirty="0">
                <a:latin typeface="Helvetica Neue" panose="02000503000000020004" pitchFamily="2" charset="0"/>
              </a:rPr>
              <a:t> </a:t>
            </a:r>
            <a:r>
              <a:rPr lang="en-US" sz="2400" dirty="0" err="1">
                <a:latin typeface="Helvetica Neue" panose="02000503000000020004" pitchFamily="2" charset="0"/>
              </a:rPr>
              <a:t>posicion</a:t>
            </a:r>
            <a:r>
              <a:rPr lang="en-US" sz="2400" dirty="0">
                <a:latin typeface="Helvetica Neue" panose="02000503000000020004" pitchFamily="2" charset="0"/>
              </a:rPr>
              <a:t>.</a:t>
            </a:r>
            <a:endParaRPr lang="en-US" sz="2400" dirty="0">
              <a:effectLst/>
              <a:latin typeface="Helvetica Neue" panose="02000503000000020004" pitchFamily="2" charset="0"/>
            </a:endParaRPr>
          </a:p>
          <a:p>
            <a:endParaRPr lang="en-US" sz="2400" dirty="0">
              <a:latin typeface="Helvetica Neue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EDF94-5297-AC27-6710-7A02D0CFF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11" y="2938273"/>
            <a:ext cx="4380345" cy="2156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16D3C8-D11C-A3EA-367C-B0A51209E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523" y="2938273"/>
            <a:ext cx="52451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4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E082C-A278-4689-BEE5-F67DB767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40" y="748241"/>
            <a:ext cx="10515600" cy="1325563"/>
          </a:xfrm>
        </p:spPr>
        <p:txBody>
          <a:bodyPr>
            <a:noAutofit/>
          </a:bodyPr>
          <a:lstStyle/>
          <a:p>
            <a:r>
              <a:rPr lang="es-ES" sz="6000" dirty="0"/>
              <a:t>Fuentes</a:t>
            </a:r>
            <a:endParaRPr lang="es-CO" sz="6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3BA5EB-7B53-4267-96C0-B95E5C4F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325"/>
            <a:ext cx="10363200" cy="3832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https://</a:t>
            </a:r>
            <a:r>
              <a:rPr lang="es-CO" dirty="0" err="1"/>
              <a:t>refactoring.guru</a:t>
            </a:r>
            <a:r>
              <a:rPr lang="es-CO" dirty="0"/>
              <a:t>/es/</a:t>
            </a:r>
            <a:r>
              <a:rPr lang="es-CO" dirty="0" err="1"/>
              <a:t>design-patterns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032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02415B-16B3-4235-B273-0788EBFE71BD}"/>
              </a:ext>
            </a:extLst>
          </p:cNvPr>
          <p:cNvSpPr txBox="1"/>
          <p:nvPr/>
        </p:nvSpPr>
        <p:spPr>
          <a:xfrm>
            <a:off x="6486080" y="263321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CONCEPT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B5045-5C55-4090-B8D5-23552687ABFC}"/>
              </a:ext>
            </a:extLst>
          </p:cNvPr>
          <p:cNvSpPr txBox="1"/>
          <p:nvPr/>
        </p:nvSpPr>
        <p:spPr>
          <a:xfrm>
            <a:off x="7888167" y="182500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STRATEGY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1183B-E863-43B0-B1D7-25B769A8020D}"/>
              </a:ext>
            </a:extLst>
          </p:cNvPr>
          <p:cNvSpPr txBox="1"/>
          <p:nvPr/>
        </p:nvSpPr>
        <p:spPr>
          <a:xfrm>
            <a:off x="9160435" y="262804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PROMOTE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0" y="760290"/>
            <a:ext cx="4643438" cy="1436838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760289"/>
            <a:ext cx="487680" cy="14232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4FBCA7C-7E66-427A-AE80-D1AA30F47C49}"/>
              </a:ext>
            </a:extLst>
          </p:cNvPr>
          <p:cNvSpPr txBox="1"/>
          <p:nvPr/>
        </p:nvSpPr>
        <p:spPr>
          <a:xfrm>
            <a:off x="208698" y="2469973"/>
            <a:ext cx="601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8734">
            <a:off x="-170247" y="1176459"/>
            <a:ext cx="1019955" cy="685282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711673" y="2584213"/>
            <a:ext cx="128394" cy="235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07221" y="4008551"/>
            <a:ext cx="4923547" cy="299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Corporación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MAKAIA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Medellín, Colombia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Carrera 43A – 34-155.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Almacentro</a:t>
            </a:r>
            <a:endParaRPr lang="en-US" sz="30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Torre Norte,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Oficina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701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Teléfono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(+574) 448 03 74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Móvil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(+57) 320 761 01 76</a:t>
            </a: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2212" r="24681" b="3006"/>
          <a:stretch/>
        </p:blipFill>
        <p:spPr>
          <a:xfrm>
            <a:off x="6486080" y="6279314"/>
            <a:ext cx="587960" cy="57868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8" y="6279315"/>
            <a:ext cx="578686" cy="5786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73" y="6279314"/>
            <a:ext cx="578686" cy="57868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91" r="23915" b="7895"/>
          <a:stretch/>
        </p:blipFill>
        <p:spPr>
          <a:xfrm>
            <a:off x="8450447" y="6279314"/>
            <a:ext cx="580973" cy="5786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26" y="6075148"/>
            <a:ext cx="987017" cy="987017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0054613" y="6261205"/>
            <a:ext cx="2697801" cy="5967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b="0">
                <a:solidFill>
                  <a:srgbClr val="7F7F7F"/>
                </a:solidFill>
                <a:latin typeface="Futura PT Cond Book"/>
                <a:ea typeface="Futura PT Cond Book" charset="0"/>
                <a:cs typeface="Futura PT Cond Book" charset="0"/>
              </a:rPr>
              <a:t>@</a:t>
            </a:r>
            <a:r>
              <a:rPr lang="en-US" sz="3200" b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makaiaorg</a:t>
            </a: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97376" y="2803870"/>
            <a:ext cx="578689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Info: comunicaciones@makaia.org</a:t>
            </a:r>
          </a:p>
        </p:txBody>
      </p:sp>
    </p:spTree>
    <p:extLst>
      <p:ext uri="{BB962C8B-B14F-4D97-AF65-F5344CB8AC3E}">
        <p14:creationId xmlns:p14="http://schemas.microsoft.com/office/powerpoint/2010/main" val="1987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C66F2-504A-C4AC-FF10-24187EB026B7}"/>
              </a:ext>
            </a:extLst>
          </p:cNvPr>
          <p:cNvSpPr txBox="1"/>
          <p:nvPr/>
        </p:nvSpPr>
        <p:spPr>
          <a:xfrm>
            <a:off x="3307829" y="664555"/>
            <a:ext cx="5576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Que son las </a:t>
            </a:r>
            <a:r>
              <a:rPr lang="en-US" sz="3600" dirty="0" err="1"/>
              <a:t>estructuras</a:t>
            </a:r>
            <a:r>
              <a:rPr lang="en-US" sz="3600" dirty="0"/>
              <a:t> de </a:t>
            </a:r>
            <a:r>
              <a:rPr lang="en-US" sz="3600" dirty="0" err="1"/>
              <a:t>datos</a:t>
            </a:r>
            <a:r>
              <a:rPr lang="en-US" sz="3600" dirty="0"/>
              <a:t>?</a:t>
            </a:r>
            <a:endParaRPr lang="en-CO" sz="3600" dirty="0"/>
          </a:p>
        </p:txBody>
      </p:sp>
      <p:pic>
        <p:nvPicPr>
          <p:cNvPr id="1026" name="Picture 2" descr="🖥️ Descubre de qué trata la estructura de datos 📋">
            <a:extLst>
              <a:ext uri="{FF2B5EF4-FFF2-40B4-BE49-F238E27FC236}">
                <a16:creationId xmlns:a16="http://schemas.microsoft.com/office/drawing/2014/main" id="{D36DF534-769C-3609-BD3B-D084B005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313" y="2079117"/>
            <a:ext cx="5889083" cy="368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C66F2-504A-C4AC-FF10-24187EB026B7}"/>
              </a:ext>
            </a:extLst>
          </p:cNvPr>
          <p:cNvSpPr txBox="1"/>
          <p:nvPr/>
        </p:nvSpPr>
        <p:spPr>
          <a:xfrm>
            <a:off x="3307829" y="664556"/>
            <a:ext cx="5576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Tipos</a:t>
            </a:r>
            <a:r>
              <a:rPr lang="en-US" sz="3600" dirty="0"/>
              <a:t> de </a:t>
            </a:r>
            <a:r>
              <a:rPr lang="en-US" sz="3600" dirty="0" err="1"/>
              <a:t>estructuras</a:t>
            </a:r>
            <a:r>
              <a:rPr lang="en-US" sz="3600" dirty="0"/>
              <a:t> de </a:t>
            </a:r>
            <a:r>
              <a:rPr lang="en-US" sz="3600" dirty="0" err="1"/>
              <a:t>datos</a:t>
            </a:r>
            <a:endParaRPr lang="en-CO" sz="3600" dirty="0"/>
          </a:p>
        </p:txBody>
      </p:sp>
      <p:pic>
        <p:nvPicPr>
          <p:cNvPr id="3074" name="Picture 2" descr="Qué es la estructura de datos? - Comunidad Huawei Enterprise">
            <a:extLst>
              <a:ext uri="{FF2B5EF4-FFF2-40B4-BE49-F238E27FC236}">
                <a16:creationId xmlns:a16="http://schemas.microsoft.com/office/drawing/2014/main" id="{95CB26A8-5D3A-D0F9-B37F-D6A03EEB5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49" y="1864885"/>
            <a:ext cx="61976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41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5122" name="Picture 2" descr="Estructuras de datos representadas como bloques. | Download Scientific  Diagram">
            <a:extLst>
              <a:ext uri="{FF2B5EF4-FFF2-40B4-BE49-F238E27FC236}">
                <a16:creationId xmlns:a16="http://schemas.microsoft.com/office/drawing/2014/main" id="{D8740277-7D89-2F3B-124C-D7F45AAD2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75" y="576196"/>
            <a:ext cx="10795000" cy="516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77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087D4-6708-25CC-C9FA-7A10BD9DC0C3}"/>
              </a:ext>
            </a:extLst>
          </p:cNvPr>
          <p:cNvSpPr txBox="1"/>
          <p:nvPr/>
        </p:nvSpPr>
        <p:spPr>
          <a:xfrm>
            <a:off x="3307829" y="698009"/>
            <a:ext cx="55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Arrays</a:t>
            </a:r>
            <a:endParaRPr lang="en-CO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0FE3C-D8E8-7A03-4648-0FFCF89DD856}"/>
              </a:ext>
            </a:extLst>
          </p:cNvPr>
          <p:cNvSpPr txBox="1"/>
          <p:nvPr/>
        </p:nvSpPr>
        <p:spPr>
          <a:xfrm>
            <a:off x="1123306" y="1995397"/>
            <a:ext cx="371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Es una estructura muy simple en java.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770EF-23CD-574F-0DDA-6A40D8EE5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259" y="1545063"/>
            <a:ext cx="2882900" cy="127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1928A5-E1E2-C18A-3033-119334C7D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359" y="3039637"/>
            <a:ext cx="45339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087D4-6708-25CC-C9FA-7A10BD9DC0C3}"/>
              </a:ext>
            </a:extLst>
          </p:cNvPr>
          <p:cNvSpPr txBox="1"/>
          <p:nvPr/>
        </p:nvSpPr>
        <p:spPr>
          <a:xfrm>
            <a:off x="3307829" y="698009"/>
            <a:ext cx="5576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Que </a:t>
            </a:r>
            <a:r>
              <a:rPr lang="en-US" sz="3600" dirty="0" err="1"/>
              <a:t>tiene</a:t>
            </a:r>
            <a:r>
              <a:rPr lang="en-US" sz="3600" dirty="0"/>
              <a:t> de </a:t>
            </a:r>
            <a:r>
              <a:rPr lang="en-US" sz="3600" dirty="0" err="1"/>
              <a:t>malo</a:t>
            </a:r>
            <a:r>
              <a:rPr lang="en-US" sz="3600" dirty="0"/>
              <a:t> usar </a:t>
            </a:r>
            <a:r>
              <a:rPr lang="en-US" sz="3600" dirty="0" err="1"/>
              <a:t>arreglos</a:t>
            </a:r>
            <a:r>
              <a:rPr lang="en-US" sz="3600" dirty="0"/>
              <a:t>?</a:t>
            </a:r>
            <a:endParaRPr lang="en-CO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13FB2-2EE8-F942-E33C-243F023CBE03}"/>
              </a:ext>
            </a:extLst>
          </p:cNvPr>
          <p:cNvSpPr txBox="1"/>
          <p:nvPr/>
        </p:nvSpPr>
        <p:spPr>
          <a:xfrm>
            <a:off x="1583473" y="2408663"/>
            <a:ext cx="897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Limitaciones.</a:t>
            </a:r>
          </a:p>
          <a:p>
            <a:pPr marL="342900" indent="-342900">
              <a:buAutoNum type="arabicParenR"/>
            </a:pPr>
            <a:r>
              <a:rPr lang="en-CO" dirty="0"/>
              <a:t>Necesitamos saber el tamano del arreglo.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A7431-854C-784A-AA21-018841844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999" y="2224978"/>
            <a:ext cx="4406900" cy="1231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9429F4-AA2A-9637-D11C-0F21A8B78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829" y="3803007"/>
            <a:ext cx="41529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1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087D4-6708-25CC-C9FA-7A10BD9DC0C3}"/>
              </a:ext>
            </a:extLst>
          </p:cNvPr>
          <p:cNvSpPr txBox="1"/>
          <p:nvPr/>
        </p:nvSpPr>
        <p:spPr>
          <a:xfrm>
            <a:off x="3307829" y="698009"/>
            <a:ext cx="5576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Que </a:t>
            </a:r>
            <a:r>
              <a:rPr lang="en-US" sz="3600" dirty="0" err="1"/>
              <a:t>tiene</a:t>
            </a:r>
            <a:r>
              <a:rPr lang="en-US" sz="3600" dirty="0"/>
              <a:t> de </a:t>
            </a:r>
            <a:r>
              <a:rPr lang="en-US" sz="3600" dirty="0" err="1"/>
              <a:t>malo</a:t>
            </a:r>
            <a:r>
              <a:rPr lang="en-US" sz="3600" dirty="0"/>
              <a:t> usar </a:t>
            </a:r>
            <a:r>
              <a:rPr lang="en-US" sz="3600" dirty="0" err="1"/>
              <a:t>arreglos</a:t>
            </a:r>
            <a:r>
              <a:rPr lang="en-US" sz="3600" dirty="0"/>
              <a:t>?</a:t>
            </a:r>
            <a:endParaRPr lang="en-CO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13FB2-2EE8-F942-E33C-243F023CBE03}"/>
              </a:ext>
            </a:extLst>
          </p:cNvPr>
          <p:cNvSpPr txBox="1"/>
          <p:nvPr/>
        </p:nvSpPr>
        <p:spPr>
          <a:xfrm>
            <a:off x="925551" y="1988422"/>
            <a:ext cx="897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Limitaciones.</a:t>
            </a:r>
          </a:p>
          <a:p>
            <a:pPr marL="342900" indent="-342900">
              <a:buAutoNum type="arabicParenR"/>
            </a:pPr>
            <a:r>
              <a:rPr lang="en-CO" dirty="0"/>
              <a:t>Necesitamos saber el tamano del arreglo.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A7431-854C-784A-AA21-018841844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999" y="2224978"/>
            <a:ext cx="4406900" cy="1231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9429F4-AA2A-9637-D11C-0F21A8B78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932" y="3565319"/>
            <a:ext cx="4152900" cy="173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82ACEE-B0B8-DEFA-1475-8EAFA53F6C6F}"/>
              </a:ext>
            </a:extLst>
          </p:cNvPr>
          <p:cNvSpPr txBox="1"/>
          <p:nvPr/>
        </p:nvSpPr>
        <p:spPr>
          <a:xfrm>
            <a:off x="791737" y="3724507"/>
            <a:ext cx="4795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Alternativas.</a:t>
            </a:r>
          </a:p>
          <a:p>
            <a:endParaRPr lang="en-CO" dirty="0"/>
          </a:p>
          <a:p>
            <a:r>
              <a:rPr lang="en-CO" dirty="0"/>
              <a:t>1) </a:t>
            </a:r>
            <a:r>
              <a:rPr lang="en-US" dirty="0"/>
              <a:t>C</a:t>
            </a:r>
            <a:r>
              <a:rPr lang="en-CO" dirty="0"/>
              <a:t>rear un array nuevo mas grande.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856CA-08A1-1D77-C2EF-57DDEA178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47" y="4743615"/>
            <a:ext cx="6032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087D4-6708-25CC-C9FA-7A10BD9DC0C3}"/>
              </a:ext>
            </a:extLst>
          </p:cNvPr>
          <p:cNvSpPr txBox="1"/>
          <p:nvPr/>
        </p:nvSpPr>
        <p:spPr>
          <a:xfrm>
            <a:off x="3307829" y="698009"/>
            <a:ext cx="5576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Que </a:t>
            </a:r>
            <a:r>
              <a:rPr lang="en-US" sz="3600" dirty="0" err="1"/>
              <a:t>tiene</a:t>
            </a:r>
            <a:r>
              <a:rPr lang="en-US" sz="3600" dirty="0"/>
              <a:t> de </a:t>
            </a:r>
            <a:r>
              <a:rPr lang="en-US" sz="3600" dirty="0" err="1"/>
              <a:t>malo</a:t>
            </a:r>
            <a:r>
              <a:rPr lang="en-US" sz="3600" dirty="0"/>
              <a:t> usar </a:t>
            </a:r>
            <a:r>
              <a:rPr lang="en-US" sz="3600" dirty="0" err="1"/>
              <a:t>arreglos</a:t>
            </a:r>
            <a:r>
              <a:rPr lang="en-US" sz="3600" dirty="0"/>
              <a:t>?</a:t>
            </a:r>
            <a:endParaRPr lang="en-CO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13FB2-2EE8-F942-E33C-243F023CBE03}"/>
              </a:ext>
            </a:extLst>
          </p:cNvPr>
          <p:cNvSpPr txBox="1"/>
          <p:nvPr/>
        </p:nvSpPr>
        <p:spPr>
          <a:xfrm>
            <a:off x="925551" y="1988422"/>
            <a:ext cx="897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Limitaciones.</a:t>
            </a:r>
          </a:p>
          <a:p>
            <a:r>
              <a:rPr lang="en-CO" dirty="0"/>
              <a:t>2) No podes facilmente insertar un elemento delante de otros.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2ACEE-B0B8-DEFA-1475-8EAFA53F6C6F}"/>
              </a:ext>
            </a:extLst>
          </p:cNvPr>
          <p:cNvSpPr txBox="1"/>
          <p:nvPr/>
        </p:nvSpPr>
        <p:spPr>
          <a:xfrm>
            <a:off x="910317" y="3642866"/>
            <a:ext cx="4795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Alternativas.</a:t>
            </a:r>
          </a:p>
          <a:p>
            <a:endParaRPr lang="en-CO" dirty="0"/>
          </a:p>
          <a:p>
            <a:r>
              <a:rPr lang="en-CO" dirty="0"/>
              <a:t>2) Tendria que desplazar todos los elelemntos para poder insertarlo.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5A62F-C44B-56C8-6846-ADA47C848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286" y="2065362"/>
            <a:ext cx="4795024" cy="2561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65F6E3-5AE0-BB64-4CB5-12CFA079E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183" y="4940540"/>
            <a:ext cx="4303343" cy="18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5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EF07E2-B0D1-487C-8FF3-651F698D7F29}">
  <ds:schemaRefs>
    <ds:schemaRef ds:uri="a2c594ff-f782-4977-8903-11cab3f1d586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a65d35-e9f1-4ca6-a69b-aac84688de06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d9d2458e-e414-492a-b4c0-d84ebee47fd2"/>
    <ds:schemaRef ds:uri="adf42388-5c37-48f2-81de-ffca450cbe91"/>
  </ds:schemaRefs>
</ds:datastoreItem>
</file>

<file path=customXml/itemProps3.xml><?xml version="1.0" encoding="utf-8"?>
<ds:datastoreItem xmlns:ds="http://schemas.openxmlformats.org/officeDocument/2006/customXml" ds:itemID="{C1F8DDE1-A6C3-486A-A2C2-BF79EDB25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12896</TotalTime>
  <Words>2093</Words>
  <Application>Microsoft Macintosh PowerPoint</Application>
  <PresentationFormat>Widescreen</PresentationFormat>
  <Paragraphs>210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Agency FB</vt:lpstr>
      <vt:lpstr>Arial</vt:lpstr>
      <vt:lpstr>Calibri</vt:lpstr>
      <vt:lpstr>Calibri Light</vt:lpstr>
      <vt:lpstr>Futura PT Cond Book</vt:lpstr>
      <vt:lpstr>Helvetica Neue</vt:lpstr>
      <vt:lpstr>Montserrat</vt:lpstr>
      <vt:lpstr>Montserrat SemiBold</vt:lpstr>
      <vt:lpstr>PT Sans</vt:lpstr>
      <vt:lpstr>Office Theme</vt:lpstr>
      <vt:lpstr>PowerPoint Presentation</vt:lpstr>
      <vt:lpstr>Contenido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Fuentes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Mateo Zapata</cp:lastModifiedBy>
  <cp:revision>311</cp:revision>
  <dcterms:created xsi:type="dcterms:W3CDTF">2014-10-14T06:21:58Z</dcterms:created>
  <dcterms:modified xsi:type="dcterms:W3CDTF">2023-02-28T00:56:15Z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