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38119D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3F_4917FBA0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73" r:id="rId6"/>
    <p:sldId id="319" r:id="rId7"/>
    <p:sldId id="388" r:id="rId8"/>
    <p:sldId id="387" r:id="rId9"/>
    <p:sldId id="389" r:id="rId10"/>
    <p:sldId id="390" r:id="rId11"/>
    <p:sldId id="393" r:id="rId12"/>
    <p:sldId id="392" r:id="rId13"/>
    <p:sldId id="391" r:id="rId14"/>
    <p:sldId id="397" r:id="rId15"/>
    <p:sldId id="395" r:id="rId16"/>
    <p:sldId id="394" r:id="rId17"/>
    <p:sldId id="398" r:id="rId18"/>
    <p:sldId id="396" r:id="rId19"/>
    <p:sldId id="399" r:id="rId20"/>
    <p:sldId id="3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5BEDD-4C0C-144D-E06E-6762DF807AE5}" v="22" dt="2022-03-12T16:39:55.469"/>
    <p1510:client id="{01CBEBC7-8BD7-591B-72A5-962541B517B7}" v="2" dt="2022-06-24T14:00:04.441"/>
    <p1510:client id="{027065CC-B534-47F5-5982-DA90ECEE9F59}" v="4" dt="2022-03-01T12:21:07.074"/>
    <p1510:client id="{0D7B58E4-B528-4290-8A7C-FA21FA12940D}" v="22" dt="2021-12-09T20:51:00.361"/>
    <p1510:client id="{15AC64F5-CBC5-D698-14F5-4D99EC705887}" v="69" dt="2022-02-22T17:53:27.556"/>
    <p1510:client id="{1BB87A1C-9A53-C9ED-83DE-B0D926356A61}" v="31" dt="2022-04-01T15:49:32.893"/>
    <p1510:client id="{201823E9-07BA-9C3C-0ADC-A854418E5626}" v="3" dt="2022-03-09T23:22:54.886"/>
    <p1510:client id="{239E6AD8-9268-7DD0-2EBD-684135CCEBCA}" v="943" dt="2022-03-09T19:48:17.798"/>
    <p1510:client id="{245345D3-0329-75AB-C108-C34EB74CDA83}" v="21" dt="2022-02-21T21:16:13.240"/>
    <p1510:client id="{28D34DF1-4878-C9CA-5C4B-17D64EE524C4}" v="720" dt="2022-03-09T20:03:19.538"/>
    <p1510:client id="{2F35EE74-5735-1AB9-FDCC-3CB132382A19}" v="1" dt="2022-06-16T14:53:35.196"/>
    <p1510:client id="{35A29D54-D221-157F-6924-49F37E97C841}" v="164" dt="2022-03-10T12:55:39.681"/>
    <p1510:client id="{3D2BA0B4-790E-BF0C-9062-66552FD1A3F3}" v="1347" dt="2022-02-21T14:15:21.965"/>
    <p1510:client id="{40D22E66-430A-C258-8AE6-0B9872D9096F}" v="1296" dt="2022-03-10T20:35:28.109"/>
    <p1510:client id="{41B5550B-2889-BBEE-F245-EB3CBD8237AA}" v="134" dt="2022-02-24T15:37:20.507"/>
    <p1510:client id="{4AF56DF1-1392-8F86-F6FB-0EE1F47F893F}" v="42" dt="2023-01-30T02:20:05.404"/>
    <p1510:client id="{4AFCDFF2-63B5-557B-A117-DF7783F64040}" v="541" dt="2023-05-26T02:01:04.223"/>
    <p1510:client id="{50155A57-D5DC-2BDE-3317-7CF705F45375}" v="21" dt="2022-02-25T20:22:29.719"/>
    <p1510:client id="{53674272-1453-C54E-7A0F-F40F29DB5552}" v="198" dt="2022-03-09T20:58:34.001"/>
    <p1510:client id="{5532D05A-84EE-61E4-0FD6-4058E2F36C8B}" v="454" dt="2022-02-21T12:41:56.856"/>
    <p1510:client id="{63309643-FC8C-01E1-1A5B-422822D22F63}" v="20" dt="2022-03-18T19:11:21.890"/>
    <p1510:client id="{64266D59-2A64-BFF3-2D03-586FB9948E51}" v="3" dt="2021-12-09T21:37:33.105"/>
    <p1510:client id="{654A4E64-66B0-7527-42EB-7014E423203A}" v="1665" dt="2022-02-25T21:57:04.444"/>
    <p1510:client id="{68E2ED9F-8AB3-40DF-A52B-58440F0D2241}" v="2" dt="2022-03-10T15:00:16.616"/>
    <p1510:client id="{6CCDBBFD-60F6-443A-9478-207281CE70D2}" v="1" dt="2022-02-22T17:46:10.836"/>
    <p1510:client id="{75CCF672-AB72-A0CD-2C3F-672FA4A9205B}" v="95" dt="2022-06-24T15:57:31.551"/>
    <p1510:client id="{769FCA1F-DB04-82CD-F2E3-8BAF31C719D2}" v="297" dt="2021-12-09T14:55:22.927"/>
    <p1510:client id="{77E23DFA-6E59-77C6-8FAB-E0816DA89501}" v="8" dt="2022-02-22T20:13:45.757"/>
    <p1510:client id="{7CD757D5-CFF9-059F-BFE8-8465868A442F}" v="13" dt="2022-03-10T12:47:01.994"/>
    <p1510:client id="{819FC829-3FEA-618E-15C6-1B6E4053775A}" v="951" dt="2022-03-02T14:03:47.450"/>
    <p1510:client id="{8CDA410A-F4F9-6B50-F950-22759017E727}" v="1889" dt="2022-02-28T19:39:49.029"/>
    <p1510:client id="{8F90AB15-8B3D-EF08-4F66-2507AD5BF32F}" v="1389" dt="2022-02-25T16:21:56.910"/>
    <p1510:client id="{9068EF2D-A5AA-F78C-5273-8A6AE6530872}" v="1346" dt="2022-02-21T20:32:20.152"/>
    <p1510:client id="{93DEBDCD-E32D-D08F-AD18-6616170D881B}" v="31" dt="2022-02-23T20:18:20.119"/>
    <p1510:client id="{9CE175B8-C6C5-6164-C712-A6F2E813BDFD}" v="9" dt="2021-12-07T15:29:30.130"/>
    <p1510:client id="{9E2B4A5E-9DBD-D56D-6BAE-A111FC9DF677}" v="895" dt="2022-03-10T15:42:28.315"/>
    <p1510:client id="{A953FBBB-886C-701C-4E0C-C3CDFBD9A8CF}" v="6" dt="2022-03-01T21:39:43.549"/>
    <p1510:client id="{AB3FD79F-5090-9D7C-4BF8-B160A514C964}" v="10" dt="2022-02-25T15:30:24.658"/>
    <p1510:client id="{AC50A063-42DC-634F-18BB-3A0D441D652E}" v="748" dt="2022-02-18T20:43:29.854"/>
    <p1510:client id="{AFD1AD6F-AAFF-49FB-85C0-CE4C6CC5D2D2}" v="1" dt="2021-12-09T21:40:51.221"/>
    <p1510:client id="{B0BF6982-D4A1-14CD-C264-4DFF46D13378}" v="2" dt="2022-03-28T16:55:44.333"/>
    <p1510:client id="{B2600B06-1295-6CE3-5104-0BBAA9FC086B}" v="7433" dt="2022-02-24T19:37:52.311"/>
    <p1510:client id="{B8392FE0-2841-2E08-1D03-CF609408304A}" v="305" dt="2022-03-10T12:55:32.663"/>
    <p1510:client id="{B8D14F5F-F4DD-342B-080E-726B2951DFE4}" v="7" dt="2022-02-24T19:04:36.725"/>
    <p1510:client id="{BFE724A8-4018-3EC4-3E88-A84A4425650C}" v="10" dt="2022-03-24T13:25:43.648"/>
    <p1510:client id="{C6B1431A-7AB3-55D3-BDA0-15312A74D5E4}" v="27" dt="2022-07-06T07:32:06.309"/>
    <p1510:client id="{C75A1516-DC74-E490-15FA-2A626F45A478}" v="1980" dt="2022-03-10T13:53:16.613"/>
    <p1510:client id="{C91BF858-8E8F-1BC2-ECAC-365F49E13B5E}" v="1" dt="2022-03-17T15:33:19.140"/>
    <p1510:client id="{D399B28B-396D-FE76-8FC1-4BEB9090082C}" v="591" dt="2021-12-09T20:52:21.095"/>
    <p1510:client id="{D46A175B-D455-62E4-9AA8-9B4B117C1E11}" v="4" dt="2022-03-10T12:49:13.052"/>
    <p1510:client id="{D596B594-DFE7-4A9C-B280-C2FAC904A5F1}" v="6" dt="2021-12-09T21:43:23.244"/>
    <p1510:client id="{DB2604F1-5A98-3E70-B2A4-7421579D88F1}" v="302" dt="2022-03-02T15:45:35.896"/>
    <p1510:client id="{E30D0A0D-5AE0-B299-ABFA-EB0175A64AAE}" v="167" dt="2022-03-10T12:45:25.356"/>
    <p1510:client id="{E603F1DC-2299-A12B-AAE1-5302AA7917DB}" v="484" dt="2021-12-03T16:15:30.981"/>
    <p1510:client id="{EA5E0B25-8602-974E-C2AA-88C434FF69BB}" v="165" dt="2022-02-28T21:20:55.481"/>
    <p1510:client id="{EAFA9BC6-0ADC-7E70-A675-20C67B8CE7A5}" v="183" dt="2022-03-10T14:59:20.858"/>
    <p1510:client id="{ED8377CF-E51D-595C-624E-CDBF2E4DB95F}" v="11" dt="2022-04-05T21:06:35.986"/>
    <p1510:client id="{F11B4400-5188-0916-F6D3-70D4FDC57DC9}" v="16" dt="2022-07-01T21:37:22.081"/>
    <p1510:client id="{F38A7B81-FC1E-01B7-EB62-2BACD78E7737}" v="13" dt="2022-02-28T21:23:36.627"/>
    <p1510:client id="{F3F4A5A4-8DD6-449C-9C5B-237B7611EAB5}" v="5" dt="2022-03-10T20:06:25.379"/>
    <p1510:client id="{F558EABB-1BA3-0C57-41C7-A697C5DF98D0}" v="16" dt="2023-05-24T22:38:51.207"/>
    <p1510:client id="{F99867DE-8F5F-1214-CBD4-62425B159205}" v="82" dt="2022-02-24T03:01:50.937"/>
    <p1510:client id="{F9BB56E8-E107-49DB-94CD-E7376F915621}" v="75" dt="2021-12-08T20:54:49.023"/>
    <p1510:client id="{FD498B0F-A0A0-2952-7D8A-86BE0696B0BF}" v="46" dt="2022-02-22T13:42:35.064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30"/>
    <p:restoredTop sz="94717"/>
  </p:normalViewPr>
  <p:slideViewPr>
    <p:cSldViewPr snapToGrid="0">
      <p:cViewPr varScale="1">
        <p:scale>
          <a:sx n="100" d="100"/>
          <a:sy n="100" d="100"/>
        </p:scale>
        <p:origin x="192" y="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comments/modernComment_13F_4917FB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CF4DEE-84FF-4774-9F1E-294E8B928E49}" authorId="{EC4F58FE-DA04-D761-DAC8-E34519A8F2B6}" status="resolved" created="2022-02-24T02:32:35.5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6308512" sldId="319"/>
      <ac:spMk id="4" creationId="{00000000-0000-0000-0000-000000000000}"/>
    </ac:deMkLst>
    <p188:txBody>
      <a:bodyPr/>
      <a:lstStyle/>
      <a:p>
        <a:r>
          <a:rPr lang="es-ES"/>
          <a:t>[@Comunicaciones Makaia] este dato en rojo debe ser el acumulado a la fecha, no solo 2021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28/05/2023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7443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1993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2532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3131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9957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874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60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799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500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388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768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1480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32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0_38119D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F_4917FBA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2 – Semana 1 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Introducción a Java.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2E121-FAEA-A8D5-0CA4-BCFD0C706A5D}"/>
              </a:ext>
            </a:extLst>
          </p:cNvPr>
          <p:cNvSpPr txBox="1"/>
          <p:nvPr/>
        </p:nvSpPr>
        <p:spPr>
          <a:xfrm>
            <a:off x="905309" y="442451"/>
            <a:ext cx="10938387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ea typeface="Calibri"/>
                <a:cs typeface="Calibri"/>
              </a:rPr>
              <a:t>Matrices </a:t>
            </a:r>
            <a:r>
              <a:rPr lang="en-US" sz="2400" b="1" err="1">
                <a:ea typeface="Calibri"/>
                <a:cs typeface="Calibri"/>
              </a:rPr>
              <a:t>en</a:t>
            </a:r>
            <a:r>
              <a:rPr lang="en-US" sz="2400" b="1" dirty="0">
                <a:ea typeface="Calibri"/>
                <a:cs typeface="Calibri"/>
              </a:rPr>
              <a:t> Java</a:t>
            </a:r>
            <a:endParaRPr lang="en-US" sz="2400"/>
          </a:p>
          <a:p>
            <a:endParaRPr lang="en-US" dirty="0"/>
          </a:p>
          <a:p>
            <a:pPr algn="l"/>
            <a:r>
              <a:rPr lang="en-US" dirty="0"/>
              <a:t>Las matrices son </a:t>
            </a:r>
            <a:r>
              <a:rPr lang="en-US" err="1"/>
              <a:t>estructuras</a:t>
            </a:r>
            <a:r>
              <a:rPr lang="en-US" dirty="0"/>
              <a:t> de </a:t>
            </a:r>
            <a:r>
              <a:rPr lang="en-US" err="1"/>
              <a:t>datos</a:t>
            </a:r>
            <a:r>
              <a:rPr lang="en-US" dirty="0"/>
              <a:t> </a:t>
            </a:r>
            <a:r>
              <a:rPr lang="en-US" err="1"/>
              <a:t>derivadas</a:t>
            </a:r>
            <a:r>
              <a:rPr lang="en-US" dirty="0"/>
              <a:t> de </a:t>
            </a:r>
            <a:r>
              <a:rPr lang="en-US" err="1"/>
              <a:t>los</a:t>
            </a:r>
            <a:r>
              <a:rPr lang="en-US" dirty="0"/>
              <a:t> </a:t>
            </a:r>
            <a:r>
              <a:rPr lang="en-US" err="1"/>
              <a:t>arreglos</a:t>
            </a:r>
            <a:r>
              <a:rPr lang="en-US" dirty="0"/>
              <a:t>, que </a:t>
            </a:r>
            <a:r>
              <a:rPr lang="en-US" err="1"/>
              <a:t>puede</a:t>
            </a:r>
            <a:r>
              <a:rPr lang="en-US" dirty="0"/>
              <a:t> </a:t>
            </a:r>
            <a:r>
              <a:rPr lang="en-US" err="1"/>
              <a:t>almacenar</a:t>
            </a:r>
            <a:r>
              <a:rPr lang="en-US" dirty="0"/>
              <a:t> 1 ó </a:t>
            </a:r>
            <a:r>
              <a:rPr lang="en-US" err="1"/>
              <a:t>más</a:t>
            </a:r>
            <a:r>
              <a:rPr lang="en-US" dirty="0"/>
              <a:t> </a:t>
            </a:r>
            <a:r>
              <a:rPr lang="en-US" err="1"/>
              <a:t>datos</a:t>
            </a:r>
            <a:r>
              <a:rPr lang="en-US" dirty="0"/>
              <a:t>, y que </a:t>
            </a:r>
            <a:r>
              <a:rPr lang="en-US" err="1"/>
              <a:t>presentan</a:t>
            </a:r>
            <a:r>
              <a:rPr lang="en-US" dirty="0"/>
              <a:t> dos ó </a:t>
            </a:r>
            <a:r>
              <a:rPr lang="en-US" err="1"/>
              <a:t>más</a:t>
            </a:r>
            <a:r>
              <a:rPr lang="en-US" dirty="0"/>
              <a:t> </a:t>
            </a:r>
            <a:r>
              <a:rPr lang="en-US" err="1"/>
              <a:t>dimensiones</a:t>
            </a:r>
            <a:r>
              <a:rPr lang="en-US" dirty="0"/>
              <a:t> (largo, ancho, </a:t>
            </a:r>
            <a:r>
              <a:rPr lang="en-US" err="1"/>
              <a:t>profundidad</a:t>
            </a:r>
            <a:r>
              <a:rPr lang="en-US" dirty="0"/>
              <a:t>, etc.) Las </a:t>
            </a:r>
            <a:r>
              <a:rPr lang="en-US" err="1"/>
              <a:t>más</a:t>
            </a:r>
            <a:r>
              <a:rPr lang="en-US" dirty="0"/>
              <a:t> </a:t>
            </a:r>
            <a:r>
              <a:rPr lang="en-US" err="1"/>
              <a:t>populares</a:t>
            </a:r>
            <a:r>
              <a:rPr lang="en-US" dirty="0"/>
              <a:t> son las de 2 y 3 </a:t>
            </a:r>
            <a:r>
              <a:rPr lang="en-US" err="1"/>
              <a:t>dimensiones</a:t>
            </a:r>
            <a:r>
              <a:rPr lang="en-US" dirty="0"/>
              <a:t>, </a:t>
            </a:r>
            <a:r>
              <a:rPr lang="en-US" err="1"/>
              <a:t>aunque</a:t>
            </a:r>
            <a:r>
              <a:rPr lang="en-US" dirty="0"/>
              <a:t> </a:t>
            </a:r>
            <a:r>
              <a:rPr lang="en-US" err="1"/>
              <a:t>pueden</a:t>
            </a:r>
            <a:r>
              <a:rPr lang="en-US" dirty="0"/>
              <a:t> </a:t>
            </a:r>
            <a:r>
              <a:rPr lang="en-US" err="1"/>
              <a:t>existir</a:t>
            </a:r>
            <a:r>
              <a:rPr lang="en-US" dirty="0"/>
              <a:t> matrices con </a:t>
            </a:r>
            <a:r>
              <a:rPr lang="en-US" err="1"/>
              <a:t>más</a:t>
            </a:r>
            <a:r>
              <a:rPr lang="en-US" dirty="0"/>
              <a:t> </a:t>
            </a:r>
            <a:r>
              <a:rPr lang="en-US" err="1"/>
              <a:t>dimensiones</a:t>
            </a:r>
            <a:r>
              <a:rPr lang="en-US" dirty="0"/>
              <a:t>, </a:t>
            </a:r>
            <a:r>
              <a:rPr lang="en-US" err="1"/>
              <a:t>si</a:t>
            </a:r>
            <a:r>
              <a:rPr lang="en-US" dirty="0"/>
              <a:t> </a:t>
            </a:r>
            <a:r>
              <a:rPr lang="en-US" err="1"/>
              <a:t>así</a:t>
            </a:r>
            <a:r>
              <a:rPr lang="en-US" dirty="0"/>
              <a:t> se </a:t>
            </a:r>
            <a:r>
              <a:rPr lang="en-US" err="1"/>
              <a:t>requiere</a:t>
            </a:r>
            <a:r>
              <a:rPr lang="en-US" dirty="0"/>
              <a:t>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7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7E8BCB86-BCD9-FD70-A359-7487687F5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42" y="2158682"/>
            <a:ext cx="10564482" cy="2569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D87244-857B-143F-2BDB-E274084E88EC}"/>
              </a:ext>
            </a:extLst>
          </p:cNvPr>
          <p:cNvSpPr txBox="1"/>
          <p:nvPr/>
        </p:nvSpPr>
        <p:spPr>
          <a:xfrm>
            <a:off x="1253612" y="5014452"/>
            <a:ext cx="102747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● En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dimensión</a:t>
            </a:r>
            <a:r>
              <a:rPr lang="en-US" dirty="0">
                <a:ea typeface="+mn-lt"/>
                <a:cs typeface="+mn-lt"/>
              </a:rPr>
              <a:t>, la </a:t>
            </a:r>
            <a:r>
              <a:rPr lang="en-US" dirty="0" err="1">
                <a:ea typeface="+mn-lt"/>
                <a:cs typeface="+mn-lt"/>
              </a:rPr>
              <a:t>primera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posición</a:t>
            </a:r>
            <a:r>
              <a:rPr lang="en-US" dirty="0">
                <a:ea typeface="+mn-lt"/>
                <a:cs typeface="+mn-lt"/>
              </a:rPr>
              <a:t> es la cero; la </a:t>
            </a:r>
            <a:r>
              <a:rPr lang="en-US" dirty="0" err="1">
                <a:ea typeface="+mn-lt"/>
                <a:cs typeface="+mn-lt"/>
              </a:rPr>
              <a:t>última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posición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dimensión</a:t>
            </a:r>
            <a:r>
              <a:rPr lang="en-US" dirty="0">
                <a:ea typeface="+mn-lt"/>
                <a:cs typeface="+mn-lt"/>
              </a:rPr>
              <a:t> es </a:t>
            </a:r>
            <a:r>
              <a:rPr lang="en-US" dirty="0" err="1">
                <a:ea typeface="+mn-lt"/>
                <a:cs typeface="+mn-lt"/>
              </a:rPr>
              <a:t>igual</a:t>
            </a:r>
            <a:r>
              <a:rPr lang="en-US" dirty="0">
                <a:ea typeface="+mn-lt"/>
                <a:cs typeface="+mn-lt"/>
              </a:rPr>
              <a:t> al largo de la </a:t>
            </a:r>
            <a:r>
              <a:rPr lang="en-US" dirty="0" err="1">
                <a:ea typeface="+mn-lt"/>
                <a:cs typeface="+mn-lt"/>
              </a:rPr>
              <a:t>dimensión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menos</a:t>
            </a:r>
            <a:r>
              <a:rPr lang="en-US" dirty="0">
                <a:ea typeface="+mn-lt"/>
                <a:cs typeface="+mn-lt"/>
              </a:rPr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DC402-53C9-E59D-FC55-BDCB1A919BEF}"/>
              </a:ext>
            </a:extLst>
          </p:cNvPr>
          <p:cNvSpPr txBox="1"/>
          <p:nvPr/>
        </p:nvSpPr>
        <p:spPr>
          <a:xfrm>
            <a:off x="929890" y="715621"/>
            <a:ext cx="109138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Las matrices, al </a:t>
            </a:r>
            <a:r>
              <a:rPr lang="en-US" err="1">
                <a:ea typeface="+mn-lt"/>
                <a:cs typeface="+mn-lt"/>
              </a:rPr>
              <a:t>igual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arreglos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sólo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pueden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almacenar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err="1">
                <a:ea typeface="+mn-lt"/>
                <a:cs typeface="+mn-lt"/>
              </a:rPr>
              <a:t>sólo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primitivo</a:t>
            </a:r>
            <a:r>
              <a:rPr lang="en-US" dirty="0">
                <a:ea typeface="+mn-lt"/>
                <a:cs typeface="+mn-lt"/>
              </a:rPr>
              <a:t> o de un </a:t>
            </a:r>
            <a:r>
              <a:rPr lang="en-US" err="1">
                <a:ea typeface="+mn-lt"/>
                <a:cs typeface="+mn-lt"/>
              </a:rPr>
              <a:t>sólo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tamaño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definido</a:t>
            </a:r>
            <a:r>
              <a:rPr lang="en-US" dirty="0">
                <a:ea typeface="+mn-lt"/>
                <a:cs typeface="+mn-lt"/>
              </a:rPr>
              <a:t>, no se </a:t>
            </a:r>
            <a:r>
              <a:rPr lang="en-US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modificar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err="1">
                <a:ea typeface="+mn-lt"/>
                <a:cs typeface="+mn-lt"/>
              </a:rPr>
              <a:t>menos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err="1">
                <a:ea typeface="+mn-lt"/>
                <a:cs typeface="+mn-lt"/>
              </a:rPr>
              <a:t>desee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perder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almacenados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ella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●Si </a:t>
            </a:r>
            <a:r>
              <a:rPr lang="en-US" dirty="0" err="1">
                <a:ea typeface="+mn-lt"/>
                <a:cs typeface="+mn-lt"/>
              </a:rPr>
              <a:t>sólo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declara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matriz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inicialización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defecto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hecha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valor null.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262049-2DEB-9919-92AF-2B4CD3F9A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16" y="2305377"/>
            <a:ext cx="10435085" cy="33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4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EDAD7-85CE-027D-E65F-7E1A04BDB034}"/>
              </a:ext>
            </a:extLst>
          </p:cNvPr>
          <p:cNvSpPr txBox="1"/>
          <p:nvPr/>
        </p:nvSpPr>
        <p:spPr>
          <a:xfrm>
            <a:off x="958645" y="467032"/>
            <a:ext cx="1081548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● Para </a:t>
            </a:r>
            <a:r>
              <a:rPr lang="en-US" dirty="0" err="1">
                <a:ea typeface="+mn-lt"/>
                <a:cs typeface="+mn-lt"/>
              </a:rPr>
              <a:t>inicializar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matriz</a:t>
            </a:r>
            <a:r>
              <a:rPr lang="en-US" dirty="0">
                <a:ea typeface="+mn-lt"/>
                <a:cs typeface="+mn-lt"/>
              </a:rPr>
              <a:t>, basta con </a:t>
            </a:r>
            <a:r>
              <a:rPr lang="en-US" dirty="0" err="1">
                <a:ea typeface="+mn-lt"/>
                <a:cs typeface="+mn-lt"/>
              </a:rPr>
              <a:t>definir</a:t>
            </a:r>
            <a:r>
              <a:rPr lang="en-US" dirty="0">
                <a:ea typeface="+mn-lt"/>
                <a:cs typeface="+mn-lt"/>
              </a:rPr>
              <a:t> sus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llaves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separados</a:t>
            </a:r>
            <a:r>
              <a:rPr lang="en-US" dirty="0">
                <a:ea typeface="+mn-lt"/>
                <a:cs typeface="+mn-lt"/>
              </a:rPr>
              <a:t> con comas. La </a:t>
            </a:r>
            <a:r>
              <a:rPr lang="en-US" dirty="0" err="1">
                <a:ea typeface="+mn-lt"/>
                <a:cs typeface="+mn-lt"/>
              </a:rPr>
              <a:t>inicialización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siguientes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● un par de </a:t>
            </a:r>
            <a:r>
              <a:rPr lang="en-US" dirty="0" err="1">
                <a:ea typeface="+mn-lt"/>
                <a:cs typeface="+mn-lt"/>
              </a:rPr>
              <a:t>llaves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externas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definir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toda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matriz</a:t>
            </a:r>
          </a:p>
          <a:p>
            <a:r>
              <a:rPr lang="en-US" dirty="0">
                <a:ea typeface="+mn-lt"/>
                <a:cs typeface="+mn-lt"/>
              </a:rPr>
              <a:t> ● pares de </a:t>
            </a:r>
            <a:r>
              <a:rPr lang="en-US" dirty="0" err="1">
                <a:ea typeface="+mn-lt"/>
                <a:cs typeface="+mn-lt"/>
              </a:rPr>
              <a:t>llaves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internas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definir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filas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matriz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según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cantidad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dimensiones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tenga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estructura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● Por </a:t>
            </a:r>
            <a:r>
              <a:rPr lang="en-US" dirty="0" err="1">
                <a:ea typeface="+mn-lt"/>
                <a:cs typeface="+mn-lt"/>
              </a:rPr>
              <a:t>ejemplo</a:t>
            </a:r>
            <a:r>
              <a:rPr lang="en-US" dirty="0">
                <a:ea typeface="+mn-lt"/>
                <a:cs typeface="+mn-lt"/>
              </a:rPr>
              <a:t>, para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matriz</a:t>
            </a:r>
            <a:r>
              <a:rPr lang="en-US" dirty="0">
                <a:ea typeface="+mn-lt"/>
                <a:cs typeface="+mn-lt"/>
              </a:rPr>
              <a:t> de 3 </a:t>
            </a:r>
            <a:r>
              <a:rPr lang="en-US" dirty="0" err="1">
                <a:ea typeface="+mn-lt"/>
                <a:cs typeface="+mn-lt"/>
              </a:rPr>
              <a:t>filas</a:t>
            </a:r>
            <a:r>
              <a:rPr lang="en-US" dirty="0">
                <a:ea typeface="+mn-lt"/>
                <a:cs typeface="+mn-lt"/>
              </a:rPr>
              <a:t> x 5 </a:t>
            </a:r>
            <a:r>
              <a:rPr lang="en-US" dirty="0" err="1">
                <a:ea typeface="+mn-lt"/>
                <a:cs typeface="+mn-lt"/>
              </a:rPr>
              <a:t>columnas</a:t>
            </a:r>
            <a:r>
              <a:rPr lang="en-US" dirty="0">
                <a:ea typeface="+mn-lt"/>
                <a:cs typeface="+mn-lt"/>
              </a:rPr>
              <a:t> (2 </a:t>
            </a:r>
            <a:r>
              <a:rPr lang="en-US" dirty="0" err="1">
                <a:ea typeface="+mn-lt"/>
                <a:cs typeface="+mn-lt"/>
              </a:rPr>
              <a:t>dimensiones</a:t>
            </a:r>
            <a:r>
              <a:rPr lang="en-US" dirty="0">
                <a:ea typeface="+mn-lt"/>
                <a:cs typeface="+mn-lt"/>
              </a:rPr>
              <a:t>), se define lo </a:t>
            </a:r>
            <a:r>
              <a:rPr lang="en-US" dirty="0" err="1">
                <a:ea typeface="+mn-lt"/>
                <a:cs typeface="+mn-lt"/>
              </a:rPr>
              <a:t>siguiente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14E538A-7EAA-71E8-C38B-DE22F0982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32" y="2729222"/>
            <a:ext cx="10823275" cy="30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470F5-9A19-FE5E-4755-A91FB2B04C81}"/>
              </a:ext>
            </a:extLst>
          </p:cNvPr>
          <p:cNvSpPr txBox="1"/>
          <p:nvPr/>
        </p:nvSpPr>
        <p:spPr>
          <a:xfrm>
            <a:off x="1130710" y="565355"/>
            <a:ext cx="106188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● Para </a:t>
            </a:r>
            <a:r>
              <a:rPr lang="en-US" dirty="0" err="1">
                <a:ea typeface="+mn-lt"/>
                <a:cs typeface="+mn-lt"/>
              </a:rPr>
              <a:t>almacenar</a:t>
            </a:r>
            <a:r>
              <a:rPr lang="en-US" dirty="0">
                <a:ea typeface="+mn-lt"/>
                <a:cs typeface="+mn-lt"/>
              </a:rPr>
              <a:t> un nuevo </a:t>
            </a:r>
            <a:r>
              <a:rPr lang="en-US" dirty="0" err="1">
                <a:ea typeface="+mn-lt"/>
                <a:cs typeface="+mn-lt"/>
              </a:rPr>
              <a:t>dato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matriz</a:t>
            </a:r>
            <a:r>
              <a:rPr lang="en-US" dirty="0">
                <a:ea typeface="+mn-lt"/>
                <a:cs typeface="+mn-lt"/>
              </a:rPr>
              <a:t>, se </a:t>
            </a:r>
            <a:r>
              <a:rPr lang="en-US" dirty="0" err="1">
                <a:ea typeface="+mn-lt"/>
                <a:cs typeface="+mn-lt"/>
              </a:rPr>
              <a:t>debe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nombre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matriz</a:t>
            </a:r>
            <a:r>
              <a:rPr lang="en-US" dirty="0">
                <a:ea typeface="+mn-lt"/>
                <a:cs typeface="+mn-lt"/>
              </a:rPr>
              <a:t>, la </a:t>
            </a:r>
            <a:r>
              <a:rPr lang="en-US" dirty="0" err="1">
                <a:ea typeface="+mn-lt"/>
                <a:cs typeface="+mn-lt"/>
              </a:rPr>
              <a:t>posición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utilizar</a:t>
            </a:r>
            <a:r>
              <a:rPr lang="en-US" dirty="0">
                <a:ea typeface="+mn-lt"/>
                <a:cs typeface="+mn-lt"/>
              </a:rPr>
              <a:t> (con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coordenada</a:t>
            </a:r>
            <a:r>
              <a:rPr lang="en-US" dirty="0">
                <a:ea typeface="+mn-lt"/>
                <a:cs typeface="+mn-lt"/>
              </a:rPr>
              <a:t> de N </a:t>
            </a:r>
            <a:r>
              <a:rPr lang="en-US" dirty="0" err="1">
                <a:ea typeface="+mn-lt"/>
                <a:cs typeface="+mn-lt"/>
              </a:rPr>
              <a:t>valores</a:t>
            </a:r>
            <a:r>
              <a:rPr lang="en-US" dirty="0">
                <a:ea typeface="+mn-lt"/>
                <a:cs typeface="+mn-lt"/>
              </a:rPr>
              <a:t> para N </a:t>
            </a:r>
            <a:r>
              <a:rPr lang="en-US" dirty="0" err="1">
                <a:ea typeface="+mn-lt"/>
                <a:cs typeface="+mn-lt"/>
              </a:rPr>
              <a:t>dimensiones</a:t>
            </a:r>
            <a:r>
              <a:rPr lang="en-US" dirty="0">
                <a:ea typeface="+mn-lt"/>
                <a:cs typeface="+mn-lt"/>
              </a:rPr>
              <a:t>) y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nuevo </a:t>
            </a:r>
            <a:r>
              <a:rPr lang="en-US" dirty="0" err="1">
                <a:ea typeface="+mn-lt"/>
                <a:cs typeface="+mn-lt"/>
              </a:rPr>
              <a:t>dato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almacenar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8" descr="Diagram&#10;&#10;Description automatically generated">
            <a:extLst>
              <a:ext uri="{FF2B5EF4-FFF2-40B4-BE49-F238E27FC236}">
                <a16:creationId xmlns:a16="http://schemas.microsoft.com/office/drawing/2014/main" id="{F78BDAE6-D85C-7FBD-879B-175814494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212" y="1394739"/>
            <a:ext cx="10463840" cy="42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F9AD7-38D0-A6EC-4A80-DC1FBDDF27B8}"/>
              </a:ext>
            </a:extLst>
          </p:cNvPr>
          <p:cNvSpPr txBox="1"/>
          <p:nvPr/>
        </p:nvSpPr>
        <p:spPr>
          <a:xfrm>
            <a:off x="934064" y="393290"/>
            <a:ext cx="108154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● Para leer un </a:t>
            </a:r>
            <a:r>
              <a:rPr lang="en-US" dirty="0" err="1"/>
              <a:t>dato</a:t>
            </a:r>
            <a:r>
              <a:rPr lang="en-US" dirty="0"/>
              <a:t> de la </a:t>
            </a:r>
            <a:r>
              <a:rPr lang="en-US" dirty="0" err="1"/>
              <a:t>matriz</a:t>
            </a:r>
            <a:r>
              <a:rPr lang="en-US" dirty="0"/>
              <a:t> y </a:t>
            </a:r>
            <a:r>
              <a:rPr lang="en-US" dirty="0" err="1"/>
              <a:t>utilizarlo</a:t>
            </a:r>
            <a:r>
              <a:rPr lang="en-US" dirty="0"/>
              <a:t>, se </a:t>
            </a:r>
            <a:r>
              <a:rPr lang="en-US" dirty="0" err="1"/>
              <a:t>especifican</a:t>
            </a:r>
            <a:r>
              <a:rPr lang="en-US" dirty="0"/>
              <a:t> sus </a:t>
            </a:r>
            <a:r>
              <a:rPr lang="en-US" dirty="0" err="1"/>
              <a:t>coordenadas</a:t>
            </a:r>
            <a:r>
              <a:rPr lang="en-US" dirty="0"/>
              <a:t> de fila-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aritmética</a:t>
            </a:r>
            <a:r>
              <a:rPr lang="en-US" dirty="0"/>
              <a:t> u </a:t>
            </a:r>
            <a:r>
              <a:rPr lang="en-US" dirty="0" err="1"/>
              <a:t>operatoria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. 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175DD43-3500-2386-3099-6F50CF24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174" y="1287733"/>
            <a:ext cx="10320067" cy="45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0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1B271-B905-715E-C637-01F3EBA94647}"/>
              </a:ext>
            </a:extLst>
          </p:cNvPr>
          <p:cNvSpPr txBox="1"/>
          <p:nvPr/>
        </p:nvSpPr>
        <p:spPr>
          <a:xfrm>
            <a:off x="1007806" y="467032"/>
            <a:ext cx="1076632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● </a:t>
            </a:r>
            <a:r>
              <a:rPr lang="en-US" b="1" dirty="0"/>
              <a:t>Nota </a:t>
            </a:r>
            <a:r>
              <a:rPr lang="en-US" b="1" dirty="0" err="1"/>
              <a:t>importante</a:t>
            </a:r>
            <a:r>
              <a:rPr lang="en-US" b="1" dirty="0"/>
              <a:t>:</a:t>
            </a:r>
            <a:r>
              <a:rPr lang="en-US" dirty="0"/>
              <a:t> la </a:t>
            </a:r>
            <a:r>
              <a:rPr lang="en-US" dirty="0" err="1"/>
              <a:t>representación</a:t>
            </a:r>
            <a:r>
              <a:rPr lang="en-US" dirty="0"/>
              <a:t> de matrices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diapositivas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considerada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simplificación</a:t>
            </a:r>
            <a:r>
              <a:rPr lang="en-US" dirty="0"/>
              <a:t>, </a:t>
            </a:r>
            <a:r>
              <a:rPr lang="en-US" dirty="0" err="1"/>
              <a:t>debido</a:t>
            </a:r>
            <a:r>
              <a:rPr lang="en-US" dirty="0"/>
              <a:t> a que la forma real define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filas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independiente</a:t>
            </a:r>
            <a:r>
              <a:rPr lang="en-US" dirty="0"/>
              <a:t> de las </a:t>
            </a:r>
            <a:r>
              <a:rPr lang="en-US" dirty="0" err="1"/>
              <a:t>demás</a:t>
            </a:r>
            <a:r>
              <a:rPr lang="en-US" dirty="0"/>
              <a:t> (</a:t>
            </a:r>
            <a:r>
              <a:rPr lang="en-US" dirty="0" err="1"/>
              <a:t>como</a:t>
            </a:r>
            <a:r>
              <a:rPr lang="en-US" dirty="0"/>
              <a:t> lo indica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): 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6033B3A-50F0-191E-AB24-C301F9B0F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702" y="1629725"/>
            <a:ext cx="10564483" cy="2836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60D6B8-1F8E-4FFF-A999-14A46115E1C3}"/>
              </a:ext>
            </a:extLst>
          </p:cNvPr>
          <p:cNvSpPr txBox="1"/>
          <p:nvPr/>
        </p:nvSpPr>
        <p:spPr>
          <a:xfrm>
            <a:off x="1130709" y="4547419"/>
            <a:ext cx="103484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● La </a:t>
            </a:r>
            <a:r>
              <a:rPr lang="en-US" dirty="0" err="1">
                <a:ea typeface="+mn-lt"/>
                <a:cs typeface="+mn-lt"/>
              </a:rPr>
              <a:t>independencia</a:t>
            </a:r>
            <a:r>
              <a:rPr lang="en-US" dirty="0">
                <a:ea typeface="+mn-lt"/>
                <a:cs typeface="+mn-lt"/>
              </a:rPr>
              <a:t> de las </a:t>
            </a:r>
            <a:r>
              <a:rPr lang="en-US" dirty="0" err="1">
                <a:ea typeface="+mn-lt"/>
                <a:cs typeface="+mn-lt"/>
              </a:rPr>
              <a:t>filas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 inclusive </a:t>
            </a:r>
            <a:r>
              <a:rPr lang="en-US" dirty="0" err="1">
                <a:ea typeface="+mn-lt"/>
                <a:cs typeface="+mn-lt"/>
              </a:rPr>
              <a:t>crear</a:t>
            </a:r>
            <a:r>
              <a:rPr lang="en-US" dirty="0">
                <a:ea typeface="+mn-lt"/>
                <a:cs typeface="+mn-lt"/>
              </a:rPr>
              <a:t> matrices con </a:t>
            </a:r>
            <a:r>
              <a:rPr lang="en-US" dirty="0" err="1">
                <a:ea typeface="+mn-lt"/>
                <a:cs typeface="+mn-lt"/>
              </a:rPr>
              <a:t>filas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diferente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tamaño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ejemplo</a:t>
            </a:r>
            <a:r>
              <a:rPr lang="en-US" dirty="0">
                <a:ea typeface="+mn-lt"/>
                <a:cs typeface="+mn-lt"/>
              </a:rPr>
              <a:t>, la fila 0 con 5 </a:t>
            </a:r>
            <a:r>
              <a:rPr lang="en-US" dirty="0" err="1">
                <a:ea typeface="+mn-lt"/>
                <a:cs typeface="+mn-lt"/>
              </a:rPr>
              <a:t>celdas</a:t>
            </a:r>
            <a:r>
              <a:rPr lang="en-US" dirty="0">
                <a:ea typeface="+mn-lt"/>
                <a:cs typeface="+mn-lt"/>
              </a:rPr>
              <a:t>, la fila 1 con 20 </a:t>
            </a:r>
            <a:r>
              <a:rPr lang="en-US" dirty="0" err="1">
                <a:ea typeface="+mn-lt"/>
                <a:cs typeface="+mn-lt"/>
              </a:rPr>
              <a:t>celdas</a:t>
            </a:r>
            <a:r>
              <a:rPr lang="en-US" dirty="0">
                <a:ea typeface="+mn-lt"/>
                <a:cs typeface="+mn-lt"/>
              </a:rPr>
              <a:t> y la fila 2 con 100 </a:t>
            </a:r>
            <a:r>
              <a:rPr lang="en-US" dirty="0" err="1">
                <a:ea typeface="+mn-lt"/>
                <a:cs typeface="+mn-lt"/>
              </a:rPr>
              <a:t>celdas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todas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misma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matriz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9570A3-B3D8-0294-899A-63FF52909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33" y="415592"/>
            <a:ext cx="10837652" cy="522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1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63" y="3103209"/>
            <a:ext cx="8319868" cy="4400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85950" lvl="3" indent="-514350">
              <a:buFont typeface="+mj-lt"/>
              <a:buAutoNum type="arabicPeriod"/>
            </a:pPr>
            <a:r>
              <a:rPr lang="es-ES" sz="2000" dirty="0">
                <a:ea typeface="Calibri"/>
                <a:cs typeface="Calibri"/>
              </a:rPr>
              <a:t>Vectores</a:t>
            </a:r>
            <a:endParaRPr lang="es-ES" sz="2000" dirty="0"/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Matrices</a:t>
            </a:r>
            <a:endParaRPr lang="es-ES" sz="2000" dirty="0">
              <a:ea typeface="Calibri"/>
              <a:cs typeface="Calibri"/>
            </a:endParaRPr>
          </a:p>
          <a:p>
            <a:pPr marL="1885950" lvl="3" indent="-514350">
              <a:buFont typeface="+mj-lt"/>
              <a:buAutoNum type="arabicPeriod"/>
            </a:pPr>
            <a:endParaRPr lang="es-ES" sz="2000" dirty="0"/>
          </a:p>
          <a:p>
            <a:pPr marL="1885950" lvl="3" indent="-51435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562F6-5D70-7D73-3447-A0560287DD22}"/>
              </a:ext>
            </a:extLst>
          </p:cNvPr>
          <p:cNvSpPr txBox="1"/>
          <p:nvPr/>
        </p:nvSpPr>
        <p:spPr>
          <a:xfrm>
            <a:off x="918952" y="469659"/>
            <a:ext cx="10576044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b="1" err="1">
                <a:ea typeface="+mn-lt"/>
                <a:cs typeface="+mn-lt"/>
              </a:rPr>
              <a:t>Arreglos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b="1" err="1">
                <a:ea typeface="+mn-lt"/>
                <a:cs typeface="+mn-lt"/>
              </a:rPr>
              <a:t>en</a:t>
            </a:r>
            <a:r>
              <a:rPr lang="en-US" sz="2400" b="1" dirty="0">
                <a:ea typeface="+mn-lt"/>
                <a:cs typeface="+mn-lt"/>
              </a:rPr>
              <a:t> Java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Un </a:t>
            </a:r>
            <a:r>
              <a:rPr lang="en-US" dirty="0" err="1">
                <a:ea typeface="+mn-lt"/>
                <a:cs typeface="+mn-lt"/>
              </a:rPr>
              <a:t>arreglo</a:t>
            </a:r>
            <a:r>
              <a:rPr lang="en-US" dirty="0">
                <a:ea typeface="+mn-lt"/>
                <a:cs typeface="+mn-lt"/>
              </a:rPr>
              <a:t> es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estructura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lineal, que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almacenar</a:t>
            </a:r>
            <a:r>
              <a:rPr lang="en-US" dirty="0">
                <a:ea typeface="+mn-lt"/>
                <a:cs typeface="+mn-lt"/>
              </a:rPr>
              <a:t> 1 ó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, y que </a:t>
            </a:r>
            <a:r>
              <a:rPr lang="en-US" dirty="0" err="1">
                <a:ea typeface="+mn-lt"/>
                <a:cs typeface="+mn-lt"/>
              </a:rPr>
              <a:t>presenta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dimensión</a:t>
            </a:r>
            <a:r>
              <a:rPr lang="en-US" dirty="0">
                <a:ea typeface="+mn-lt"/>
                <a:cs typeface="+mn-lt"/>
              </a:rPr>
              <a:t> (1 </a:t>
            </a:r>
            <a:r>
              <a:rPr lang="en-US" dirty="0" err="1">
                <a:ea typeface="+mn-lt"/>
                <a:cs typeface="+mn-lt"/>
              </a:rPr>
              <a:t>dimensión</a:t>
            </a:r>
            <a:r>
              <a:rPr lang="en-US" dirty="0">
                <a:ea typeface="+mn-lt"/>
                <a:cs typeface="+mn-lt"/>
              </a:rPr>
              <a:t> = largo).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Los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arreglo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almacenan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celdas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memoria</a:t>
            </a:r>
            <a:r>
              <a:rPr lang="en-US" dirty="0">
                <a:ea typeface="+mn-lt"/>
                <a:cs typeface="+mn-lt"/>
              </a:rPr>
              <a:t>, de </a:t>
            </a:r>
            <a:r>
              <a:rPr lang="en-US" dirty="0" err="1">
                <a:ea typeface="+mn-lt"/>
                <a:cs typeface="+mn-lt"/>
              </a:rPr>
              <a:t>manera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contigua</a:t>
            </a:r>
            <a:r>
              <a:rPr lang="en-US" dirty="0">
                <a:ea typeface="+mn-lt"/>
                <a:cs typeface="+mn-lt"/>
              </a:rPr>
              <a:t>. A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celda</a:t>
            </a:r>
            <a:r>
              <a:rPr lang="en-US" dirty="0">
                <a:ea typeface="+mn-lt"/>
                <a:cs typeface="+mn-lt"/>
              </a:rPr>
              <a:t> se le </a:t>
            </a:r>
            <a:r>
              <a:rPr lang="en-US" dirty="0" err="1">
                <a:ea typeface="+mn-lt"/>
                <a:cs typeface="+mn-lt"/>
              </a:rPr>
              <a:t>asigna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entero</a:t>
            </a:r>
            <a:r>
              <a:rPr lang="en-US" dirty="0">
                <a:ea typeface="+mn-lt"/>
                <a:cs typeface="+mn-lt"/>
              </a:rPr>
              <a:t> que indica la </a:t>
            </a:r>
            <a:r>
              <a:rPr lang="en-US" dirty="0" err="1">
                <a:ea typeface="+mn-lt"/>
                <a:cs typeface="+mn-lt"/>
              </a:rPr>
              <a:t>posición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dato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respecto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demás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La </a:t>
            </a:r>
            <a:r>
              <a:rPr lang="en-US" dirty="0" err="1">
                <a:ea typeface="+mn-lt"/>
                <a:cs typeface="+mn-lt"/>
              </a:rPr>
              <a:t>primera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posición</a:t>
            </a:r>
            <a:r>
              <a:rPr lang="en-US" dirty="0">
                <a:ea typeface="+mn-lt"/>
                <a:cs typeface="+mn-lt"/>
              </a:rPr>
              <a:t> es la cero; la </a:t>
            </a:r>
            <a:r>
              <a:rPr lang="en-US" dirty="0" err="1">
                <a:ea typeface="+mn-lt"/>
                <a:cs typeface="+mn-lt"/>
              </a:rPr>
              <a:t>última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posición</a:t>
            </a:r>
            <a:r>
              <a:rPr lang="en-US" dirty="0">
                <a:ea typeface="+mn-lt"/>
                <a:cs typeface="+mn-lt"/>
              </a:rPr>
              <a:t> es </a:t>
            </a:r>
            <a:r>
              <a:rPr lang="en-US" dirty="0" err="1">
                <a:ea typeface="+mn-lt"/>
                <a:cs typeface="+mn-lt"/>
              </a:rPr>
              <a:t>igual</a:t>
            </a:r>
            <a:r>
              <a:rPr lang="en-US" dirty="0">
                <a:ea typeface="+mn-lt"/>
                <a:cs typeface="+mn-lt"/>
              </a:rPr>
              <a:t> al largo del </a:t>
            </a:r>
            <a:r>
              <a:rPr lang="en-US" dirty="0" err="1">
                <a:ea typeface="+mn-lt"/>
                <a:cs typeface="+mn-lt"/>
              </a:rPr>
              <a:t>arreglo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menos</a:t>
            </a:r>
            <a:r>
              <a:rPr lang="en-US" dirty="0">
                <a:ea typeface="+mn-lt"/>
                <a:cs typeface="+mn-lt"/>
              </a:rPr>
              <a:t> 1.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i="1" dirty="0">
                <a:ea typeface="+mn-lt"/>
                <a:cs typeface="+mn-lt"/>
              </a:rPr>
              <a:t>Nota:</a:t>
            </a:r>
            <a:r>
              <a:rPr lang="en-US" dirty="0">
                <a:ea typeface="+mn-lt"/>
                <a:cs typeface="+mn-lt"/>
              </a:rPr>
              <a:t> Los </a:t>
            </a:r>
            <a:r>
              <a:rPr lang="en-US" dirty="0" err="1">
                <a:ea typeface="+mn-lt"/>
                <a:cs typeface="+mn-lt"/>
              </a:rPr>
              <a:t>arreglos</a:t>
            </a:r>
            <a:r>
              <a:rPr lang="en-US" dirty="0">
                <a:ea typeface="+mn-lt"/>
                <a:cs typeface="+mn-lt"/>
              </a:rPr>
              <a:t>, al </a:t>
            </a:r>
            <a:r>
              <a:rPr lang="en-US" dirty="0" err="1">
                <a:ea typeface="+mn-lt"/>
                <a:cs typeface="+mn-lt"/>
              </a:rPr>
              <a:t>igual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strings, </a:t>
            </a:r>
            <a:r>
              <a:rPr lang="en-US" dirty="0" err="1">
                <a:ea typeface="+mn-lt"/>
                <a:cs typeface="+mn-lt"/>
              </a:rPr>
              <a:t>tienen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propiedad</a:t>
            </a:r>
            <a:r>
              <a:rPr lang="en-US" dirty="0">
                <a:ea typeface="+mn-lt"/>
                <a:cs typeface="+mn-lt"/>
              </a:rPr>
              <a:t> fundamental: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largo o </a:t>
            </a:r>
            <a:r>
              <a:rPr lang="en-US" dirty="0" err="1">
                <a:ea typeface="+mn-lt"/>
                <a:cs typeface="+mn-lt"/>
              </a:rPr>
              <a:t>cantidad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celdas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. a) </a:t>
            </a:r>
            <a:r>
              <a:rPr lang="en-US" dirty="0" err="1">
                <a:ea typeface="+mn-lt"/>
                <a:cs typeface="+mn-lt"/>
              </a:rPr>
              <a:t>primera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posición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arreglo</a:t>
            </a:r>
            <a:r>
              <a:rPr lang="en-US" dirty="0">
                <a:ea typeface="+mn-lt"/>
                <a:cs typeface="+mn-lt"/>
              </a:rPr>
              <a:t> = 0 b) </a:t>
            </a:r>
            <a:r>
              <a:rPr lang="en-US" dirty="0" err="1">
                <a:ea typeface="+mn-lt"/>
                <a:cs typeface="+mn-lt"/>
              </a:rPr>
              <a:t>última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posición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arreglo</a:t>
            </a:r>
            <a:r>
              <a:rPr lang="en-US" dirty="0">
                <a:ea typeface="+mn-lt"/>
                <a:cs typeface="+mn-lt"/>
              </a:rPr>
              <a:t> = largo del </a:t>
            </a:r>
            <a:r>
              <a:rPr lang="en-US" dirty="0" err="1">
                <a:ea typeface="+mn-lt"/>
                <a:cs typeface="+mn-lt"/>
              </a:rPr>
              <a:t>arreglo</a:t>
            </a:r>
            <a:r>
              <a:rPr lang="en-US" dirty="0">
                <a:ea typeface="+mn-lt"/>
                <a:cs typeface="+mn-lt"/>
              </a:rPr>
              <a:t> - 1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2C7C74B9-9462-165C-E43A-FC88AD383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289" y="1932325"/>
            <a:ext cx="8077199" cy="13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CDFA9-5292-2E71-8815-1E00BCFB4B4A}"/>
              </a:ext>
            </a:extLst>
          </p:cNvPr>
          <p:cNvSpPr txBox="1"/>
          <p:nvPr/>
        </p:nvSpPr>
        <p:spPr>
          <a:xfrm>
            <a:off x="1032387" y="467031"/>
            <a:ext cx="1074174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Open Sans"/>
              <a:ea typeface="Open Sans"/>
              <a:cs typeface="Open Sans"/>
            </a:endParaRPr>
          </a:p>
          <a:p>
            <a:r>
              <a:rPr lang="en-US" dirty="0">
                <a:latin typeface="Open Sans"/>
                <a:ea typeface="Open Sans"/>
                <a:cs typeface="Open Sans"/>
              </a:rPr>
              <a:t>Los </a:t>
            </a:r>
            <a:r>
              <a:rPr lang="en-US" dirty="0" err="1">
                <a:latin typeface="Open Sans"/>
                <a:ea typeface="Open Sans"/>
                <a:cs typeface="Open Sans"/>
              </a:rPr>
              <a:t>arreglos</a:t>
            </a:r>
            <a:r>
              <a:rPr lang="en-US" dirty="0">
                <a:latin typeface="Open Sans"/>
                <a:ea typeface="Open Sans"/>
                <a:cs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</a:rPr>
              <a:t>sólo</a:t>
            </a:r>
            <a:r>
              <a:rPr lang="en-US" dirty="0">
                <a:latin typeface="Open Sans"/>
                <a:ea typeface="Open Sans"/>
                <a:cs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</a:rPr>
              <a:t>pueden</a:t>
            </a:r>
            <a:r>
              <a:rPr lang="en-US" dirty="0">
                <a:latin typeface="Open Sans"/>
                <a:ea typeface="Open Sans"/>
                <a:cs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</a:rPr>
              <a:t>almacenar</a:t>
            </a:r>
            <a:r>
              <a:rPr lang="en-US" dirty="0">
                <a:latin typeface="Open Sans"/>
                <a:ea typeface="Open Sans"/>
                <a:cs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</a:rPr>
              <a:t>datos</a:t>
            </a:r>
            <a:r>
              <a:rPr lang="en-US" dirty="0">
                <a:latin typeface="Open Sans"/>
                <a:ea typeface="Open Sans"/>
                <a:cs typeface="Open Sans"/>
              </a:rPr>
              <a:t> de un </a:t>
            </a:r>
            <a:r>
              <a:rPr lang="en-US" dirty="0" err="1">
                <a:latin typeface="Open Sans"/>
                <a:ea typeface="Open Sans"/>
                <a:cs typeface="Open Sans"/>
              </a:rPr>
              <a:t>sólo</a:t>
            </a:r>
            <a:r>
              <a:rPr lang="en-US" dirty="0">
                <a:latin typeface="Open Sans"/>
                <a:ea typeface="Open Sans"/>
                <a:cs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</a:rPr>
              <a:t>tipo</a:t>
            </a:r>
            <a:r>
              <a:rPr lang="en-US" dirty="0">
                <a:latin typeface="Open Sans"/>
                <a:ea typeface="Open Sans"/>
                <a:cs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</a:rPr>
              <a:t>primitivo</a:t>
            </a:r>
            <a:r>
              <a:rPr lang="en-US" dirty="0">
                <a:latin typeface="Open Sans"/>
                <a:ea typeface="Open Sans"/>
                <a:cs typeface="Open Sans"/>
              </a:rPr>
              <a:t> o de un </a:t>
            </a:r>
            <a:r>
              <a:rPr lang="en-US" dirty="0" err="1">
                <a:latin typeface="Open Sans"/>
                <a:ea typeface="Open Sans"/>
                <a:cs typeface="Open Sans"/>
              </a:rPr>
              <a:t>sólo</a:t>
            </a:r>
            <a:r>
              <a:rPr lang="en-US" dirty="0">
                <a:latin typeface="Open Sans"/>
                <a:ea typeface="Open Sans"/>
                <a:cs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</a:rPr>
              <a:t>tipo</a:t>
            </a:r>
            <a:r>
              <a:rPr lang="en-US" dirty="0">
                <a:latin typeface="Open Sans"/>
                <a:ea typeface="Open Sans"/>
                <a:cs typeface="Open Sans"/>
              </a:rPr>
              <a:t> de </a:t>
            </a:r>
            <a:r>
              <a:rPr lang="en-US" dirty="0" err="1">
                <a:latin typeface="Open Sans"/>
                <a:ea typeface="Open Sans"/>
                <a:cs typeface="Open Sans"/>
              </a:rPr>
              <a:t>objetos</a:t>
            </a:r>
            <a:r>
              <a:rPr lang="en-US" dirty="0">
                <a:latin typeface="Open Sans"/>
                <a:ea typeface="Open Sans"/>
                <a:cs typeface="Open Sans"/>
              </a:rPr>
              <a:t>. Para </a:t>
            </a:r>
            <a:r>
              <a:rPr lang="en-US" dirty="0" err="1">
                <a:latin typeface="Open Sans"/>
                <a:ea typeface="Open Sans"/>
                <a:cs typeface="Open Sans"/>
              </a:rPr>
              <a:t>definir</a:t>
            </a:r>
            <a:r>
              <a:rPr lang="en-US" dirty="0">
                <a:latin typeface="Open Sans"/>
                <a:ea typeface="Open Sans"/>
                <a:cs typeface="Open Sans"/>
              </a:rPr>
              <a:t> un </a:t>
            </a:r>
            <a:r>
              <a:rPr lang="en-US" dirty="0" err="1">
                <a:latin typeface="Open Sans"/>
                <a:ea typeface="Open Sans"/>
                <a:cs typeface="Open Sans"/>
              </a:rPr>
              <a:t>arreglo</a:t>
            </a:r>
            <a:r>
              <a:rPr lang="en-US" dirty="0">
                <a:latin typeface="Open Sans"/>
                <a:ea typeface="Open Sans"/>
                <a:cs typeface="Open Sans"/>
              </a:rPr>
              <a:t> se </a:t>
            </a:r>
            <a:r>
              <a:rPr lang="en-US" dirty="0" err="1">
                <a:latin typeface="Open Sans"/>
                <a:ea typeface="Open Sans"/>
                <a:cs typeface="Open Sans"/>
              </a:rPr>
              <a:t>debe</a:t>
            </a:r>
            <a:r>
              <a:rPr lang="en-US" dirty="0">
                <a:latin typeface="Open Sans"/>
                <a:ea typeface="Open Sans"/>
                <a:cs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</a:rPr>
              <a:t>indicar</a:t>
            </a:r>
            <a:r>
              <a:rPr lang="en-US" dirty="0">
                <a:latin typeface="Open Sans"/>
                <a:ea typeface="Open Sans"/>
                <a:cs typeface="Open Sans"/>
              </a:rPr>
              <a:t>: </a:t>
            </a:r>
            <a:r>
              <a:rPr lang="en-US" dirty="0" err="1">
                <a:latin typeface="Open Sans"/>
                <a:ea typeface="Open Sans"/>
                <a:cs typeface="Open Sans"/>
              </a:rPr>
              <a:t>el</a:t>
            </a:r>
            <a:r>
              <a:rPr lang="en-US" dirty="0">
                <a:latin typeface="Open Sans"/>
                <a:ea typeface="Open Sans"/>
                <a:cs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</a:rPr>
              <a:t>tipo</a:t>
            </a:r>
            <a:r>
              <a:rPr lang="en-US" dirty="0">
                <a:latin typeface="Open Sans"/>
                <a:ea typeface="Open Sans"/>
                <a:cs typeface="Open Sans"/>
              </a:rPr>
              <a:t> de </a:t>
            </a:r>
            <a:r>
              <a:rPr lang="en-US" dirty="0" err="1">
                <a:latin typeface="Open Sans"/>
                <a:ea typeface="Open Sans"/>
                <a:cs typeface="Open Sans"/>
              </a:rPr>
              <a:t>todos</a:t>
            </a:r>
            <a:r>
              <a:rPr lang="en-US" dirty="0">
                <a:latin typeface="Open Sans"/>
                <a:ea typeface="Open Sans"/>
                <a:cs typeface="Open Sans"/>
              </a:rPr>
              <a:t> sus </a:t>
            </a:r>
            <a:r>
              <a:rPr lang="en-US" dirty="0" err="1">
                <a:latin typeface="Open Sans"/>
                <a:ea typeface="Open Sans"/>
                <a:cs typeface="Open Sans"/>
              </a:rPr>
              <a:t>datos</a:t>
            </a:r>
            <a:r>
              <a:rPr lang="en-US" dirty="0">
                <a:latin typeface="Open Sans"/>
                <a:ea typeface="Open Sans"/>
                <a:cs typeface="Open Sans"/>
              </a:rPr>
              <a:t>, la </a:t>
            </a:r>
            <a:r>
              <a:rPr lang="en-US" dirty="0" err="1">
                <a:latin typeface="Open Sans"/>
                <a:ea typeface="Open Sans"/>
                <a:cs typeface="Open Sans"/>
              </a:rPr>
              <a:t>cantidad</a:t>
            </a:r>
            <a:r>
              <a:rPr lang="en-US" dirty="0">
                <a:latin typeface="Open Sans"/>
                <a:ea typeface="Open Sans"/>
                <a:cs typeface="Open Sans"/>
              </a:rPr>
              <a:t> de </a:t>
            </a:r>
            <a:r>
              <a:rPr lang="en-US" dirty="0" err="1">
                <a:latin typeface="Open Sans"/>
                <a:ea typeface="Open Sans"/>
                <a:cs typeface="Open Sans"/>
              </a:rPr>
              <a:t>celdas</a:t>
            </a:r>
            <a:r>
              <a:rPr lang="en-US" dirty="0">
                <a:latin typeface="Open Sans"/>
                <a:ea typeface="Open Sans"/>
                <a:cs typeface="Open Sans"/>
              </a:rPr>
              <a:t> de </a:t>
            </a:r>
            <a:r>
              <a:rPr lang="en-US" dirty="0" err="1">
                <a:latin typeface="Open Sans"/>
                <a:ea typeface="Open Sans"/>
                <a:cs typeface="Open Sans"/>
              </a:rPr>
              <a:t>memoria</a:t>
            </a:r>
            <a:r>
              <a:rPr lang="en-US" dirty="0">
                <a:latin typeface="Open Sans"/>
                <a:ea typeface="Open Sans"/>
                <a:cs typeface="Open Sans"/>
              </a:rPr>
              <a:t> (o </a:t>
            </a:r>
            <a:r>
              <a:rPr lang="en-US" dirty="0" err="1">
                <a:latin typeface="Open Sans"/>
                <a:ea typeface="Open Sans"/>
                <a:cs typeface="Open Sans"/>
              </a:rPr>
              <a:t>posiciones</a:t>
            </a:r>
            <a:r>
              <a:rPr lang="en-US" dirty="0">
                <a:latin typeface="Open Sans"/>
                <a:ea typeface="Open Sans"/>
                <a:cs typeface="Open Sans"/>
              </a:rPr>
              <a:t>) a </a:t>
            </a:r>
            <a:r>
              <a:rPr lang="en-US" dirty="0" err="1">
                <a:latin typeface="Open Sans"/>
                <a:ea typeface="Open Sans"/>
                <a:cs typeface="Open Sans"/>
              </a:rPr>
              <a:t>generar</a:t>
            </a:r>
            <a:r>
              <a:rPr lang="en-US" dirty="0">
                <a:latin typeface="Open Sans"/>
                <a:ea typeface="Open Sans"/>
                <a:cs typeface="Open Sans"/>
              </a:rPr>
              <a:t> y un </a:t>
            </a:r>
            <a:r>
              <a:rPr lang="en-US" dirty="0" err="1">
                <a:latin typeface="Open Sans"/>
                <a:ea typeface="Open Sans"/>
                <a:cs typeface="Open Sans"/>
              </a:rPr>
              <a:t>nombre</a:t>
            </a:r>
            <a:r>
              <a:rPr lang="en-US" dirty="0">
                <a:latin typeface="Open Sans"/>
                <a:ea typeface="Open Sans"/>
                <a:cs typeface="Open Sans"/>
              </a:rPr>
              <a:t> de variable. Para </a:t>
            </a:r>
            <a:r>
              <a:rPr lang="en-US" dirty="0" err="1">
                <a:latin typeface="Open Sans"/>
                <a:ea typeface="Open Sans"/>
                <a:cs typeface="Open Sans"/>
              </a:rPr>
              <a:t>crear</a:t>
            </a:r>
            <a:r>
              <a:rPr lang="en-US" dirty="0">
                <a:latin typeface="Open Sans"/>
                <a:ea typeface="Open Sans"/>
                <a:cs typeface="Open Sans"/>
              </a:rPr>
              <a:t> las </a:t>
            </a:r>
            <a:r>
              <a:rPr lang="en-US" dirty="0" err="1">
                <a:latin typeface="Open Sans"/>
                <a:ea typeface="Open Sans"/>
                <a:cs typeface="Open Sans"/>
              </a:rPr>
              <a:t>celdas</a:t>
            </a:r>
            <a:r>
              <a:rPr lang="en-US" dirty="0">
                <a:latin typeface="Open Sans"/>
                <a:ea typeface="Open Sans"/>
                <a:cs typeface="Open Sans"/>
              </a:rPr>
              <a:t> se </a:t>
            </a:r>
            <a:r>
              <a:rPr lang="en-US" dirty="0" err="1">
                <a:latin typeface="Open Sans"/>
                <a:ea typeface="Open Sans"/>
                <a:cs typeface="Open Sans"/>
              </a:rPr>
              <a:t>utiliza</a:t>
            </a:r>
            <a:r>
              <a:rPr lang="en-US" dirty="0">
                <a:latin typeface="Open Sans"/>
                <a:ea typeface="Open Sans"/>
                <a:cs typeface="Open Sans"/>
              </a:rPr>
              <a:t> la palabra clave new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Open Sans"/>
              <a:ea typeface="Open Sans"/>
              <a:cs typeface="Open Sans"/>
            </a:endParaRPr>
          </a:p>
          <a:p>
            <a:pPr algn="l"/>
            <a:r>
              <a:rPr lang="en-US" dirty="0">
                <a:latin typeface="Open Sans"/>
                <a:ea typeface="Open Sans"/>
                <a:cs typeface="Open Sans"/>
              </a:rPr>
              <a:t>.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6312C6C-D0A3-1141-142F-A6ED921BB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63" y="2407312"/>
            <a:ext cx="10176294" cy="315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2928E-D660-A699-D541-B5644F156171}"/>
              </a:ext>
            </a:extLst>
          </p:cNvPr>
          <p:cNvSpPr txBox="1"/>
          <p:nvPr/>
        </p:nvSpPr>
        <p:spPr>
          <a:xfrm>
            <a:off x="1081548" y="491612"/>
            <a:ext cx="1059425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● Para </a:t>
            </a:r>
            <a:r>
              <a:rPr lang="en-US" dirty="0" err="1">
                <a:ea typeface="+mn-lt"/>
                <a:cs typeface="+mn-lt"/>
              </a:rPr>
              <a:t>inicializar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arreglo</a:t>
            </a:r>
            <a:r>
              <a:rPr lang="en-US" dirty="0">
                <a:ea typeface="+mn-lt"/>
                <a:cs typeface="+mn-lt"/>
              </a:rPr>
              <a:t>, basta con </a:t>
            </a:r>
            <a:r>
              <a:rPr lang="en-US" dirty="0" err="1">
                <a:ea typeface="+mn-lt"/>
                <a:cs typeface="+mn-lt"/>
              </a:rPr>
              <a:t>definir</a:t>
            </a:r>
            <a:r>
              <a:rPr lang="en-US" dirty="0">
                <a:ea typeface="+mn-lt"/>
                <a:cs typeface="+mn-lt"/>
              </a:rPr>
              <a:t> sus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llaves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separados</a:t>
            </a:r>
            <a:r>
              <a:rPr lang="en-US" dirty="0">
                <a:ea typeface="+mn-lt"/>
                <a:cs typeface="+mn-lt"/>
              </a:rPr>
              <a:t> con comas. Esto </a:t>
            </a:r>
            <a:r>
              <a:rPr lang="en-US" dirty="0" err="1">
                <a:ea typeface="+mn-lt"/>
                <a:cs typeface="+mn-lt"/>
              </a:rPr>
              <a:t>automáticamente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celdas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92994196-5F66-F544-BD8B-C0F8EED8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570" y="1609056"/>
            <a:ext cx="10363199" cy="40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5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C0CB722-EAEA-4D9A-AEAC-C93DF4C58EBA}"/>
              </a:ext>
            </a:extLst>
          </p:cNvPr>
          <p:cNvSpPr/>
          <p:nvPr/>
        </p:nvSpPr>
        <p:spPr>
          <a:xfrm>
            <a:off x="3698543" y="5883943"/>
            <a:ext cx="3889612" cy="888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EB3C6-E8B2-8C33-7A98-E28D5748D79A}"/>
              </a:ext>
            </a:extLst>
          </p:cNvPr>
          <p:cNvSpPr txBox="1"/>
          <p:nvPr/>
        </p:nvSpPr>
        <p:spPr>
          <a:xfrm>
            <a:off x="1056967" y="417870"/>
            <a:ext cx="1064341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●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declaración</a:t>
            </a:r>
            <a:r>
              <a:rPr lang="en-US" dirty="0"/>
              <a:t> y </a:t>
            </a:r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: </a:t>
            </a:r>
            <a:r>
              <a:rPr lang="en-US" dirty="0" err="1"/>
              <a:t>notar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utilizan</a:t>
            </a:r>
            <a:r>
              <a:rPr lang="en-US" dirty="0"/>
              <a:t> la </a:t>
            </a:r>
            <a:r>
              <a:rPr lang="en-US" dirty="0" err="1"/>
              <a:t>notación</a:t>
            </a:r>
            <a:r>
              <a:rPr lang="en-US" dirty="0"/>
              <a:t> de </a:t>
            </a:r>
            <a:r>
              <a:rPr lang="en-US" dirty="0" err="1"/>
              <a:t>referencias</a:t>
            </a:r>
            <a:r>
              <a:rPr lang="en-US" dirty="0"/>
              <a:t> para </a:t>
            </a:r>
            <a:r>
              <a:rPr lang="en-US" dirty="0" err="1"/>
              <a:t>unir</a:t>
            </a:r>
            <a:r>
              <a:rPr lang="en-US" dirty="0"/>
              <a:t> la variable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para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98063C6-0380-C76B-9DB0-DF1020AF9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61" y="1485099"/>
            <a:ext cx="10391954" cy="41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8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51E3A-A5E7-5930-5CDF-C4386582FDAD}"/>
              </a:ext>
            </a:extLst>
          </p:cNvPr>
          <p:cNvSpPr txBox="1"/>
          <p:nvPr/>
        </p:nvSpPr>
        <p:spPr>
          <a:xfrm>
            <a:off x="835742" y="565355"/>
            <a:ext cx="1106129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●</a:t>
            </a:r>
            <a:r>
              <a:rPr lang="en-US" b="1" dirty="0"/>
              <a:t> </a:t>
            </a:r>
            <a:r>
              <a:rPr lang="en-US" b="1" err="1"/>
              <a:t>Arreglos</a:t>
            </a:r>
            <a:r>
              <a:rPr lang="en-US" b="1" dirty="0"/>
              <a:t> de strings</a:t>
            </a:r>
            <a:r>
              <a:rPr lang="en-US" dirty="0"/>
              <a:t> (o de </a:t>
            </a:r>
            <a:r>
              <a:rPr lang="en-US" err="1"/>
              <a:t>cualquier</a:t>
            </a:r>
            <a:r>
              <a:rPr lang="en-US" dirty="0"/>
              <a:t> </a:t>
            </a:r>
            <a:r>
              <a:rPr lang="en-US" err="1"/>
              <a:t>objeto</a:t>
            </a:r>
            <a:r>
              <a:rPr lang="en-US" dirty="0"/>
              <a:t>): </a:t>
            </a:r>
            <a:r>
              <a:rPr lang="en-US" err="1"/>
              <a:t>notar</a:t>
            </a:r>
            <a:r>
              <a:rPr lang="en-US" dirty="0"/>
              <a:t> que para un </a:t>
            </a:r>
            <a:r>
              <a:rPr lang="en-US" err="1"/>
              <a:t>arreglo</a:t>
            </a:r>
            <a:r>
              <a:rPr lang="en-US" dirty="0"/>
              <a:t> de </a:t>
            </a:r>
            <a:r>
              <a:rPr lang="en-US" err="1"/>
              <a:t>objetos</a:t>
            </a:r>
            <a:r>
              <a:rPr lang="en-US" dirty="0"/>
              <a:t> (</a:t>
            </a:r>
            <a:r>
              <a:rPr lang="en-US" err="1"/>
              <a:t>por</a:t>
            </a:r>
            <a:r>
              <a:rPr lang="en-US" dirty="0"/>
              <a:t> </a:t>
            </a:r>
            <a:r>
              <a:rPr lang="en-US" err="1"/>
              <a:t>ejemplo</a:t>
            </a:r>
            <a:r>
              <a:rPr lang="en-US" dirty="0"/>
              <a:t> de strings) la </a:t>
            </a:r>
            <a:r>
              <a:rPr lang="en-US" err="1"/>
              <a:t>notación</a:t>
            </a:r>
            <a:r>
              <a:rPr lang="en-US" dirty="0"/>
              <a:t> </a:t>
            </a:r>
            <a:r>
              <a:rPr lang="en-US" err="1"/>
              <a:t>gráfica</a:t>
            </a:r>
            <a:r>
              <a:rPr lang="en-US" dirty="0"/>
              <a:t> de </a:t>
            </a:r>
            <a:r>
              <a:rPr lang="en-US" err="1"/>
              <a:t>referencias</a:t>
            </a:r>
            <a:r>
              <a:rPr lang="en-US" dirty="0"/>
              <a:t> indica cuatro </a:t>
            </a:r>
            <a:r>
              <a:rPr lang="en-US" err="1"/>
              <a:t>elementos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 ● la variable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 ● la </a:t>
            </a:r>
            <a:r>
              <a:rPr lang="en-US" dirty="0" err="1"/>
              <a:t>referencia</a:t>
            </a:r>
            <a:r>
              <a:rPr lang="en-US" dirty="0"/>
              <a:t> de la variable al </a:t>
            </a:r>
            <a:r>
              <a:rPr lang="en-US" dirty="0" err="1"/>
              <a:t>espacio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/>
              <a:t> ●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(que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a 1 ó </a:t>
            </a:r>
            <a:r>
              <a:rPr lang="en-US" dirty="0" err="1"/>
              <a:t>varios</a:t>
            </a:r>
            <a:r>
              <a:rPr lang="en-US" dirty="0"/>
              <a:t> strings)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 ● </a:t>
            </a:r>
            <a:r>
              <a:rPr lang="en-US" dirty="0" err="1"/>
              <a:t>los</a:t>
            </a:r>
            <a:r>
              <a:rPr lang="en-US" dirty="0"/>
              <a:t> strings,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celdas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 ● Por </a:t>
            </a:r>
            <a:r>
              <a:rPr lang="en-US" err="1"/>
              <a:t>ejemplo,recordando</a:t>
            </a:r>
            <a:r>
              <a:rPr lang="en-US" dirty="0"/>
              <a:t> </a:t>
            </a:r>
            <a:r>
              <a:rPr lang="en-US" err="1"/>
              <a:t>cómo</a:t>
            </a:r>
            <a:r>
              <a:rPr lang="en-US" dirty="0"/>
              <a:t> se </a:t>
            </a:r>
            <a:r>
              <a:rPr lang="en-US" err="1"/>
              <a:t>representaba</a:t>
            </a:r>
            <a:r>
              <a:rPr lang="en-US" dirty="0"/>
              <a:t> </a:t>
            </a:r>
            <a:r>
              <a:rPr lang="en-US" err="1"/>
              <a:t>una</a:t>
            </a:r>
            <a:r>
              <a:rPr lang="en-US" dirty="0"/>
              <a:t> variable de string, se </a:t>
            </a:r>
            <a:r>
              <a:rPr lang="en-US" err="1"/>
              <a:t>tiene</a:t>
            </a:r>
            <a:r>
              <a:rPr lang="en-US" dirty="0"/>
              <a:t> que: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91A00E98-AAA0-4D39-5785-857FE6828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099" y="3174836"/>
            <a:ext cx="10363199" cy="25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9C543-08BC-9526-113B-BEA7383EA266}"/>
              </a:ext>
            </a:extLst>
          </p:cNvPr>
          <p:cNvSpPr txBox="1"/>
          <p:nvPr/>
        </p:nvSpPr>
        <p:spPr>
          <a:xfrm>
            <a:off x="983226" y="614516"/>
            <a:ext cx="108400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Para </a:t>
            </a:r>
            <a:r>
              <a:rPr lang="en-US" dirty="0" err="1"/>
              <a:t>almacenar</a:t>
            </a:r>
            <a:r>
              <a:rPr lang="en-US" dirty="0"/>
              <a:t> un nuevo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arreglo</a:t>
            </a:r>
            <a:r>
              <a:rPr lang="en-US" dirty="0"/>
              <a:t>,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, la </a:t>
            </a:r>
            <a:r>
              <a:rPr lang="en-US" dirty="0" err="1"/>
              <a:t>posición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nuevo </a:t>
            </a:r>
            <a:r>
              <a:rPr lang="en-US" dirty="0" err="1"/>
              <a:t>dato</a:t>
            </a:r>
            <a:r>
              <a:rPr lang="en-US" dirty="0"/>
              <a:t> a </a:t>
            </a:r>
            <a:r>
              <a:rPr lang="en-US" dirty="0" err="1"/>
              <a:t>almacenar</a:t>
            </a:r>
            <a:r>
              <a:rPr lang="en-US" dirty="0"/>
              <a:t>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9796E87-247F-EACA-3254-71F6BF13E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457" y="1807399"/>
            <a:ext cx="10478218" cy="39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7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0A935-3E0E-37FC-D474-F07986F3265D}"/>
              </a:ext>
            </a:extLst>
          </p:cNvPr>
          <p:cNvSpPr txBox="1"/>
          <p:nvPr/>
        </p:nvSpPr>
        <p:spPr>
          <a:xfrm>
            <a:off x="983225" y="540774"/>
            <a:ext cx="108892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● Para </a:t>
            </a:r>
            <a:r>
              <a:rPr lang="en-US" dirty="0" err="1"/>
              <a:t>utilizar</a:t>
            </a:r>
            <a:r>
              <a:rPr lang="en-US" dirty="0"/>
              <a:t> un </a:t>
            </a:r>
            <a:r>
              <a:rPr lang="en-US" dirty="0" err="1"/>
              <a:t>dato</a:t>
            </a:r>
            <a:r>
              <a:rPr lang="en-US" dirty="0"/>
              <a:t> de un </a:t>
            </a:r>
            <a:r>
              <a:rPr lang="en-US" dirty="0" err="1"/>
              <a:t>arreglo</a:t>
            </a:r>
            <a:r>
              <a:rPr lang="en-US" dirty="0"/>
              <a:t> basta con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 y la </a:t>
            </a:r>
            <a:r>
              <a:rPr lang="en-US" dirty="0" err="1"/>
              <a:t>posición</a:t>
            </a:r>
            <a:r>
              <a:rPr lang="en-US" dirty="0"/>
              <a:t> que se </a:t>
            </a:r>
            <a:r>
              <a:rPr lang="en-US" dirty="0" err="1"/>
              <a:t>requiera</a:t>
            </a:r>
            <a:r>
              <a:rPr lang="en-US" dirty="0"/>
              <a:t>. 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B164E707-F9E2-386C-3875-1A5DEE430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14" y="1296850"/>
            <a:ext cx="11355236" cy="44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2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E5450E-AF40-4059-BE57-A2AD9B5125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9189</TotalTime>
  <Words>798</Words>
  <Application>Microsoft Office PowerPoint</Application>
  <PresentationFormat>Widescreen</PresentationFormat>
  <Paragraphs>138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490</cp:revision>
  <dcterms:created xsi:type="dcterms:W3CDTF">2014-10-14T06:21:58Z</dcterms:created>
  <dcterms:modified xsi:type="dcterms:W3CDTF">2023-05-28T20:38:56Z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