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38119D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3F_4917FBA0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73" r:id="rId6"/>
    <p:sldId id="319" r:id="rId7"/>
    <p:sldId id="388" r:id="rId8"/>
    <p:sldId id="387" r:id="rId9"/>
    <p:sldId id="389" r:id="rId10"/>
    <p:sldId id="390" r:id="rId11"/>
    <p:sldId id="393" r:id="rId12"/>
    <p:sldId id="392" r:id="rId13"/>
    <p:sldId id="391" r:id="rId14"/>
    <p:sldId id="397" r:id="rId15"/>
    <p:sldId id="395" r:id="rId16"/>
    <p:sldId id="394" r:id="rId17"/>
    <p:sldId id="398" r:id="rId18"/>
    <p:sldId id="396" r:id="rId19"/>
    <p:sldId id="399" r:id="rId20"/>
    <p:sldId id="3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5BEDD-4C0C-144D-E06E-6762DF807AE5}" v="22" dt="2022-03-12T16:39:55.469"/>
    <p1510:client id="{01CBEBC7-8BD7-591B-72A5-962541B517B7}" v="2" dt="2022-06-24T14:00:04.441"/>
    <p1510:client id="{027065CC-B534-47F5-5982-DA90ECEE9F59}" v="4" dt="2022-03-01T12:21:07.074"/>
    <p1510:client id="{0D7B58E4-B528-4290-8A7C-FA21FA12940D}" v="22" dt="2021-12-09T20:51:00.361"/>
    <p1510:client id="{15AC64F5-CBC5-D698-14F5-4D99EC705887}" v="69" dt="2022-02-22T17:53:27.556"/>
    <p1510:client id="{1BB87A1C-9A53-C9ED-83DE-B0D926356A61}" v="31" dt="2022-04-01T15:49:32.893"/>
    <p1510:client id="{201823E9-07BA-9C3C-0ADC-A854418E5626}" v="3" dt="2022-03-09T23:22:54.886"/>
    <p1510:client id="{239E6AD8-9268-7DD0-2EBD-684135CCEBCA}" v="943" dt="2022-03-09T19:48:17.798"/>
    <p1510:client id="{245345D3-0329-75AB-C108-C34EB74CDA83}" v="21" dt="2022-02-21T21:16:13.240"/>
    <p1510:client id="{28D34DF1-4878-C9CA-5C4B-17D64EE524C4}" v="720" dt="2022-03-09T20:03:19.538"/>
    <p1510:client id="{2F35EE74-5735-1AB9-FDCC-3CB132382A19}" v="1" dt="2022-06-16T14:53:35.196"/>
    <p1510:client id="{35A29D54-D221-157F-6924-49F37E97C841}" v="164" dt="2022-03-10T12:55:39.681"/>
    <p1510:client id="{3D2BA0B4-790E-BF0C-9062-66552FD1A3F3}" v="1347" dt="2022-02-21T14:15:21.965"/>
    <p1510:client id="{40D22E66-430A-C258-8AE6-0B9872D9096F}" v="1296" dt="2022-03-10T20:35:28.109"/>
    <p1510:client id="{41B5550B-2889-BBEE-F245-EB3CBD8237AA}" v="134" dt="2022-02-24T15:37:20.507"/>
    <p1510:client id="{4AF56DF1-1392-8F86-F6FB-0EE1F47F893F}" v="42" dt="2023-01-30T02:20:05.404"/>
    <p1510:client id="{50155A57-D5DC-2BDE-3317-7CF705F45375}" v="21" dt="2022-02-25T20:22:29.719"/>
    <p1510:client id="{53674272-1453-C54E-7A0F-F40F29DB5552}" v="198" dt="2022-03-09T20:58:34.001"/>
    <p1510:client id="{5532D05A-84EE-61E4-0FD6-4058E2F36C8B}" v="454" dt="2022-02-21T12:41:56.856"/>
    <p1510:client id="{63309643-FC8C-01E1-1A5B-422822D22F63}" v="20" dt="2022-03-18T19:11:21.890"/>
    <p1510:client id="{64266D59-2A64-BFF3-2D03-586FB9948E51}" v="3" dt="2021-12-09T21:37:33.105"/>
    <p1510:client id="{654A4E64-66B0-7527-42EB-7014E423203A}" v="1665" dt="2022-02-25T21:57:04.444"/>
    <p1510:client id="{68E2ED9F-8AB3-40DF-A52B-58440F0D2241}" v="2" dt="2022-03-10T15:00:16.616"/>
    <p1510:client id="{6CCDBBFD-60F6-443A-9478-207281CE70D2}" v="1" dt="2022-02-22T17:46:10.836"/>
    <p1510:client id="{75CCF672-AB72-A0CD-2C3F-672FA4A9205B}" v="95" dt="2022-06-24T15:57:31.551"/>
    <p1510:client id="{769FCA1F-DB04-82CD-F2E3-8BAF31C719D2}" v="297" dt="2021-12-09T14:55:22.927"/>
    <p1510:client id="{77E23DFA-6E59-77C6-8FAB-E0816DA89501}" v="8" dt="2022-02-22T20:13:45.757"/>
    <p1510:client id="{7CD757D5-CFF9-059F-BFE8-8465868A442F}" v="13" dt="2022-03-10T12:47:01.994"/>
    <p1510:client id="{819FC829-3FEA-618E-15C6-1B6E4053775A}" v="951" dt="2022-03-02T14:03:47.450"/>
    <p1510:client id="{8CDA410A-F4F9-6B50-F950-22759017E727}" v="1889" dt="2022-02-28T19:39:49.029"/>
    <p1510:client id="{8F90AB15-8B3D-EF08-4F66-2507AD5BF32F}" v="1389" dt="2022-02-25T16:21:56.910"/>
    <p1510:client id="{9068EF2D-A5AA-F78C-5273-8A6AE6530872}" v="1346" dt="2022-02-21T20:32:20.152"/>
    <p1510:client id="{93DEBDCD-E32D-D08F-AD18-6616170D881B}" v="31" dt="2022-02-23T20:18:20.119"/>
    <p1510:client id="{9CE175B8-C6C5-6164-C712-A6F2E813BDFD}" v="9" dt="2021-12-07T15:29:30.130"/>
    <p1510:client id="{9E2B4A5E-9DBD-D56D-6BAE-A111FC9DF677}" v="895" dt="2022-03-10T15:42:28.315"/>
    <p1510:client id="{A953FBBB-886C-701C-4E0C-C3CDFBD9A8CF}" v="6" dt="2022-03-01T21:39:43.549"/>
    <p1510:client id="{AB3FD79F-5090-9D7C-4BF8-B160A514C964}" v="10" dt="2022-02-25T15:30:24.658"/>
    <p1510:client id="{AC50A063-42DC-634F-18BB-3A0D441D652E}" v="748" dt="2022-02-18T20:43:29.854"/>
    <p1510:client id="{AFD1AD6F-AAFF-49FB-85C0-CE4C6CC5D2D2}" v="1" dt="2021-12-09T21:40:51.221"/>
    <p1510:client id="{B0BF6982-D4A1-14CD-C264-4DFF46D13378}" v="2" dt="2022-03-28T16:55:44.333"/>
    <p1510:client id="{B2600B06-1295-6CE3-5104-0BBAA9FC086B}" v="7433" dt="2022-02-24T19:37:52.311"/>
    <p1510:client id="{B8392FE0-2841-2E08-1D03-CF609408304A}" v="305" dt="2022-03-10T12:55:32.663"/>
    <p1510:client id="{B8D14F5F-F4DD-342B-080E-726B2951DFE4}" v="7" dt="2022-02-24T19:04:36.725"/>
    <p1510:client id="{BFE724A8-4018-3EC4-3E88-A84A4425650C}" v="10" dt="2022-03-24T13:25:43.648"/>
    <p1510:client id="{C6B1431A-7AB3-55D3-BDA0-15312A74D5E4}" v="27" dt="2022-07-06T07:32:06.309"/>
    <p1510:client id="{C75A1516-DC74-E490-15FA-2A626F45A478}" v="1980" dt="2022-03-10T13:53:16.613"/>
    <p1510:client id="{C91BF858-8E8F-1BC2-ECAC-365F49E13B5E}" v="1" dt="2022-03-17T15:33:19.140"/>
    <p1510:client id="{D399B28B-396D-FE76-8FC1-4BEB9090082C}" v="591" dt="2021-12-09T20:52:21.095"/>
    <p1510:client id="{D46A175B-D455-62E4-9AA8-9B4B117C1E11}" v="4" dt="2022-03-10T12:49:13.052"/>
    <p1510:client id="{D596B594-DFE7-4A9C-B280-C2FAC904A5F1}" v="6" dt="2021-12-09T21:43:23.244"/>
    <p1510:client id="{DB2604F1-5A98-3E70-B2A4-7421579D88F1}" v="302" dt="2022-03-02T15:45:35.896"/>
    <p1510:client id="{E30D0A0D-5AE0-B299-ABFA-EB0175A64AAE}" v="167" dt="2022-03-10T12:45:25.356"/>
    <p1510:client id="{E603F1DC-2299-A12B-AAE1-5302AA7917DB}" v="484" dt="2021-12-03T16:15:30.981"/>
    <p1510:client id="{EA5E0B25-8602-974E-C2AA-88C434FF69BB}" v="165" dt="2022-02-28T21:20:55.481"/>
    <p1510:client id="{EAFA9BC6-0ADC-7E70-A675-20C67B8CE7A5}" v="183" dt="2022-03-10T14:59:20.858"/>
    <p1510:client id="{ED8377CF-E51D-595C-624E-CDBF2E4DB95F}" v="11" dt="2022-04-05T21:06:35.986"/>
    <p1510:client id="{F11B4400-5188-0916-F6D3-70D4FDC57DC9}" v="16" dt="2022-07-01T21:37:22.081"/>
    <p1510:client id="{F38A7B81-FC1E-01B7-EB62-2BACD78E7737}" v="13" dt="2022-02-28T21:23:36.627"/>
    <p1510:client id="{F3F4A5A4-8DD6-449C-9C5B-237B7611EAB5}" v="5" dt="2022-03-10T20:06:25.379"/>
    <p1510:client id="{F99867DE-8F5F-1214-CBD4-62425B159205}" v="82" dt="2022-02-24T03:01:50.937"/>
    <p1510:client id="{F9BB56E8-E107-49DB-94CD-E7376F915621}" v="75" dt="2021-12-08T20:54:49.023"/>
    <p1510:client id="{FD498B0F-A0A0-2952-7D8A-86BE0696B0BF}" v="46" dt="2022-02-22T13:42:35.064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30"/>
    <p:restoredTop sz="94717"/>
  </p:normalViewPr>
  <p:slideViewPr>
    <p:cSldViewPr snapToGrid="0">
      <p:cViewPr varScale="1">
        <p:scale>
          <a:sx n="100" d="100"/>
          <a:sy n="100" d="100"/>
        </p:scale>
        <p:origin x="192" y="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o Zapata" userId="S::formacion3.bootcamp@makaia.org::47f5a6f4-fb4c-4916-a9da-143840ccc1c3" providerId="AD" clId="Web-{4AF56DF1-1392-8F86-F6FB-0EE1F47F893F}"/>
    <pc:docChg chg="addSld delSld modSld">
      <pc:chgData name="Mateo Zapata" userId="S::formacion3.bootcamp@makaia.org::47f5a6f4-fb4c-4916-a9da-143840ccc1c3" providerId="AD" clId="Web-{4AF56DF1-1392-8F86-F6FB-0EE1F47F893F}" dt="2023-01-30T02:20:05.404" v="42"/>
      <pc:docMkLst>
        <pc:docMk/>
      </pc:docMkLst>
      <pc:sldChg chg="modSp del">
        <pc:chgData name="Mateo Zapata" userId="S::formacion3.bootcamp@makaia.org::47f5a6f4-fb4c-4916-a9da-143840ccc1c3" providerId="AD" clId="Web-{4AF56DF1-1392-8F86-F6FB-0EE1F47F893F}" dt="2023-01-30T02:20:05.404" v="42"/>
        <pc:sldMkLst>
          <pc:docMk/>
          <pc:sldMk cId="1970327920" sldId="386"/>
        </pc:sldMkLst>
        <pc:spChg chg="mod">
          <ac:chgData name="Mateo Zapata" userId="S::formacion3.bootcamp@makaia.org::47f5a6f4-fb4c-4916-a9da-143840ccc1c3" providerId="AD" clId="Web-{4AF56DF1-1392-8F86-F6FB-0EE1F47F893F}" dt="2023-01-30T02:19:20.028" v="13" actId="20577"/>
          <ac:spMkLst>
            <pc:docMk/>
            <pc:sldMk cId="1970327920" sldId="386"/>
            <ac:spMk id="2" creationId="{CA6E082C-A278-4689-BEE5-F67DB76750EE}"/>
          </ac:spMkLst>
        </pc:spChg>
        <pc:spChg chg="mod">
          <ac:chgData name="Mateo Zapata" userId="S::formacion3.bootcamp@makaia.org::47f5a6f4-fb4c-4916-a9da-143840ccc1c3" providerId="AD" clId="Web-{4AF56DF1-1392-8F86-F6FB-0EE1F47F893F}" dt="2023-01-30T02:20:04.764" v="41" actId="20577"/>
          <ac:spMkLst>
            <pc:docMk/>
            <pc:sldMk cId="1970327920" sldId="386"/>
            <ac:spMk id="5" creationId="{983BA5EB-7B53-4267-96C0-B95E5C4FB7B9}"/>
          </ac:spMkLst>
        </pc:spChg>
      </pc:sldChg>
      <pc:sldChg chg="add del replId">
        <pc:chgData name="Mateo Zapata" userId="S::formacion3.bootcamp@makaia.org::47f5a6f4-fb4c-4916-a9da-143840ccc1c3" providerId="AD" clId="Web-{4AF56DF1-1392-8F86-F6FB-0EE1F47F893F}" dt="2023-01-30T02:19:09.044" v="1"/>
        <pc:sldMkLst>
          <pc:docMk/>
          <pc:sldMk cId="1205612128" sldId="399"/>
        </pc:sldMkLst>
      </pc:sldChg>
      <pc:sldChg chg="add replId">
        <pc:chgData name="Mateo Zapata" userId="S::formacion3.bootcamp@makaia.org::47f5a6f4-fb4c-4916-a9da-143840ccc1c3" providerId="AD" clId="Web-{4AF56DF1-1392-8F86-F6FB-0EE1F47F893F}" dt="2023-01-30T02:19:12.637" v="2"/>
        <pc:sldMkLst>
          <pc:docMk/>
          <pc:sldMk cId="3288712789" sldId="399"/>
        </pc:sldMkLst>
      </pc:sldChg>
    </pc:docChg>
  </pc:docChgLst>
</pc:chgInfo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comments/modernComment_13F_4917FB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CF4DEE-84FF-4774-9F1E-294E8B928E49}" authorId="{EC4F58FE-DA04-D761-DAC8-E34519A8F2B6}" status="resolved" created="2022-02-24T02:32:35.5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6308512" sldId="319"/>
      <ac:spMk id="4" creationId="{00000000-0000-0000-0000-000000000000}"/>
    </ac:deMkLst>
    <p188:txBody>
      <a:bodyPr/>
      <a:lstStyle/>
      <a:p>
        <a:r>
          <a:rPr lang="es-ES"/>
          <a:t>[@Comunicaciones Makaia] este dato en rojo debe ser el acumulado a la fecha, no solo 2021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29/01/2023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7443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1993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2532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3131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9957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874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0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799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500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388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768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1480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32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38119D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JP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mpusmvp.es/recursos/post/Descifrando-Java-lenguaje-plataforma-ediciones-implementaciones.aspx" TargetMode="External"/><Relationship Id="rId5" Type="http://schemas.openxmlformats.org/officeDocument/2006/relationships/hyperlink" Target="https://morioh.com/p/a12b6404fae5" TargetMode="External"/><Relationship Id="rId4" Type="http://schemas.openxmlformats.org/officeDocument/2006/relationships/hyperlink" Target="https://www.arkaitzgarro.com/java/capitulo-4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emf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F_4917FBA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2 – Semana 1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Introducción a Java.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000" dirty="0"/>
              <a:t>	Operadores lógicos y booleanos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5E21C-0677-E040-C7AA-6BBDF7D4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2140862"/>
            <a:ext cx="7772400" cy="36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/>
              <a:t>Variable y tipos de datos.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ariables y tipos de datos en Java: qué son y cómo funcionan">
            <a:extLst>
              <a:ext uri="{FF2B5EF4-FFF2-40B4-BE49-F238E27FC236}">
                <a16:creationId xmlns:a16="http://schemas.microsoft.com/office/drawing/2014/main" id="{D7208143-5C1E-A4E5-F56B-5068F56B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1" y="2863698"/>
            <a:ext cx="4465566" cy="22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os En Java | curso de java">
            <a:extLst>
              <a:ext uri="{FF2B5EF4-FFF2-40B4-BE49-F238E27FC236}">
                <a16:creationId xmlns:a16="http://schemas.microsoft.com/office/drawing/2014/main" id="{956D86DC-D148-57EA-DBF4-5B2F7F720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04" y="2658450"/>
            <a:ext cx="5794795" cy="26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94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55" y="8152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 err="1"/>
              <a:t>If</a:t>
            </a:r>
            <a:r>
              <a:rPr lang="es-CO" sz="6000" dirty="0"/>
              <a:t>/</a:t>
            </a:r>
            <a:r>
              <a:rPr lang="es-CO" sz="6000" dirty="0" err="1"/>
              <a:t>else</a:t>
            </a:r>
            <a:endParaRPr lang="es-CO" sz="6000" dirty="0"/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4E881D-BAFF-E6C0-1454-DB893FB1E1C3}"/>
              </a:ext>
            </a:extLst>
          </p:cNvPr>
          <p:cNvSpPr txBox="1"/>
          <p:nvPr/>
        </p:nvSpPr>
        <p:spPr>
          <a:xfrm>
            <a:off x="518032" y="3538043"/>
            <a:ext cx="3136900" cy="17543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O" dirty="0"/>
              <a:t>Sirve para condicionar que accion de tantas toma la ejecucion, y de no cumplir con ninguna condicion entonces se realiza una accion que no tiene condiciones. </a:t>
            </a:r>
          </a:p>
        </p:txBody>
      </p:sp>
      <p:pic>
        <p:nvPicPr>
          <p:cNvPr id="8194" name="Picture 2" descr="Estructuras Condicionales · ciencia-de-datos-con-r">
            <a:extLst>
              <a:ext uri="{FF2B5EF4-FFF2-40B4-BE49-F238E27FC236}">
                <a16:creationId xmlns:a16="http://schemas.microsoft.com/office/drawing/2014/main" id="{C49CD02D-39CB-1E70-FEAB-CEFBADD9E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68" y="1847461"/>
            <a:ext cx="3564987" cy="36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AB169-6894-8CCE-2CFA-A67E020A2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550" y="2604072"/>
            <a:ext cx="3136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8152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/>
              <a:t>Flujo de control usando switch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554C3-2499-0DF9-062E-BAE9E1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516" y="2097559"/>
            <a:ext cx="3842084" cy="352191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D229A86-E2A9-ACF5-B4DA-0C97DE57ED2A}"/>
              </a:ext>
            </a:extLst>
          </p:cNvPr>
          <p:cNvSpPr/>
          <p:nvPr/>
        </p:nvSpPr>
        <p:spPr>
          <a:xfrm>
            <a:off x="6468979" y="3395708"/>
            <a:ext cx="409074" cy="526587"/>
          </a:xfrm>
          <a:custGeom>
            <a:avLst/>
            <a:gdLst>
              <a:gd name="connsiteX0" fmla="*/ 6946 w 6946"/>
              <a:gd name="connsiteY0" fmla="*/ 0 h 661736"/>
              <a:gd name="connsiteX1" fmla="*/ 6946 w 6946"/>
              <a:gd name="connsiteY1" fmla="*/ 661736 h 6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" h="661736">
                <a:moveTo>
                  <a:pt x="6946" y="0"/>
                </a:moveTo>
                <a:cubicBezTo>
                  <a:pt x="930" y="283744"/>
                  <a:pt x="-5085" y="567489"/>
                  <a:pt x="6946" y="6617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332287-DEFB-3583-BBBF-CDBF3F388697}"/>
              </a:ext>
            </a:extLst>
          </p:cNvPr>
          <p:cNvCxnSpPr/>
          <p:nvPr/>
        </p:nvCxnSpPr>
        <p:spPr>
          <a:xfrm>
            <a:off x="6673516" y="4006516"/>
            <a:ext cx="0" cy="25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24786EAD-87D4-8BB6-D812-262D9E6622C0}"/>
              </a:ext>
            </a:extLst>
          </p:cNvPr>
          <p:cNvSpPr/>
          <p:nvPr/>
        </p:nvSpPr>
        <p:spPr>
          <a:xfrm>
            <a:off x="6264442" y="4350443"/>
            <a:ext cx="409074" cy="854112"/>
          </a:xfrm>
          <a:custGeom>
            <a:avLst/>
            <a:gdLst>
              <a:gd name="connsiteX0" fmla="*/ 6946 w 6946"/>
              <a:gd name="connsiteY0" fmla="*/ 0 h 661736"/>
              <a:gd name="connsiteX1" fmla="*/ 6946 w 6946"/>
              <a:gd name="connsiteY1" fmla="*/ 661736 h 6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" h="661736">
                <a:moveTo>
                  <a:pt x="6946" y="0"/>
                </a:moveTo>
                <a:cubicBezTo>
                  <a:pt x="930" y="283744"/>
                  <a:pt x="-5085" y="567489"/>
                  <a:pt x="6946" y="6617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5BCFC-A024-CB01-2220-98A6582E5A6C}"/>
              </a:ext>
            </a:extLst>
          </p:cNvPr>
          <p:cNvSpPr txBox="1"/>
          <p:nvPr/>
        </p:nvSpPr>
        <p:spPr>
          <a:xfrm>
            <a:off x="553453" y="2634916"/>
            <a:ext cx="4559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</a:t>
            </a:r>
            <a:r>
              <a:rPr lang="en-CO" dirty="0"/>
              <a:t>xpresion switch debe ser uno de los siguientes tipos: </a:t>
            </a:r>
            <a:r>
              <a:rPr lang="en-CO" dirty="0">
                <a:solidFill>
                  <a:srgbClr val="92D050"/>
                </a:solidFill>
              </a:rPr>
              <a:t>byte, short, int, char, String, enum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Caso </a:t>
            </a:r>
            <a:r>
              <a:rPr lang="en-US" dirty="0">
                <a:solidFill>
                  <a:srgbClr val="00B050"/>
                </a:solidFill>
              </a:rPr>
              <a:t>label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ser </a:t>
            </a:r>
            <a:r>
              <a:rPr lang="en-US" dirty="0" err="1"/>
              <a:t>igual</a:t>
            </a:r>
            <a:r>
              <a:rPr lang="en-US" dirty="0"/>
              <a:t> al </a:t>
            </a:r>
            <a:r>
              <a:rPr lang="en-US" dirty="0" err="1"/>
              <a:t>tipo</a:t>
            </a:r>
            <a:r>
              <a:rPr lang="en-US" dirty="0"/>
              <a:t> de la expression.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 </a:t>
            </a:r>
            <a:r>
              <a:rPr lang="en-US" dirty="0" err="1"/>
              <a:t>ningun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se </a:t>
            </a:r>
            <a:r>
              <a:rPr lang="en-US" dirty="0" err="1"/>
              <a:t>cumple</a:t>
            </a:r>
            <a:r>
              <a:rPr lang="en-US" dirty="0"/>
              <a:t>, se </a:t>
            </a:r>
            <a:r>
              <a:rPr lang="en-US" dirty="0" err="1"/>
              <a:t>ejecutara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default</a:t>
            </a:r>
            <a:r>
              <a:rPr lang="en-US" dirty="0"/>
              <a:t>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A6A5B86-8C8F-29FE-5454-AF096B7F1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534" y="4643960"/>
            <a:ext cx="21971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55" y="8152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 err="1"/>
              <a:t>if</a:t>
            </a:r>
            <a:r>
              <a:rPr lang="es-CO" sz="6000" dirty="0"/>
              <a:t> vs switch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215BCFC-A024-CB01-2220-98A6582E5A6C}"/>
              </a:ext>
            </a:extLst>
          </p:cNvPr>
          <p:cNvSpPr txBox="1"/>
          <p:nvPr/>
        </p:nvSpPr>
        <p:spPr>
          <a:xfrm>
            <a:off x="3711871" y="2962813"/>
            <a:ext cx="4559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El switch es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diferente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que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el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if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en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que se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concentra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en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casos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no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en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condiciones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 if es para </a:t>
            </a:r>
            <a:r>
              <a:rPr lang="en-US" dirty="0" err="1"/>
              <a:t>comprobar</a:t>
            </a:r>
            <a:r>
              <a:rPr lang="en-US" dirty="0"/>
              <a:t> </a:t>
            </a:r>
            <a:r>
              <a:rPr lang="en-US" dirty="0" err="1"/>
              <a:t>verdadero</a:t>
            </a:r>
            <a:r>
              <a:rPr lang="en-US" dirty="0"/>
              <a:t> o </a:t>
            </a:r>
            <a:r>
              <a:rPr lang="en-US" dirty="0" err="1"/>
              <a:t>falso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 es para </a:t>
            </a:r>
            <a:r>
              <a:rPr lang="en-US" dirty="0" err="1"/>
              <a:t>comparar</a:t>
            </a:r>
            <a:r>
              <a:rPr lang="en-US" dirty="0"/>
              <a:t> un valor contra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80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94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 err="1"/>
              <a:t>For</a:t>
            </a:r>
            <a:r>
              <a:rPr lang="es-CO" sz="6000" dirty="0"/>
              <a:t>/</a:t>
            </a:r>
            <a:r>
              <a:rPr lang="es-CO" sz="6000" dirty="0" err="1"/>
              <a:t>while</a:t>
            </a:r>
            <a:endParaRPr lang="es-CO" sz="6000" dirty="0"/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0" y="0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hat are the 3 parts of a for loop? - Quora">
            <a:extLst>
              <a:ext uri="{FF2B5EF4-FFF2-40B4-BE49-F238E27FC236}">
                <a16:creationId xmlns:a16="http://schemas.microsoft.com/office/drawing/2014/main" id="{137A1C77-6AE3-0605-FCC3-132C5E97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49" y="1363263"/>
            <a:ext cx="4426017" cy="272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Use a For Loop to Iterate Through a List Unit | Salesforce Trailhead">
            <a:extLst>
              <a:ext uri="{FF2B5EF4-FFF2-40B4-BE49-F238E27FC236}">
                <a16:creationId xmlns:a16="http://schemas.microsoft.com/office/drawing/2014/main" id="{E7A6736E-924E-9BB6-3EAE-FD9992F2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55" y="4338502"/>
            <a:ext cx="24538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Sentencia de bucle while en lenguaje C: ejemplos - YouTube">
            <a:extLst>
              <a:ext uri="{FF2B5EF4-FFF2-40B4-BE49-F238E27FC236}">
                <a16:creationId xmlns:a16="http://schemas.microsoft.com/office/drawing/2014/main" id="{6D9F289B-68AD-1CCD-1C76-4980B7721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32" b="46801"/>
          <a:stretch/>
        </p:blipFill>
        <p:spPr bwMode="auto">
          <a:xfrm>
            <a:off x="668723" y="2136888"/>
            <a:ext cx="4626722" cy="186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Java While Loop Example | While Loop In Java">
            <a:extLst>
              <a:ext uri="{FF2B5EF4-FFF2-40B4-BE49-F238E27FC236}">
                <a16:creationId xmlns:a16="http://schemas.microsoft.com/office/drawing/2014/main" id="{BB1D56EF-2082-7D77-BF02-89E66660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84" y="4122274"/>
            <a:ext cx="2801809" cy="24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https://www.arkaitzgarro.com/java/capitulo-4.html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https://morioh.com/p/a12b6404fae5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https://www.campusmvp.es/recursos/post/Descifrando-Java-lenguaje-plataforma-ediciones-implementaciones.aspx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ed.team</a:t>
            </a:r>
            <a:r>
              <a:rPr lang="es-CO" dirty="0"/>
              <a:t>/comunidad/como-es-la-sintaxis-</a:t>
            </a:r>
            <a:r>
              <a:rPr lang="es-CO" dirty="0" err="1"/>
              <a:t>basica</a:t>
            </a:r>
            <a:r>
              <a:rPr lang="es-CO" dirty="0"/>
              <a:t>-de-java</a:t>
            </a:r>
          </a:p>
          <a:p>
            <a:pPr marL="0" indent="0">
              <a:buNone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87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37" y="2183058"/>
            <a:ext cx="8319868" cy="4400621"/>
          </a:xfrm>
        </p:spPr>
        <p:txBody>
          <a:bodyPr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¿Qué es Java?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Convenciones de nombramiento en java.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Sintaxis básica de java.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err="1"/>
              <a:t>Main</a:t>
            </a:r>
            <a:r>
              <a:rPr lang="es-ES" sz="2000" dirty="0"/>
              <a:t> </a:t>
            </a:r>
            <a:r>
              <a:rPr lang="es-ES" sz="2000" dirty="0" err="1"/>
              <a:t>Application</a:t>
            </a:r>
            <a:r>
              <a:rPr lang="es-ES" sz="2000" dirty="0"/>
              <a:t> </a:t>
            </a:r>
            <a:r>
              <a:rPr lang="es-ES" sz="2000" dirty="0" err="1"/>
              <a:t>class</a:t>
            </a:r>
            <a:r>
              <a:rPr lang="es-ES" sz="2000" dirty="0"/>
              <a:t>.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Operadores en Java.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err="1"/>
              <a:t>If</a:t>
            </a:r>
            <a:r>
              <a:rPr lang="es-ES" sz="2000" dirty="0"/>
              <a:t>/</a:t>
            </a:r>
            <a:r>
              <a:rPr lang="es-ES" sz="2000" dirty="0" err="1"/>
              <a:t>else</a:t>
            </a:r>
            <a:r>
              <a:rPr lang="es-ES" sz="2000" dirty="0"/>
              <a:t>.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err="1"/>
              <a:t>For</a:t>
            </a:r>
            <a:r>
              <a:rPr lang="es-ES" sz="2000" dirty="0"/>
              <a:t>/</a:t>
            </a:r>
            <a:r>
              <a:rPr lang="es-ES" sz="2000" dirty="0" err="1"/>
              <a:t>while</a:t>
            </a:r>
            <a:r>
              <a:rPr lang="es-ES" sz="2000" dirty="0"/>
              <a:t>.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Switch.</a:t>
            </a:r>
          </a:p>
          <a:p>
            <a:pPr marL="1885950" lvl="3" indent="-51435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9" name="Picture 2" descr="Descifrando Java: lenguaje, plataforma, ediciones, implementaciones... |  campusMVP.es">
            <a:extLst>
              <a:ext uri="{FF2B5EF4-FFF2-40B4-BE49-F238E27FC236}">
                <a16:creationId xmlns:a16="http://schemas.microsoft.com/office/drawing/2014/main" id="{E43E5F5F-343D-C24B-87C5-BBCECE34A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86261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3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9B2400-A231-28E6-5AEF-A408EEFB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8" y="1822450"/>
            <a:ext cx="114300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O" sz="6000" dirty="0"/>
              <a:t>	Convenciones de nombramiento.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3" y="439236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7A42F-FA9C-098B-9D74-8479B8E887C4}"/>
              </a:ext>
            </a:extLst>
          </p:cNvPr>
          <p:cNvSpPr txBox="1"/>
          <p:nvPr/>
        </p:nvSpPr>
        <p:spPr>
          <a:xfrm>
            <a:off x="838200" y="3429000"/>
            <a:ext cx="3889612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CO" dirty="0"/>
              <a:t>ackage: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com.oracle.demos.animales</a:t>
            </a:r>
          </a:p>
          <a:p>
            <a:r>
              <a:rPr lang="en-US" dirty="0"/>
              <a:t>C</a:t>
            </a:r>
            <a:r>
              <a:rPr lang="en-CO" dirty="0"/>
              <a:t>lass:      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Perro</a:t>
            </a:r>
          </a:p>
          <a:p>
            <a:r>
              <a:rPr lang="en-US" dirty="0"/>
              <a:t>V</a:t>
            </a:r>
            <a:r>
              <a:rPr lang="en-CO" dirty="0"/>
              <a:t>ariable: 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perro</a:t>
            </a:r>
          </a:p>
          <a:p>
            <a:r>
              <a:rPr lang="en-US" dirty="0"/>
              <a:t>C</a:t>
            </a:r>
            <a:r>
              <a:rPr lang="en-CO" dirty="0"/>
              <a:t>onstante: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TAMANO_MINIMO</a:t>
            </a:r>
          </a:p>
          <a:p>
            <a:r>
              <a:rPr lang="en-US" dirty="0"/>
              <a:t>M</a:t>
            </a:r>
            <a:r>
              <a:rPr lang="en-CO" dirty="0"/>
              <a:t>etodo: 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ladrarFuerte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A075E-95EE-569C-99A1-22E32989DAC0}"/>
              </a:ext>
            </a:extLst>
          </p:cNvPr>
          <p:cNvSpPr txBox="1"/>
          <p:nvPr/>
        </p:nvSpPr>
        <p:spPr>
          <a:xfrm>
            <a:off x="7056820" y="3423116"/>
            <a:ext cx="3889612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CO" dirty="0"/>
              <a:t>ackage: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animales</a:t>
            </a:r>
          </a:p>
          <a:p>
            <a:r>
              <a:rPr lang="en-US" dirty="0"/>
              <a:t>C</a:t>
            </a:r>
            <a:r>
              <a:rPr lang="en-CO" dirty="0"/>
              <a:t>lass:      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perro</a:t>
            </a:r>
          </a:p>
          <a:p>
            <a:r>
              <a:rPr lang="en-US" dirty="0"/>
              <a:t>V</a:t>
            </a:r>
            <a:r>
              <a:rPr lang="en-CO" dirty="0"/>
              <a:t>ariable: 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_perro</a:t>
            </a:r>
          </a:p>
          <a:p>
            <a:r>
              <a:rPr lang="en-US" dirty="0"/>
              <a:t>C</a:t>
            </a:r>
            <a:r>
              <a:rPr lang="en-CO" dirty="0"/>
              <a:t>onstante: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tamanoMinimo</a:t>
            </a:r>
          </a:p>
          <a:p>
            <a:r>
              <a:rPr lang="en-US" dirty="0"/>
              <a:t>M</a:t>
            </a:r>
            <a:r>
              <a:rPr lang="en-CO" dirty="0"/>
              <a:t>etodo: 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dhh</a:t>
            </a:r>
          </a:p>
        </p:txBody>
      </p:sp>
      <p:pic>
        <p:nvPicPr>
          <p:cNvPr id="4102" name="Picture 6" descr="Green Check In Green Circle transparent PNG - StickPNG">
            <a:extLst>
              <a:ext uri="{FF2B5EF4-FFF2-40B4-BE49-F238E27FC236}">
                <a16:creationId xmlns:a16="http://schemas.microsoft.com/office/drawing/2014/main" id="{5FE94280-4604-7C7E-015A-99FA784A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118" y="4167664"/>
            <a:ext cx="645694" cy="64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text, echinoderm&#10;&#10;Description automatically generated">
            <a:extLst>
              <a:ext uri="{FF2B5EF4-FFF2-40B4-BE49-F238E27FC236}">
                <a16:creationId xmlns:a16="http://schemas.microsoft.com/office/drawing/2014/main" id="{0728B973-52D7-8075-BAC1-9B2C33E91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236" y="4237162"/>
            <a:ext cx="576196" cy="5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5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C0CB722-EAEA-4D9A-AEAC-C93DF4C58EBA}"/>
              </a:ext>
            </a:extLst>
          </p:cNvPr>
          <p:cNvSpPr/>
          <p:nvPr/>
        </p:nvSpPr>
        <p:spPr>
          <a:xfrm>
            <a:off x="3698543" y="5883943"/>
            <a:ext cx="3889612" cy="888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8" y="2280068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9A59668-411F-43B7-A864-EE8A4AE7F0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" b="11135"/>
          <a:stretch/>
        </p:blipFill>
        <p:spPr>
          <a:xfrm>
            <a:off x="2766920" y="266171"/>
            <a:ext cx="6328458" cy="57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8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9"/>
            <a:ext cx="10515600" cy="1325563"/>
          </a:xfrm>
        </p:spPr>
        <p:txBody>
          <a:bodyPr>
            <a:normAutofit/>
          </a:bodyPr>
          <a:lstStyle/>
          <a:p>
            <a:r>
              <a:rPr lang="es-CO" sz="6000" dirty="0"/>
              <a:t>	Creación del </a:t>
            </a:r>
            <a:r>
              <a:rPr lang="es-CO" sz="6000" dirty="0" err="1"/>
              <a:t>Main</a:t>
            </a:r>
            <a:r>
              <a:rPr lang="es-CO" sz="6000" dirty="0"/>
              <a:t> java </a:t>
            </a:r>
            <a:r>
              <a:rPr lang="es-CO" sz="6000" dirty="0" err="1"/>
              <a:t>class</a:t>
            </a:r>
            <a:r>
              <a:rPr lang="es-CO" sz="6000" dirty="0"/>
              <a:t>.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3" y="439236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0AE7E-423A-E552-592D-8D0F4FC026B1}"/>
              </a:ext>
            </a:extLst>
          </p:cNvPr>
          <p:cNvSpPr txBox="1"/>
          <p:nvPr/>
        </p:nvSpPr>
        <p:spPr>
          <a:xfrm>
            <a:off x="4445249" y="2382964"/>
            <a:ext cx="2971800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CO" dirty="0"/>
              <a:t>El metodo </a:t>
            </a:r>
            <a:r>
              <a:rPr lang="en-CO" b="1" dirty="0">
                <a:solidFill>
                  <a:srgbClr val="FF0000"/>
                </a:solidFill>
              </a:rPr>
              <a:t>main</a:t>
            </a:r>
            <a:r>
              <a:rPr lang="en-CO" dirty="0"/>
              <a:t> es la entrada principal de tu aplicacion.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596B7-CFD3-904D-45AF-07E791009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176" y="3539319"/>
            <a:ext cx="4660900" cy="139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58B8E-0709-1B60-6BBC-3F4933D263CE}"/>
              </a:ext>
            </a:extLst>
          </p:cNvPr>
          <p:cNvSpPr txBox="1"/>
          <p:nvPr/>
        </p:nvSpPr>
        <p:spPr>
          <a:xfrm>
            <a:off x="709863" y="3377434"/>
            <a:ext cx="5221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O" dirty="0"/>
              <a:t>El nombre del metodo debe llamarse </a:t>
            </a:r>
            <a:r>
              <a:rPr lang="en-CO" dirty="0">
                <a:solidFill>
                  <a:srgbClr val="0070C0"/>
                </a:solidFill>
              </a:rPr>
              <a:t>main</a:t>
            </a:r>
            <a:r>
              <a:rPr lang="en-CO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</a:t>
            </a:r>
            <a:r>
              <a:rPr lang="en-CO" dirty="0"/>
              <a:t>ebe de ser </a:t>
            </a:r>
            <a:r>
              <a:rPr lang="en-CO" dirty="0">
                <a:solidFill>
                  <a:srgbClr val="FFC000"/>
                </a:solidFill>
              </a:rPr>
              <a:t>public</a:t>
            </a:r>
            <a:r>
              <a:rPr lang="en-CO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O" dirty="0"/>
              <a:t>Debe ser </a:t>
            </a:r>
            <a:r>
              <a:rPr lang="en-CO" dirty="0">
                <a:solidFill>
                  <a:srgbClr val="00B050"/>
                </a:solidFill>
              </a:rPr>
              <a:t>static</a:t>
            </a:r>
            <a:r>
              <a:rPr lang="en-CO" dirty="0"/>
              <a:t>, ya que puede ser invocado sin necesidad de crear una instancia de clase.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</a:t>
            </a:r>
            <a:r>
              <a:rPr lang="en-CO" dirty="0"/>
              <a:t>ebe ser </a:t>
            </a:r>
            <a:r>
              <a:rPr lang="en-CO" dirty="0">
                <a:solidFill>
                  <a:srgbClr val="00B0F0"/>
                </a:solidFill>
              </a:rPr>
              <a:t>void</a:t>
            </a:r>
            <a:r>
              <a:rPr lang="en-CO" dirty="0"/>
              <a:t>, no returna ningun valor.</a:t>
            </a:r>
          </a:p>
          <a:p>
            <a:pPr marL="342900" indent="-342900">
              <a:buFont typeface="+mj-lt"/>
              <a:buAutoNum type="arabicPeriod"/>
            </a:pPr>
            <a:r>
              <a:rPr lang="en-CO" dirty="0"/>
              <a:t>Debe aceptar un array de String como unico parametro.</a:t>
            </a:r>
          </a:p>
        </p:txBody>
      </p:sp>
    </p:spTree>
    <p:extLst>
      <p:ext uri="{BB962C8B-B14F-4D97-AF65-F5344CB8AC3E}">
        <p14:creationId xmlns:p14="http://schemas.microsoft.com/office/powerpoint/2010/main" val="32147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/>
              <a:t>Operadores de equidad.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Operadores | Java">
            <a:extLst>
              <a:ext uri="{FF2B5EF4-FFF2-40B4-BE49-F238E27FC236}">
                <a16:creationId xmlns:a16="http://schemas.microsoft.com/office/drawing/2014/main" id="{26840156-A12D-0F40-F322-C55E24BF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2842514"/>
            <a:ext cx="87503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7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/>
              <a:t>	Operadores Aritméticos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43A467-4AA9-D11C-5D9A-891961D9B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2994029"/>
            <a:ext cx="7772400" cy="21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4E5450E-AF40-4059-BE57-A2AD9B5125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9189</TotalTime>
  <Words>798</Words>
  <Application>Microsoft Office PowerPoint</Application>
  <PresentationFormat>Widescreen</PresentationFormat>
  <Paragraphs>138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Contenido</vt:lpstr>
      <vt:lpstr>PowerPoint Presentation</vt:lpstr>
      <vt:lpstr>PowerPoint Presentation</vt:lpstr>
      <vt:lpstr> Convenciones de nombramiento.</vt:lpstr>
      <vt:lpstr>PowerPoint Presentation</vt:lpstr>
      <vt:lpstr> Creación del Main java class.</vt:lpstr>
      <vt:lpstr>Operadores de equidad.</vt:lpstr>
      <vt:lpstr> Operadores Aritméticos</vt:lpstr>
      <vt:lpstr> Operadores lógicos y booleanos</vt:lpstr>
      <vt:lpstr>Variable y tipos de datos.</vt:lpstr>
      <vt:lpstr>If/else</vt:lpstr>
      <vt:lpstr>Flujo de control usando switch</vt:lpstr>
      <vt:lpstr>if vs switch</vt:lpstr>
      <vt:lpstr>For/while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300</cp:revision>
  <dcterms:created xsi:type="dcterms:W3CDTF">2014-10-14T06:21:58Z</dcterms:created>
  <dcterms:modified xsi:type="dcterms:W3CDTF">2023-01-30T02:20:05Z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