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0_38119D6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3F_4917FBA0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73" r:id="rId6"/>
    <p:sldId id="388" r:id="rId7"/>
    <p:sldId id="401" r:id="rId8"/>
    <p:sldId id="319" r:id="rId9"/>
    <p:sldId id="402" r:id="rId10"/>
    <p:sldId id="403" r:id="rId11"/>
    <p:sldId id="404" r:id="rId12"/>
    <p:sldId id="406" r:id="rId13"/>
    <p:sldId id="386" r:id="rId14"/>
    <p:sldId id="3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5"/>
    <p:restoredTop sz="94717"/>
  </p:normalViewPr>
  <p:slideViewPr>
    <p:cSldViewPr snapToGrid="0">
      <p:cViewPr varScale="1">
        <p:scale>
          <a:sx n="93" d="100"/>
          <a:sy n="93" d="100"/>
        </p:scale>
        <p:origin x="224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comments/modernComment_13F_4917FB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CF4DEE-84FF-4774-9F1E-294E8B928E49}" authorId="{EC4F58FE-DA04-D761-DAC8-E34519A8F2B6}" status="resolved" created="2022-02-24T02:32:35.572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26308512" sldId="319"/>
      <ac:spMk id="4" creationId="{00000000-0000-0000-0000-000000000000}"/>
    </ac:deMkLst>
    <p188:txBody>
      <a:bodyPr/>
      <a:lstStyle/>
      <a:p>
        <a:r>
          <a:rPr lang="es-ES"/>
          <a:t>[@Comunicaciones Makaia] este dato en rojo debe ser el acumulado a la fecha, no solo 2021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23/01/23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0638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27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71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2709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6600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9786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7760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7768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8107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122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9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670" r:id="rId13"/>
    <p:sldLayoutId id="2147483681" r:id="rId14"/>
    <p:sldLayoutId id="2147483713" r:id="rId15"/>
    <p:sldLayoutId id="2147483714" r:id="rId16"/>
    <p:sldLayoutId id="214748371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  <p:sldLayoutId id="2147483758" r:id="rId40"/>
    <p:sldLayoutId id="2147483759" r:id="rId41"/>
    <p:sldLayoutId id="2147483760" r:id="rId42"/>
    <p:sldLayoutId id="2147483761" r:id="rId43"/>
    <p:sldLayoutId id="2147483762" r:id="rId44"/>
    <p:sldLayoutId id="2147483763" r:id="rId45"/>
    <p:sldLayoutId id="214748376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0_38119D6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as.es/blog/informatica/agregacion-vs-composicion-en-diagramas-de-clases-uml/#:~:text=La%20agregaci%C3%B3n%20es%20un%20tipo,varias%20asociaciones%20de%20agregaci%C3%B3n%20distintas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F_4917FBA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>
                <a:solidFill>
                  <a:schemeClr val="accent5">
                    <a:lumMod val="50000"/>
                  </a:schemeClr>
                </a:solidFill>
              </a:rPr>
              <a:t>Sesión 4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s-ES" sz="3600" dirty="0"/>
              <a:t>Agregación y composición.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E082C-A278-4689-BEE5-F67DB767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40" y="748241"/>
            <a:ext cx="10515600" cy="1325563"/>
          </a:xfrm>
        </p:spPr>
        <p:txBody>
          <a:bodyPr>
            <a:noAutofit/>
          </a:bodyPr>
          <a:lstStyle/>
          <a:p>
            <a:r>
              <a:rPr lang="es-ES" sz="6000" dirty="0"/>
              <a:t>Fuentes</a:t>
            </a:r>
            <a:endParaRPr lang="es-CO" sz="6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3BA5EB-7B53-4267-96C0-B95E5C4F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325"/>
            <a:ext cx="10363200" cy="38326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>
                <a:hlinkClick r:id="rId4"/>
              </a:rPr>
              <a:t>https://www.seas.es/blog/informatica/agregacion-vs-composicion-en-diagramas-de-clases-uml/#:~:text=La%20agregaci%C3%B3n%20es%20un%20tipo,varias%20asociaciones%20de%20agregaci%C3%B3n%20distintas</a:t>
            </a:r>
            <a:r>
              <a:rPr lang="es-CO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https://</a:t>
            </a:r>
            <a:r>
              <a:rPr lang="es-CO" dirty="0" err="1"/>
              <a:t>joanpaon.wordpress.com</a:t>
            </a:r>
            <a:r>
              <a:rPr lang="es-CO" dirty="0"/>
              <a:t>/2013/06/06/</a:t>
            </a:r>
            <a:r>
              <a:rPr lang="es-CO" dirty="0" err="1"/>
              <a:t>uml</a:t>
            </a:r>
            <a:r>
              <a:rPr lang="es-CO" dirty="0"/>
              <a:t>-diagramas-de-clases-</a:t>
            </a:r>
            <a:r>
              <a:rPr lang="es-CO" dirty="0" err="1"/>
              <a:t>relacion</a:t>
            </a:r>
            <a:r>
              <a:rPr lang="es-CO" dirty="0"/>
              <a:t>/</a:t>
            </a:r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032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102415B-16B3-4235-B273-0788EBFE71BD}"/>
              </a:ext>
            </a:extLst>
          </p:cNvPr>
          <p:cNvSpPr txBox="1"/>
          <p:nvPr/>
        </p:nvSpPr>
        <p:spPr>
          <a:xfrm>
            <a:off x="6486080" y="263321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CONCEPT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B5045-5C55-4090-B8D5-23552687ABFC}"/>
              </a:ext>
            </a:extLst>
          </p:cNvPr>
          <p:cNvSpPr txBox="1"/>
          <p:nvPr/>
        </p:nvSpPr>
        <p:spPr>
          <a:xfrm>
            <a:off x="7888167" y="182500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STRATEGY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1183B-E863-43B0-B1D7-25B769A8020D}"/>
              </a:ext>
            </a:extLst>
          </p:cNvPr>
          <p:cNvSpPr txBox="1"/>
          <p:nvPr/>
        </p:nvSpPr>
        <p:spPr>
          <a:xfrm>
            <a:off x="9160435" y="262804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PROMOTE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0" y="760290"/>
            <a:ext cx="4643438" cy="1436838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0" y="760289"/>
            <a:ext cx="487680" cy="14232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4FBCA7C-7E66-427A-AE80-D1AA30F47C49}"/>
              </a:ext>
            </a:extLst>
          </p:cNvPr>
          <p:cNvSpPr txBox="1"/>
          <p:nvPr/>
        </p:nvSpPr>
        <p:spPr>
          <a:xfrm>
            <a:off x="208698" y="2469973"/>
            <a:ext cx="601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68734">
            <a:off x="-170247" y="1176459"/>
            <a:ext cx="1019955" cy="685282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711673" y="2584213"/>
            <a:ext cx="128394" cy="235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07221" y="4008551"/>
            <a:ext cx="4923547" cy="2990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Corporación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MAKAIA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Medellín, Colombia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Carrera 43A – 34-155.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Almacentro</a:t>
            </a:r>
            <a:endParaRPr lang="en-US" sz="30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Torre Norte,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Oficina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701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Teléfono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(+574) 448 03 74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Móvil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(+57) 320 761 01 76</a:t>
            </a: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1" t="2212" r="24681" b="3006"/>
          <a:stretch/>
        </p:blipFill>
        <p:spPr>
          <a:xfrm>
            <a:off x="6486080" y="6279314"/>
            <a:ext cx="587960" cy="57868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28" y="6279315"/>
            <a:ext cx="578686" cy="57868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73" y="6279314"/>
            <a:ext cx="578686" cy="57868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5" t="8391" r="23915" b="7895"/>
          <a:stretch/>
        </p:blipFill>
        <p:spPr>
          <a:xfrm>
            <a:off x="8450447" y="6279314"/>
            <a:ext cx="580973" cy="5786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26" y="6075148"/>
            <a:ext cx="987017" cy="987017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10054613" y="6261205"/>
            <a:ext cx="2697801" cy="59679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b="0">
                <a:solidFill>
                  <a:srgbClr val="7F7F7F"/>
                </a:solidFill>
                <a:latin typeface="Futura PT Cond Book"/>
                <a:ea typeface="Futura PT Cond Book" charset="0"/>
                <a:cs typeface="Futura PT Cond Book" charset="0"/>
              </a:rPr>
              <a:t>@</a:t>
            </a:r>
            <a:r>
              <a:rPr lang="en-US" sz="3200" b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makaiaorg</a:t>
            </a: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97376" y="2803870"/>
            <a:ext cx="578689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Info: comunicaciones@makaia.org</a:t>
            </a:r>
          </a:p>
        </p:txBody>
      </p:sp>
    </p:spTree>
    <p:extLst>
      <p:ext uri="{BB962C8B-B14F-4D97-AF65-F5344CB8AC3E}">
        <p14:creationId xmlns:p14="http://schemas.microsoft.com/office/powerpoint/2010/main" val="1987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54DF2-188F-49E3-98A5-A590FA05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6"/>
            <a:ext cx="10515600" cy="1325563"/>
          </a:xfrm>
        </p:spPr>
        <p:txBody>
          <a:bodyPr/>
          <a:lstStyle/>
          <a:p>
            <a:r>
              <a:rPr lang="es-CO" sz="6000" dirty="0"/>
              <a:t>Contenido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87BBA-0C9F-41F2-BBC8-85519317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4631"/>
            <a:ext cx="8319868" cy="4400621"/>
          </a:xfrm>
        </p:spPr>
        <p:txBody>
          <a:bodyPr>
            <a:normAutofit/>
          </a:bodyPr>
          <a:lstStyle/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Agregación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Composición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Cardinalidad. </a:t>
            </a:r>
          </a:p>
        </p:txBody>
      </p:sp>
    </p:spTree>
    <p:extLst>
      <p:ext uri="{BB962C8B-B14F-4D97-AF65-F5344CB8AC3E}">
        <p14:creationId xmlns:p14="http://schemas.microsoft.com/office/powerpoint/2010/main" val="106698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A103E-8C4C-A963-514D-6B57303804F2}"/>
              </a:ext>
            </a:extLst>
          </p:cNvPr>
          <p:cNvSpPr txBox="1"/>
          <p:nvPr/>
        </p:nvSpPr>
        <p:spPr>
          <a:xfrm>
            <a:off x="3312826" y="614597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3600" dirty="0"/>
              <a:t>¿Que es agregacion?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07ABF-2CC0-2C41-21A4-8C0C093B2A9B}"/>
              </a:ext>
            </a:extLst>
          </p:cNvPr>
          <p:cNvSpPr txBox="1"/>
          <p:nvPr/>
        </p:nvSpPr>
        <p:spPr>
          <a:xfrm>
            <a:off x="647400" y="2601815"/>
            <a:ext cx="3892378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La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agregación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. La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agregación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es un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tipo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de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relación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que indica que un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objeto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forma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parte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o le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pertenece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a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otro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objeto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, es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prácticamente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una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asociación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pero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se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diferencian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por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la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notación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que se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utiliza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en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UML y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su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funcionalidad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dentro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del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código</a:t>
            </a:r>
            <a:endParaRPr lang="en-CO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5D14CE8-CFFE-5C9C-3856-70228529A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655" y="2381876"/>
            <a:ext cx="5751945" cy="209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0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B22EA-F5DF-0D9D-7080-000C90032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576196"/>
            <a:ext cx="7772400" cy="2502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8922EA-6EEA-E8E2-00BC-2FAF78479CEA}"/>
              </a:ext>
            </a:extLst>
          </p:cNvPr>
          <p:cNvSpPr txBox="1"/>
          <p:nvPr/>
        </p:nvSpPr>
        <p:spPr>
          <a:xfrm>
            <a:off x="100444" y="2690336"/>
            <a:ext cx="3861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/>
              <a:t>Para que se de la agregacion se debe de tener un constructor vacio. </a:t>
            </a:r>
            <a:r>
              <a:rPr lang="en-US" dirty="0"/>
              <a:t>Y</a:t>
            </a:r>
            <a:r>
              <a:rPr lang="en-CO" dirty="0"/>
              <a:t>a que en este caso una tienda puede existir sin ningun cliente para ser creada. </a:t>
            </a:r>
          </a:p>
          <a:p>
            <a:endParaRPr lang="en-C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CF8E7C-35CE-46B1-9F38-09F9D847D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3615446"/>
            <a:ext cx="7772400" cy="171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C43FE9-F6B7-DEA1-DC2F-C6DB9F129581}"/>
              </a:ext>
            </a:extLst>
          </p:cNvPr>
          <p:cNvSpPr txBox="1"/>
          <p:nvPr/>
        </p:nvSpPr>
        <p:spPr>
          <a:xfrm>
            <a:off x="3312826" y="614597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3600" dirty="0"/>
              <a:t>¿Que es la composicion.? </a:t>
            </a:r>
          </a:p>
        </p:txBody>
      </p:sp>
      <p:pic>
        <p:nvPicPr>
          <p:cNvPr id="1026" name="Picture 2" descr="Objetos y Clases - Aprende Python">
            <a:extLst>
              <a:ext uri="{FF2B5EF4-FFF2-40B4-BE49-F238E27FC236}">
                <a16:creationId xmlns:a16="http://schemas.microsoft.com/office/drawing/2014/main" id="{CC963ADE-C5D2-5ECE-1E15-1CE95BDFB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68" y="1144547"/>
            <a:ext cx="8182361" cy="482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3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C43FE9-F6B7-DEA1-DC2F-C6DB9F129581}"/>
              </a:ext>
            </a:extLst>
          </p:cNvPr>
          <p:cNvSpPr txBox="1"/>
          <p:nvPr/>
        </p:nvSpPr>
        <p:spPr>
          <a:xfrm>
            <a:off x="3312826" y="614597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3600" dirty="0"/>
              <a:t>composicion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635639D-CCE2-9DFC-C18E-7C544C97C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308" y="2365580"/>
            <a:ext cx="624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4EA70A-302E-8DE5-8382-E694796099DB}"/>
              </a:ext>
            </a:extLst>
          </p:cNvPr>
          <p:cNvSpPr txBox="1"/>
          <p:nvPr/>
        </p:nvSpPr>
        <p:spPr>
          <a:xfrm>
            <a:off x="734292" y="2984616"/>
            <a:ext cx="396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O" dirty="0"/>
              <a:t>En este ejemplo podemos ver, que una silla para poder existir y ser creada necesita tener patas, y en este caso 4 patas.</a:t>
            </a:r>
          </a:p>
        </p:txBody>
      </p:sp>
    </p:spTree>
    <p:extLst>
      <p:ext uri="{BB962C8B-B14F-4D97-AF65-F5344CB8AC3E}">
        <p14:creationId xmlns:p14="http://schemas.microsoft.com/office/powerpoint/2010/main" val="122880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C43FE9-F6B7-DEA1-DC2F-C6DB9F129581}"/>
              </a:ext>
            </a:extLst>
          </p:cNvPr>
          <p:cNvSpPr txBox="1"/>
          <p:nvPr/>
        </p:nvSpPr>
        <p:spPr>
          <a:xfrm>
            <a:off x="3307829" y="237642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3600" dirty="0"/>
              <a:t>composicion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8F8BC-F783-15FB-E463-6FAE60891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125" y="1031624"/>
            <a:ext cx="6675120" cy="2501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88D091-1419-3115-3675-6A02EEF5C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3589" y="3680545"/>
            <a:ext cx="7714193" cy="207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3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C43FE9-F6B7-DEA1-DC2F-C6DB9F129581}"/>
              </a:ext>
            </a:extLst>
          </p:cNvPr>
          <p:cNvSpPr txBox="1"/>
          <p:nvPr/>
        </p:nvSpPr>
        <p:spPr>
          <a:xfrm>
            <a:off x="3307829" y="237642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3600" dirty="0"/>
              <a:t>composicion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8F8BC-F783-15FB-E463-6FAE60891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125" y="1031624"/>
            <a:ext cx="6675120" cy="2501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88D091-1419-3115-3675-6A02EEF5C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3589" y="3680545"/>
            <a:ext cx="7714193" cy="207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5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C43FE9-F6B7-DEA1-DC2F-C6DB9F129581}"/>
              </a:ext>
            </a:extLst>
          </p:cNvPr>
          <p:cNvSpPr txBox="1"/>
          <p:nvPr/>
        </p:nvSpPr>
        <p:spPr>
          <a:xfrm>
            <a:off x="3307829" y="237642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3600" dirty="0"/>
              <a:t>Cardinalidad.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4D3B8B7-EA94-DEF3-7B88-761701644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560523"/>
              </p:ext>
            </p:extLst>
          </p:nvPr>
        </p:nvGraphicFramePr>
        <p:xfrm>
          <a:off x="2321160" y="1447803"/>
          <a:ext cx="7549680" cy="1981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4840">
                  <a:extLst>
                    <a:ext uri="{9D8B030D-6E8A-4147-A177-3AD203B41FA5}">
                      <a16:colId xmlns:a16="http://schemas.microsoft.com/office/drawing/2014/main" val="3159674561"/>
                    </a:ext>
                  </a:extLst>
                </a:gridCol>
                <a:gridCol w="3774840">
                  <a:extLst>
                    <a:ext uri="{9D8B030D-6E8A-4147-A177-3AD203B41FA5}">
                      <a16:colId xmlns:a16="http://schemas.microsoft.com/office/drawing/2014/main" val="3879023718"/>
                    </a:ext>
                  </a:extLst>
                </a:gridCol>
              </a:tblGrid>
              <a:tr h="391885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Especificacion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Cardinalidad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398709"/>
                  </a:ext>
                </a:extLst>
              </a:tr>
              <a:tr h="397328">
                <a:tc>
                  <a:txBody>
                    <a:bodyPr/>
                    <a:lstStyle/>
                    <a:p>
                      <a:r>
                        <a:rPr lang="en-CO" dirty="0"/>
                        <a:t>0..1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CO" dirty="0"/>
                        <a:t>ero o una vez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17892"/>
                  </a:ext>
                </a:extLst>
              </a:tr>
              <a:tr h="397328"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  <a:r>
                        <a:rPr lang="en-CO" dirty="0"/>
                        <a:t>na unica vez.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34424"/>
                  </a:ext>
                </a:extLst>
              </a:tr>
              <a:tr h="397328">
                <a:tc>
                  <a:txBody>
                    <a:bodyPr/>
                    <a:lstStyle/>
                    <a:p>
                      <a:r>
                        <a:rPr lang="en-CO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CO" dirty="0"/>
                        <a:t>e cero a varias veces.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906946"/>
                  </a:ext>
                </a:extLst>
              </a:tr>
              <a:tr h="397328">
                <a:tc>
                  <a:txBody>
                    <a:bodyPr/>
                    <a:lstStyle/>
                    <a:p>
                      <a:r>
                        <a:rPr lang="en-CO" dirty="0"/>
                        <a:t>1..*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CO" dirty="0"/>
                        <a:t>e una a varias veces.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73392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45D2352-05D1-E109-84FE-50ED8B90E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60" y="4292989"/>
            <a:ext cx="4234583" cy="1049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885DD6-5E1B-841A-FC3E-02CBEEC84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417" y="4074072"/>
            <a:ext cx="4234583" cy="111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1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FADE36D5EDA642A95FA0E2F736B996" ma:contentTypeVersion="14" ma:contentTypeDescription="Create a new document." ma:contentTypeScope="" ma:versionID="c22b728e6d7c795cccc1fe5eca7732d9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4bdb697fd0cdedfe3202d3c13301f193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EF07E2-B0D1-487C-8FF3-651F698D7F29}">
  <ds:schemaRefs>
    <ds:schemaRef ds:uri="a2c594ff-f782-4977-8903-11cab3f1d586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a65d35-e9f1-4ca6-a69b-aac84688de06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d9d2458e-e414-492a-b4c0-d84ebee47fd2"/>
    <ds:schemaRef ds:uri="adf42388-5c37-48f2-81de-ffca450cbe91"/>
  </ds:schemaRefs>
</ds:datastoreItem>
</file>

<file path=customXml/itemProps2.xml><?xml version="1.0" encoding="utf-8"?>
<ds:datastoreItem xmlns:ds="http://schemas.openxmlformats.org/officeDocument/2006/customXml" ds:itemID="{BE6C135E-122D-4EF4-A4D0-98A22AE16F29}"/>
</file>

<file path=customXml/itemProps3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9278</TotalTime>
  <Words>505</Words>
  <Application>Microsoft Macintosh PowerPoint</Application>
  <PresentationFormat>Widescreen</PresentationFormat>
  <Paragraphs>91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-apple-system</vt:lpstr>
      <vt:lpstr>Agency FB</vt:lpstr>
      <vt:lpstr>Arial</vt:lpstr>
      <vt:lpstr>Calibri</vt:lpstr>
      <vt:lpstr>Calibri Light</vt:lpstr>
      <vt:lpstr>Futura PT Cond Book</vt:lpstr>
      <vt:lpstr>Montserrat</vt:lpstr>
      <vt:lpstr>Montserrat SemiBold</vt:lpstr>
      <vt:lpstr>Office Theme</vt:lpstr>
      <vt:lpstr>PowerPoint Presentation</vt:lpstr>
      <vt:lpstr>Contenido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Fuentes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Mateo Zapata</cp:lastModifiedBy>
  <cp:revision>294</cp:revision>
  <dcterms:created xsi:type="dcterms:W3CDTF">2014-10-14T06:21:58Z</dcterms:created>
  <dcterms:modified xsi:type="dcterms:W3CDTF">2023-01-24T02:12:23Z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