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00_38119D6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6"/>
  </p:notesMasterIdLst>
  <p:handoutMasterIdLst>
    <p:handoutMasterId r:id="rId17"/>
  </p:handoutMasterIdLst>
  <p:sldIdLst>
    <p:sldId id="256" r:id="rId5"/>
    <p:sldId id="37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386" r:id="rId14"/>
    <p:sldId id="3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F69450-C5C0-8634-EF55-CFE8D4FD7DD0}" name="Comunicaciones Makaia" initials="CM" userId="S::comunicaciones@makaia.org::220e4890-9e40-4a58-b512-9f9a42413612" providerId="AD"/>
  <p188:author id="{07C80375-6B86-3645-0412-E9C429510666}" name="Ana Isabel Restrepo" initials="AR" userId="S::ana.restrepo@makaia.org::4cd68b0b-102c-411d-92b3-8237f583d83a" providerId="AD"/>
  <p188:author id="{EFBB4F9F-BE95-C1C9-87B4-9D45F59FA02A}" name="Hernando Arbeláez" initials="HA" userId="S::hernando.arbelaez@makaia.org::86facc00-5631-41d2-8728-453cc56a6689" providerId="AD"/>
  <p188:author id="{EC4F58FE-DA04-D761-DAC8-E34519A8F2B6}" name="Carlos Gonzalez" initials="CG" userId="S::carlos.gonzalez@makaia.org::d539283d-c23d-403f-9dea-c91fb318859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CC"/>
    <a:srgbClr val="3F3F3F"/>
    <a:srgbClr val="2A9ABB"/>
    <a:srgbClr val="008AB0"/>
    <a:srgbClr val="0EAAE3"/>
    <a:srgbClr val="D8DEE4"/>
    <a:srgbClr val="00C6FD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3"/>
    <p:restoredTop sz="91250"/>
  </p:normalViewPr>
  <p:slideViewPr>
    <p:cSldViewPr snapToGrid="0">
      <p:cViewPr varScale="1">
        <p:scale>
          <a:sx n="112" d="100"/>
          <a:sy n="112" d="100"/>
        </p:scale>
        <p:origin x="208" y="5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omments/modernComment_100_38119D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D105DCB-6F96-4116-BF8F-C9AF53F3D6C1}" authorId="{EC4F58FE-DA04-D761-DAC8-E34519A8F2B6}" status="resolved" created="2021-12-08T20:26:34.601" complete="100000">
    <pc:sldMkLst xmlns:pc="http://schemas.microsoft.com/office/powerpoint/2013/main/command">
      <pc:docMk/>
      <pc:sldMk cId="58792406" sldId="256"/>
    </pc:sldMkLst>
    <p188:txBody>
      <a:bodyPr/>
      <a:lstStyle/>
      <a:p>
        <a:r>
          <a:rPr lang="es-ES"/>
          <a:t>no quisiera que el mapa se vuelva un elemento permanente y no debería estar en la portada de nuestra presentación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385A9-19D8-454E-881B-EC9DC2CA071D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066CC-A6A2-44F3-B1B5-3ACDB18E5413}" type="datetimeFigureOut">
              <a:rPr lang="id-ID" smtClean="0"/>
              <a:t>13/02/23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F4BB0-DE69-4039-8358-2F9C0C9657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185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0638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0270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8883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9119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3775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5001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247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8299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4107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1221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6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2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99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39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663597"/>
            <a:ext cx="12192000" cy="243704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70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85900" y="2395726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14861" y="2395725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43822" y="2395724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03728" y="2143125"/>
            <a:ext cx="3339823" cy="471487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85382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11454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5767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0079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54392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11454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25767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40079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54392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49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671639" y="2537371"/>
            <a:ext cx="4163214" cy="314690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2225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122614" y="3318038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819075" y="2703673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535134" y="3298172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9118190" y="2683806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10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549793" y="2190595"/>
            <a:ext cx="2891240" cy="1837416"/>
          </a:xfrm>
          <a:prstGeom prst="rect">
            <a:avLst/>
          </a:prstGeom>
        </p:spPr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504033" y="2190595"/>
            <a:ext cx="3779246" cy="1837416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93629" y="4091896"/>
            <a:ext cx="4386664" cy="1837416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549793" y="4091896"/>
            <a:ext cx="2262590" cy="1837416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869532" y="4091894"/>
            <a:ext cx="2266948" cy="1837416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29812" y="2190595"/>
            <a:ext cx="2250481" cy="183741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64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60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672114"/>
            <a:ext cx="2438400" cy="2438400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38400" y="3672114"/>
            <a:ext cx="2438400" cy="2438400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876800" y="3672114"/>
            <a:ext cx="2438400" cy="2438400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315200" y="3672114"/>
            <a:ext cx="2438400" cy="2438400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753600" y="3672114"/>
            <a:ext cx="2438400" cy="24384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33504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91769" y="2298744"/>
            <a:ext cx="3004457" cy="2882855"/>
          </a:xfrm>
          <a:prstGeom prst="rect">
            <a:avLst/>
          </a:prstGeom>
        </p:spPr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625067" y="2298744"/>
            <a:ext cx="3004457" cy="2882855"/>
          </a:xfrm>
          <a:prstGeom prst="rect">
            <a:avLst/>
          </a:prstGeom>
        </p:spPr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958363" y="2298744"/>
            <a:ext cx="3004457" cy="288285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92362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1323837" y="233566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3947974" y="4225636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3947974" y="2335667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147550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8569184" y="233566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941733" y="4225636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5941733" y="2335667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900861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6095999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972347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3534173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3"/>
          </p:nvPr>
        </p:nvSpPr>
        <p:spPr bwMode="auto">
          <a:xfrm>
            <a:off x="8657825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260276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3255818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988123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91516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54182" y="595116"/>
            <a:ext cx="11083636" cy="5667768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911049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3305694" y="2355619"/>
            <a:ext cx="2133600" cy="2133600"/>
          </a:xfrm>
          <a:prstGeom prst="ellipse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51"/>
          </p:nvPr>
        </p:nvSpPr>
        <p:spPr>
          <a:xfrm>
            <a:off x="6963294" y="2355619"/>
            <a:ext cx="2133600" cy="2133600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17906949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1424247" y="2053590"/>
            <a:ext cx="1939636" cy="1939636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41875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673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692693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885502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890989" y="2292914"/>
            <a:ext cx="4697188" cy="156793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5890989" y="3989709"/>
            <a:ext cx="2282167" cy="156793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8306010" y="3989709"/>
            <a:ext cx="2282167" cy="156793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158208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817919" y="2354428"/>
            <a:ext cx="2095500" cy="1508760"/>
          </a:xfrm>
          <a:prstGeom prst="rect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4294967295"/>
          </p:nvPr>
        </p:nvSpPr>
        <p:spPr>
          <a:xfrm>
            <a:off x="4019391" y="2354428"/>
            <a:ext cx="2095500" cy="1508760"/>
          </a:xfrm>
          <a:prstGeom prst="rect">
            <a:avLst/>
          </a:prstGeom>
        </p:spPr>
      </p:sp>
      <p:sp>
        <p:nvSpPr>
          <p:cNvPr id="5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6220863" y="2354428"/>
            <a:ext cx="2095500" cy="1508760"/>
          </a:xfrm>
          <a:prstGeom prst="rect">
            <a:avLst/>
          </a:prstGeom>
        </p:spPr>
      </p:sp>
      <p:sp>
        <p:nvSpPr>
          <p:cNvPr id="6" name="Picture Placeholder 10"/>
          <p:cNvSpPr>
            <a:spLocks noGrp="1"/>
          </p:cNvSpPr>
          <p:nvPr>
            <p:ph type="pic" sz="quarter" idx="4294967295"/>
          </p:nvPr>
        </p:nvSpPr>
        <p:spPr>
          <a:xfrm>
            <a:off x="8422335" y="2354428"/>
            <a:ext cx="2095500" cy="150876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8137407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12135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257502" y="2395727"/>
            <a:ext cx="2438400" cy="346454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986073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3311236"/>
            <a:ext cx="12192000" cy="35467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6242219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3150796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88858" y="3106271"/>
            <a:ext cx="226618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8612371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922871" y="1769840"/>
            <a:ext cx="1898248" cy="322535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5342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86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2328863" y="4202119"/>
            <a:ext cx="2255153" cy="3966882"/>
          </a:xfrm>
          <a:prstGeom prst="rect">
            <a:avLst/>
          </a:prstGeom>
        </p:spPr>
      </p:sp>
      <p:sp>
        <p:nvSpPr>
          <p:cNvPr id="7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26590" y="3000145"/>
            <a:ext cx="2255153" cy="3966882"/>
          </a:xfrm>
          <a:prstGeom prst="rect">
            <a:avLst/>
          </a:prstGeom>
        </p:spPr>
      </p:sp>
      <p:sp>
        <p:nvSpPr>
          <p:cNvPr id="8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527575" y="4220532"/>
            <a:ext cx="225515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23412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8739679" y="1505368"/>
            <a:ext cx="1888348" cy="334395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277915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156447" y="2124635"/>
            <a:ext cx="2752165" cy="473336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6956091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419923" y="2057729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7010312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715833" y="207105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923033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068646" y="186531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5313615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006361" y="2117318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10958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6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5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8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8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8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2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670" r:id="rId13"/>
    <p:sldLayoutId id="2147483681" r:id="rId14"/>
    <p:sldLayoutId id="2147483713" r:id="rId15"/>
    <p:sldLayoutId id="2147483714" r:id="rId16"/>
    <p:sldLayoutId id="2147483715" r:id="rId17"/>
    <p:sldLayoutId id="2147483736" r:id="rId18"/>
    <p:sldLayoutId id="2147483737" r:id="rId19"/>
    <p:sldLayoutId id="2147483738" r:id="rId20"/>
    <p:sldLayoutId id="2147483739" r:id="rId21"/>
    <p:sldLayoutId id="2147483740" r:id="rId22"/>
    <p:sldLayoutId id="2147483741" r:id="rId23"/>
    <p:sldLayoutId id="2147483742" r:id="rId24"/>
    <p:sldLayoutId id="2147483743" r:id="rId25"/>
    <p:sldLayoutId id="2147483744" r:id="rId26"/>
    <p:sldLayoutId id="2147483745" r:id="rId27"/>
    <p:sldLayoutId id="2147483746" r:id="rId28"/>
    <p:sldLayoutId id="2147483747" r:id="rId29"/>
    <p:sldLayoutId id="2147483748" r:id="rId30"/>
    <p:sldLayoutId id="2147483749" r:id="rId31"/>
    <p:sldLayoutId id="2147483750" r:id="rId32"/>
    <p:sldLayoutId id="2147483751" r:id="rId33"/>
    <p:sldLayoutId id="2147483752" r:id="rId34"/>
    <p:sldLayoutId id="2147483753" r:id="rId35"/>
    <p:sldLayoutId id="2147483754" r:id="rId36"/>
    <p:sldLayoutId id="2147483755" r:id="rId37"/>
    <p:sldLayoutId id="2147483756" r:id="rId38"/>
    <p:sldLayoutId id="2147483757" r:id="rId39"/>
    <p:sldLayoutId id="2147483758" r:id="rId40"/>
    <p:sldLayoutId id="2147483759" r:id="rId41"/>
    <p:sldLayoutId id="2147483760" r:id="rId42"/>
    <p:sldLayoutId id="2147483761" r:id="rId43"/>
    <p:sldLayoutId id="2147483762" r:id="rId44"/>
    <p:sldLayoutId id="2147483763" r:id="rId45"/>
    <p:sldLayoutId id="2147483764" r:id="rId4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microsoft.com/office/2018/10/relationships/comments" Target="../comments/modernComment_100_38119D6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em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emf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hyperlink" Target="https://refactoring.guru/es/design-patterns/catalo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04698F19-E78E-487B-3884-3091408BC336}"/>
              </a:ext>
            </a:extLst>
          </p:cNvPr>
          <p:cNvSpPr txBox="1"/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B2E9B499-BD08-9CCE-FF8F-7091BE2441F0}"/>
              </a:ext>
            </a:extLst>
          </p:cNvPr>
          <p:cNvSpPr txBox="1"/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124BC2C-FA46-4095-BE78-EDC7C6C46859}"/>
              </a:ext>
            </a:extLst>
          </p:cNvPr>
          <p:cNvSpPr txBox="1">
            <a:spLocks/>
          </p:cNvSpPr>
          <p:nvPr/>
        </p:nvSpPr>
        <p:spPr>
          <a:xfrm>
            <a:off x="1524000" y="85632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600" b="1" dirty="0">
                <a:solidFill>
                  <a:schemeClr val="accent5">
                    <a:lumMod val="50000"/>
                  </a:schemeClr>
                </a:solidFill>
              </a:rPr>
              <a:t>Sesión 9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F648ED21-2124-4408-9AD3-99343DDDF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s-ES" sz="3600" dirty="0"/>
              <a:t>Patrones de diseño. 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7A96F3D-91B8-4FE5-8682-91BEE0F8E7F0}"/>
              </a:ext>
            </a:extLst>
          </p:cNvPr>
          <p:cNvCxnSpPr/>
          <p:nvPr/>
        </p:nvCxnSpPr>
        <p:spPr>
          <a:xfrm>
            <a:off x="2142978" y="3243925"/>
            <a:ext cx="79060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9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6E082C-A278-4689-BEE5-F67DB767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40" y="748241"/>
            <a:ext cx="10515600" cy="1325563"/>
          </a:xfrm>
        </p:spPr>
        <p:txBody>
          <a:bodyPr>
            <a:noAutofit/>
          </a:bodyPr>
          <a:lstStyle/>
          <a:p>
            <a:r>
              <a:rPr lang="es-ES" sz="6000" dirty="0"/>
              <a:t>Fuentes</a:t>
            </a:r>
            <a:endParaRPr lang="es-CO" sz="60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83BA5EB-7B53-4267-96C0-B95E5C4FB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6325"/>
            <a:ext cx="10363200" cy="38326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dirty="0"/>
              <a:t>https://</a:t>
            </a:r>
            <a:r>
              <a:rPr lang="es-CO" dirty="0" err="1"/>
              <a:t>refactoring.guru</a:t>
            </a:r>
            <a:r>
              <a:rPr lang="es-CO" dirty="0"/>
              <a:t>/es/</a:t>
            </a:r>
            <a:r>
              <a:rPr lang="es-CO" dirty="0" err="1"/>
              <a:t>design-patterns</a:t>
            </a: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7032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C102415B-16B3-4235-B273-0788EBFE71BD}"/>
              </a:ext>
            </a:extLst>
          </p:cNvPr>
          <p:cNvSpPr txBox="1"/>
          <p:nvPr/>
        </p:nvSpPr>
        <p:spPr>
          <a:xfrm>
            <a:off x="6486080" y="263321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CONCEPT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AB5045-5C55-4090-B8D5-23552687ABFC}"/>
              </a:ext>
            </a:extLst>
          </p:cNvPr>
          <p:cNvSpPr txBox="1"/>
          <p:nvPr/>
        </p:nvSpPr>
        <p:spPr>
          <a:xfrm>
            <a:off x="7888167" y="182500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STRATEGY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01183B-E863-43B0-B1D7-25B769A8020D}"/>
              </a:ext>
            </a:extLst>
          </p:cNvPr>
          <p:cNvSpPr txBox="1"/>
          <p:nvPr/>
        </p:nvSpPr>
        <p:spPr>
          <a:xfrm>
            <a:off x="9160435" y="262804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PROMOTE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pic>
        <p:nvPicPr>
          <p:cNvPr id="59" name="Imagen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50" y="760290"/>
            <a:ext cx="4643438" cy="1436838"/>
          </a:xfrm>
          <a:prstGeom prst="rect">
            <a:avLst/>
          </a:prstGeom>
        </p:spPr>
      </p:pic>
      <p:sp>
        <p:nvSpPr>
          <p:cNvPr id="80" name="Rectángulo 79"/>
          <p:cNvSpPr/>
          <p:nvPr/>
        </p:nvSpPr>
        <p:spPr>
          <a:xfrm>
            <a:off x="0" y="760289"/>
            <a:ext cx="487680" cy="14232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" name="TextBox 3">
            <a:extLst>
              <a:ext uri="{FF2B5EF4-FFF2-40B4-BE49-F238E27FC236}">
                <a16:creationId xmlns:a16="http://schemas.microsoft.com/office/drawing/2014/main" id="{C4FBCA7C-7E66-427A-AE80-D1AA30F47C49}"/>
              </a:ext>
            </a:extLst>
          </p:cNvPr>
          <p:cNvSpPr txBox="1"/>
          <p:nvPr/>
        </p:nvSpPr>
        <p:spPr>
          <a:xfrm>
            <a:off x="208698" y="2469973"/>
            <a:ext cx="601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268734">
            <a:off x="-170247" y="1176459"/>
            <a:ext cx="1019955" cy="685282"/>
          </a:xfrm>
          <a:prstGeom prst="rect">
            <a:avLst/>
          </a:prstGeom>
        </p:spPr>
      </p:pic>
      <p:sp>
        <p:nvSpPr>
          <p:cNvPr id="36" name="Rectángulo 35"/>
          <p:cNvSpPr/>
          <p:nvPr/>
        </p:nvSpPr>
        <p:spPr>
          <a:xfrm>
            <a:off x="711673" y="2584213"/>
            <a:ext cx="128394" cy="23520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907221" y="4008551"/>
            <a:ext cx="4923547" cy="29903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Corporación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 MAKAIA</a:t>
            </a: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Medellín, Colombia</a:t>
            </a: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Carrera 43A – 34-155. </a:t>
            </a:r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Almacentro</a:t>
            </a:r>
            <a:endParaRPr lang="en-US" sz="30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Torre Norte, </a:t>
            </a:r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Oficina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 701</a:t>
            </a:r>
          </a:p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Teléfono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: (+574) 448 03 74</a:t>
            </a:r>
          </a:p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Móvil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: (+57) 320 761 01 76</a:t>
            </a:r>
          </a:p>
          <a:p>
            <a:endParaRPr lang="en-US" sz="32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1" t="2212" r="24681" b="3006"/>
          <a:stretch/>
        </p:blipFill>
        <p:spPr>
          <a:xfrm>
            <a:off x="6486080" y="6279314"/>
            <a:ext cx="587960" cy="578686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328" y="6279315"/>
            <a:ext cx="578686" cy="578686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473" y="6279314"/>
            <a:ext cx="578686" cy="57868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5" t="8391" r="23915" b="7895"/>
          <a:stretch/>
        </p:blipFill>
        <p:spPr>
          <a:xfrm>
            <a:off x="8450447" y="6279314"/>
            <a:ext cx="580973" cy="57868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26" y="6075148"/>
            <a:ext cx="987017" cy="987017"/>
          </a:xfrm>
          <a:prstGeom prst="rect">
            <a:avLst/>
          </a:prstGeom>
        </p:spPr>
      </p:pic>
      <p:sp>
        <p:nvSpPr>
          <p:cNvPr id="23" name="Título 1"/>
          <p:cNvSpPr txBox="1">
            <a:spLocks/>
          </p:cNvSpPr>
          <p:nvPr/>
        </p:nvSpPr>
        <p:spPr>
          <a:xfrm>
            <a:off x="10054613" y="6261205"/>
            <a:ext cx="2697801" cy="59679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200" b="0">
                <a:solidFill>
                  <a:srgbClr val="7F7F7F"/>
                </a:solidFill>
                <a:latin typeface="Futura PT Cond Book"/>
                <a:ea typeface="Futura PT Cond Book" charset="0"/>
                <a:cs typeface="Futura PT Cond Book" charset="0"/>
              </a:rPr>
              <a:t>@</a:t>
            </a:r>
            <a:r>
              <a:rPr lang="en-US" sz="3200" b="0">
                <a:solidFill>
                  <a:schemeClr val="accent5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makaiaorg</a:t>
            </a: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997376" y="2803870"/>
            <a:ext cx="5786893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Info: comunicaciones@makaia.org</a:t>
            </a:r>
          </a:p>
        </p:txBody>
      </p:sp>
    </p:spTree>
    <p:extLst>
      <p:ext uri="{BB962C8B-B14F-4D97-AF65-F5344CB8AC3E}">
        <p14:creationId xmlns:p14="http://schemas.microsoft.com/office/powerpoint/2010/main" val="19871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54DF2-188F-49E3-98A5-A590FA05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496"/>
            <a:ext cx="10515600" cy="1325563"/>
          </a:xfrm>
        </p:spPr>
        <p:txBody>
          <a:bodyPr/>
          <a:lstStyle/>
          <a:p>
            <a:r>
              <a:rPr lang="es-CO" sz="6000" dirty="0"/>
              <a:t>Contenido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187BBA-0C9F-41F2-BBC8-85519317D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4631"/>
            <a:ext cx="8319868" cy="4400621"/>
          </a:xfrm>
        </p:spPr>
        <p:txBody>
          <a:bodyPr>
            <a:normAutofit/>
          </a:bodyPr>
          <a:lstStyle/>
          <a:p>
            <a:pPr marL="1371600" lvl="3" indent="0">
              <a:buNone/>
            </a:pPr>
            <a:r>
              <a:rPr lang="es-ES" sz="2000" dirty="0"/>
              <a:t> </a:t>
            </a:r>
          </a:p>
          <a:p>
            <a:pPr marL="1885950" lvl="3" indent="-514350">
              <a:buFont typeface="+mj-lt"/>
              <a:buAutoNum type="arabicPeriod"/>
            </a:pPr>
            <a:r>
              <a:rPr lang="es-ES" sz="2000" dirty="0"/>
              <a:t>Que son patrones de diseño</a:t>
            </a:r>
          </a:p>
          <a:p>
            <a:pPr marL="1885950" lvl="3" indent="-514350">
              <a:buFont typeface="+mj-lt"/>
              <a:buAutoNum type="arabicPeriod"/>
            </a:pPr>
            <a:r>
              <a:rPr lang="es-ES" sz="2000" dirty="0"/>
              <a:t>Catalogo de patrones.</a:t>
            </a:r>
          </a:p>
          <a:p>
            <a:pPr marL="1885950" lvl="3" indent="-514350">
              <a:buFont typeface="+mj-lt"/>
              <a:buAutoNum type="arabicPeriod"/>
            </a:pPr>
            <a:r>
              <a:rPr lang="es-ES" sz="2000" dirty="0"/>
              <a:t>Factory</a:t>
            </a:r>
          </a:p>
          <a:p>
            <a:pPr marL="1885950" lvl="3" indent="-514350">
              <a:buFont typeface="+mj-lt"/>
              <a:buAutoNum type="arabicPeriod"/>
            </a:pPr>
            <a:r>
              <a:rPr lang="es-ES" sz="2000" dirty="0" err="1"/>
              <a:t>Builder</a:t>
            </a:r>
            <a:endParaRPr lang="es-ES" sz="2000" dirty="0"/>
          </a:p>
          <a:p>
            <a:pPr marL="1885950" lvl="3" indent="-514350">
              <a:buFont typeface="+mj-lt"/>
              <a:buAutoNum type="arabicPeriod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06698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C66F2-504A-C4AC-FF10-24187EB026B7}"/>
              </a:ext>
            </a:extLst>
          </p:cNvPr>
          <p:cNvSpPr txBox="1"/>
          <p:nvPr/>
        </p:nvSpPr>
        <p:spPr>
          <a:xfrm>
            <a:off x="3307829" y="664556"/>
            <a:ext cx="557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3600" dirty="0"/>
              <a:t>Ques es un patron de </a:t>
            </a:r>
            <a:r>
              <a:rPr lang="es-ES" sz="3600" dirty="0"/>
              <a:t>diseño</a:t>
            </a:r>
            <a:r>
              <a:rPr lang="en-CO" sz="36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A10755-FF50-9E78-0FE2-85E645204B98}"/>
              </a:ext>
            </a:extLst>
          </p:cNvPr>
          <p:cNvSpPr txBox="1"/>
          <p:nvPr/>
        </p:nvSpPr>
        <p:spPr>
          <a:xfrm>
            <a:off x="1186180" y="2413337"/>
            <a:ext cx="3771900" cy="2031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1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patrones</a:t>
            </a:r>
            <a:r>
              <a:rPr lang="en-US" b="1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1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diseño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(design patterns) son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soluciones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habituales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problemas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comunes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en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el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diseño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software.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Cada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patrón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es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como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plano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que se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puede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personalizar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para resolver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problema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diseño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particular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tu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código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.</a:t>
            </a:r>
            <a:endParaRPr lang="en-CO" dirty="0"/>
          </a:p>
        </p:txBody>
      </p:sp>
      <p:pic>
        <p:nvPicPr>
          <p:cNvPr id="1026" name="Picture 2" descr="Patrones de diseño / Design patterns">
            <a:extLst>
              <a:ext uri="{FF2B5EF4-FFF2-40B4-BE49-F238E27FC236}">
                <a16:creationId xmlns:a16="http://schemas.microsoft.com/office/drawing/2014/main" id="{9AF1C3D2-3158-DB59-5481-64F171213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070" y="1840230"/>
            <a:ext cx="3957320" cy="296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66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C66F2-504A-C4AC-FF10-24187EB026B7}"/>
              </a:ext>
            </a:extLst>
          </p:cNvPr>
          <p:cNvSpPr txBox="1"/>
          <p:nvPr/>
        </p:nvSpPr>
        <p:spPr>
          <a:xfrm>
            <a:off x="3307829" y="664556"/>
            <a:ext cx="557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Ventajas</a:t>
            </a:r>
            <a:endParaRPr lang="en-CO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A10755-FF50-9E78-0FE2-85E645204B98}"/>
              </a:ext>
            </a:extLst>
          </p:cNvPr>
          <p:cNvSpPr txBox="1"/>
          <p:nvPr/>
        </p:nvSpPr>
        <p:spPr>
          <a:xfrm>
            <a:off x="1186180" y="2413337"/>
            <a:ext cx="3771900" cy="2031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Los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patrones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son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juego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herramientas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que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brindan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soluciones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problemas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habituales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en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el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diseño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software.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Definen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lenguaje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común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que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ayuda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tu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equipo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comunicarse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con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más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eficiencia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.</a:t>
            </a:r>
            <a:endParaRPr lang="en-CO" dirty="0"/>
          </a:p>
        </p:txBody>
      </p:sp>
      <p:pic>
        <p:nvPicPr>
          <p:cNvPr id="3074" name="Picture 2" descr="Builder (patrón de diseño) - Wikipedia, la enciclopedia libre">
            <a:extLst>
              <a:ext uri="{FF2B5EF4-FFF2-40B4-BE49-F238E27FC236}">
                <a16:creationId xmlns:a16="http://schemas.microsoft.com/office/drawing/2014/main" id="{4B5238BF-8257-8C66-228E-4BECB59CE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686" y="2413337"/>
            <a:ext cx="5637334" cy="193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67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C66F2-504A-C4AC-FF10-24187EB026B7}"/>
              </a:ext>
            </a:extLst>
          </p:cNvPr>
          <p:cNvSpPr txBox="1"/>
          <p:nvPr/>
        </p:nvSpPr>
        <p:spPr>
          <a:xfrm>
            <a:off x="3307829" y="664556"/>
            <a:ext cx="557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Clasificacion</a:t>
            </a:r>
            <a:endParaRPr lang="en-CO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E75544-672D-7061-ADE4-001E533FC84B}"/>
              </a:ext>
            </a:extLst>
          </p:cNvPr>
          <p:cNvSpPr txBox="1"/>
          <p:nvPr/>
        </p:nvSpPr>
        <p:spPr>
          <a:xfrm>
            <a:off x="1268730" y="2217420"/>
            <a:ext cx="222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Patrones creacionales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C5690-BC8C-1BDA-14F5-D575A286BACD}"/>
              </a:ext>
            </a:extLst>
          </p:cNvPr>
          <p:cNvSpPr txBox="1"/>
          <p:nvPr/>
        </p:nvSpPr>
        <p:spPr>
          <a:xfrm>
            <a:off x="4790676" y="2217420"/>
            <a:ext cx="228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Patrones Estructurales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77EA5C-7D9C-68A2-52AF-A197EB446134}"/>
              </a:ext>
            </a:extLst>
          </p:cNvPr>
          <p:cNvSpPr txBox="1"/>
          <p:nvPr/>
        </p:nvSpPr>
        <p:spPr>
          <a:xfrm>
            <a:off x="8317230" y="2217420"/>
            <a:ext cx="266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Patrones Comportamiento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FB658E-7A61-1F71-DC09-F98C79D79523}"/>
              </a:ext>
            </a:extLst>
          </p:cNvPr>
          <p:cNvSpPr txBox="1"/>
          <p:nvPr/>
        </p:nvSpPr>
        <p:spPr>
          <a:xfrm>
            <a:off x="930085" y="3220834"/>
            <a:ext cx="29032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proporcionan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mecanismos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creación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objetos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que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incrementan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la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flexibilidad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y la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reutilización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código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existente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.</a:t>
            </a:r>
            <a:endParaRPr lang="en-CO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CD0C0E-8123-48B8-6ABF-F19B4508216A}"/>
              </a:ext>
            </a:extLst>
          </p:cNvPr>
          <p:cNvSpPr txBox="1"/>
          <p:nvPr/>
        </p:nvSpPr>
        <p:spPr>
          <a:xfrm>
            <a:off x="4359524" y="3001992"/>
            <a:ext cx="3143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273B47"/>
                </a:solidFill>
                <a:effectLst/>
                <a:latin typeface="lato" panose="020F0502020204030203" pitchFamily="34" charset="0"/>
              </a:rPr>
              <a:t>Su</a:t>
            </a:r>
            <a:r>
              <a:rPr lang="en-US" b="0" i="0" dirty="0">
                <a:solidFill>
                  <a:srgbClr val="273B47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273B47"/>
                </a:solidFill>
                <a:effectLst/>
                <a:latin typeface="lato" panose="020F0502020204030203" pitchFamily="34" charset="0"/>
              </a:rPr>
              <a:t>nombre</a:t>
            </a:r>
            <a:r>
              <a:rPr lang="en-US" b="0" i="0" dirty="0">
                <a:solidFill>
                  <a:srgbClr val="273B47"/>
                </a:solidFill>
                <a:effectLst/>
                <a:latin typeface="lato" panose="020F0502020204030203" pitchFamily="34" charset="0"/>
              </a:rPr>
              <a:t> es </a:t>
            </a:r>
            <a:r>
              <a:rPr lang="en-US" b="0" i="0" dirty="0" err="1">
                <a:solidFill>
                  <a:srgbClr val="273B47"/>
                </a:solidFill>
                <a:effectLst/>
                <a:latin typeface="lato" panose="020F0502020204030203" pitchFamily="34" charset="0"/>
              </a:rPr>
              <a:t>muy</a:t>
            </a:r>
            <a:r>
              <a:rPr lang="en-US" b="0" i="0" dirty="0">
                <a:solidFill>
                  <a:srgbClr val="273B47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273B47"/>
                </a:solidFill>
                <a:effectLst/>
                <a:latin typeface="lato" panose="020F0502020204030203" pitchFamily="34" charset="0"/>
              </a:rPr>
              <a:t>descriptivo</a:t>
            </a:r>
            <a:r>
              <a:rPr lang="en-US" b="0" i="0" dirty="0">
                <a:solidFill>
                  <a:srgbClr val="273B47"/>
                </a:solidFill>
                <a:effectLst/>
                <a:latin typeface="lato" panose="020F0502020204030203" pitchFamily="34" charset="0"/>
              </a:rPr>
              <a:t>, se </a:t>
            </a:r>
            <a:r>
              <a:rPr lang="en-US" b="0" i="0" dirty="0" err="1">
                <a:solidFill>
                  <a:srgbClr val="273B47"/>
                </a:solidFill>
                <a:effectLst/>
                <a:latin typeface="lato" panose="020F0502020204030203" pitchFamily="34" charset="0"/>
              </a:rPr>
              <a:t>ocupa</a:t>
            </a:r>
            <a:r>
              <a:rPr lang="en-US" b="0" i="0" dirty="0">
                <a:solidFill>
                  <a:srgbClr val="273B47"/>
                </a:solidFill>
                <a:effectLst/>
                <a:latin typeface="lato" panose="020F0502020204030203" pitchFamily="34" charset="0"/>
              </a:rPr>
              <a:t> de resolver </a:t>
            </a:r>
            <a:r>
              <a:rPr lang="en-US" b="0" i="0" dirty="0" err="1">
                <a:solidFill>
                  <a:srgbClr val="273B47"/>
                </a:solidFill>
                <a:effectLst/>
                <a:latin typeface="lato" panose="020F0502020204030203" pitchFamily="34" charset="0"/>
              </a:rPr>
              <a:t>problemas</a:t>
            </a:r>
            <a:r>
              <a:rPr lang="en-US" b="0" i="0" dirty="0">
                <a:solidFill>
                  <a:srgbClr val="273B47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273B47"/>
                </a:solidFill>
                <a:effectLst/>
                <a:latin typeface="lato" panose="020F0502020204030203" pitchFamily="34" charset="0"/>
              </a:rPr>
              <a:t>sobre</a:t>
            </a:r>
            <a:r>
              <a:rPr lang="en-US" b="0" i="0" dirty="0">
                <a:solidFill>
                  <a:srgbClr val="273B47"/>
                </a:solidFill>
                <a:effectLst/>
                <a:latin typeface="lato" panose="020F0502020204030203" pitchFamily="34" charset="0"/>
              </a:rPr>
              <a:t> la </a:t>
            </a:r>
            <a:r>
              <a:rPr lang="en-US" b="0" i="0" dirty="0" err="1">
                <a:solidFill>
                  <a:srgbClr val="273B47"/>
                </a:solidFill>
                <a:effectLst/>
                <a:latin typeface="lato" panose="020F0502020204030203" pitchFamily="34" charset="0"/>
              </a:rPr>
              <a:t>estructura</a:t>
            </a:r>
            <a:r>
              <a:rPr lang="en-US" b="0" i="0" dirty="0">
                <a:solidFill>
                  <a:srgbClr val="273B47"/>
                </a:solidFill>
                <a:effectLst/>
                <a:latin typeface="lato" panose="020F0502020204030203" pitchFamily="34" charset="0"/>
              </a:rPr>
              <a:t> de las </a:t>
            </a:r>
            <a:r>
              <a:rPr lang="en-US" b="0" i="0" dirty="0" err="1">
                <a:solidFill>
                  <a:srgbClr val="273B47"/>
                </a:solidFill>
                <a:effectLst/>
                <a:latin typeface="lato" panose="020F0502020204030203" pitchFamily="34" charset="0"/>
              </a:rPr>
              <a:t>clases</a:t>
            </a:r>
            <a:r>
              <a:rPr lang="en-US" b="0" i="0" dirty="0">
                <a:solidFill>
                  <a:srgbClr val="273B47"/>
                </a:solidFill>
                <a:effectLst/>
                <a:latin typeface="lato" panose="020F0502020204030203" pitchFamily="34" charset="0"/>
              </a:rPr>
              <a:t>, es </a:t>
            </a:r>
            <a:r>
              <a:rPr lang="en-US" b="0" i="0" dirty="0" err="1">
                <a:solidFill>
                  <a:srgbClr val="273B47"/>
                </a:solidFill>
                <a:effectLst/>
                <a:latin typeface="lato" panose="020F0502020204030203" pitchFamily="34" charset="0"/>
              </a:rPr>
              <a:t>decir</a:t>
            </a:r>
            <a:r>
              <a:rPr lang="en-US" b="0" i="0" dirty="0">
                <a:solidFill>
                  <a:srgbClr val="273B47"/>
                </a:solidFill>
                <a:effectLst/>
                <a:latin typeface="lato" panose="020F0502020204030203" pitchFamily="34" charset="0"/>
              </a:rPr>
              <a:t>, se </a:t>
            </a:r>
            <a:r>
              <a:rPr lang="en-US" b="0" i="0" dirty="0" err="1">
                <a:solidFill>
                  <a:srgbClr val="273B47"/>
                </a:solidFill>
                <a:effectLst/>
                <a:latin typeface="lato" panose="020F0502020204030203" pitchFamily="34" charset="0"/>
              </a:rPr>
              <a:t>enfocan</a:t>
            </a:r>
            <a:r>
              <a:rPr lang="en-US" b="0" i="0" dirty="0">
                <a:solidFill>
                  <a:srgbClr val="273B47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273B47"/>
                </a:solidFill>
                <a:effectLst/>
                <a:latin typeface="lato" panose="020F0502020204030203" pitchFamily="34" charset="0"/>
              </a:rPr>
              <a:t>en</a:t>
            </a:r>
            <a:r>
              <a:rPr lang="en-US" b="0" i="0" dirty="0">
                <a:solidFill>
                  <a:srgbClr val="273B47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273B47"/>
                </a:solidFill>
                <a:effectLst/>
                <a:latin typeface="lato" panose="020F0502020204030203" pitchFamily="34" charset="0"/>
              </a:rPr>
              <a:t>cómo</a:t>
            </a:r>
            <a:r>
              <a:rPr lang="en-US" b="0" i="0" dirty="0">
                <a:solidFill>
                  <a:srgbClr val="273B47"/>
                </a:solidFill>
                <a:effectLst/>
                <a:latin typeface="lato" panose="020F0502020204030203" pitchFamily="34" charset="0"/>
              </a:rPr>
              <a:t> las </a:t>
            </a:r>
            <a:r>
              <a:rPr lang="en-US" b="0" i="0" dirty="0" err="1">
                <a:solidFill>
                  <a:srgbClr val="273B47"/>
                </a:solidFill>
                <a:effectLst/>
                <a:latin typeface="lato" panose="020F0502020204030203" pitchFamily="34" charset="0"/>
              </a:rPr>
              <a:t>clases</a:t>
            </a:r>
            <a:r>
              <a:rPr lang="en-US" b="0" i="0" dirty="0">
                <a:solidFill>
                  <a:srgbClr val="273B47"/>
                </a:solidFill>
                <a:effectLst/>
                <a:latin typeface="lato" panose="020F0502020204030203" pitchFamily="34" charset="0"/>
              </a:rPr>
              <a:t> y </a:t>
            </a:r>
            <a:r>
              <a:rPr lang="en-US" b="0" i="0" dirty="0" err="1">
                <a:solidFill>
                  <a:srgbClr val="273B47"/>
                </a:solidFill>
                <a:effectLst/>
                <a:latin typeface="lato" panose="020F0502020204030203" pitchFamily="34" charset="0"/>
              </a:rPr>
              <a:t>objetos</a:t>
            </a:r>
            <a:r>
              <a:rPr lang="en-US" b="0" i="0" dirty="0">
                <a:solidFill>
                  <a:srgbClr val="273B47"/>
                </a:solidFill>
                <a:effectLst/>
                <a:latin typeface="lato" panose="020F0502020204030203" pitchFamily="34" charset="0"/>
              </a:rPr>
              <a:t> se </a:t>
            </a:r>
            <a:r>
              <a:rPr lang="en-US" b="0" i="0" dirty="0" err="1">
                <a:solidFill>
                  <a:srgbClr val="273B47"/>
                </a:solidFill>
                <a:effectLst/>
                <a:latin typeface="lato" panose="020F0502020204030203" pitchFamily="34" charset="0"/>
              </a:rPr>
              <a:t>componen</a:t>
            </a:r>
            <a:r>
              <a:rPr lang="en-US" b="0" i="0" dirty="0">
                <a:solidFill>
                  <a:srgbClr val="273B47"/>
                </a:solidFill>
                <a:effectLst/>
                <a:latin typeface="lato" panose="020F0502020204030203" pitchFamily="34" charset="0"/>
              </a:rPr>
              <a:t> para </a:t>
            </a:r>
            <a:r>
              <a:rPr lang="en-US" b="0" i="0" dirty="0" err="1">
                <a:solidFill>
                  <a:srgbClr val="273B47"/>
                </a:solidFill>
                <a:effectLst/>
                <a:latin typeface="lato" panose="020F0502020204030203" pitchFamily="34" charset="0"/>
              </a:rPr>
              <a:t>formar</a:t>
            </a:r>
            <a:r>
              <a:rPr lang="en-US" b="0" i="0" dirty="0">
                <a:solidFill>
                  <a:srgbClr val="273B47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273B47"/>
                </a:solidFill>
                <a:effectLst/>
                <a:latin typeface="lato" panose="020F0502020204030203" pitchFamily="34" charset="0"/>
              </a:rPr>
              <a:t>estructuras</a:t>
            </a:r>
            <a:r>
              <a:rPr lang="en-US" b="0" i="0" dirty="0">
                <a:solidFill>
                  <a:srgbClr val="273B47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273B47"/>
                </a:solidFill>
                <a:effectLst/>
                <a:latin typeface="lato" panose="020F0502020204030203" pitchFamily="34" charset="0"/>
              </a:rPr>
              <a:t>mayores</a:t>
            </a:r>
            <a:r>
              <a:rPr lang="en-US" b="0" i="0" dirty="0">
                <a:solidFill>
                  <a:srgbClr val="273B47"/>
                </a:solidFill>
                <a:effectLst/>
                <a:latin typeface="lato" panose="020F0502020204030203" pitchFamily="34" charset="0"/>
              </a:rPr>
              <a:t>.</a:t>
            </a:r>
            <a:endParaRPr lang="en-CO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13B2BA-8367-2E6A-8069-688EC2B417B0}"/>
              </a:ext>
            </a:extLst>
          </p:cNvPr>
          <p:cNvSpPr txBox="1"/>
          <p:nvPr/>
        </p:nvSpPr>
        <p:spPr>
          <a:xfrm>
            <a:off x="8118665" y="3001992"/>
            <a:ext cx="31432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encargan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una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comunicación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efectiva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y la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asignación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responsabilidades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entre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objetos</a:t>
            </a:r>
            <a:endParaRPr lang="en-CO" dirty="0"/>
          </a:p>
        </p:txBody>
      </p:sp>
      <p:pic>
        <p:nvPicPr>
          <p:cNvPr id="5122" name="Picture 2" descr="Constructor - Iconos gratis de usuario">
            <a:extLst>
              <a:ext uri="{FF2B5EF4-FFF2-40B4-BE49-F238E27FC236}">
                <a16:creationId xmlns:a16="http://schemas.microsoft.com/office/drawing/2014/main" id="{B39ACC58-E4B5-26D9-35CF-9DCBF131C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946" y="4740480"/>
            <a:ext cx="1456690" cy="145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omportamiento - Iconos gratis de flechas">
            <a:extLst>
              <a:ext uri="{FF2B5EF4-FFF2-40B4-BE49-F238E27FC236}">
                <a16:creationId xmlns:a16="http://schemas.microsoft.com/office/drawing/2014/main" id="{31C32125-A3B7-8E22-5BA9-C815031B3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771" y="2762114"/>
            <a:ext cx="1541843" cy="154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56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C66F2-504A-C4AC-FF10-24187EB026B7}"/>
              </a:ext>
            </a:extLst>
          </p:cNvPr>
          <p:cNvSpPr txBox="1"/>
          <p:nvPr/>
        </p:nvSpPr>
        <p:spPr>
          <a:xfrm>
            <a:off x="3307829" y="664556"/>
            <a:ext cx="5576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El </a:t>
            </a:r>
            <a:r>
              <a:rPr lang="en-US" sz="3600" b="1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catálogo</a:t>
            </a:r>
            <a:r>
              <a:rPr lang="en-US" sz="3600" b="1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sz="3600" b="1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patrones</a:t>
            </a:r>
            <a:r>
              <a:rPr lang="en-US" sz="3600" b="1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sz="3600" b="1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diseño</a:t>
            </a:r>
            <a:endParaRPr lang="en-US" sz="3600" b="1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pPr algn="ctr"/>
            <a:endParaRPr lang="en-CO" sz="3600" dirty="0"/>
          </a:p>
        </p:txBody>
      </p:sp>
      <p:pic>
        <p:nvPicPr>
          <p:cNvPr id="7170" name="Picture 2" descr="Patrones de diseño en Java – Jesús Ramírez Guerrero">
            <a:hlinkClick r:id="rId4"/>
            <a:extLst>
              <a:ext uri="{FF2B5EF4-FFF2-40B4-BE49-F238E27FC236}">
                <a16:creationId xmlns:a16="http://schemas.microsoft.com/office/drawing/2014/main" id="{7C10220B-7DB2-028C-6EB3-4F1C00ECB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828" y="2083468"/>
            <a:ext cx="5576341" cy="371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53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C66F2-504A-C4AC-FF10-24187EB026B7}"/>
              </a:ext>
            </a:extLst>
          </p:cNvPr>
          <p:cNvSpPr txBox="1"/>
          <p:nvPr/>
        </p:nvSpPr>
        <p:spPr>
          <a:xfrm>
            <a:off x="3307829" y="664556"/>
            <a:ext cx="5576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Factory</a:t>
            </a:r>
          </a:p>
          <a:p>
            <a:pPr algn="ctr"/>
            <a:endParaRPr lang="en-CO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4CF286-BF66-7E2A-7DBE-228C94A3326B}"/>
              </a:ext>
            </a:extLst>
          </p:cNvPr>
          <p:cNvSpPr txBox="1"/>
          <p:nvPr/>
        </p:nvSpPr>
        <p:spPr>
          <a:xfrm>
            <a:off x="3311544" y="1725930"/>
            <a:ext cx="5572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SansRegular"/>
              </a:rPr>
              <a:t>El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SansRegular"/>
              </a:rPr>
              <a:t>patrón</a:t>
            </a:r>
            <a:r>
              <a:rPr lang="en-US" b="0" i="0" dirty="0">
                <a:solidFill>
                  <a:srgbClr val="333333"/>
                </a:solidFill>
                <a:effectLst/>
                <a:latin typeface="OpenSansRegular"/>
              </a:rPr>
              <a:t> Factory, 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SansRegular"/>
              </a:rPr>
              <a:t>patrón</a:t>
            </a:r>
            <a:r>
              <a:rPr lang="en-US" b="0" i="0" dirty="0">
                <a:solidFill>
                  <a:srgbClr val="333333"/>
                </a:solidFill>
                <a:effectLst/>
                <a:latin typeface="OpenSansRegular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SansRegular"/>
              </a:rPr>
              <a:t>diseño</a:t>
            </a:r>
            <a:r>
              <a:rPr lang="en-US" b="0" i="0" dirty="0">
                <a:solidFill>
                  <a:srgbClr val="333333"/>
                </a:solidFill>
                <a:effectLst/>
                <a:latin typeface="OpenSans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SansRegular"/>
              </a:rPr>
              <a:t>Método</a:t>
            </a:r>
            <a:r>
              <a:rPr lang="en-US" b="0" i="0" dirty="0">
                <a:solidFill>
                  <a:srgbClr val="333333"/>
                </a:solidFill>
                <a:effectLst/>
                <a:latin typeface="OpenSansRegula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SansRegular"/>
              </a:rPr>
              <a:t>Factoría</a:t>
            </a:r>
            <a:r>
              <a:rPr lang="en-US" b="0" i="0" dirty="0">
                <a:solidFill>
                  <a:srgbClr val="333333"/>
                </a:solidFill>
                <a:effectLst/>
                <a:latin typeface="OpenSansRegular"/>
              </a:rPr>
              <a:t>, describe un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SansRegular"/>
              </a:rPr>
              <a:t>enfoque</a:t>
            </a:r>
            <a:r>
              <a:rPr lang="en-US" b="0" i="0" dirty="0">
                <a:solidFill>
                  <a:srgbClr val="333333"/>
                </a:solidFill>
                <a:effectLst/>
                <a:latin typeface="OpenSansRegular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SansRegular"/>
              </a:rPr>
              <a:t>programación</a:t>
            </a:r>
            <a:r>
              <a:rPr lang="en-US" b="0" i="0" dirty="0">
                <a:solidFill>
                  <a:srgbClr val="333333"/>
                </a:solidFill>
                <a:effectLst/>
                <a:latin typeface="OpenSansRegular"/>
              </a:rPr>
              <a:t> que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SansRegular"/>
              </a:rPr>
              <a:t>sirve</a:t>
            </a:r>
            <a:r>
              <a:rPr lang="en-US" b="0" i="0" dirty="0">
                <a:solidFill>
                  <a:srgbClr val="333333"/>
                </a:solidFill>
                <a:effectLst/>
                <a:latin typeface="OpenSansRegular"/>
              </a:rPr>
              <a:t> para 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OpenSansRegular"/>
              </a:rPr>
              <a:t>crear</a:t>
            </a:r>
            <a:r>
              <a:rPr lang="en-US" b="1" i="0" dirty="0">
                <a:solidFill>
                  <a:srgbClr val="333333"/>
                </a:solidFill>
                <a:effectLst/>
                <a:latin typeface="OpenSansRegular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OpenSansRegular"/>
              </a:rPr>
              <a:t>objetos</a:t>
            </a:r>
            <a:r>
              <a:rPr lang="en-US" b="1" i="0" dirty="0">
                <a:solidFill>
                  <a:srgbClr val="333333"/>
                </a:solidFill>
                <a:effectLst/>
                <a:latin typeface="OpenSansRegular"/>
              </a:rPr>
              <a:t> sin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OpenSansRegular"/>
              </a:rPr>
              <a:t>tener</a:t>
            </a:r>
            <a:r>
              <a:rPr lang="en-US" b="1" i="0" dirty="0">
                <a:solidFill>
                  <a:srgbClr val="333333"/>
                </a:solidFill>
                <a:effectLst/>
                <a:latin typeface="OpenSansRegular"/>
              </a:rPr>
              <a:t> que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OpenSansRegular"/>
              </a:rPr>
              <a:t>especificar</a:t>
            </a:r>
            <a:r>
              <a:rPr lang="en-US" b="1" i="0" dirty="0">
                <a:solidFill>
                  <a:srgbClr val="333333"/>
                </a:solidFill>
                <a:effectLst/>
                <a:latin typeface="OpenSansRegular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OpenSansRegular"/>
              </a:rPr>
              <a:t>su</a:t>
            </a:r>
            <a:r>
              <a:rPr lang="en-US" b="1" i="0" dirty="0">
                <a:solidFill>
                  <a:srgbClr val="333333"/>
                </a:solidFill>
                <a:effectLst/>
                <a:latin typeface="OpenSansRegular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OpenSansRegular"/>
              </a:rPr>
              <a:t>clase</a:t>
            </a:r>
            <a:r>
              <a:rPr lang="en-US" b="1" i="0" dirty="0">
                <a:solidFill>
                  <a:srgbClr val="333333"/>
                </a:solidFill>
                <a:effectLst/>
                <a:latin typeface="OpenSansRegular"/>
              </a:rPr>
              <a:t> exacta.</a:t>
            </a:r>
            <a:endParaRPr lang="en-C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9F229C-868F-A91B-DF11-513678FB2C9F}"/>
              </a:ext>
            </a:extLst>
          </p:cNvPr>
          <p:cNvSpPr txBox="1"/>
          <p:nvPr/>
        </p:nvSpPr>
        <p:spPr>
          <a:xfrm>
            <a:off x="1943100" y="3693920"/>
            <a:ext cx="89723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Ejemplo: Queremos enviar notificaciones  a un usuario final , existen 3 tipos de notificaciones </a:t>
            </a:r>
          </a:p>
          <a:p>
            <a:pPr marL="342900" indent="-342900">
              <a:buAutoNum type="arabicPeriod"/>
            </a:pPr>
            <a:r>
              <a:rPr lang="en-CO" dirty="0"/>
              <a:t>Notificacion por mensaje de texto.</a:t>
            </a:r>
          </a:p>
          <a:p>
            <a:pPr marL="342900" indent="-342900">
              <a:buAutoNum type="arabicPeriod"/>
            </a:pPr>
            <a:r>
              <a:rPr lang="en-CO" dirty="0"/>
              <a:t>Notificacion por correo.</a:t>
            </a:r>
          </a:p>
          <a:p>
            <a:pPr marL="342900" indent="-342900">
              <a:buAutoNum type="arabicPeriod"/>
            </a:pPr>
            <a:r>
              <a:rPr lang="en-CO" dirty="0"/>
              <a:t>Notificacion por push.</a:t>
            </a:r>
          </a:p>
          <a:p>
            <a:endParaRPr lang="en-CO" dirty="0"/>
          </a:p>
          <a:p>
            <a:r>
              <a:rPr lang="en-CO" dirty="0"/>
              <a:t>Nota: pueden existir mas notificaciones en le futuro.</a:t>
            </a:r>
          </a:p>
        </p:txBody>
      </p:sp>
    </p:spTree>
    <p:extLst>
      <p:ext uri="{BB962C8B-B14F-4D97-AF65-F5344CB8AC3E}">
        <p14:creationId xmlns:p14="http://schemas.microsoft.com/office/powerpoint/2010/main" val="318209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C66F2-504A-C4AC-FF10-24187EB026B7}"/>
              </a:ext>
            </a:extLst>
          </p:cNvPr>
          <p:cNvSpPr txBox="1"/>
          <p:nvPr/>
        </p:nvSpPr>
        <p:spPr>
          <a:xfrm>
            <a:off x="3307829" y="664556"/>
            <a:ext cx="5576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Builder</a:t>
            </a:r>
          </a:p>
          <a:p>
            <a:pPr algn="ctr"/>
            <a:endParaRPr lang="en-CO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4CF286-BF66-7E2A-7DBE-228C94A3326B}"/>
              </a:ext>
            </a:extLst>
          </p:cNvPr>
          <p:cNvSpPr txBox="1"/>
          <p:nvPr/>
        </p:nvSpPr>
        <p:spPr>
          <a:xfrm>
            <a:off x="3311544" y="1588042"/>
            <a:ext cx="55726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Builder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es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patrón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diseño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creacional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que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nos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permite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construir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objetos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complejos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paso a paso. El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patrón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nos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permite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producir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distintos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tipos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y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representaciones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objeto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empleando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el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mismo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código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construcción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.</a:t>
            </a:r>
            <a:endParaRPr lang="en-C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9F229C-868F-A91B-DF11-513678FB2C9F}"/>
              </a:ext>
            </a:extLst>
          </p:cNvPr>
          <p:cNvSpPr txBox="1"/>
          <p:nvPr/>
        </p:nvSpPr>
        <p:spPr>
          <a:xfrm>
            <a:off x="1943100" y="3693920"/>
            <a:ext cx="92091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Ejemplo: Queremos construir una cuenta bancaria, la cual tiene los siguientes atributos</a:t>
            </a:r>
          </a:p>
          <a:p>
            <a:pPr marL="342900" indent="-342900">
              <a:buAutoNum type="arabicPeriod"/>
            </a:pPr>
            <a:r>
              <a:rPr lang="en-CO" dirty="0"/>
              <a:t>Numero de la cuenta</a:t>
            </a:r>
          </a:p>
          <a:p>
            <a:pPr marL="342900" indent="-342900">
              <a:buAutoNum type="arabicPeriod"/>
            </a:pPr>
            <a:r>
              <a:rPr lang="en-CO" dirty="0"/>
              <a:t>Nombre del dueno</a:t>
            </a:r>
          </a:p>
          <a:p>
            <a:pPr marL="342900" indent="-342900">
              <a:buAutoNum type="arabicPeriod"/>
            </a:pPr>
            <a:r>
              <a:rPr lang="en-US" dirty="0"/>
              <a:t>S</a:t>
            </a:r>
            <a:r>
              <a:rPr lang="en-CO" dirty="0"/>
              <a:t>aldo </a:t>
            </a:r>
          </a:p>
          <a:p>
            <a:pPr marL="342900" indent="-342900">
              <a:buAutoNum type="arabicPeriod"/>
            </a:pPr>
            <a:r>
              <a:rPr lang="en-US" dirty="0"/>
              <a:t>T</a:t>
            </a:r>
            <a:r>
              <a:rPr lang="en-CO" dirty="0"/>
              <a:t>ipo de cuenta</a:t>
            </a:r>
          </a:p>
          <a:p>
            <a:pPr marL="342900" indent="-342900">
              <a:buAutoNum type="arabicPeriod"/>
            </a:pPr>
            <a:endParaRPr lang="en-CO" dirty="0"/>
          </a:p>
          <a:p>
            <a:r>
              <a:rPr lang="en-CO" dirty="0"/>
              <a:t>Cabe resaltar que para crear la cuenta no es obligatorio todos los datos descritos anteriormente.</a:t>
            </a:r>
          </a:p>
        </p:txBody>
      </p:sp>
    </p:spTree>
    <p:extLst>
      <p:ext uri="{BB962C8B-B14F-4D97-AF65-F5344CB8AC3E}">
        <p14:creationId xmlns:p14="http://schemas.microsoft.com/office/powerpoint/2010/main" val="274707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C66F2-504A-C4AC-FF10-24187EB026B7}"/>
              </a:ext>
            </a:extLst>
          </p:cNvPr>
          <p:cNvSpPr txBox="1"/>
          <p:nvPr/>
        </p:nvSpPr>
        <p:spPr>
          <a:xfrm>
            <a:off x="3307829" y="664556"/>
            <a:ext cx="5576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Tarea</a:t>
            </a:r>
            <a:endParaRPr lang="en-US" sz="3600" b="1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pPr algn="ctr"/>
            <a:endParaRPr lang="en-CO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4CF286-BF66-7E2A-7DBE-228C94A3326B}"/>
              </a:ext>
            </a:extLst>
          </p:cNvPr>
          <p:cNvSpPr txBox="1"/>
          <p:nvPr/>
        </p:nvSpPr>
        <p:spPr>
          <a:xfrm>
            <a:off x="3696925" y="1373488"/>
            <a:ext cx="4798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O" dirty="0"/>
              <a:t>Implementar el patron de comportamiento (</a:t>
            </a:r>
            <a:r>
              <a:rPr lang="en-CO" b="1" dirty="0"/>
              <a:t>Templeate method, strategy, Chain Respons</a:t>
            </a:r>
            <a:r>
              <a:rPr lang="en-US" b="1" dirty="0" err="1"/>
              <a:t>i</a:t>
            </a:r>
            <a:r>
              <a:rPr lang="en-CO" b="1" dirty="0"/>
              <a:t>bility) </a:t>
            </a:r>
          </a:p>
          <a:p>
            <a:pPr marL="342900" indent="-342900">
              <a:buAutoNum type="arabicPeriod"/>
            </a:pPr>
            <a:r>
              <a:rPr lang="en-CO" dirty="0"/>
              <a:t>Implementar el patron estructural (</a:t>
            </a:r>
            <a:r>
              <a:rPr lang="en-CO" b="1" dirty="0"/>
              <a:t>Adapter, Facade o proxy)</a:t>
            </a:r>
          </a:p>
        </p:txBody>
      </p:sp>
      <p:pic>
        <p:nvPicPr>
          <p:cNvPr id="9218" name="Picture 2" descr="Homework - Free education icons">
            <a:extLst>
              <a:ext uri="{FF2B5EF4-FFF2-40B4-BE49-F238E27FC236}">
                <a16:creationId xmlns:a16="http://schemas.microsoft.com/office/drawing/2014/main" id="{3ADE51A6-42EC-0C6D-6AC9-902752B14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393" y="2850816"/>
            <a:ext cx="3123211" cy="312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13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flat-min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ABB9B"/>
      </a:accent1>
      <a:accent2>
        <a:srgbClr val="169F84"/>
      </a:accent2>
      <a:accent3>
        <a:srgbClr val="A5A5A5"/>
      </a:accent3>
      <a:accent4>
        <a:srgbClr val="7E7F7E"/>
      </a:accent4>
      <a:accent5>
        <a:srgbClr val="4472C4"/>
      </a:accent5>
      <a:accent6>
        <a:srgbClr val="585958"/>
      </a:accent6>
      <a:hlink>
        <a:srgbClr val="D8D9D8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2FADE36D5EDA642A95FA0E2F736B996" ma:contentTypeVersion="14" ma:contentTypeDescription="Crear nuevo documento." ma:contentTypeScope="" ma:versionID="b2782a78429d3a9d26390cf2b524b85e">
  <xsd:schema xmlns:xsd="http://www.w3.org/2001/XMLSchema" xmlns:xs="http://www.w3.org/2001/XMLSchema" xmlns:p="http://schemas.microsoft.com/office/2006/metadata/properties" xmlns:ns2="adf42388-5c37-48f2-81de-ffca450cbe91" xmlns:ns3="d9d2458e-e414-492a-b4c0-d84ebee47fd2" targetNamespace="http://schemas.microsoft.com/office/2006/metadata/properties" ma:root="true" ma:fieldsID="098ceda3ed5fe1c3d2589b05f29e951a" ns2:_="" ns3:_="">
    <xsd:import namespace="adf42388-5c37-48f2-81de-ffca450cbe91"/>
    <xsd:import namespace="d9d2458e-e414-492a-b4c0-d84ebee47f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f42388-5c37-48f2-81de-ffca450cb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e3083340-18c3-4d5f-bd51-a3670af1dd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2458e-e414-492a-b4c0-d84ebee47fd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fcc46534-0328-4de1-aa45-c42e007f960c}" ma:internalName="TaxCatchAll" ma:showField="CatchAllData" ma:web="d9d2458e-e414-492a-b4c0-d84ebee47f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d2458e-e414-492a-b4c0-d84ebee47fd2" xsi:nil="true"/>
    <lcf76f155ced4ddcb4097134ff3c332f xmlns="adf42388-5c37-48f2-81de-ffca450cbe91">
      <Terms xmlns="http://schemas.microsoft.com/office/infopath/2007/PartnerControls"/>
    </lcf76f155ced4ddcb4097134ff3c332f>
    <SharedWithUsers xmlns="d9d2458e-e414-492a-b4c0-d84ebee47fd2">
      <UserInfo>
        <DisplayName>Mateo Zapata</DisplayName>
        <AccountId>268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F8DDE1-A6C3-486A-A2C2-BF79EDB253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f42388-5c37-48f2-81de-ffca450cbe91"/>
    <ds:schemaRef ds:uri="d9d2458e-e414-492a-b4c0-d84ebee47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EF07E2-B0D1-487C-8FF3-651F698D7F29}">
  <ds:schemaRefs>
    <ds:schemaRef ds:uri="a2c594ff-f782-4977-8903-11cab3f1d586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d2a65d35-e9f1-4ca6-a69b-aac84688de06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d9d2458e-e414-492a-b4c0-d84ebee47fd2"/>
    <ds:schemaRef ds:uri="adf42388-5c37-48f2-81de-ffca450cbe91"/>
  </ds:schemaRefs>
</ds:datastoreItem>
</file>

<file path=customXml/itemProps3.xml><?xml version="1.0" encoding="utf-8"?>
<ds:datastoreItem xmlns:ds="http://schemas.openxmlformats.org/officeDocument/2006/customXml" ds:itemID="{EE4CB9A0-2582-4E27-AA6B-BD1770D571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12441</TotalTime>
  <Words>653</Words>
  <Application>Microsoft Macintosh PowerPoint</Application>
  <PresentationFormat>Widescreen</PresentationFormat>
  <Paragraphs>103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Agency FB</vt:lpstr>
      <vt:lpstr>Arial</vt:lpstr>
      <vt:lpstr>Calibri</vt:lpstr>
      <vt:lpstr>Calibri Light</vt:lpstr>
      <vt:lpstr>Futura PT Cond Book</vt:lpstr>
      <vt:lpstr>lato</vt:lpstr>
      <vt:lpstr>Montserrat</vt:lpstr>
      <vt:lpstr>Montserrat SemiBold</vt:lpstr>
      <vt:lpstr>OpenSansRegular</vt:lpstr>
      <vt:lpstr>PT Sans</vt:lpstr>
      <vt:lpstr>Office Theme</vt:lpstr>
      <vt:lpstr>PowerPoint Presentation</vt:lpstr>
      <vt:lpstr>Contenido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Fuentes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</dc:creator>
  <cp:lastModifiedBy>Mateo Zapata</cp:lastModifiedBy>
  <cp:revision>305</cp:revision>
  <dcterms:created xsi:type="dcterms:W3CDTF">2014-10-14T06:21:58Z</dcterms:created>
  <dcterms:modified xsi:type="dcterms:W3CDTF">2023-02-13T11:23:30Z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0x010100C2FADE36D5EDA642A95FA0E2F736B996</vt:lpwstr>
  </property>
  <property fmtid="{D5CDD505-2E9C-101B-9397-08002B2CF9AE}" pid="3" name="MediaServiceImageTags">
    <vt:lpwstr/>
  </property>
</Properties>
</file>