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256" r:id="rId5"/>
    <p:sldId id="386" r:id="rId6"/>
    <p:sldId id="387" r:id="rId7"/>
    <p:sldId id="3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F69450-C5C0-8634-EF55-CFE8D4FD7DD0}" name="Comunicaciones Makaia" initials="CM" userId="S::comunicaciones@makaia.org::220e4890-9e40-4a58-b512-9f9a42413612" providerId="AD"/>
  <p188:author id="{07C80375-6B86-3645-0412-E9C429510666}" name="Ana Isabel Restrepo" initials="AR" userId="S::ana.restrepo@makaia.org::4cd68b0b-102c-411d-92b3-8237f583d83a" providerId="AD"/>
  <p188:author id="{EFBB4F9F-BE95-C1C9-87B4-9D45F59FA02A}" name="Hernando Arbeláez" initials="HA" userId="S::hernando.arbelaez@makaia.org::86facc00-5631-41d2-8728-453cc56a6689" providerId="AD"/>
  <p188:author id="{EC4F58FE-DA04-D761-DAC8-E34519A8F2B6}" name="Carlos Gonzalez" initials="CG" userId="S::carlos.gonzalez@makaia.org::d539283d-c23d-403f-9dea-c91fb31885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3F3F3F"/>
    <a:srgbClr val="2A9ABB"/>
    <a:srgbClr val="008AB0"/>
    <a:srgbClr val="0EAAE3"/>
    <a:srgbClr val="D8DEE4"/>
    <a:srgbClr val="00C6FD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6" autoAdjust="0"/>
    <p:restoredTop sz="94679"/>
  </p:normalViewPr>
  <p:slideViewPr>
    <p:cSldViewPr snapToGrid="0">
      <p:cViewPr varScale="1">
        <p:scale>
          <a:sx n="106" d="100"/>
          <a:sy n="106" d="100"/>
        </p:scale>
        <p:origin x="52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385A9-19D8-454E-881B-EC9DC2CA071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066CC-A6A2-44F3-B1B5-3ACDB18E5413}" type="datetimeFigureOut">
              <a:rPr lang="id-ID" smtClean="0"/>
              <a:t>12/02/2023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4BB0-DE69-4039-8358-2F9C0C965788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8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122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9821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027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6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39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663597"/>
            <a:ext cx="12192000" cy="243704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85900" y="2395726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4861" y="2395725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43822" y="2395724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03728" y="2143125"/>
            <a:ext cx="3339823" cy="471487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853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1454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5767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0079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54392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1454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5767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79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54392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49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71639" y="2537371"/>
            <a:ext cx="4163214" cy="314690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2225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2614" y="3318038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819075" y="2703673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535134" y="3298172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118190" y="2683806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49793" y="2190595"/>
            <a:ext cx="2891240" cy="1837416"/>
          </a:xfrm>
          <a:prstGeom prst="rect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504033" y="2190595"/>
            <a:ext cx="3779246" cy="1837416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93629" y="4091896"/>
            <a:ext cx="4386664" cy="1837416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49793" y="4091896"/>
            <a:ext cx="2262590" cy="1837416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69532" y="4091894"/>
            <a:ext cx="2266948" cy="1837416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29812" y="2190595"/>
            <a:ext cx="2250481" cy="183741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64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0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672114"/>
            <a:ext cx="2438400" cy="2438400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38400" y="3672114"/>
            <a:ext cx="2438400" cy="2438400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876800" y="3672114"/>
            <a:ext cx="2438400" cy="2438400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3672114"/>
            <a:ext cx="2438400" cy="2438400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753600" y="3672114"/>
            <a:ext cx="2438400" cy="24384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33504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91769" y="2298744"/>
            <a:ext cx="3004457" cy="2882855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25067" y="2298744"/>
            <a:ext cx="3004457" cy="2882855"/>
          </a:xfrm>
          <a:prstGeom prst="rect">
            <a:avLst/>
          </a:prstGeom>
        </p:spPr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958363" y="2298744"/>
            <a:ext cx="3004457" cy="288285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92362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1323837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947974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3947974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14755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8569184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941733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5941733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90086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6095999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972347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3534173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3"/>
          </p:nvPr>
        </p:nvSpPr>
        <p:spPr bwMode="auto">
          <a:xfrm>
            <a:off x="8657825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60276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3255818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8812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91516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54182" y="595116"/>
            <a:ext cx="11083636" cy="5667768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1104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3305694" y="2355619"/>
            <a:ext cx="2133600" cy="2133600"/>
          </a:xfrm>
          <a:prstGeom prst="ellipse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6963294" y="2355619"/>
            <a:ext cx="2133600" cy="21336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790694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424247" y="2053590"/>
            <a:ext cx="1939636" cy="1939636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41875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692693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885502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890989" y="2292914"/>
            <a:ext cx="4697188" cy="156793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5890989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8306010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5820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817919" y="2354428"/>
            <a:ext cx="2095500" cy="1508760"/>
          </a:xfrm>
          <a:prstGeom prst="rect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4019391" y="2354428"/>
            <a:ext cx="2095500" cy="1508760"/>
          </a:xfrm>
          <a:prstGeom prst="rect">
            <a:avLst/>
          </a:prstGeom>
        </p:spPr>
      </p:sp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6220863" y="2354428"/>
            <a:ext cx="2095500" cy="1508760"/>
          </a:xfrm>
          <a:prstGeom prst="rect">
            <a:avLst/>
          </a:prstGeom>
        </p:spPr>
      </p:sp>
      <p:sp>
        <p:nvSpPr>
          <p:cNvPr id="6" name="Picture Placeholder 10"/>
          <p:cNvSpPr>
            <a:spLocks noGrp="1"/>
          </p:cNvSpPr>
          <p:nvPr>
            <p:ph type="pic" sz="quarter" idx="4294967295"/>
          </p:nvPr>
        </p:nvSpPr>
        <p:spPr>
          <a:xfrm>
            <a:off x="8422335" y="2354428"/>
            <a:ext cx="2095500" cy="150876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13740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12135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257502" y="2395727"/>
            <a:ext cx="2438400" cy="346454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986073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3311236"/>
            <a:ext cx="12192000" cy="354676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4221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3150796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88858" y="3106271"/>
            <a:ext cx="226618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8612371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922871" y="1769840"/>
            <a:ext cx="1898248" cy="322535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5342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86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2328863" y="4202119"/>
            <a:ext cx="2255153" cy="3966882"/>
          </a:xfrm>
          <a:prstGeom prst="rect">
            <a:avLst/>
          </a:prstGeom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26590" y="3000145"/>
            <a:ext cx="2255153" cy="3966882"/>
          </a:xfrm>
          <a:prstGeom prst="rect">
            <a:avLst/>
          </a:prstGeom>
        </p:spPr>
      </p:sp>
      <p:sp>
        <p:nvSpPr>
          <p:cNvPr id="8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527575" y="4220532"/>
            <a:ext cx="225515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23412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739679" y="1505368"/>
            <a:ext cx="1888348" cy="33439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27791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156447" y="2124635"/>
            <a:ext cx="2752165" cy="4733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95609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419923" y="2057729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7010312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715833" y="207105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923033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068646" y="186531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313615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006361" y="2117318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0958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670" r:id="rId13"/>
    <p:sldLayoutId id="2147483681" r:id="rId14"/>
    <p:sldLayoutId id="2147483713" r:id="rId15"/>
    <p:sldLayoutId id="2147483714" r:id="rId16"/>
    <p:sldLayoutId id="214748371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  <p:sldLayoutId id="2147483749" r:id="rId31"/>
    <p:sldLayoutId id="2147483750" r:id="rId32"/>
    <p:sldLayoutId id="2147483751" r:id="rId33"/>
    <p:sldLayoutId id="2147483752" r:id="rId34"/>
    <p:sldLayoutId id="2147483753" r:id="rId35"/>
    <p:sldLayoutId id="2147483754" r:id="rId36"/>
    <p:sldLayoutId id="2147483755" r:id="rId37"/>
    <p:sldLayoutId id="2147483756" r:id="rId38"/>
    <p:sldLayoutId id="2147483757" r:id="rId39"/>
    <p:sldLayoutId id="2147483758" r:id="rId40"/>
    <p:sldLayoutId id="2147483759" r:id="rId41"/>
    <p:sldLayoutId id="2147483760" r:id="rId42"/>
    <p:sldLayoutId id="2147483761" r:id="rId43"/>
    <p:sldLayoutId id="2147483762" r:id="rId44"/>
    <p:sldLayoutId id="2147483763" r:id="rId45"/>
    <p:sldLayoutId id="2147483764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4698F19-E78E-487B-3884-3091408BC336}"/>
              </a:ext>
            </a:extLst>
          </p:cNvPr>
          <p:cNvSpPr txBox="1"/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2E9B499-BD08-9CCE-FF8F-7091BE2441F0}"/>
              </a:ext>
            </a:extLst>
          </p:cNvPr>
          <p:cNvSpPr txBox="1"/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124BC2C-FA46-4095-BE78-EDC7C6C46859}"/>
              </a:ext>
            </a:extLst>
          </p:cNvPr>
          <p:cNvSpPr txBox="1">
            <a:spLocks/>
          </p:cNvSpPr>
          <p:nvPr/>
        </p:nvSpPr>
        <p:spPr>
          <a:xfrm>
            <a:off x="1524000" y="8563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600" b="1" dirty="0">
                <a:solidFill>
                  <a:schemeClr val="accent5">
                    <a:lumMod val="50000"/>
                  </a:schemeClr>
                </a:solidFill>
              </a:rPr>
              <a:t>Sesión 9 – Semana 3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648ED21-2124-4408-9AD3-99343DDD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3600" dirty="0"/>
              <a:t>Ejercicios prácticos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7A96F3D-91B8-4FE5-8682-91BEE0F8E7F0}"/>
              </a:ext>
            </a:extLst>
          </p:cNvPr>
          <p:cNvCxnSpPr/>
          <p:nvPr/>
        </p:nvCxnSpPr>
        <p:spPr>
          <a:xfrm>
            <a:off x="2142978" y="3243925"/>
            <a:ext cx="7906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6E082C-A278-4689-BEE5-F67DB767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096" y="990640"/>
            <a:ext cx="6256139" cy="1325563"/>
          </a:xfrm>
        </p:spPr>
        <p:txBody>
          <a:bodyPr>
            <a:noAutofit/>
          </a:bodyPr>
          <a:lstStyle/>
          <a:p>
            <a:r>
              <a:rPr lang="es-ES" sz="4000" dirty="0"/>
              <a:t>Patrón Factory – Ejercicio 1</a:t>
            </a:r>
            <a:endParaRPr lang="es-CO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AB350BB-AA7D-37D6-A4F3-650AFA3CB3BF}"/>
              </a:ext>
            </a:extLst>
          </p:cNvPr>
          <p:cNvSpPr txBox="1"/>
          <p:nvPr/>
        </p:nvSpPr>
        <p:spPr>
          <a:xfrm>
            <a:off x="2758439" y="2588485"/>
            <a:ext cx="69106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MAKAIA ha recibido una solicitud de implementación para el manejo de algunas figuras geométricas bajo las siguientes instrucciones: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Todas las figuras creadas estarán en capacidad de “dibujar”.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La funcionalidad “dibujar” se encargará de retornar una descripción de cual es el nombre de la figura.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Las figuras que se implementaran serán las siguientes: Circulo, Cuadrado, Rectángulo.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algn="just"/>
            <a:r>
              <a:rPr lang="es-CO" sz="1600" b="1" i="1" u="sng" dirty="0"/>
              <a:t>Desarrollar este ejercicio siguiendo los fundamentos del patrón Factory.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032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83BA5EB-7B53-4267-96C0-B95E5C4F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325"/>
            <a:ext cx="10363200" cy="38326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AB350BB-AA7D-37D6-A4F3-650AFA3CB3BF}"/>
              </a:ext>
            </a:extLst>
          </p:cNvPr>
          <p:cNvSpPr txBox="1"/>
          <p:nvPr/>
        </p:nvSpPr>
        <p:spPr>
          <a:xfrm>
            <a:off x="2064190" y="2922264"/>
            <a:ext cx="862795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En MAKAIA requerimos de la implementación de la funcionalidad de un modulo encargado</a:t>
            </a:r>
          </a:p>
          <a:p>
            <a:pPr algn="just"/>
            <a:r>
              <a:rPr lang="es-ES" dirty="0"/>
              <a:t>de la facturación</a:t>
            </a:r>
            <a:r>
              <a:rPr lang="es-CO" dirty="0"/>
              <a:t> para los procesos de la compañía.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Es esencial que las facturas puedan estar asociadas a el IVA del año en curso (19%) o que se asocien a una facturación especial en la cual podrán realizarse facturas con IVA reducido (8%) según los beneficios y excepciones legales.</a:t>
            </a:r>
          </a:p>
          <a:p>
            <a:pPr algn="just"/>
            <a:endParaRPr lang="es-CO" dirty="0"/>
          </a:p>
          <a:p>
            <a:pPr algn="just"/>
            <a:r>
              <a:rPr lang="es-CO" sz="1600" b="1" i="1" u="sng" dirty="0"/>
              <a:t>Desarrollar este ejercicio siguiendo los fundamentos del patrón Factory.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9B93758-1E2C-F9A8-5BE8-D41594E9834D}"/>
              </a:ext>
            </a:extLst>
          </p:cNvPr>
          <p:cNvSpPr txBox="1">
            <a:spLocks/>
          </p:cNvSpPr>
          <p:nvPr/>
        </p:nvSpPr>
        <p:spPr>
          <a:xfrm>
            <a:off x="3250096" y="990640"/>
            <a:ext cx="62561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Patrón Factory – Ejercicio 2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2492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C102415B-16B3-4235-B273-0788EBFE71BD}"/>
              </a:ext>
            </a:extLst>
          </p:cNvPr>
          <p:cNvSpPr txBox="1"/>
          <p:nvPr/>
        </p:nvSpPr>
        <p:spPr>
          <a:xfrm>
            <a:off x="6486080" y="263321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CONCEPT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B5045-5C55-4090-B8D5-23552687ABFC}"/>
              </a:ext>
            </a:extLst>
          </p:cNvPr>
          <p:cNvSpPr txBox="1"/>
          <p:nvPr/>
        </p:nvSpPr>
        <p:spPr>
          <a:xfrm>
            <a:off x="7888167" y="182500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STRATEGY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01183B-E863-43B0-B1D7-25B769A8020D}"/>
              </a:ext>
            </a:extLst>
          </p:cNvPr>
          <p:cNvSpPr txBox="1"/>
          <p:nvPr/>
        </p:nvSpPr>
        <p:spPr>
          <a:xfrm>
            <a:off x="9160435" y="262804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PROMOTE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0" y="760290"/>
            <a:ext cx="4643438" cy="1436838"/>
          </a:xfrm>
          <a:prstGeom prst="rect">
            <a:avLst/>
          </a:prstGeom>
        </p:spPr>
      </p:pic>
      <p:sp>
        <p:nvSpPr>
          <p:cNvPr id="80" name="Rectángulo 79"/>
          <p:cNvSpPr/>
          <p:nvPr/>
        </p:nvSpPr>
        <p:spPr>
          <a:xfrm>
            <a:off x="0" y="760289"/>
            <a:ext cx="487680" cy="14232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C4FBCA7C-7E66-427A-AE80-D1AA30F47C49}"/>
              </a:ext>
            </a:extLst>
          </p:cNvPr>
          <p:cNvSpPr txBox="1"/>
          <p:nvPr/>
        </p:nvSpPr>
        <p:spPr>
          <a:xfrm>
            <a:off x="208698" y="2469973"/>
            <a:ext cx="601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68734">
            <a:off x="-170247" y="1176459"/>
            <a:ext cx="1019955" cy="685282"/>
          </a:xfrm>
          <a:prstGeom prst="rect">
            <a:avLst/>
          </a:prstGeom>
        </p:spPr>
      </p:pic>
      <p:sp>
        <p:nvSpPr>
          <p:cNvPr id="36" name="Rectángulo 35"/>
          <p:cNvSpPr/>
          <p:nvPr/>
        </p:nvSpPr>
        <p:spPr>
          <a:xfrm>
            <a:off x="711673" y="2584213"/>
            <a:ext cx="128394" cy="2352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907221" y="4008551"/>
            <a:ext cx="4923547" cy="29903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Corporación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MAKAIA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Medellín, Colombia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Carrera 43A – 34-155.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Almacentro</a:t>
            </a:r>
            <a:endParaRPr lang="en-US" sz="30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Torre Norte,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Oficina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701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Teléfono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(+574) 448 03 74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Móvil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(+57) 320 761 01 76</a:t>
            </a: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1" t="2212" r="24681" b="3006"/>
          <a:stretch/>
        </p:blipFill>
        <p:spPr>
          <a:xfrm>
            <a:off x="6486080" y="6279314"/>
            <a:ext cx="587960" cy="57868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328" y="6279315"/>
            <a:ext cx="578686" cy="57868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473" y="6279314"/>
            <a:ext cx="578686" cy="57868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5" t="8391" r="23915" b="7895"/>
          <a:stretch/>
        </p:blipFill>
        <p:spPr>
          <a:xfrm>
            <a:off x="8450447" y="6279314"/>
            <a:ext cx="580973" cy="57868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26" y="6075148"/>
            <a:ext cx="987017" cy="987017"/>
          </a:xfrm>
          <a:prstGeom prst="rect">
            <a:avLst/>
          </a:prstGeom>
        </p:spPr>
      </p:pic>
      <p:sp>
        <p:nvSpPr>
          <p:cNvPr id="23" name="Título 1"/>
          <p:cNvSpPr txBox="1">
            <a:spLocks/>
          </p:cNvSpPr>
          <p:nvPr/>
        </p:nvSpPr>
        <p:spPr>
          <a:xfrm>
            <a:off x="10054613" y="6261205"/>
            <a:ext cx="2697801" cy="59679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200" b="0">
                <a:solidFill>
                  <a:srgbClr val="7F7F7F"/>
                </a:solidFill>
                <a:latin typeface="Futura PT Cond Book"/>
                <a:ea typeface="Futura PT Cond Book" charset="0"/>
                <a:cs typeface="Futura PT Cond Book" charset="0"/>
              </a:rPr>
              <a:t>@</a:t>
            </a:r>
            <a:r>
              <a:rPr lang="en-US" sz="3200" b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makaiaorg</a:t>
            </a: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97376" y="2803870"/>
            <a:ext cx="5786893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Info: comunicaciones@makaia.org</a:t>
            </a:r>
          </a:p>
        </p:txBody>
      </p:sp>
    </p:spTree>
    <p:extLst>
      <p:ext uri="{BB962C8B-B14F-4D97-AF65-F5344CB8AC3E}">
        <p14:creationId xmlns:p14="http://schemas.microsoft.com/office/powerpoint/2010/main" val="19871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theme/theme1.xml><?xml version="1.0" encoding="utf-8"?>
<a:theme xmlns:a="http://schemas.openxmlformats.org/drawingml/2006/main" name="Office Theme">
  <a:themeElements>
    <a:clrScheme name="flat-m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BB9B"/>
      </a:accent1>
      <a:accent2>
        <a:srgbClr val="169F84"/>
      </a:accent2>
      <a:accent3>
        <a:srgbClr val="A5A5A5"/>
      </a:accent3>
      <a:accent4>
        <a:srgbClr val="7E7F7E"/>
      </a:accent4>
      <a:accent5>
        <a:srgbClr val="4472C4"/>
      </a:accent5>
      <a:accent6>
        <a:srgbClr val="585958"/>
      </a:accent6>
      <a:hlink>
        <a:srgbClr val="D8D9D8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FADE36D5EDA642A95FA0E2F736B996" ma:contentTypeVersion="14" ma:contentTypeDescription="Crear nuevo documento." ma:contentTypeScope="" ma:versionID="b2782a78429d3a9d26390cf2b524b85e">
  <xsd:schema xmlns:xsd="http://www.w3.org/2001/XMLSchema" xmlns:xs="http://www.w3.org/2001/XMLSchema" xmlns:p="http://schemas.microsoft.com/office/2006/metadata/properties" xmlns:ns2="adf42388-5c37-48f2-81de-ffca450cbe91" xmlns:ns3="d9d2458e-e414-492a-b4c0-d84ebee47fd2" targetNamespace="http://schemas.microsoft.com/office/2006/metadata/properties" ma:root="true" ma:fieldsID="098ceda3ed5fe1c3d2589b05f29e951a" ns2:_="" ns3:_="">
    <xsd:import namespace="adf42388-5c37-48f2-81de-ffca450cbe91"/>
    <xsd:import namespace="d9d2458e-e414-492a-b4c0-d84ebee47f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42388-5c37-48f2-81de-ffca450cb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3083340-18c3-4d5f-bd51-a3670af1d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2458e-e414-492a-b4c0-d84ebee47f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cc46534-0328-4de1-aa45-c42e007f960c}" ma:internalName="TaxCatchAll" ma:showField="CatchAllData" ma:web="d9d2458e-e414-492a-b4c0-d84ebee47f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2458e-e414-492a-b4c0-d84ebee47fd2" xsi:nil="true"/>
    <lcf76f155ced4ddcb4097134ff3c332f xmlns="adf42388-5c37-48f2-81de-ffca450cbe91">
      <Terms xmlns="http://schemas.microsoft.com/office/infopath/2007/PartnerControls"/>
    </lcf76f155ced4ddcb4097134ff3c332f>
    <SharedWithUsers xmlns="d9d2458e-e414-492a-b4c0-d84ebee47fd2">
      <UserInfo>
        <DisplayName>Mateo Zapata</DisplayName>
        <AccountId>268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9D5129D1-4CF4-4A87-A842-87DDC6EBC2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f42388-5c37-48f2-81de-ffca450cbe91"/>
    <ds:schemaRef ds:uri="d9d2458e-e414-492a-b4c0-d84ebee47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4CB9A0-2582-4E27-AA6B-BD1770D571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EF07E2-B0D1-487C-8FF3-651F698D7F29}">
  <ds:schemaRefs>
    <ds:schemaRef ds:uri="a2c594ff-f782-4977-8903-11cab3f1d586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d2a65d35-e9f1-4ca6-a69b-aac84688de06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d9d2458e-e414-492a-b4c0-d84ebee47fd2"/>
    <ds:schemaRef ds:uri="adf42388-5c37-48f2-81de-ffca450cbe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10641</TotalTime>
  <Words>298</Words>
  <Application>Microsoft Office PowerPoint</Application>
  <PresentationFormat>Panorámica</PresentationFormat>
  <Paragraphs>57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Futura PT Cond Book</vt:lpstr>
      <vt:lpstr>Montserrat</vt:lpstr>
      <vt:lpstr>Montserrat SemiBold</vt:lpstr>
      <vt:lpstr>Office Theme</vt:lpstr>
      <vt:lpstr>Presentación de PowerPoint</vt:lpstr>
      <vt:lpstr>Patrón Factory – Ejercicio 1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</dc:creator>
  <cp:lastModifiedBy>Sebastian Velasquez Quiros</cp:lastModifiedBy>
  <cp:revision>366</cp:revision>
  <dcterms:created xsi:type="dcterms:W3CDTF">2014-10-14T06:21:58Z</dcterms:created>
  <dcterms:modified xsi:type="dcterms:W3CDTF">2023-02-14T03:25:46Z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0x010100C2FADE36D5EDA642A95FA0E2F736B996</vt:lpwstr>
  </property>
  <property fmtid="{D5CDD505-2E9C-101B-9397-08002B2CF9AE}" pid="3" name="MediaServiceImageTags">
    <vt:lpwstr/>
  </property>
</Properties>
</file>