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0_38119D6.xml" ContentType="application/vnd.ms-powerpoint.comments+xml"/>
  <Override PartName="/ppt/comments/modernComment_13F_4917FBA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2"/>
  </p:notesMasterIdLst>
  <p:handoutMasterIdLst>
    <p:handoutMasterId r:id="rId13"/>
  </p:handoutMasterIdLst>
  <p:sldIdLst>
    <p:sldId id="256" r:id="rId5"/>
    <p:sldId id="373" r:id="rId6"/>
    <p:sldId id="319" r:id="rId7"/>
    <p:sldId id="388" r:id="rId8"/>
    <p:sldId id="399" r:id="rId9"/>
    <p:sldId id="403" r:id="rId10"/>
    <p:sldId id="3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94679"/>
  </p:normalViewPr>
  <p:slideViewPr>
    <p:cSldViewPr snapToGrid="0">
      <p:cViewPr>
        <p:scale>
          <a:sx n="90" d="100"/>
          <a:sy n="90" d="100"/>
        </p:scale>
        <p:origin x="-216"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2/20/2023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20/02/2023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95521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108799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8119D6.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18/10/relationships/comments" Target="../comments/modernComment_13F_4917FBA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a:solidFill>
                  <a:schemeClr val="accent5">
                    <a:lumMod val="50000"/>
                  </a:schemeClr>
                </a:solidFill>
              </a:rPr>
              <a:t>Carrera 43 A # 34 - 155. </a:t>
            </a:r>
            <a:r>
              <a:rPr lang="es-ES_tradnl" sz="1000" err="1">
                <a:solidFill>
                  <a:schemeClr val="accent5">
                    <a:lumMod val="50000"/>
                  </a:schemeClr>
                </a:solidFill>
              </a:rPr>
              <a:t>Almacentro</a:t>
            </a:r>
            <a:r>
              <a:rPr lang="es-ES_tradnl" sz="1000">
                <a:solidFill>
                  <a:schemeClr val="accent5">
                    <a:lumMod val="50000"/>
                  </a:schemeClr>
                </a:solidFill>
              </a:rPr>
              <a:t>. Torre Norte. Oficina 701</a:t>
            </a:r>
          </a:p>
          <a:p>
            <a:pPr algn="ctr"/>
            <a:r>
              <a:rPr lang="es-ES_tradnl" sz="100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xmlns=""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xmlns=""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a:solidFill>
                  <a:schemeClr val="accent5">
                    <a:lumMod val="50000"/>
                  </a:schemeClr>
                </a:solidFill>
              </a:rPr>
              <a:t>Sesión </a:t>
            </a:r>
            <a:r>
              <a:rPr lang="es-CO" sz="6600" b="1" dirty="0" smtClean="0">
                <a:solidFill>
                  <a:schemeClr val="accent5">
                    <a:lumMod val="50000"/>
                  </a:schemeClr>
                </a:solidFill>
              </a:rPr>
              <a:t>14 </a:t>
            </a:r>
            <a:r>
              <a:rPr lang="es-CO" sz="6600" b="1" dirty="0">
                <a:solidFill>
                  <a:schemeClr val="accent5">
                    <a:lumMod val="50000"/>
                  </a:schemeClr>
                </a:solidFill>
              </a:rPr>
              <a:t>– Semana </a:t>
            </a:r>
            <a:r>
              <a:rPr lang="es-CO" sz="6600" b="1" dirty="0" smtClean="0">
                <a:solidFill>
                  <a:schemeClr val="accent5">
                    <a:lumMod val="50000"/>
                  </a:schemeClr>
                </a:solidFill>
              </a:rPr>
              <a:t>4</a:t>
            </a:r>
            <a:endParaRPr lang="es-CO" sz="6600" b="1" dirty="0">
              <a:solidFill>
                <a:schemeClr val="accent5">
                  <a:lumMod val="50000"/>
                </a:schemeClr>
              </a:solidFill>
            </a:endParaRPr>
          </a:p>
        </p:txBody>
      </p:sp>
      <p:sp>
        <p:nvSpPr>
          <p:cNvPr id="6" name="Subtítulo 2">
            <a:extLst>
              <a:ext uri="{FF2B5EF4-FFF2-40B4-BE49-F238E27FC236}">
                <a16:creationId xmlns:a16="http://schemas.microsoft.com/office/drawing/2014/main" xmlns=""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CO" sz="3600" b="1" dirty="0"/>
              <a:t>Consultas con inner join, left join y right join en MySQL</a:t>
            </a:r>
          </a:p>
        </p:txBody>
      </p:sp>
      <p:cxnSp>
        <p:nvCxnSpPr>
          <p:cNvPr id="9" name="Conector recto 8">
            <a:extLst>
              <a:ext uri="{FF2B5EF4-FFF2-40B4-BE49-F238E27FC236}">
                <a16:creationId xmlns:a16="http://schemas.microsoft.com/office/drawing/2014/main" xmlns=""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mod="1">
    <p:ext uri="{6950BFC3-D8DA-4A85-94F7-54DA5524770B}">
      <p188:commentRel xmlns:p188="http://schemas.microsoft.com/office/powerpoint/2018/8/main" xmlns=""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954DF2-188F-49E3-98A5-A590FA054F00}"/>
              </a:ext>
            </a:extLst>
          </p:cNvPr>
          <p:cNvSpPr>
            <a:spLocks noGrp="1"/>
          </p:cNvSpPr>
          <p:nvPr>
            <p:ph type="title"/>
          </p:nvPr>
        </p:nvSpPr>
        <p:spPr>
          <a:xfrm>
            <a:off x="838200" y="857496"/>
            <a:ext cx="10515600" cy="1325563"/>
          </a:xfrm>
        </p:spPr>
        <p:txBody>
          <a:bodyPr/>
          <a:lstStyle/>
          <a:p>
            <a:r>
              <a:rPr lang="es-CO" sz="6000" dirty="0"/>
              <a:t>Contenido</a:t>
            </a:r>
            <a:endParaRPr lang="es-CO" dirty="0"/>
          </a:p>
        </p:txBody>
      </p:sp>
      <p:sp>
        <p:nvSpPr>
          <p:cNvPr id="3" name="Marcador de contenido 2">
            <a:extLst>
              <a:ext uri="{FF2B5EF4-FFF2-40B4-BE49-F238E27FC236}">
                <a16:creationId xmlns:a16="http://schemas.microsoft.com/office/drawing/2014/main" xmlns=""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r>
              <a:rPr lang="es-ES" sz="2000" dirty="0" smtClean="0"/>
              <a:t>Que son estas sentencias y para que sirven </a:t>
            </a:r>
          </a:p>
          <a:p>
            <a:pPr marL="1885950" lvl="3" indent="-514350">
              <a:buFont typeface="+mj-lt"/>
              <a:buAutoNum type="arabicPeriod"/>
            </a:pPr>
            <a:endParaRPr lang="es-ES" sz="2000" dirty="0" smtClean="0"/>
          </a:p>
          <a:p>
            <a:pPr marL="1885950" lvl="3" indent="-514350">
              <a:buFont typeface="+mj-lt"/>
              <a:buAutoNum type="arabicPeriod"/>
            </a:pPr>
            <a:r>
              <a:rPr lang="es-ES" sz="2000" dirty="0" smtClean="0"/>
              <a:t>Realizar consultas SQL con los comandos,</a:t>
            </a:r>
          </a:p>
          <a:p>
            <a:pPr marL="1371600" lvl="3" indent="0">
              <a:buNone/>
            </a:pPr>
            <a:r>
              <a:rPr lang="es-CO" sz="2000" dirty="0"/>
              <a:t>INNER </a:t>
            </a:r>
            <a:r>
              <a:rPr lang="es-CO" sz="2000" dirty="0" smtClean="0"/>
              <a:t>JOIN, </a:t>
            </a:r>
            <a:r>
              <a:rPr lang="es-CO" sz="2000" dirty="0"/>
              <a:t>LEFT </a:t>
            </a:r>
            <a:r>
              <a:rPr lang="es-CO" sz="2000" dirty="0" smtClean="0"/>
              <a:t>JOIN, </a:t>
            </a:r>
            <a:r>
              <a:rPr lang="es-CO" sz="2000" dirty="0"/>
              <a:t>RIGHT </a:t>
            </a:r>
            <a:r>
              <a:rPr lang="es-CO" sz="2000" dirty="0" smtClean="0"/>
              <a:t>JOIN, </a:t>
            </a:r>
            <a:r>
              <a:rPr lang="es-CO" sz="2000" dirty="0"/>
              <a:t>FULL OUTER </a:t>
            </a:r>
            <a:r>
              <a:rPr lang="es-CO" sz="2000" dirty="0" smtClean="0"/>
              <a:t>JOIN</a:t>
            </a:r>
          </a:p>
          <a:p>
            <a:pPr marL="1371600" lvl="3" indent="0">
              <a:buNone/>
            </a:pPr>
            <a:endParaRPr lang="es-CO" sz="2000" dirty="0" smtClean="0"/>
          </a:p>
          <a:p>
            <a:pPr marL="1371600" lvl="3" indent="0">
              <a:buNone/>
            </a:pPr>
            <a:r>
              <a:rPr lang="es-CO" sz="2000" dirty="0" smtClean="0"/>
              <a:t>3.      Realizar ejercicio practico</a:t>
            </a:r>
            <a:endParaRPr lang="es-ES" sz="2000" dirty="0"/>
          </a:p>
        </p:txBody>
      </p:sp>
    </p:spTree>
    <p:extLst>
      <p:ext uri="{BB962C8B-B14F-4D97-AF65-F5344CB8AC3E}">
        <p14:creationId xmlns:p14="http://schemas.microsoft.com/office/powerpoint/2010/main" val="10669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270001" y="440267"/>
            <a:ext cx="8144933" cy="4801314"/>
          </a:xfrm>
          <a:prstGeom prst="rect">
            <a:avLst/>
          </a:prstGeom>
          <a:noFill/>
        </p:spPr>
        <p:txBody>
          <a:bodyPr wrap="square" rtlCol="0">
            <a:spAutoFit/>
          </a:bodyPr>
          <a:lstStyle/>
          <a:p>
            <a:pPr algn="ctr"/>
            <a:r>
              <a:rPr lang="es-CO" b="1" dirty="0" smtClean="0"/>
              <a:t>QUE ES INNER JOIN?</a:t>
            </a:r>
          </a:p>
          <a:p>
            <a:endParaRPr lang="es-CO" dirty="0"/>
          </a:p>
          <a:p>
            <a:r>
              <a:rPr lang="es-CO" dirty="0"/>
              <a:t>INNER JOIN es uno de los tipos de JOIN en SQL. Se utiliza para combinar los datos de dos tablas en una sola tabla, devolviendo solamente las filas que tienen coincidencias en ambas tablas según la condición de unión especificada.</a:t>
            </a:r>
          </a:p>
          <a:p>
            <a:r>
              <a:rPr lang="es-CO" dirty="0"/>
              <a:t>La sintaxis básica de INNER JOIN es la siguiente:</a:t>
            </a:r>
          </a:p>
          <a:p>
            <a:endParaRPr lang="es-CO" dirty="0" smtClean="0"/>
          </a:p>
          <a:p>
            <a:r>
              <a:rPr lang="es-CO" b="1" dirty="0"/>
              <a:t>SELECT columnas</a:t>
            </a:r>
          </a:p>
          <a:p>
            <a:r>
              <a:rPr lang="es-CO" b="1" dirty="0"/>
              <a:t>FROM tabla1</a:t>
            </a:r>
          </a:p>
          <a:p>
            <a:r>
              <a:rPr lang="es-CO" b="1" dirty="0"/>
              <a:t>INNER JOIN tabla2 ON tabla1.columna = tabla2.columna</a:t>
            </a:r>
          </a:p>
          <a:p>
            <a:endParaRPr lang="es-CO" dirty="0" smtClean="0"/>
          </a:p>
          <a:p>
            <a:r>
              <a:rPr lang="es-CO" dirty="0"/>
              <a:t>En esta sintaxis, "tabla1" y "tabla2" son las tablas que se desean combinar, "columnas" son las columnas que se desean seleccionar de las tablas y "ON" es la condición de unión que especifica la columna en la que las tablas deben coincidir.</a:t>
            </a:r>
            <a:endParaRPr lang="es-CO" dirty="0"/>
          </a:p>
          <a:p>
            <a:endParaRPr lang="es-CO" dirty="0" smtClean="0"/>
          </a:p>
          <a:p>
            <a:endParaRPr lang="es-CO" dirty="0"/>
          </a:p>
          <a:p>
            <a:endParaRPr lang="es-CO" dirty="0"/>
          </a:p>
        </p:txBody>
      </p:sp>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8733" y="1380067"/>
            <a:ext cx="4123267" cy="3530600"/>
          </a:xfrm>
          <a:prstGeom prst="rect">
            <a:avLst/>
          </a:prstGeom>
        </p:spPr>
      </p:pic>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392A103E-8C4C-A963-514D-6B57303804F2}"/>
              </a:ext>
            </a:extLst>
          </p:cNvPr>
          <p:cNvSpPr txBox="1"/>
          <p:nvPr/>
        </p:nvSpPr>
        <p:spPr>
          <a:xfrm>
            <a:off x="878805" y="1418931"/>
            <a:ext cx="5576341" cy="4708981"/>
          </a:xfrm>
          <a:prstGeom prst="rect">
            <a:avLst/>
          </a:prstGeom>
          <a:noFill/>
        </p:spPr>
        <p:txBody>
          <a:bodyPr wrap="square" lIns="91440" tIns="45720" rIns="91440" bIns="45720" rtlCol="0" anchor="t">
            <a:spAutoFit/>
          </a:bodyPr>
          <a:lstStyle/>
          <a:p>
            <a:r>
              <a:rPr lang="x-none" sz="2000" smtClean="0"/>
              <a:t>¿</a:t>
            </a:r>
            <a:r>
              <a:rPr lang="es-CO" sz="2000" dirty="0"/>
              <a:t>LEFT JOIN es uno de los tipos de JOIN en SQL. Se utiliza para combinar los datos de dos tablas en una sola tabla, devolviendo todas las filas de la tabla izquierda y las filas coincidentes de la tabla derecha. Si no hay coincidencias en la tabla derecha, se devolverá un valor nulo.</a:t>
            </a:r>
            <a:r>
              <a:rPr lang="x-none" sz="2000" smtClean="0"/>
              <a:t>?</a:t>
            </a:r>
            <a:endParaRPr lang="es-CO" sz="2000" dirty="0" smtClean="0"/>
          </a:p>
          <a:p>
            <a:pPr algn="ctr"/>
            <a:endParaRPr lang="es-CO" sz="2000" dirty="0"/>
          </a:p>
          <a:p>
            <a:r>
              <a:rPr lang="es-CO" sz="2000" b="1" dirty="0"/>
              <a:t>SELECT columnas</a:t>
            </a:r>
          </a:p>
          <a:p>
            <a:r>
              <a:rPr lang="es-CO" sz="2000" b="1" dirty="0"/>
              <a:t>FROM tabla1</a:t>
            </a:r>
          </a:p>
          <a:p>
            <a:r>
              <a:rPr lang="es-CO" sz="2000" b="1" dirty="0"/>
              <a:t>LEFT JOIN tabla2 ON tabla1.columna = tabla2.columna</a:t>
            </a:r>
          </a:p>
          <a:p>
            <a:pPr algn="ctr"/>
            <a:endParaRPr lang="es-CO" sz="2000" dirty="0" smtClean="0"/>
          </a:p>
          <a:p>
            <a:pPr algn="ctr"/>
            <a:endParaRPr lang="es-CO" sz="2000" dirty="0"/>
          </a:p>
          <a:p>
            <a:pPr algn="ctr"/>
            <a:endParaRPr lang="es-CO" sz="2000" dirty="0" smtClean="0"/>
          </a:p>
          <a:p>
            <a:pPr algn="ctr"/>
            <a:endParaRPr lang="x-none" sz="2000" dirty="0"/>
          </a:p>
        </p:txBody>
      </p:sp>
      <p:sp>
        <p:nvSpPr>
          <p:cNvPr id="5" name="4 CuadroTexto"/>
          <p:cNvSpPr txBox="1"/>
          <p:nvPr/>
        </p:nvSpPr>
        <p:spPr>
          <a:xfrm>
            <a:off x="1720551" y="760399"/>
            <a:ext cx="5145916" cy="369332"/>
          </a:xfrm>
          <a:prstGeom prst="rect">
            <a:avLst/>
          </a:prstGeom>
          <a:noFill/>
        </p:spPr>
        <p:txBody>
          <a:bodyPr wrap="square" rtlCol="0">
            <a:spAutoFit/>
          </a:bodyPr>
          <a:lstStyle/>
          <a:p>
            <a:pPr algn="ctr"/>
            <a:r>
              <a:rPr lang="es-CO" b="1" dirty="0" smtClean="0"/>
              <a:t>¿Qué es LEFT JOIN?</a:t>
            </a:r>
            <a:endParaRPr lang="es-CO" b="1" dirty="0"/>
          </a:p>
        </p:txBody>
      </p:sp>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4067" y="1022548"/>
            <a:ext cx="5366634" cy="4123266"/>
          </a:xfrm>
          <a:prstGeom prst="rect">
            <a:avLst/>
          </a:prstGeom>
        </p:spPr>
      </p:pic>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0581C35F-AC82-DC1A-659D-5A355E7A7D22}"/>
              </a:ext>
            </a:extLst>
          </p:cNvPr>
          <p:cNvSpPr txBox="1"/>
          <p:nvPr/>
        </p:nvSpPr>
        <p:spPr>
          <a:xfrm>
            <a:off x="3312826" y="614597"/>
            <a:ext cx="5576341" cy="646331"/>
          </a:xfrm>
          <a:prstGeom prst="rect">
            <a:avLst/>
          </a:prstGeom>
          <a:noFill/>
        </p:spPr>
        <p:txBody>
          <a:bodyPr wrap="square" rtlCol="0">
            <a:spAutoFit/>
          </a:bodyPr>
          <a:lstStyle/>
          <a:p>
            <a:pPr algn="ctr"/>
            <a:r>
              <a:rPr lang="es-CO" sz="3600" dirty="0" smtClean="0"/>
              <a:t>¿Qué es right Join?</a:t>
            </a:r>
            <a:endParaRPr lang="x-none" sz="3600" dirty="0"/>
          </a:p>
        </p:txBody>
      </p:sp>
      <p:sp>
        <p:nvSpPr>
          <p:cNvPr id="4" name="3 CuadroTexto"/>
          <p:cNvSpPr txBox="1"/>
          <p:nvPr/>
        </p:nvSpPr>
        <p:spPr>
          <a:xfrm>
            <a:off x="1049867" y="1759350"/>
            <a:ext cx="6375400" cy="3416320"/>
          </a:xfrm>
          <a:prstGeom prst="rect">
            <a:avLst/>
          </a:prstGeom>
          <a:noFill/>
        </p:spPr>
        <p:txBody>
          <a:bodyPr wrap="square" rtlCol="0">
            <a:spAutoFit/>
          </a:bodyPr>
          <a:lstStyle/>
          <a:p>
            <a:r>
              <a:rPr lang="es-CO" dirty="0"/>
              <a:t>RIGHT JOIN es uno de los tipos de JOIN en SQL. Se utiliza para combinar los datos de dos tablas en una sola tabla, devolviendo todas las filas de la tabla derecha y las filas coincidentes de la tabla izquierda. Si no hay coincidencias en la tabla izquierda, se devolverá un valor nulo</a:t>
            </a:r>
            <a:r>
              <a:rPr lang="es-CO" dirty="0" smtClean="0"/>
              <a:t>.</a:t>
            </a:r>
          </a:p>
          <a:p>
            <a:endParaRPr lang="es-CO" dirty="0"/>
          </a:p>
          <a:p>
            <a:r>
              <a:rPr lang="es-CO" b="1" dirty="0"/>
              <a:t>SELECT columnas</a:t>
            </a:r>
          </a:p>
          <a:p>
            <a:r>
              <a:rPr lang="es-CO" b="1" dirty="0"/>
              <a:t>FROM tabla1</a:t>
            </a:r>
          </a:p>
          <a:p>
            <a:r>
              <a:rPr lang="es-CO" b="1" dirty="0"/>
              <a:t>RIGHT JOIN tabla2 ON tabla1.columna = </a:t>
            </a:r>
            <a:r>
              <a:rPr lang="es-CO" b="1" dirty="0" smtClean="0"/>
              <a:t>tabla2.columna</a:t>
            </a:r>
          </a:p>
          <a:p>
            <a:endParaRPr lang="es-CO" b="1" dirty="0"/>
          </a:p>
          <a:p>
            <a:endParaRPr lang="es-CO" b="1" dirty="0"/>
          </a:p>
          <a:p>
            <a:endParaRPr lang="es-CO" dirty="0"/>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6267" y="1984127"/>
            <a:ext cx="3801533" cy="2966766"/>
          </a:xfrm>
          <a:prstGeom prst="rect">
            <a:avLst/>
          </a:prstGeom>
        </p:spPr>
      </p:pic>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392A103E-8C4C-A963-514D-6B57303804F2}"/>
              </a:ext>
            </a:extLst>
          </p:cNvPr>
          <p:cNvSpPr txBox="1"/>
          <p:nvPr/>
        </p:nvSpPr>
        <p:spPr>
          <a:xfrm>
            <a:off x="2313759" y="614597"/>
            <a:ext cx="5576341" cy="646331"/>
          </a:xfrm>
          <a:prstGeom prst="rect">
            <a:avLst/>
          </a:prstGeom>
          <a:noFill/>
        </p:spPr>
        <p:txBody>
          <a:bodyPr wrap="square" lIns="91440" tIns="45720" rIns="91440" bIns="45720" rtlCol="0" anchor="t">
            <a:spAutoFit/>
          </a:bodyPr>
          <a:lstStyle/>
          <a:p>
            <a:pPr algn="ctr"/>
            <a:r>
              <a:rPr lang="x-none" sz="3600" dirty="0"/>
              <a:t>¿</a:t>
            </a:r>
            <a:r>
              <a:rPr lang="x-none" sz="3600" err="1"/>
              <a:t>Qué</a:t>
            </a:r>
            <a:r>
              <a:rPr lang="x-none" sz="3600" dirty="0"/>
              <a:t> </a:t>
            </a:r>
            <a:r>
              <a:rPr lang="x-none" sz="3600"/>
              <a:t>es </a:t>
            </a:r>
            <a:r>
              <a:rPr lang="es-CO" sz="3600" dirty="0" smtClean="0"/>
              <a:t>Full outer join </a:t>
            </a:r>
            <a:r>
              <a:rPr lang="x-none" sz="3600" smtClean="0"/>
              <a:t>?</a:t>
            </a:r>
            <a:endParaRPr lang="x-none" sz="3600" dirty="0"/>
          </a:p>
        </p:txBody>
      </p:sp>
      <p:sp>
        <p:nvSpPr>
          <p:cNvPr id="4" name="3 CuadroTexto"/>
          <p:cNvSpPr txBox="1"/>
          <p:nvPr/>
        </p:nvSpPr>
        <p:spPr>
          <a:xfrm>
            <a:off x="1133700" y="1727200"/>
            <a:ext cx="6756400" cy="3970318"/>
          </a:xfrm>
          <a:prstGeom prst="rect">
            <a:avLst/>
          </a:prstGeom>
          <a:noFill/>
        </p:spPr>
        <p:txBody>
          <a:bodyPr wrap="square" rtlCol="0">
            <a:spAutoFit/>
          </a:bodyPr>
          <a:lstStyle/>
          <a:p>
            <a:r>
              <a:rPr lang="es-CO" dirty="0"/>
              <a:t>FULL OUTER JOIN es uno de los tipos de JOIN en SQL. Se utiliza para combinar los datos de dos tablas en una sola tabla, devolviendo todas las filas de ambas tablas, con valores nulos en las columnas correspondientes si no hay coincidencias en la otra tabla.</a:t>
            </a:r>
          </a:p>
          <a:p>
            <a:r>
              <a:rPr lang="es-CO" dirty="0"/>
              <a:t>La sintaxis básica de FULL OUTER JOIN es la siguiente</a:t>
            </a:r>
            <a:r>
              <a:rPr lang="es-CO" dirty="0" smtClean="0"/>
              <a:t>:</a:t>
            </a:r>
          </a:p>
          <a:p>
            <a:endParaRPr lang="es-CO" dirty="0"/>
          </a:p>
          <a:p>
            <a:r>
              <a:rPr lang="es-CO" b="1" dirty="0"/>
              <a:t>SELECT </a:t>
            </a:r>
            <a:r>
              <a:rPr lang="es-CO" b="1" dirty="0" err="1"/>
              <a:t>departamentos.nombre_departamento</a:t>
            </a:r>
            <a:r>
              <a:rPr lang="es-CO" b="1" dirty="0"/>
              <a:t>, </a:t>
            </a:r>
            <a:r>
              <a:rPr lang="es-CO" b="1" dirty="0" err="1"/>
              <a:t>empleados.nombre_empleado</a:t>
            </a:r>
            <a:r>
              <a:rPr lang="es-CO" b="1" dirty="0"/>
              <a:t>, </a:t>
            </a:r>
            <a:r>
              <a:rPr lang="es-CO" b="1" dirty="0" err="1"/>
              <a:t>empleados.salario</a:t>
            </a:r>
            <a:endParaRPr lang="es-CO" b="1" dirty="0"/>
          </a:p>
          <a:p>
            <a:r>
              <a:rPr lang="es-CO" b="1" dirty="0"/>
              <a:t>FROM empleados</a:t>
            </a:r>
          </a:p>
          <a:p>
            <a:r>
              <a:rPr lang="es-CO" b="1" dirty="0"/>
              <a:t>FULL OUTER JOIN departamentos ON </a:t>
            </a:r>
            <a:r>
              <a:rPr lang="es-CO" b="1" dirty="0" err="1"/>
              <a:t>empleados.id_departamento</a:t>
            </a:r>
            <a:r>
              <a:rPr lang="es-CO" b="1" dirty="0"/>
              <a:t> = </a:t>
            </a:r>
            <a:r>
              <a:rPr lang="es-CO" b="1" dirty="0" err="1" smtClean="0"/>
              <a:t>departamentos.id_departamento</a:t>
            </a:r>
            <a:endParaRPr lang="es-CO" b="1" dirty="0" smtClean="0"/>
          </a:p>
          <a:p>
            <a:endParaRPr lang="es-CO" b="1" dirty="0"/>
          </a:p>
          <a:p>
            <a:endParaRPr lang="es-CO" dirty="0"/>
          </a:p>
          <a:p>
            <a:endParaRPr lang="es-CO" dirty="0"/>
          </a:p>
        </p:txBody>
      </p: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3766" y="555288"/>
            <a:ext cx="4353017" cy="4961467"/>
          </a:xfrm>
          <a:prstGeom prst="rect">
            <a:avLst/>
          </a:prstGeom>
        </p:spPr>
      </p:pic>
    </p:spTree>
    <p:extLst>
      <p:ext uri="{BB962C8B-B14F-4D97-AF65-F5344CB8AC3E}">
        <p14:creationId xmlns:p14="http://schemas.microsoft.com/office/powerpoint/2010/main" val="41731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xmlns=""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xmlns=""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xmlns="" id="{0581C35F-AC82-DC1A-659D-5A355E7A7D22}"/>
              </a:ext>
            </a:extLst>
          </p:cNvPr>
          <p:cNvSpPr txBox="1"/>
          <p:nvPr/>
        </p:nvSpPr>
        <p:spPr>
          <a:xfrm>
            <a:off x="2796360" y="2818282"/>
            <a:ext cx="5576341" cy="646331"/>
          </a:xfrm>
          <a:prstGeom prst="rect">
            <a:avLst/>
          </a:prstGeom>
          <a:noFill/>
        </p:spPr>
        <p:txBody>
          <a:bodyPr wrap="square" rtlCol="0">
            <a:spAutoFit/>
          </a:bodyPr>
          <a:lstStyle/>
          <a:p>
            <a:pPr algn="ctr"/>
            <a:r>
              <a:rPr lang="es-CO" sz="3600" dirty="0" smtClean="0"/>
              <a:t>Ejercicio Practico</a:t>
            </a:r>
            <a:endParaRPr lang="x-none" sz="3600" dirty="0"/>
          </a:p>
        </p:txBody>
      </p:sp>
    </p:spTree>
    <p:extLst>
      <p:ext uri="{BB962C8B-B14F-4D97-AF65-F5344CB8AC3E}">
        <p14:creationId xmlns:p14="http://schemas.microsoft.com/office/powerpoint/2010/main" val="265515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EF07E2-B0D1-487C-8FF3-651F698D7F29}">
  <ds:schemaRefs>
    <ds:schemaRef ds:uri="http://purl.org/dc/terms/"/>
    <ds:schemaRef ds:uri="http://schemas.microsoft.com/office/2006/metadata/properties"/>
    <ds:schemaRef ds:uri="http://schemas.microsoft.com/office/2006/documentManagement/types"/>
    <ds:schemaRef ds:uri="http://www.w3.org/XML/1998/namespace"/>
    <ds:schemaRef ds:uri="http://purl.org/dc/elements/1.1/"/>
    <ds:schemaRef ds:uri="d9d2458e-e414-492a-b4c0-d84ebee47fd2"/>
    <ds:schemaRef ds:uri="adf42388-5c37-48f2-81de-ffca450cbe91"/>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3.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9285</TotalTime>
  <Words>543</Words>
  <Application>Microsoft Office PowerPoint</Application>
  <PresentationFormat>Personalizado</PresentationFormat>
  <Paragraphs>68</Paragraphs>
  <Slides>7</Slides>
  <Notes>6</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366</cp:revision>
  <dcterms:created xsi:type="dcterms:W3CDTF">2014-10-14T06:21:58Z</dcterms:created>
  <dcterms:modified xsi:type="dcterms:W3CDTF">2023-02-21T03:46:55Z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