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9"/>
  </p:notesMasterIdLst>
  <p:handoutMasterIdLst>
    <p:handoutMasterId r:id="rId20"/>
  </p:handoutMasterIdLst>
  <p:sldIdLst>
    <p:sldId id="256" r:id="rId5"/>
    <p:sldId id="373" r:id="rId6"/>
    <p:sldId id="402" r:id="rId7"/>
    <p:sldId id="430" r:id="rId8"/>
    <p:sldId id="429" r:id="rId9"/>
    <p:sldId id="431" r:id="rId10"/>
    <p:sldId id="432" r:id="rId11"/>
    <p:sldId id="433" r:id="rId12"/>
    <p:sldId id="434" r:id="rId13"/>
    <p:sldId id="435" r:id="rId14"/>
    <p:sldId id="436" r:id="rId15"/>
    <p:sldId id="417" r:id="rId16"/>
    <p:sldId id="386" r:id="rId17"/>
    <p:sldId id="3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3"/>
    <p:restoredTop sz="79496" autoAdjust="0"/>
  </p:normalViewPr>
  <p:slideViewPr>
    <p:cSldViewPr snapToGrid="0">
      <p:cViewPr varScale="1">
        <p:scale>
          <a:sx n="69" d="100"/>
          <a:sy n="69" d="100"/>
        </p:scale>
        <p:origin x="1182"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2/20/2023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‹Nº›</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20/02/2023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‹Nº›</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3255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12</a:t>
            </a:fld>
            <a:endParaRPr lang="id-ID"/>
          </a:p>
        </p:txBody>
      </p:sp>
    </p:spTree>
    <p:extLst>
      <p:ext uri="{BB962C8B-B14F-4D97-AF65-F5344CB8AC3E}">
        <p14:creationId xmlns:p14="http://schemas.microsoft.com/office/powerpoint/2010/main" val="31813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13</a:t>
            </a:fld>
            <a:endParaRPr lang="id-ID"/>
          </a:p>
        </p:txBody>
      </p:sp>
    </p:spTree>
    <p:extLst>
      <p:ext uri="{BB962C8B-B14F-4D97-AF65-F5344CB8AC3E}">
        <p14:creationId xmlns:p14="http://schemas.microsoft.com/office/powerpoint/2010/main" val="74122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14</a:t>
            </a:fld>
            <a:endParaRPr lang="id-ID"/>
          </a:p>
        </p:txBody>
      </p:sp>
    </p:spTree>
    <p:extLst>
      <p:ext uri="{BB962C8B-B14F-4D97-AF65-F5344CB8AC3E}">
        <p14:creationId xmlns:p14="http://schemas.microsoft.com/office/powerpoint/2010/main" val="51027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776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118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027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9325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766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4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443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526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7">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392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dirty="0"/>
          </a:p>
        </p:txBody>
      </p:sp>
    </p:spTree>
    <p:extLst>
      <p:ext uri="{BB962C8B-B14F-4D97-AF65-F5344CB8AC3E}">
        <p14:creationId xmlns:p14="http://schemas.microsoft.com/office/powerpoint/2010/main" val="3925970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dirty="0"/>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dirty="0"/>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dirty="0"/>
          </a:p>
        </p:txBody>
      </p:sp>
    </p:spTree>
    <p:extLst>
      <p:ext uri="{BB962C8B-B14F-4D97-AF65-F5344CB8AC3E}">
        <p14:creationId xmlns:p14="http://schemas.microsoft.com/office/powerpoint/2010/main" val="107029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dirty="0"/>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dirty="0"/>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dirty="0"/>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dirty="0"/>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dirty="0"/>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dirty="0"/>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dirty="0"/>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dirty="0"/>
          </a:p>
        </p:txBody>
      </p:sp>
    </p:spTree>
    <p:extLst>
      <p:ext uri="{BB962C8B-B14F-4D97-AF65-F5344CB8AC3E}">
        <p14:creationId xmlns:p14="http://schemas.microsoft.com/office/powerpoint/2010/main" val="2181049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dirty="0"/>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dirty="0"/>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dirty="0"/>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dirty="0"/>
          </a:p>
        </p:txBody>
      </p:sp>
    </p:spTree>
    <p:extLst>
      <p:ext uri="{BB962C8B-B14F-4D97-AF65-F5344CB8AC3E}">
        <p14:creationId xmlns:p14="http://schemas.microsoft.com/office/powerpoint/2010/main" val="196531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714755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790086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2602764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2988123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491516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91104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4692693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0885502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158208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012135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6242219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3150796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670" r:id="rId13"/>
    <p:sldLayoutId id="2147483681" r:id="rId14"/>
    <p:sldLayoutId id="2147483713" r:id="rId15"/>
    <p:sldLayoutId id="2147483714" r:id="rId16"/>
    <p:sldLayoutId id="214748371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atademia.es/blog/que-es-sql" TargetMode="External"/><Relationship Id="rId5" Type="http://schemas.openxmlformats.org/officeDocument/2006/relationships/hyperlink" Target="https://appmaster.io/es/blog/dml-lenguaje-de-manipulacion-de-datos" TargetMode="External"/><Relationship Id="rId4" Type="http://schemas.openxmlformats.org/officeDocument/2006/relationships/hyperlink" Target="https://www.1keydata.com/es/sql/sql-clave-primaria.php"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emf"/><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emf"/><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12" name="TextBox 3">
            <a:extLst>
              <a:ext uri="{FF2B5EF4-FFF2-40B4-BE49-F238E27FC236}">
                <a16:creationId xmlns:a16="http://schemas.microsoft.com/office/drawing/2014/main"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a16="http://schemas.microsoft.com/office/drawing/2014/main"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dirty="0">
                <a:solidFill>
                  <a:schemeClr val="accent5">
                    <a:lumMod val="50000"/>
                  </a:schemeClr>
                </a:solidFill>
              </a:rPr>
              <a:t>Sesión 14 – Semana 4</a:t>
            </a:r>
          </a:p>
        </p:txBody>
      </p:sp>
      <p:sp>
        <p:nvSpPr>
          <p:cNvPr id="6" name="Subtítulo 2">
            <a:extLst>
              <a:ext uri="{FF2B5EF4-FFF2-40B4-BE49-F238E27FC236}">
                <a16:creationId xmlns:a16="http://schemas.microsoft.com/office/drawing/2014/main"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ES" sz="3600" dirty="0"/>
              <a:t>Bases de datos relacionales.</a:t>
            </a:r>
          </a:p>
        </p:txBody>
      </p:sp>
      <p:cxnSp>
        <p:nvCxnSpPr>
          <p:cNvPr id="9" name="Conector recto 8">
            <a:extLst>
              <a:ext uri="{FF2B5EF4-FFF2-40B4-BE49-F238E27FC236}">
                <a16:creationId xmlns:a16="http://schemas.microsoft.com/office/drawing/2014/main"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5560" y="673283"/>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3600" dirty="0">
                <a:solidFill>
                  <a:srgbClr val="000000"/>
                </a:solidFill>
                <a:latin typeface="Calibri Light" panose="020F0302020204030204"/>
              </a:rPr>
              <a:t>Ejemplos</a:t>
            </a:r>
            <a:endPar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7" name="Rectangle 1">
            <a:extLst>
              <a:ext uri="{FF2B5EF4-FFF2-40B4-BE49-F238E27FC236}">
                <a16:creationId xmlns:a16="http://schemas.microsoft.com/office/drawing/2014/main" id="{BBADC3FD-240B-8A23-F228-D66BEEAAA846}"/>
              </a:ext>
            </a:extLst>
          </p:cNvPr>
          <p:cNvSpPr>
            <a:spLocks noChangeArrowheads="1"/>
          </p:cNvSpPr>
          <p:nvPr/>
        </p:nvSpPr>
        <p:spPr bwMode="auto">
          <a:xfrm>
            <a:off x="1049140" y="2211671"/>
            <a:ext cx="5174908" cy="147732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CREATE TABLE </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(SID</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lang="en-US" altLang="es-CO" b="1" dirty="0">
                <a:solidFill>
                  <a:srgbClr val="008000"/>
                </a:solidFill>
                <a:latin typeface="Courier New" panose="02070309020205020404" pitchFamily="49" charset="0"/>
                <a:cs typeface="Courier New" panose="02070309020205020404" pitchFamily="49" charset="0"/>
              </a:rPr>
              <a:t>INT</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s-CO" b="1" i="0" u="none" strike="noStrike" cap="none" normalizeH="0" baseline="0" dirty="0">
                <a:ln>
                  <a:noFill/>
                </a:ln>
                <a:solidFill>
                  <a:schemeClr val="accent5"/>
                </a:solidFill>
                <a:effectLst/>
                <a:latin typeface="Courier New" panose="02070309020205020404" pitchFamily="49" charset="0"/>
                <a:cs typeface="Courier New" panose="02070309020205020404" pitchFamily="49" charset="0"/>
              </a:rPr>
              <a:t>NOT NULL</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Last_Name </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VARCHAR </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(30) </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NOT NULL</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First_Name </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VARCHAR</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b="1" i="0" u="none" strike="noStrike" cap="none" normalizeH="0" baseline="0" dirty="0">
                <a:ln>
                  <a:noFill/>
                </a:ln>
                <a:solidFill>
                  <a:schemeClr val="accent5"/>
                </a:solidFill>
                <a:effectLst/>
                <a:latin typeface="Courier New" panose="02070309020205020404" pitchFamily="49" charset="0"/>
                <a:cs typeface="Courier New" panose="02070309020205020404" pitchFamily="49" charset="0"/>
              </a:rPr>
              <a:t>PRIMARY</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s-CO" b="1" i="0" u="none" strike="noStrike" cap="none" normalizeH="0" baseline="0" dirty="0">
                <a:ln>
                  <a:noFill/>
                </a:ln>
                <a:solidFill>
                  <a:schemeClr val="accent5"/>
                </a:solidFill>
                <a:effectLst/>
                <a:latin typeface="Courier New" panose="02070309020205020404" pitchFamily="49" charset="0"/>
                <a:cs typeface="Courier New" panose="02070309020205020404" pitchFamily="49" charset="0"/>
              </a:rPr>
              <a:t>KEY</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(SID))</a:t>
            </a:r>
            <a:r>
              <a:rPr kumimoji="0" lang="en-US" altLang="es-CO" sz="16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CO" altLang="es-CO" sz="1600" b="0" i="0" u="none" strike="noStrike" cap="none" normalizeH="0" baseline="0" dirty="0">
                <a:ln>
                  <a:noFill/>
                </a:ln>
                <a:solidFill>
                  <a:schemeClr val="tx1"/>
                </a:solidFill>
                <a:effectLst/>
              </a:rPr>
              <a:t> </a:t>
            </a:r>
            <a:endParaRPr kumimoji="0" lang="es-CO" altLang="es-CO" sz="4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B67C147E-B093-59BC-B84D-B6A79AD02F4E}"/>
              </a:ext>
            </a:extLst>
          </p:cNvPr>
          <p:cNvSpPr>
            <a:spLocks noChangeArrowheads="1"/>
          </p:cNvSpPr>
          <p:nvPr/>
        </p:nvSpPr>
        <p:spPr bwMode="auto">
          <a:xfrm>
            <a:off x="6681255" y="4484722"/>
            <a:ext cx="5174908" cy="120032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CREATE TABLE </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(SID </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INT </a:t>
            </a:r>
            <a:r>
              <a:rPr kumimoji="0" lang="en-US" altLang="es-CO" b="1" i="0" u="none" strike="noStrike" cap="none" normalizeH="0" baseline="0" dirty="0">
                <a:ln>
                  <a:noFill/>
                </a:ln>
                <a:solidFill>
                  <a:schemeClr val="accent5"/>
                </a:solidFill>
                <a:effectLst/>
                <a:latin typeface="Courier New" panose="02070309020205020404" pitchFamily="49" charset="0"/>
                <a:cs typeface="Courier New" panose="02070309020205020404" pitchFamily="49" charset="0"/>
              </a:rPr>
              <a:t>UNIQUE</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Last_Name </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VARCHAR</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First_Name </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VARCHAR</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(30));</a:t>
            </a:r>
            <a:endParaRPr kumimoji="0" lang="es-CO" altLang="es-CO" sz="400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0420183-8274-A69D-08BD-6A51AEC3E4C1}"/>
              </a:ext>
            </a:extLst>
          </p:cNvPr>
          <p:cNvSpPr>
            <a:spLocks noChangeArrowheads="1"/>
          </p:cNvSpPr>
          <p:nvPr/>
        </p:nvSpPr>
        <p:spPr bwMode="auto">
          <a:xfrm>
            <a:off x="1049140" y="4430279"/>
            <a:ext cx="5174908" cy="120032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CREATE TABLE </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(SID integer</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s-CO" b="1" i="0" u="none" strike="noStrike" cap="none" normalizeH="0" baseline="0" dirty="0">
                <a:ln>
                  <a:noFill/>
                </a:ln>
                <a:solidFill>
                  <a:schemeClr val="accent5"/>
                </a:solidFill>
                <a:effectLst/>
                <a:latin typeface="Courier New" panose="02070309020205020404" pitchFamily="49" charset="0"/>
                <a:cs typeface="Courier New" panose="02070309020205020404" pitchFamily="49" charset="0"/>
              </a:rPr>
              <a:t>CHECK</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(SID &gt;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Last_Name </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VARCHAR</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First_Name </a:t>
            </a:r>
            <a:r>
              <a:rPr kumimoji="0" lang="en-US" altLang="es-CO"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VARCHAR</a:t>
            </a:r>
            <a:r>
              <a:rPr kumimoji="0" lang="en-US" altLang="es-CO"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(30));</a:t>
            </a:r>
            <a:endParaRPr kumimoji="0" lang="es-CO" altLang="es-CO" sz="400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B2018582-99A2-2585-F117-F083D6733B80}"/>
              </a:ext>
            </a:extLst>
          </p:cNvPr>
          <p:cNvSpPr>
            <a:spLocks noChangeArrowheads="1"/>
          </p:cNvSpPr>
          <p:nvPr/>
        </p:nvSpPr>
        <p:spPr bwMode="auto">
          <a:xfrm>
            <a:off x="6681255" y="1666946"/>
            <a:ext cx="5174908" cy="255454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CREATE TABLE </a:t>
            </a: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ORDERS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(Order_ID </a:t>
            </a:r>
            <a:r>
              <a:rPr kumimoji="0" lang="en-US"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INTEGER</a:t>
            </a: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Order_Date </a:t>
            </a:r>
            <a:r>
              <a:rPr kumimoji="0" lang="en-US"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DATE</a:t>
            </a: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Customer_SID </a:t>
            </a:r>
            <a:r>
              <a:rPr kumimoji="0" lang="en-US"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INTEGER</a:t>
            </a: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Amount </a:t>
            </a:r>
            <a:r>
              <a:rPr kumimoji="0" lang="en-US"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DOUBLE</a:t>
            </a: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2000" b="1" i="0" u="none" strike="noStrike" cap="none" normalizeH="0" baseline="0" dirty="0">
                <a:ln>
                  <a:noFill/>
                </a:ln>
                <a:solidFill>
                  <a:schemeClr val="accent5"/>
                </a:solidFill>
                <a:effectLst/>
                <a:latin typeface="Courier New" panose="02070309020205020404" pitchFamily="49" charset="0"/>
                <a:cs typeface="Courier New" panose="02070309020205020404" pitchFamily="49" charset="0"/>
              </a:rPr>
              <a:t>PRIMARY KEY </a:t>
            </a: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(Order_ID),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2000" b="1" i="0" u="none" strike="noStrike" cap="none" normalizeH="0" baseline="0" dirty="0">
                <a:ln>
                  <a:noFill/>
                </a:ln>
                <a:solidFill>
                  <a:schemeClr val="accent5"/>
                </a:solidFill>
                <a:effectLst/>
                <a:latin typeface="Courier New" panose="02070309020205020404" pitchFamily="49" charset="0"/>
                <a:cs typeface="Courier New" panose="02070309020205020404" pitchFamily="49" charset="0"/>
              </a:rPr>
              <a:t>FOREIGN KEY </a:t>
            </a: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(Customer_SID) </a:t>
            </a:r>
            <a:r>
              <a:rPr kumimoji="0" lang="en-US"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REFERENCES </a:t>
            </a:r>
            <a:r>
              <a:rPr kumimoji="0" lang="en-US" altLang="es-CO" sz="200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CUSTOMER (SID));</a:t>
            </a:r>
            <a:endParaRPr kumimoji="0" lang="es-CO" altLang="es-CO" sz="4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826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5559" y="1151998"/>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Usos prácticos</a:t>
            </a:r>
          </a:p>
        </p:txBody>
      </p:sp>
      <p:sp>
        <p:nvSpPr>
          <p:cNvPr id="5" name="CuadroTexto 4">
            <a:extLst>
              <a:ext uri="{FF2B5EF4-FFF2-40B4-BE49-F238E27FC236}">
                <a16:creationId xmlns:a16="http://schemas.microsoft.com/office/drawing/2014/main" id="{DD0868BB-6636-46B9-88C4-EA99F35CC901}"/>
              </a:ext>
            </a:extLst>
          </p:cNvPr>
          <p:cNvSpPr txBox="1"/>
          <p:nvPr/>
        </p:nvSpPr>
        <p:spPr>
          <a:xfrm>
            <a:off x="2297034" y="2810085"/>
            <a:ext cx="8010177" cy="2308324"/>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US" sz="1800" b="0" i="0" u="none" strike="noStrike" kern="1200" cap="none" spc="0" normalizeH="0" baseline="0" noProof="0" dirty="0">
                <a:ln>
                  <a:noFill/>
                </a:ln>
                <a:solidFill>
                  <a:srgbClr val="000000"/>
                </a:solidFill>
                <a:effectLst/>
                <a:uLnTx/>
                <a:uFillTx/>
                <a:latin typeface="OracleSansVF"/>
                <a:ea typeface="+mn-ea"/>
                <a:cs typeface="+mn-cs"/>
              </a:rPr>
              <a:t>A partir de la base de datos ventas:</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s-US" dirty="0">
              <a:solidFill>
                <a:srgbClr val="000000"/>
              </a:solidFill>
              <a:latin typeface="OracleSansVF"/>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OracleSansVF"/>
                <a:ea typeface="+mn-ea"/>
                <a:cs typeface="+mn-cs"/>
              </a:rPr>
              <a:t>Usos prácticos de Operadores Min, max,  limit, distinct, like, in, not in, &lt;&gt;, group by, count, order by,  having.</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s-US" sz="1800" b="0" i="0" u="none" strike="noStrike" kern="1200" cap="none" spc="0" normalizeH="0" baseline="0" noProof="0" dirty="0">
              <a:ln>
                <a:noFill/>
              </a:ln>
              <a:solidFill>
                <a:srgbClr val="000000"/>
              </a:solidFill>
              <a:effectLst/>
              <a:uLnTx/>
              <a:uFillTx/>
              <a:latin typeface="OracleSansVF"/>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US" sz="1800" b="0" i="0" u="none" strike="noStrike" kern="1200" cap="none" spc="0" normalizeH="0" baseline="0" noProof="0" dirty="0">
                <a:ln>
                  <a:noFill/>
                </a:ln>
                <a:solidFill>
                  <a:srgbClr val="000000"/>
                </a:solidFill>
                <a:effectLst/>
                <a:uLnTx/>
                <a:uFillTx/>
                <a:latin typeface="OracleSansVF"/>
                <a:ea typeface="+mn-ea"/>
                <a:cs typeface="+mn-cs"/>
              </a:rPr>
              <a:t>Devuelve un listado con los datos de los clientes y los pedidos, de todos los clientes que han realizado un pedido durante el año 2017 con un valor mayor o igual al valor medio de los pedidos realizados durante ese mismo año.</a:t>
            </a:r>
          </a:p>
        </p:txBody>
      </p:sp>
    </p:spTree>
    <p:extLst>
      <p:ext uri="{BB962C8B-B14F-4D97-AF65-F5344CB8AC3E}">
        <p14:creationId xmlns:p14="http://schemas.microsoft.com/office/powerpoint/2010/main" val="19854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83F904D0-3A92-FAD0-5E5B-BAF0836C842C}"/>
              </a:ext>
            </a:extLst>
          </p:cNvPr>
          <p:cNvSpPr txBox="1"/>
          <p:nvPr/>
        </p:nvSpPr>
        <p:spPr>
          <a:xfrm>
            <a:off x="4799214" y="1146773"/>
            <a:ext cx="2593566" cy="646331"/>
          </a:xfrm>
          <a:prstGeom prst="rect">
            <a:avLst/>
          </a:prstGeom>
          <a:noFill/>
        </p:spPr>
        <p:txBody>
          <a:bodyPr wrap="square" lIns="91440" tIns="45720" rIns="91440" bIns="45720" rtlCol="0" anchor="t">
            <a:spAutoFit/>
          </a:bodyPr>
          <a:lstStyle/>
          <a:p>
            <a:pPr algn="ctr"/>
            <a:r>
              <a:rPr lang="es-CO" sz="3600" dirty="0">
                <a:latin typeface="+mj-lt"/>
              </a:rPr>
              <a:t>Ejercicio</a:t>
            </a:r>
            <a:endParaRPr lang="en-CO" sz="3600" dirty="0">
              <a:latin typeface="+mj-lt"/>
            </a:endParaRPr>
          </a:p>
        </p:txBody>
      </p:sp>
      <p:pic>
        <p:nvPicPr>
          <p:cNvPr id="15" name="Imagen 14">
            <a:extLst>
              <a:ext uri="{FF2B5EF4-FFF2-40B4-BE49-F238E27FC236}">
                <a16:creationId xmlns:a16="http://schemas.microsoft.com/office/drawing/2014/main" id="{DA77884D-9F33-CD6B-81C5-F357ED24731A}"/>
              </a:ext>
            </a:extLst>
          </p:cNvPr>
          <p:cNvPicPr>
            <a:picLocks noChangeAspect="1"/>
          </p:cNvPicPr>
          <p:nvPr/>
        </p:nvPicPr>
        <p:blipFill>
          <a:blip r:embed="rId4"/>
          <a:stretch>
            <a:fillRect/>
          </a:stretch>
        </p:blipFill>
        <p:spPr>
          <a:xfrm>
            <a:off x="6576055" y="2664790"/>
            <a:ext cx="4293544" cy="2500400"/>
          </a:xfrm>
          <a:prstGeom prst="rect">
            <a:avLst/>
          </a:prstGeom>
        </p:spPr>
      </p:pic>
      <p:pic>
        <p:nvPicPr>
          <p:cNvPr id="17" name="Imagen 16">
            <a:extLst>
              <a:ext uri="{FF2B5EF4-FFF2-40B4-BE49-F238E27FC236}">
                <a16:creationId xmlns:a16="http://schemas.microsoft.com/office/drawing/2014/main" id="{1CDBB2AA-64FD-00FE-DB33-797B049E0644}"/>
              </a:ext>
            </a:extLst>
          </p:cNvPr>
          <p:cNvPicPr>
            <a:picLocks noChangeAspect="1"/>
          </p:cNvPicPr>
          <p:nvPr/>
        </p:nvPicPr>
        <p:blipFill>
          <a:blip r:embed="rId5"/>
          <a:stretch>
            <a:fillRect/>
          </a:stretch>
        </p:blipFill>
        <p:spPr>
          <a:xfrm>
            <a:off x="1322401" y="2649078"/>
            <a:ext cx="4808909" cy="2468975"/>
          </a:xfrm>
          <a:prstGeom prst="rect">
            <a:avLst/>
          </a:prstGeom>
        </p:spPr>
      </p:pic>
    </p:spTree>
    <p:extLst>
      <p:ext uri="{BB962C8B-B14F-4D97-AF65-F5344CB8AC3E}">
        <p14:creationId xmlns:p14="http://schemas.microsoft.com/office/powerpoint/2010/main" val="14327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ítulo 1">
            <a:extLst>
              <a:ext uri="{FF2B5EF4-FFF2-40B4-BE49-F238E27FC236}">
                <a16:creationId xmlns:a16="http://schemas.microsoft.com/office/drawing/2014/main" id="{CA6E082C-A278-4689-BEE5-F67DB76750EE}"/>
              </a:ext>
            </a:extLst>
          </p:cNvPr>
          <p:cNvSpPr>
            <a:spLocks noGrp="1"/>
          </p:cNvSpPr>
          <p:nvPr>
            <p:ph type="title"/>
          </p:nvPr>
        </p:nvSpPr>
        <p:spPr>
          <a:xfrm>
            <a:off x="817440" y="748241"/>
            <a:ext cx="10515600" cy="1325563"/>
          </a:xfrm>
        </p:spPr>
        <p:txBody>
          <a:bodyPr>
            <a:noAutofit/>
          </a:bodyPr>
          <a:lstStyle/>
          <a:p>
            <a:r>
              <a:rPr lang="es-ES" sz="6000" dirty="0"/>
              <a:t>Fuentes</a:t>
            </a:r>
            <a:endParaRPr lang="es-CO" sz="6000" dirty="0"/>
          </a:p>
        </p:txBody>
      </p:sp>
      <p:sp>
        <p:nvSpPr>
          <p:cNvPr id="5" name="Marcador de contenido 4">
            <a:extLst>
              <a:ext uri="{FF2B5EF4-FFF2-40B4-BE49-F238E27FC236}">
                <a16:creationId xmlns:a16="http://schemas.microsoft.com/office/drawing/2014/main" id="{983BA5EB-7B53-4267-96C0-B95E5C4FB7B9}"/>
              </a:ext>
            </a:extLst>
          </p:cNvPr>
          <p:cNvSpPr>
            <a:spLocks noGrp="1"/>
          </p:cNvSpPr>
          <p:nvPr>
            <p:ph idx="1"/>
          </p:nvPr>
        </p:nvSpPr>
        <p:spPr>
          <a:xfrm>
            <a:off x="838200" y="2096325"/>
            <a:ext cx="10363200" cy="3832660"/>
          </a:xfrm>
        </p:spPr>
        <p:txBody>
          <a:bodyPr>
            <a:normAutofit lnSpcReduction="10000"/>
          </a:bodyPr>
          <a:lstStyle/>
          <a:p>
            <a:pPr marL="514350" indent="-514350">
              <a:buFont typeface="+mj-lt"/>
              <a:buAutoNum type="arabicPeriod"/>
            </a:pPr>
            <a:r>
              <a:rPr lang="es-CO" dirty="0">
                <a:hlinkClick r:id="rId4"/>
              </a:rPr>
              <a:t>https://www.1keydata.com/es/sql/sql-clave-primaria.php</a:t>
            </a:r>
            <a:endParaRPr lang="es-CO" dirty="0"/>
          </a:p>
          <a:p>
            <a:pPr marL="514350" indent="-514350">
              <a:buFont typeface="+mj-lt"/>
              <a:buAutoNum type="arabicPeriod"/>
            </a:pPr>
            <a:r>
              <a:rPr lang="es-CO" dirty="0">
                <a:hlinkClick r:id="rId5"/>
              </a:rPr>
              <a:t>https://appmaster.io/es/blog/dml-lenguaje-de-manipulacion-de-datos</a:t>
            </a:r>
            <a:endParaRPr lang="es-CO" dirty="0"/>
          </a:p>
          <a:p>
            <a:pPr marL="514350" indent="-514350">
              <a:buFont typeface="+mj-lt"/>
              <a:buAutoNum type="arabicPeriod"/>
            </a:pPr>
            <a:r>
              <a:rPr lang="es-CO" dirty="0">
                <a:hlinkClick r:id="rId4"/>
              </a:rPr>
              <a:t>https://www.google.com/search?q=subconsultas+con+any&amp;rlz=1C1GCEA_enCO1007CO1007&amp;source=lnms&amp;tbm=vid&amp;sa=X&amp;ved=2ahUKEwjswa_euaX9AhXpaDABHbm_ChQQ_AUoAXoECAEQAw&amp;biw=1600&amp;bih=757&amp;dpr=1#fpstate=ive&amp;vld=cid:6e83d12e,vid:Aj5SVVRRhOk</a:t>
            </a:r>
            <a:endParaRPr lang="es-CO" dirty="0"/>
          </a:p>
          <a:p>
            <a:pPr marL="514350" indent="-514350">
              <a:buFont typeface="+mj-lt"/>
              <a:buAutoNum type="arabicPeriod"/>
            </a:pPr>
            <a:r>
              <a:rPr lang="es-CO" dirty="0">
                <a:hlinkClick r:id="rId6"/>
              </a:rPr>
              <a:t>https://datademia.es/blog/que-es-sql</a:t>
            </a: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p:txBody>
      </p:sp>
    </p:spTree>
    <p:extLst>
      <p:ext uri="{BB962C8B-B14F-4D97-AF65-F5344CB8AC3E}">
        <p14:creationId xmlns:p14="http://schemas.microsoft.com/office/powerpoint/2010/main" val="19703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C102415B-16B3-4235-B273-0788EBFE71BD}"/>
              </a:ext>
            </a:extLst>
          </p:cNvPr>
          <p:cNvSpPr txBox="1"/>
          <p:nvPr/>
        </p:nvSpPr>
        <p:spPr>
          <a:xfrm>
            <a:off x="6486080" y="2633219"/>
            <a:ext cx="1174293" cy="307777"/>
          </a:xfrm>
          <a:prstGeom prst="rect">
            <a:avLst/>
          </a:prstGeom>
          <a:noFill/>
        </p:spPr>
        <p:txBody>
          <a:bodyPr wrap="square" rtlCol="0">
            <a:spAutoFit/>
          </a:bodyPr>
          <a:lstStyle/>
          <a:p>
            <a:pPr algn="ctr"/>
            <a:r>
              <a:rPr lang="id-ID" sz="1400" b="1">
                <a:solidFill>
                  <a:schemeClr val="bg1"/>
                </a:solidFill>
                <a:latin typeface="Montserrat SemiBold" panose="00000700000000000000" pitchFamily="50" charset="0"/>
                <a:ea typeface="Lato" charset="0"/>
                <a:cs typeface="Lato" charset="0"/>
              </a:rPr>
              <a:t>CONCEPT</a:t>
            </a:r>
            <a:endParaRPr lang="en-US" sz="1400" b="1" dirty="0">
              <a:solidFill>
                <a:schemeClr val="bg1"/>
              </a:solidFill>
              <a:latin typeface="Montserrat SemiBold" panose="00000700000000000000" pitchFamily="50" charset="0"/>
              <a:ea typeface="Lato" charset="0"/>
              <a:cs typeface="Lato" charset="0"/>
            </a:endParaRPr>
          </a:p>
        </p:txBody>
      </p:sp>
      <p:sp>
        <p:nvSpPr>
          <p:cNvPr id="64" name="TextBox 63">
            <a:extLst>
              <a:ext uri="{FF2B5EF4-FFF2-40B4-BE49-F238E27FC236}">
                <a16:creationId xmlns:a16="http://schemas.microsoft.com/office/drawing/2014/main" id="{20AB5045-5C55-4090-B8D5-23552687ABFC}"/>
              </a:ext>
            </a:extLst>
          </p:cNvPr>
          <p:cNvSpPr txBox="1"/>
          <p:nvPr/>
        </p:nvSpPr>
        <p:spPr>
          <a:xfrm>
            <a:off x="7888167" y="1825009"/>
            <a:ext cx="1174293" cy="307777"/>
          </a:xfrm>
          <a:prstGeom prst="rect">
            <a:avLst/>
          </a:prstGeom>
          <a:noFill/>
        </p:spPr>
        <p:txBody>
          <a:bodyPr wrap="square" rtlCol="0">
            <a:spAutoFit/>
          </a:bodyPr>
          <a:lstStyle/>
          <a:p>
            <a:pPr algn="ctr"/>
            <a:r>
              <a:rPr lang="id-ID" sz="1400" b="1">
                <a:solidFill>
                  <a:schemeClr val="bg1"/>
                </a:solidFill>
                <a:latin typeface="Montserrat SemiBold" panose="00000700000000000000" pitchFamily="50" charset="0"/>
                <a:ea typeface="Lato" charset="0"/>
                <a:cs typeface="Lato" charset="0"/>
              </a:rPr>
              <a:t>STRATEGY</a:t>
            </a:r>
            <a:endParaRPr lang="en-US" sz="1400" b="1" dirty="0">
              <a:solidFill>
                <a:schemeClr val="bg1"/>
              </a:solidFill>
              <a:latin typeface="Montserrat SemiBold" panose="00000700000000000000" pitchFamily="50" charset="0"/>
              <a:ea typeface="Lato" charset="0"/>
              <a:cs typeface="Lato" charset="0"/>
            </a:endParaRPr>
          </a:p>
        </p:txBody>
      </p:sp>
      <p:sp>
        <p:nvSpPr>
          <p:cNvPr id="65" name="TextBox 64">
            <a:extLst>
              <a:ext uri="{FF2B5EF4-FFF2-40B4-BE49-F238E27FC236}">
                <a16:creationId xmlns:a16="http://schemas.microsoft.com/office/drawing/2014/main" id="{CA01183B-E863-43B0-B1D7-25B769A8020D}"/>
              </a:ext>
            </a:extLst>
          </p:cNvPr>
          <p:cNvSpPr txBox="1"/>
          <p:nvPr/>
        </p:nvSpPr>
        <p:spPr>
          <a:xfrm>
            <a:off x="9160435" y="2628049"/>
            <a:ext cx="1174293" cy="307777"/>
          </a:xfrm>
          <a:prstGeom prst="rect">
            <a:avLst/>
          </a:prstGeom>
          <a:noFill/>
        </p:spPr>
        <p:txBody>
          <a:bodyPr wrap="square" rtlCol="0">
            <a:spAutoFit/>
          </a:bodyPr>
          <a:lstStyle/>
          <a:p>
            <a:pPr algn="ctr"/>
            <a:r>
              <a:rPr lang="id-ID" sz="1400" b="1">
                <a:solidFill>
                  <a:schemeClr val="bg1"/>
                </a:solidFill>
                <a:latin typeface="Montserrat SemiBold" panose="00000700000000000000" pitchFamily="50" charset="0"/>
                <a:ea typeface="Lato" charset="0"/>
                <a:cs typeface="Lato" charset="0"/>
              </a:rPr>
              <a:t>PROMOTE</a:t>
            </a:r>
            <a:endParaRPr lang="en-US" sz="1400" b="1" dirty="0">
              <a:solidFill>
                <a:schemeClr val="bg1"/>
              </a:solidFill>
              <a:latin typeface="Montserrat SemiBold" panose="00000700000000000000" pitchFamily="50" charset="0"/>
              <a:ea typeface="Lato" charset="0"/>
              <a:cs typeface="Lato" charset="0"/>
            </a:endParaRPr>
          </a:p>
        </p:txBody>
      </p:sp>
      <p:pic>
        <p:nvPicPr>
          <p:cNvPr id="59" name="Imagen 58"/>
          <p:cNvPicPr>
            <a:picLocks noChangeAspect="1"/>
          </p:cNvPicPr>
          <p:nvPr/>
        </p:nvPicPr>
        <p:blipFill>
          <a:blip r:embed="rId3"/>
          <a:stretch>
            <a:fillRect/>
          </a:stretch>
        </p:blipFill>
        <p:spPr>
          <a:xfrm>
            <a:off x="896750" y="760290"/>
            <a:ext cx="4643438" cy="1436838"/>
          </a:xfrm>
          <a:prstGeom prst="rect">
            <a:avLst/>
          </a:prstGeom>
        </p:spPr>
      </p:pic>
      <p:sp>
        <p:nvSpPr>
          <p:cNvPr id="80" name="Rectángulo 79"/>
          <p:cNvSpPr/>
          <p:nvPr/>
        </p:nvSpPr>
        <p:spPr>
          <a:xfrm>
            <a:off x="0" y="760289"/>
            <a:ext cx="487680" cy="14232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90" name="TextBox 3">
            <a:extLst>
              <a:ext uri="{FF2B5EF4-FFF2-40B4-BE49-F238E27FC236}">
                <a16:creationId xmlns:a16="http://schemas.microsoft.com/office/drawing/2014/main" id="{C4FBCA7C-7E66-427A-AE80-D1AA30F47C49}"/>
              </a:ext>
            </a:extLst>
          </p:cNvPr>
          <p:cNvSpPr txBox="1"/>
          <p:nvPr/>
        </p:nvSpPr>
        <p:spPr>
          <a:xfrm>
            <a:off x="208698" y="2469973"/>
            <a:ext cx="6019542" cy="461665"/>
          </a:xfrm>
          <a:prstGeom prst="rect">
            <a:avLst/>
          </a:prstGeom>
          <a:noFill/>
        </p:spPr>
        <p:txBody>
          <a:bodyPr wrap="square" rtlCol="0">
            <a:spAutoFit/>
          </a:bodyPr>
          <a:lstStyle/>
          <a:p>
            <a:pPr algn="ctr"/>
            <a:r>
              <a:rPr lang="en-US" sz="2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pic>
        <p:nvPicPr>
          <p:cNvPr id="3" name="Imagen 2"/>
          <p:cNvPicPr>
            <a:picLocks noChangeAspect="1"/>
          </p:cNvPicPr>
          <p:nvPr/>
        </p:nvPicPr>
        <p:blipFill>
          <a:blip r:embed="rId4"/>
          <a:stretch>
            <a:fillRect/>
          </a:stretch>
        </p:blipFill>
        <p:spPr>
          <a:xfrm rot="7268734">
            <a:off x="-170247" y="1176459"/>
            <a:ext cx="1019955" cy="685282"/>
          </a:xfrm>
          <a:prstGeom prst="rect">
            <a:avLst/>
          </a:prstGeom>
        </p:spPr>
      </p:pic>
      <p:sp>
        <p:nvSpPr>
          <p:cNvPr id="36" name="Rectángulo 35"/>
          <p:cNvSpPr/>
          <p:nvPr/>
        </p:nvSpPr>
        <p:spPr>
          <a:xfrm>
            <a:off x="711673" y="2584213"/>
            <a:ext cx="128394" cy="23520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5" name="Título 1"/>
          <p:cNvSpPr txBox="1">
            <a:spLocks/>
          </p:cNvSpPr>
          <p:nvPr/>
        </p:nvSpPr>
        <p:spPr>
          <a:xfrm>
            <a:off x="907221" y="4008551"/>
            <a:ext cx="4923547" cy="2990339"/>
          </a:xfrm>
          <a:prstGeom prst="rect">
            <a:avLst/>
          </a:prstGeom>
        </p:spPr>
        <p:txBody>
          <a:bodyPr/>
          <a:lstStyle>
            <a:lvl1pPr algn="l" defTabSz="914400" rtl="0" eaLnBrk="1" latinLnBrk="0" hangingPunct="1">
              <a:lnSpc>
                <a:spcPct val="90000"/>
              </a:lnSpc>
              <a:spcBef>
                <a:spcPct val="0"/>
              </a:spcBef>
              <a:buNone/>
              <a:defRPr lang="en-US" sz="2500" b="1" i="0" kern="1200" baseline="0" dirty="0">
                <a:solidFill>
                  <a:srgbClr val="002060"/>
                </a:solidFill>
                <a:latin typeface="Segoe UI" panose="020B0502040204020203" pitchFamily="34" charset="0"/>
                <a:ea typeface="+mj-ea"/>
                <a:cs typeface="Segoe UI" panose="020B0502040204020203" pitchFamily="34" charset="0"/>
              </a:defRPr>
            </a:lvl1pPr>
          </a:lstStyle>
          <a:p>
            <a:r>
              <a:rPr lang="en-US" sz="3000" b="0" dirty="0">
                <a:solidFill>
                  <a:schemeClr val="accent6">
                    <a:lumMod val="50000"/>
                  </a:schemeClr>
                </a:solidFill>
                <a:latin typeface="Agency FB"/>
                <a:ea typeface="Futura PT Cond Book" charset="0"/>
                <a:cs typeface="Futura PT Cond Book" charset="0"/>
              </a:rPr>
              <a:t>Corporación MAKAIA</a:t>
            </a:r>
          </a:p>
          <a:p>
            <a:r>
              <a:rPr lang="en-US" sz="3000" b="0" dirty="0">
                <a:solidFill>
                  <a:schemeClr val="accent6">
                    <a:lumMod val="50000"/>
                  </a:schemeClr>
                </a:solidFill>
                <a:latin typeface="Agency FB"/>
                <a:ea typeface="Futura PT Cond Book" charset="0"/>
                <a:cs typeface="Futura PT Cond Book" charset="0"/>
              </a:rPr>
              <a:t>Medellín, Colombia</a:t>
            </a:r>
          </a:p>
          <a:p>
            <a:r>
              <a:rPr lang="en-US" sz="3000" b="0" dirty="0">
                <a:solidFill>
                  <a:schemeClr val="accent6">
                    <a:lumMod val="50000"/>
                  </a:schemeClr>
                </a:solidFill>
                <a:latin typeface="Agency FB"/>
                <a:ea typeface="Futura PT Cond Book" charset="0"/>
                <a:cs typeface="Futura PT Cond Book" charset="0"/>
              </a:rPr>
              <a:t>Carrera 43A – 34-155. Almacentro</a:t>
            </a:r>
          </a:p>
          <a:p>
            <a:r>
              <a:rPr lang="en-US" sz="3000" b="0" dirty="0">
                <a:solidFill>
                  <a:schemeClr val="accent6">
                    <a:lumMod val="50000"/>
                  </a:schemeClr>
                </a:solidFill>
                <a:latin typeface="Agency FB"/>
                <a:ea typeface="Futura PT Cond Book" charset="0"/>
                <a:cs typeface="Futura PT Cond Book" charset="0"/>
              </a:rPr>
              <a:t>Torre Norte, Oficina 701</a:t>
            </a:r>
          </a:p>
          <a:p>
            <a:r>
              <a:rPr lang="en-US" sz="3000" b="0" dirty="0">
                <a:solidFill>
                  <a:schemeClr val="accent6">
                    <a:lumMod val="50000"/>
                  </a:schemeClr>
                </a:solidFill>
                <a:latin typeface="Agency FB"/>
                <a:ea typeface="Futura PT Cond Book" charset="0"/>
                <a:cs typeface="Futura PT Cond Book" charset="0"/>
              </a:rPr>
              <a:t>Teléfono: (+574) 448 03 74</a:t>
            </a:r>
          </a:p>
          <a:p>
            <a:r>
              <a:rPr lang="en-US" sz="3000" b="0" dirty="0">
                <a:solidFill>
                  <a:schemeClr val="accent6">
                    <a:lumMod val="50000"/>
                  </a:schemeClr>
                </a:solidFill>
                <a:latin typeface="Agency FB"/>
                <a:ea typeface="Futura PT Cond Book" charset="0"/>
                <a:cs typeface="Futura PT Cond Book" charset="0"/>
              </a:rPr>
              <a:t>Móvil: (+57) 320 761 01 76</a:t>
            </a:r>
          </a:p>
          <a:p>
            <a:endParaRPr lang="en-US" sz="3200" b="0" dirty="0">
              <a:solidFill>
                <a:schemeClr val="accent6">
                  <a:lumMod val="50000"/>
                </a:schemeClr>
              </a:solidFill>
              <a:latin typeface="Agency FB"/>
              <a:ea typeface="Futura PT Cond Book" charset="0"/>
              <a:cs typeface="Futura PT Cond Book" charset="0"/>
            </a:endParaRPr>
          </a:p>
          <a:p>
            <a:endParaRPr lang="en-US" sz="3200" b="0" dirty="0">
              <a:solidFill>
                <a:schemeClr val="accent6">
                  <a:lumMod val="50000"/>
                </a:schemeClr>
              </a:solidFill>
              <a:latin typeface="Agency FB"/>
              <a:ea typeface="Futura PT Cond Book" charset="0"/>
              <a:cs typeface="Futura PT Cond Book" charset="0"/>
            </a:endParaRPr>
          </a:p>
          <a:p>
            <a:endParaRPr lang="en-US" sz="3200" dirty="0">
              <a:solidFill>
                <a:schemeClr val="accent6">
                  <a:lumMod val="50000"/>
                </a:schemeClr>
              </a:solidFill>
              <a:latin typeface="Agency FB"/>
              <a:ea typeface="Futura PT Cond Book" charset="0"/>
              <a:cs typeface="Futura PT Cond Book" charset="0"/>
            </a:endParaRPr>
          </a:p>
          <a:p>
            <a:endParaRPr lang="en-US" sz="3200" dirty="0">
              <a:solidFill>
                <a:schemeClr val="accent6">
                  <a:lumMod val="50000"/>
                </a:schemeClr>
              </a:solidFill>
              <a:latin typeface="Agency FB"/>
              <a:ea typeface="Futura PT Cond Book" charset="0"/>
              <a:cs typeface="Futura PT Cond Book" charset="0"/>
            </a:endParaRPr>
          </a:p>
          <a:p>
            <a:endParaRPr lang="en-US" sz="3200" dirty="0">
              <a:solidFill>
                <a:schemeClr val="accent6">
                  <a:lumMod val="50000"/>
                </a:schemeClr>
              </a:solidFill>
              <a:latin typeface="Agency FB"/>
              <a:ea typeface="Futura PT Cond Book" charset="0"/>
              <a:cs typeface="Futura PT Cond Book" charset="0"/>
            </a:endParaRPr>
          </a:p>
        </p:txBody>
      </p:sp>
      <p:pic>
        <p:nvPicPr>
          <p:cNvPr id="16" name="Imagen 15"/>
          <p:cNvPicPr>
            <a:picLocks noChangeAspect="1"/>
          </p:cNvPicPr>
          <p:nvPr/>
        </p:nvPicPr>
        <p:blipFill rotWithShape="1">
          <a:blip r:embed="rId5" cstate="email">
            <a:extLst>
              <a:ext uri="{28A0092B-C50C-407E-A947-70E740481C1C}">
                <a14:useLocalDpi xmlns:a14="http://schemas.microsoft.com/office/drawing/2010/main" val="0"/>
              </a:ext>
            </a:extLst>
          </a:blip>
          <a:srcRect l="24761" t="2212" r="24681" b="3006"/>
          <a:stretch/>
        </p:blipFill>
        <p:spPr>
          <a:xfrm>
            <a:off x="6486080" y="6279314"/>
            <a:ext cx="587960" cy="578686"/>
          </a:xfrm>
          <a:prstGeom prst="rect">
            <a:avLst/>
          </a:prstGeom>
        </p:spPr>
      </p:pic>
      <p:pic>
        <p:nvPicPr>
          <p:cNvPr id="17" name="Imagen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328" y="6279315"/>
            <a:ext cx="578686" cy="578686"/>
          </a:xfrm>
          <a:prstGeom prst="rect">
            <a:avLst/>
          </a:prstGeom>
        </p:spPr>
      </p:pic>
      <p:pic>
        <p:nvPicPr>
          <p:cNvPr id="19" name="Imagen 18"/>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151473" y="6279314"/>
            <a:ext cx="578686" cy="578686"/>
          </a:xfrm>
          <a:prstGeom prst="rect">
            <a:avLst/>
          </a:prstGeom>
        </p:spPr>
      </p:pic>
      <p:pic>
        <p:nvPicPr>
          <p:cNvPr id="20" name="Imagen 19"/>
          <p:cNvPicPr>
            <a:picLocks noChangeAspect="1"/>
          </p:cNvPicPr>
          <p:nvPr/>
        </p:nvPicPr>
        <p:blipFill rotWithShape="1">
          <a:blip r:embed="rId8" cstate="email">
            <a:extLst>
              <a:ext uri="{28A0092B-C50C-407E-A947-70E740481C1C}">
                <a14:useLocalDpi xmlns:a14="http://schemas.microsoft.com/office/drawing/2010/main" val="0"/>
              </a:ext>
            </a:extLst>
          </a:blip>
          <a:srcRect l="23915" t="8391" r="23915" b="7895"/>
          <a:stretch/>
        </p:blipFill>
        <p:spPr>
          <a:xfrm>
            <a:off x="8450447" y="6279314"/>
            <a:ext cx="580973" cy="578686"/>
          </a:xfrm>
          <a:prstGeom prst="rect">
            <a:avLst/>
          </a:prstGeom>
        </p:spPr>
      </p:pic>
      <p:pic>
        <p:nvPicPr>
          <p:cNvPr id="21" name="Imagen 20"/>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9028326" y="6075148"/>
            <a:ext cx="987017" cy="987017"/>
          </a:xfrm>
          <a:prstGeom prst="rect">
            <a:avLst/>
          </a:prstGeom>
        </p:spPr>
      </p:pic>
      <p:sp>
        <p:nvSpPr>
          <p:cNvPr id="23" name="Título 1"/>
          <p:cNvSpPr txBox="1">
            <a:spLocks/>
          </p:cNvSpPr>
          <p:nvPr/>
        </p:nvSpPr>
        <p:spPr>
          <a:xfrm>
            <a:off x="10054613" y="6261205"/>
            <a:ext cx="2697801" cy="596795"/>
          </a:xfrm>
          <a:prstGeom prst="rect">
            <a:avLst/>
          </a:prstGeom>
        </p:spPr>
        <p:txBody>
          <a:bodyPr lIns="91440" tIns="45720" rIns="91440" bIns="45720" anchor="t"/>
          <a:lstStyle>
            <a:lvl1pPr algn="l" defTabSz="914400" rtl="0" eaLnBrk="1" latinLnBrk="0" hangingPunct="1">
              <a:lnSpc>
                <a:spcPct val="90000"/>
              </a:lnSpc>
              <a:spcBef>
                <a:spcPct val="0"/>
              </a:spcBef>
              <a:buNone/>
              <a:defRPr lang="en-US" sz="2500" b="1" i="0" kern="1200" baseline="0" dirty="0">
                <a:solidFill>
                  <a:srgbClr val="002060"/>
                </a:solidFill>
                <a:latin typeface="Segoe UI" panose="020B0502040204020203" pitchFamily="34" charset="0"/>
                <a:ea typeface="+mj-ea"/>
                <a:cs typeface="Segoe UI" panose="020B0502040204020203" pitchFamily="34" charset="0"/>
              </a:defRPr>
            </a:lvl1pPr>
          </a:lstStyle>
          <a:p>
            <a:r>
              <a:rPr lang="en-US" sz="3200" b="0" dirty="0">
                <a:solidFill>
                  <a:srgbClr val="7F7F7F"/>
                </a:solidFill>
                <a:latin typeface="Futura PT Cond Book"/>
                <a:ea typeface="Futura PT Cond Book" charset="0"/>
                <a:cs typeface="Futura PT Cond Book" charset="0"/>
              </a:rPr>
              <a:t>@</a:t>
            </a:r>
            <a:r>
              <a:rPr lang="en-US" sz="3200" b="0" dirty="0">
                <a:solidFill>
                  <a:schemeClr val="accent5">
                    <a:lumMod val="50000"/>
                  </a:schemeClr>
                </a:solidFill>
                <a:latin typeface="Agency FB"/>
                <a:ea typeface="Futura PT Cond Book" charset="0"/>
                <a:cs typeface="Futura PT Cond Book" charset="0"/>
              </a:rPr>
              <a:t>makaiaorg</a:t>
            </a:r>
          </a:p>
          <a:p>
            <a:endParaRPr lang="en-US" sz="3200" b="0" dirty="0">
              <a:solidFill>
                <a:srgbClr val="7F7F7F"/>
              </a:solidFill>
              <a:latin typeface="Futura PT Cond Book" charset="0"/>
              <a:ea typeface="Futura PT Cond Book" charset="0"/>
              <a:cs typeface="Futura PT Cond Book" charset="0"/>
            </a:endParaRPr>
          </a:p>
          <a:p>
            <a:endParaRPr lang="en-US" sz="3200" b="0" dirty="0">
              <a:solidFill>
                <a:srgbClr val="7F7F7F"/>
              </a:solidFill>
              <a:latin typeface="Futura PT Cond Book" charset="0"/>
              <a:ea typeface="Futura PT Cond Book" charset="0"/>
              <a:cs typeface="Futura PT Cond Book" charset="0"/>
            </a:endParaRPr>
          </a:p>
          <a:p>
            <a:endParaRPr lang="en-US" sz="3200" b="0" dirty="0">
              <a:solidFill>
                <a:srgbClr val="7F7F7F"/>
              </a:solidFill>
              <a:latin typeface="Futura PT Cond Book" charset="0"/>
              <a:ea typeface="Futura PT Cond Book" charset="0"/>
              <a:cs typeface="Futura PT Cond Book" charset="0"/>
            </a:endParaRPr>
          </a:p>
          <a:p>
            <a:endParaRPr lang="en-US" sz="3200" dirty="0">
              <a:latin typeface="Futura PT Cond Book" charset="0"/>
              <a:ea typeface="Futura PT Cond Book" charset="0"/>
              <a:cs typeface="Futura PT Cond Book" charset="0"/>
            </a:endParaRPr>
          </a:p>
          <a:p>
            <a:endParaRPr lang="en-US" sz="3200" dirty="0">
              <a:latin typeface="Futura PT Cond Book" charset="0"/>
              <a:ea typeface="Futura PT Cond Book" charset="0"/>
              <a:cs typeface="Futura PT Cond Book" charset="0"/>
            </a:endParaRPr>
          </a:p>
          <a:p>
            <a:endParaRPr lang="en-US" sz="3200" dirty="0">
              <a:latin typeface="Futura PT Cond Book" charset="0"/>
              <a:ea typeface="Futura PT Cond Book" charset="0"/>
              <a:cs typeface="Futura PT Cond Book" charset="0"/>
            </a:endParaRPr>
          </a:p>
        </p:txBody>
      </p:sp>
      <p:sp>
        <p:nvSpPr>
          <p:cNvPr id="4" name="Rectángulo 3"/>
          <p:cNvSpPr/>
          <p:nvPr/>
        </p:nvSpPr>
        <p:spPr>
          <a:xfrm>
            <a:off x="997376" y="2803870"/>
            <a:ext cx="5786893" cy="646331"/>
          </a:xfrm>
          <a:prstGeom prst="rect">
            <a:avLst/>
          </a:prstGeom>
        </p:spPr>
        <p:txBody>
          <a:bodyPr wrap="square" lIns="91440" tIns="45720" rIns="91440" bIns="45720" anchor="t">
            <a:spAutoFit/>
          </a:bodyPr>
          <a:lstStyle/>
          <a:p>
            <a:r>
              <a:rPr lang="en-US" sz="3600" dirty="0">
                <a:solidFill>
                  <a:schemeClr val="accent5">
                    <a:lumMod val="50000"/>
                  </a:schemeClr>
                </a:solidFill>
                <a:latin typeface="Agency FB"/>
                <a:ea typeface="Futura PT Cond Book" charset="0"/>
                <a:cs typeface="Futura PT Cond Book" charset="0"/>
              </a:rPr>
              <a:t>Info: comunicaciones@makaia.org</a:t>
            </a:r>
          </a:p>
        </p:txBody>
      </p:sp>
    </p:spTree>
    <p:extLst>
      <p:ext uri="{BB962C8B-B14F-4D97-AF65-F5344CB8AC3E}">
        <p14:creationId xmlns:p14="http://schemas.microsoft.com/office/powerpoint/2010/main" val="19871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arn(inVertical)">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54DF2-188F-49E3-98A5-A590FA054F00}"/>
              </a:ext>
            </a:extLst>
          </p:cNvPr>
          <p:cNvSpPr>
            <a:spLocks noGrp="1"/>
          </p:cNvSpPr>
          <p:nvPr>
            <p:ph type="title"/>
          </p:nvPr>
        </p:nvSpPr>
        <p:spPr>
          <a:xfrm>
            <a:off x="1354567" y="889769"/>
            <a:ext cx="5777753" cy="1325563"/>
          </a:xfrm>
        </p:spPr>
        <p:txBody>
          <a:bodyPr/>
          <a:lstStyle/>
          <a:p>
            <a:r>
              <a:rPr lang="es-CO" sz="6000" dirty="0"/>
              <a:t>Contenido</a:t>
            </a:r>
            <a:endParaRPr lang="es-CO" dirty="0"/>
          </a:p>
        </p:txBody>
      </p:sp>
      <p:sp>
        <p:nvSpPr>
          <p:cNvPr id="5" name="CuadroTexto 4">
            <a:extLst>
              <a:ext uri="{FF2B5EF4-FFF2-40B4-BE49-F238E27FC236}">
                <a16:creationId xmlns:a16="http://schemas.microsoft.com/office/drawing/2014/main" id="{57D0A560-9661-278A-FD28-4FED9356491C}"/>
              </a:ext>
            </a:extLst>
          </p:cNvPr>
          <p:cNvSpPr txBox="1"/>
          <p:nvPr/>
        </p:nvSpPr>
        <p:spPr>
          <a:xfrm>
            <a:off x="166253" y="2459578"/>
            <a:ext cx="4835238" cy="3354765"/>
          </a:xfrm>
          <a:prstGeom prst="rect">
            <a:avLst/>
          </a:prstGeom>
          <a:noFill/>
        </p:spPr>
        <p:txBody>
          <a:bodyPr wrap="square" rtlCol="0">
            <a:spAutoFit/>
          </a:bodyPr>
          <a:lstStyle/>
          <a:p>
            <a:pPr marL="1885950" lvl="3" indent="-514350">
              <a:buFont typeface="+mj-lt"/>
              <a:buAutoNum type="arabicPeriod"/>
            </a:pPr>
            <a:r>
              <a:rPr lang="es-ES" dirty="0"/>
              <a:t>Constraints</a:t>
            </a:r>
          </a:p>
          <a:p>
            <a:pPr marL="2228850" lvl="4" indent="-400050">
              <a:buFont typeface="+mj-lt"/>
              <a:buAutoNum type="alphaLcParenR"/>
            </a:pPr>
            <a:r>
              <a:rPr lang="en-US" sz="1400" dirty="0"/>
              <a:t>Primary key</a:t>
            </a:r>
          </a:p>
          <a:p>
            <a:pPr marL="2228850" lvl="4" indent="-400050">
              <a:buFont typeface="+mj-lt"/>
              <a:buAutoNum type="alphaLcParenR"/>
            </a:pPr>
            <a:r>
              <a:rPr lang="en-US" sz="1400" dirty="0"/>
              <a:t>Foreign key</a:t>
            </a:r>
          </a:p>
          <a:p>
            <a:pPr marL="2228850" lvl="4" indent="-400050">
              <a:buFont typeface="+mj-lt"/>
              <a:buAutoNum type="alphaLcParenR"/>
            </a:pPr>
            <a:r>
              <a:rPr lang="en-US" sz="1400" dirty="0"/>
              <a:t>Not null</a:t>
            </a:r>
          </a:p>
          <a:p>
            <a:pPr marL="2228850" lvl="4" indent="-400050">
              <a:buFont typeface="+mj-lt"/>
              <a:buAutoNum type="alphaLcParenR"/>
            </a:pPr>
            <a:r>
              <a:rPr lang="en-US" sz="1400" dirty="0"/>
              <a:t>Unique</a:t>
            </a:r>
          </a:p>
          <a:p>
            <a:pPr marL="2228850" lvl="4" indent="-400050">
              <a:buFont typeface="+mj-lt"/>
              <a:buAutoNum type="alphaLcParenR"/>
            </a:pPr>
            <a:r>
              <a:rPr lang="en-US" sz="1400" dirty="0"/>
              <a:t>Check</a:t>
            </a:r>
            <a:br>
              <a:rPr lang="en-US" sz="1400" dirty="0"/>
            </a:br>
            <a:endParaRPr lang="es-ES" sz="1400" dirty="0"/>
          </a:p>
          <a:p>
            <a:pPr marL="1885950" lvl="3" indent="-514350">
              <a:buFont typeface="+mj-lt"/>
              <a:buAutoNum type="arabicPeriod"/>
            </a:pPr>
            <a:r>
              <a:rPr lang="es-CO" sz="1600" dirty="0"/>
              <a:t>Usos</a:t>
            </a:r>
            <a:r>
              <a:rPr lang="en-US" sz="1600" dirty="0"/>
              <a:t> </a:t>
            </a:r>
            <a:r>
              <a:rPr lang="es-CO" sz="1600" dirty="0"/>
              <a:t>prácticos</a:t>
            </a:r>
            <a:r>
              <a:rPr lang="en-US" sz="1600" dirty="0"/>
              <a:t> de Operadores </a:t>
            </a:r>
            <a:r>
              <a:rPr lang="es-ES" sz="1600" dirty="0"/>
              <a:t>Min, max,  limit, distinct, </a:t>
            </a:r>
            <a:r>
              <a:rPr lang="en-US" sz="1600" dirty="0"/>
              <a:t>like, in, not in, &lt;&gt;, group by, count, order by,  having.</a:t>
            </a:r>
            <a:br>
              <a:rPr lang="en-US" sz="1600" dirty="0"/>
            </a:br>
            <a:endParaRPr lang="en-US" sz="1600" dirty="0"/>
          </a:p>
          <a:p>
            <a:pPr marL="1885950" lvl="3" indent="-514350">
              <a:buFont typeface="+mj-lt"/>
              <a:buAutoNum type="arabicPeriod"/>
            </a:pPr>
            <a:r>
              <a:rPr lang="es-ES" sz="1600" dirty="0"/>
              <a:t>Subconsultas, relación de tablas.</a:t>
            </a:r>
          </a:p>
          <a:p>
            <a:endParaRPr lang="es-CO" sz="1400" dirty="0"/>
          </a:p>
        </p:txBody>
      </p:sp>
      <p:pic>
        <p:nvPicPr>
          <p:cNvPr id="4" name="Imagen 3">
            <a:extLst>
              <a:ext uri="{FF2B5EF4-FFF2-40B4-BE49-F238E27FC236}">
                <a16:creationId xmlns:a16="http://schemas.microsoft.com/office/drawing/2014/main" id="{91A886A2-E666-749D-34ED-FF576B136B92}"/>
              </a:ext>
            </a:extLst>
          </p:cNvPr>
          <p:cNvPicPr>
            <a:picLocks noChangeAspect="1"/>
          </p:cNvPicPr>
          <p:nvPr/>
        </p:nvPicPr>
        <p:blipFill>
          <a:blip r:embed="rId4"/>
          <a:stretch>
            <a:fillRect/>
          </a:stretch>
        </p:blipFill>
        <p:spPr>
          <a:xfrm>
            <a:off x="4677784" y="2215332"/>
            <a:ext cx="2836431" cy="1677382"/>
          </a:xfrm>
          <a:prstGeom prst="rect">
            <a:avLst/>
          </a:prstGeom>
        </p:spPr>
      </p:pic>
    </p:spTree>
    <p:extLst>
      <p:ext uri="{BB962C8B-B14F-4D97-AF65-F5344CB8AC3E}">
        <p14:creationId xmlns:p14="http://schemas.microsoft.com/office/powerpoint/2010/main" val="106698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1116620"/>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Constraints</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5" name="CuadroTexto 4">
            <a:extLst>
              <a:ext uri="{FF2B5EF4-FFF2-40B4-BE49-F238E27FC236}">
                <a16:creationId xmlns:a16="http://schemas.microsoft.com/office/drawing/2014/main" id="{DD0868BB-6636-46B9-88C4-EA99F35CC901}"/>
              </a:ext>
            </a:extLst>
          </p:cNvPr>
          <p:cNvSpPr txBox="1"/>
          <p:nvPr/>
        </p:nvSpPr>
        <p:spPr>
          <a:xfrm>
            <a:off x="1933012" y="2852826"/>
            <a:ext cx="4162988" cy="2031325"/>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US" sz="1800" b="0" i="0" u="none" strike="noStrike" kern="1200" cap="none" spc="0" normalizeH="0" baseline="0" noProof="0" dirty="0">
                <a:ln>
                  <a:noFill/>
                </a:ln>
                <a:solidFill>
                  <a:srgbClr val="000000"/>
                </a:solidFill>
                <a:effectLst/>
                <a:uLnTx/>
                <a:uFillTx/>
                <a:latin typeface="OracleSansVF"/>
                <a:ea typeface="+mn-ea"/>
                <a:cs typeface="+mn-cs"/>
              </a:rPr>
              <a:t>Son restricciones para limitar el tipo de dato que puede ingresarse en una tabla. Dichas restricciones pueden especificarse cuando la tabla se crea por primera vez a través de la instrucción CREATE TABLE, o luego de crear la tabla a través de la instrucción ALTER TABLE.</a:t>
            </a:r>
            <a:endParaRPr kumimoji="0" lang="es-CO" sz="1800" b="0" i="0" u="none" strike="noStrike" kern="1200" cap="none" spc="0" normalizeH="0" baseline="0" noProof="0" dirty="0">
              <a:ln>
                <a:noFill/>
              </a:ln>
              <a:solidFill>
                <a:srgbClr val="000000"/>
              </a:solidFill>
              <a:effectLst/>
              <a:uLnTx/>
              <a:uFillTx/>
              <a:latin typeface="OracleSansVF"/>
              <a:ea typeface="+mn-ea"/>
              <a:cs typeface="+mn-cs"/>
            </a:endParaRPr>
          </a:p>
        </p:txBody>
      </p:sp>
      <p:pic>
        <p:nvPicPr>
          <p:cNvPr id="8" name="Imagen 7">
            <a:extLst>
              <a:ext uri="{FF2B5EF4-FFF2-40B4-BE49-F238E27FC236}">
                <a16:creationId xmlns:a16="http://schemas.microsoft.com/office/drawing/2014/main" id="{C23A6BCD-A6CD-80F1-D392-4B0921F757E9}"/>
              </a:ext>
            </a:extLst>
          </p:cNvPr>
          <p:cNvPicPr>
            <a:picLocks noChangeAspect="1"/>
          </p:cNvPicPr>
          <p:nvPr/>
        </p:nvPicPr>
        <p:blipFill>
          <a:blip r:embed="rId4"/>
          <a:stretch>
            <a:fillRect/>
          </a:stretch>
        </p:blipFill>
        <p:spPr>
          <a:xfrm>
            <a:off x="6622098" y="2618334"/>
            <a:ext cx="3927853" cy="2700399"/>
          </a:xfrm>
          <a:prstGeom prst="rect">
            <a:avLst/>
          </a:prstGeom>
        </p:spPr>
      </p:pic>
    </p:spTree>
    <p:extLst>
      <p:ext uri="{BB962C8B-B14F-4D97-AF65-F5344CB8AC3E}">
        <p14:creationId xmlns:p14="http://schemas.microsoft.com/office/powerpoint/2010/main" val="214657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1116620"/>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Constraints</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5" name="CuadroTexto 4">
            <a:extLst>
              <a:ext uri="{FF2B5EF4-FFF2-40B4-BE49-F238E27FC236}">
                <a16:creationId xmlns:a16="http://schemas.microsoft.com/office/drawing/2014/main" id="{DD0868BB-6636-46B9-88C4-EA99F35CC901}"/>
              </a:ext>
            </a:extLst>
          </p:cNvPr>
          <p:cNvSpPr txBox="1"/>
          <p:nvPr/>
        </p:nvSpPr>
        <p:spPr>
          <a:xfrm>
            <a:off x="1933012" y="2852826"/>
            <a:ext cx="4162988" cy="2308324"/>
          </a:xfrm>
          <a:prstGeom prst="rect">
            <a:avLst/>
          </a:prstGeom>
          <a:noFill/>
        </p:spPr>
        <p:txBody>
          <a:bodyPr wrap="square" rtlCol="0">
            <a:spAutoFit/>
          </a:bodyPr>
          <a:lstStyle/>
          <a:p>
            <a:pPr marL="0" marR="0" indent="0" algn="just" rtl="0" eaLnBrk="1" fontAlgn="auto" latinLnBrk="0" hangingPunct="1">
              <a:spcBef>
                <a:spcPts val="0"/>
              </a:spcBef>
              <a:spcAft>
                <a:spcPts val="0"/>
              </a:spcAft>
            </a:pPr>
            <a:r>
              <a:rPr lang="es-US" sz="1800" b="0" i="0" kern="1200" spc="0" baseline="0" dirty="0">
                <a:ln>
                  <a:noFill/>
                </a:ln>
                <a:solidFill>
                  <a:srgbClr val="000000"/>
                </a:solidFill>
                <a:effectLst/>
                <a:latin typeface="OracleSansVF"/>
                <a:ea typeface="+mn-ea"/>
                <a:cs typeface="+mn-cs"/>
              </a:rPr>
              <a:t>Los tipos comunes de restricciones incluyen las siguientes:</a:t>
            </a:r>
          </a:p>
          <a:p>
            <a:pPr marL="0" marR="0" indent="0" algn="just" rtl="0" eaLnBrk="1" fontAlgn="auto" latinLnBrk="0" hangingPunct="1">
              <a:spcBef>
                <a:spcPts val="0"/>
              </a:spcBef>
              <a:spcAft>
                <a:spcPts val="0"/>
              </a:spcAft>
            </a:pPr>
            <a:endParaRPr lang="es-CO" dirty="0">
              <a:effectLst/>
            </a:endParaRPr>
          </a:p>
          <a:p>
            <a:pPr marL="285750" marR="0" indent="-285750" algn="just" rtl="0" eaLnBrk="1" fontAlgn="auto" latinLnBrk="0" hangingPunct="1">
              <a:spcBef>
                <a:spcPts val="0"/>
              </a:spcBef>
              <a:spcAft>
                <a:spcPts val="0"/>
              </a:spcAft>
              <a:buFont typeface="Arial" panose="020B0604020202020204" pitchFamily="34" charset="0"/>
              <a:buChar char="•"/>
            </a:pPr>
            <a:r>
              <a:rPr lang="es-US" sz="1800" b="0" i="0" kern="1200" spc="0" baseline="0" dirty="0">
                <a:ln>
                  <a:noFill/>
                </a:ln>
                <a:solidFill>
                  <a:srgbClr val="000000"/>
                </a:solidFill>
                <a:effectLst/>
                <a:latin typeface="OracleSansVF"/>
                <a:ea typeface="+mn-ea"/>
                <a:cs typeface="+mn-cs"/>
              </a:rPr>
              <a:t>PRIMARY KEY</a:t>
            </a:r>
            <a:endParaRPr lang="es-CO" dirty="0">
              <a:effectLst/>
            </a:endParaRPr>
          </a:p>
          <a:p>
            <a:pPr marL="285750" marR="0" indent="-285750" algn="just" rtl="0" eaLnBrk="1" fontAlgn="auto" latinLnBrk="0" hangingPunct="1">
              <a:spcBef>
                <a:spcPts val="0"/>
              </a:spcBef>
              <a:spcAft>
                <a:spcPts val="0"/>
              </a:spcAft>
              <a:buFont typeface="Arial" panose="020B0604020202020204" pitchFamily="34" charset="0"/>
              <a:buChar char="•"/>
            </a:pPr>
            <a:r>
              <a:rPr lang="es-US" sz="1800" b="0" i="0" kern="1200" spc="0" baseline="0" dirty="0">
                <a:ln>
                  <a:noFill/>
                </a:ln>
                <a:solidFill>
                  <a:srgbClr val="000000"/>
                </a:solidFill>
                <a:effectLst/>
                <a:latin typeface="OracleSansVF"/>
                <a:ea typeface="+mn-ea"/>
                <a:cs typeface="+mn-cs"/>
              </a:rPr>
              <a:t>FOREIGN KEY</a:t>
            </a:r>
            <a:endParaRPr lang="es-CO" dirty="0">
              <a:effectLst/>
            </a:endParaRPr>
          </a:p>
          <a:p>
            <a:pPr marL="285750" marR="0" indent="-285750" algn="just" rtl="0" eaLnBrk="1" fontAlgn="auto" latinLnBrk="0" hangingPunct="1">
              <a:spcBef>
                <a:spcPts val="0"/>
              </a:spcBef>
              <a:spcAft>
                <a:spcPts val="0"/>
              </a:spcAft>
              <a:buFont typeface="Arial" panose="020B0604020202020204" pitchFamily="34" charset="0"/>
              <a:buChar char="•"/>
            </a:pPr>
            <a:r>
              <a:rPr lang="es-US" sz="1800" b="0" i="0" kern="1200" spc="0" baseline="0" dirty="0">
                <a:ln>
                  <a:noFill/>
                </a:ln>
                <a:solidFill>
                  <a:srgbClr val="000000"/>
                </a:solidFill>
                <a:effectLst/>
                <a:latin typeface="OracleSansVF"/>
                <a:ea typeface="+mn-ea"/>
                <a:cs typeface="+mn-cs"/>
              </a:rPr>
              <a:t>NOT NULL</a:t>
            </a:r>
            <a:endParaRPr lang="es-CO" dirty="0">
              <a:effectLst/>
            </a:endParaRPr>
          </a:p>
          <a:p>
            <a:pPr marL="285750" marR="0" indent="-285750" algn="just" rtl="0" eaLnBrk="1" fontAlgn="auto" latinLnBrk="0" hangingPunct="1">
              <a:spcBef>
                <a:spcPts val="0"/>
              </a:spcBef>
              <a:spcAft>
                <a:spcPts val="0"/>
              </a:spcAft>
              <a:buFont typeface="Arial" panose="020B0604020202020204" pitchFamily="34" charset="0"/>
              <a:buChar char="•"/>
            </a:pPr>
            <a:r>
              <a:rPr lang="es-US" sz="1800" b="0" i="0" kern="1200" spc="0" baseline="0" dirty="0">
                <a:ln>
                  <a:noFill/>
                </a:ln>
                <a:solidFill>
                  <a:srgbClr val="000000"/>
                </a:solidFill>
                <a:effectLst/>
                <a:latin typeface="OracleSansVF"/>
                <a:ea typeface="+mn-ea"/>
                <a:cs typeface="+mn-cs"/>
              </a:rPr>
              <a:t>UNIQUE</a:t>
            </a:r>
            <a:endParaRPr lang="es-CO" dirty="0">
              <a:effectLst/>
            </a:endParaRPr>
          </a:p>
          <a:p>
            <a:pPr marL="285750" marR="0" indent="-285750" algn="just" rtl="0" eaLnBrk="1" fontAlgn="auto" latinLnBrk="0" hangingPunct="1">
              <a:spcBef>
                <a:spcPts val="0"/>
              </a:spcBef>
              <a:spcAft>
                <a:spcPts val="0"/>
              </a:spcAft>
              <a:buFont typeface="Arial" panose="020B0604020202020204" pitchFamily="34" charset="0"/>
              <a:buChar char="•"/>
            </a:pPr>
            <a:r>
              <a:rPr lang="es-US" sz="1800" b="0" i="0" kern="1200" spc="0" baseline="0" dirty="0">
                <a:ln>
                  <a:noFill/>
                </a:ln>
                <a:solidFill>
                  <a:srgbClr val="000000"/>
                </a:solidFill>
                <a:effectLst/>
                <a:latin typeface="OracleSansVF"/>
                <a:ea typeface="+mn-ea"/>
                <a:cs typeface="+mn-cs"/>
              </a:rPr>
              <a:t>CHECK</a:t>
            </a:r>
            <a:endParaRPr lang="es-CO" dirty="0">
              <a:effectLst/>
            </a:endParaRPr>
          </a:p>
        </p:txBody>
      </p:sp>
      <p:pic>
        <p:nvPicPr>
          <p:cNvPr id="4" name="Imagen 3">
            <a:extLst>
              <a:ext uri="{FF2B5EF4-FFF2-40B4-BE49-F238E27FC236}">
                <a16:creationId xmlns:a16="http://schemas.microsoft.com/office/drawing/2014/main" id="{9EDF2C82-CEFD-34F2-F1E8-90AC8227E371}"/>
              </a:ext>
            </a:extLst>
          </p:cNvPr>
          <p:cNvPicPr>
            <a:picLocks noChangeAspect="1"/>
          </p:cNvPicPr>
          <p:nvPr/>
        </p:nvPicPr>
        <p:blipFill>
          <a:blip r:embed="rId4"/>
          <a:stretch>
            <a:fillRect/>
          </a:stretch>
        </p:blipFill>
        <p:spPr>
          <a:xfrm>
            <a:off x="6288269" y="2397038"/>
            <a:ext cx="3915321" cy="3219899"/>
          </a:xfrm>
          <a:prstGeom prst="rect">
            <a:avLst/>
          </a:prstGeom>
        </p:spPr>
      </p:pic>
    </p:spTree>
    <p:extLst>
      <p:ext uri="{BB962C8B-B14F-4D97-AF65-F5344CB8AC3E}">
        <p14:creationId xmlns:p14="http://schemas.microsoft.com/office/powerpoint/2010/main" val="5389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5559" y="1151998"/>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PRIMARY KEY</a:t>
            </a:r>
          </a:p>
        </p:txBody>
      </p:sp>
      <p:sp>
        <p:nvSpPr>
          <p:cNvPr id="5" name="CuadroTexto 4">
            <a:extLst>
              <a:ext uri="{FF2B5EF4-FFF2-40B4-BE49-F238E27FC236}">
                <a16:creationId xmlns:a16="http://schemas.microsoft.com/office/drawing/2014/main" id="{DD0868BB-6636-46B9-88C4-EA99F35CC901}"/>
              </a:ext>
            </a:extLst>
          </p:cNvPr>
          <p:cNvSpPr txBox="1"/>
          <p:nvPr/>
        </p:nvSpPr>
        <p:spPr>
          <a:xfrm>
            <a:off x="2283180" y="2284564"/>
            <a:ext cx="8010177" cy="923330"/>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US" sz="1800" b="0" i="0" u="none" strike="noStrike" kern="1200" cap="none" spc="0" normalizeH="0" baseline="0" noProof="0" dirty="0">
                <a:ln>
                  <a:noFill/>
                </a:ln>
                <a:solidFill>
                  <a:srgbClr val="000000"/>
                </a:solidFill>
                <a:effectLst/>
                <a:uLnTx/>
                <a:uFillTx/>
                <a:latin typeface="OracleSansVF"/>
                <a:ea typeface="+mn-ea"/>
                <a:cs typeface="+mn-cs"/>
              </a:rPr>
              <a:t>La clave primaria se utiliza para identificar en forma única cada línea en la tabla. Una clave primaria puede consistir en uno o más campos en una tabla. Cuando se utilizan múltiples campos como clave primaria, se los denomina claves compuestas.</a:t>
            </a:r>
          </a:p>
        </p:txBody>
      </p:sp>
      <p:pic>
        <p:nvPicPr>
          <p:cNvPr id="7" name="Imagen 6">
            <a:extLst>
              <a:ext uri="{FF2B5EF4-FFF2-40B4-BE49-F238E27FC236}">
                <a16:creationId xmlns:a16="http://schemas.microsoft.com/office/drawing/2014/main" id="{86965EB2-09F1-6FE0-9CCF-4357DCF7483E}"/>
              </a:ext>
            </a:extLst>
          </p:cNvPr>
          <p:cNvPicPr>
            <a:picLocks noChangeAspect="1"/>
          </p:cNvPicPr>
          <p:nvPr/>
        </p:nvPicPr>
        <p:blipFill rotWithShape="1">
          <a:blip r:embed="rId4"/>
          <a:srcRect r="1084"/>
          <a:stretch/>
        </p:blipFill>
        <p:spPr>
          <a:xfrm>
            <a:off x="5090526" y="3650107"/>
            <a:ext cx="1989148" cy="1744278"/>
          </a:xfrm>
          <a:prstGeom prst="rect">
            <a:avLst/>
          </a:prstGeom>
        </p:spPr>
      </p:pic>
    </p:spTree>
    <p:extLst>
      <p:ext uri="{BB962C8B-B14F-4D97-AF65-F5344CB8AC3E}">
        <p14:creationId xmlns:p14="http://schemas.microsoft.com/office/powerpoint/2010/main" val="6608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5559" y="1151998"/>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FOREIGN KEY</a:t>
            </a:r>
          </a:p>
        </p:txBody>
      </p:sp>
      <p:sp>
        <p:nvSpPr>
          <p:cNvPr id="5" name="CuadroTexto 4">
            <a:extLst>
              <a:ext uri="{FF2B5EF4-FFF2-40B4-BE49-F238E27FC236}">
                <a16:creationId xmlns:a16="http://schemas.microsoft.com/office/drawing/2014/main" id="{DD0868BB-6636-46B9-88C4-EA99F35CC901}"/>
              </a:ext>
            </a:extLst>
          </p:cNvPr>
          <p:cNvSpPr txBox="1"/>
          <p:nvPr/>
        </p:nvSpPr>
        <p:spPr>
          <a:xfrm>
            <a:off x="2283180" y="2284564"/>
            <a:ext cx="8010177" cy="1200329"/>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s-US" dirty="0">
                <a:solidFill>
                  <a:srgbClr val="000000"/>
                </a:solidFill>
                <a:latin typeface="OracleSansVF"/>
              </a:rPr>
              <a:t>La Foreign Key hace referencia a</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 la clave primaria de otra tabla. El propósito de la clave foránea es asegurar la integridad referencial de los datos. En otras palabras, sólo se permiten los valores que se esperan que aparezcan en la base de datos y que estén registrados en la tabla de referencia.</a:t>
            </a:r>
          </a:p>
        </p:txBody>
      </p:sp>
      <p:pic>
        <p:nvPicPr>
          <p:cNvPr id="4" name="Imagen 3">
            <a:extLst>
              <a:ext uri="{FF2B5EF4-FFF2-40B4-BE49-F238E27FC236}">
                <a16:creationId xmlns:a16="http://schemas.microsoft.com/office/drawing/2014/main" id="{7C066DDF-6EE4-8F30-EA2E-6EAE8DFE1394}"/>
              </a:ext>
            </a:extLst>
          </p:cNvPr>
          <p:cNvPicPr>
            <a:picLocks noChangeAspect="1"/>
          </p:cNvPicPr>
          <p:nvPr/>
        </p:nvPicPr>
        <p:blipFill>
          <a:blip r:embed="rId4"/>
          <a:stretch>
            <a:fillRect/>
          </a:stretch>
        </p:blipFill>
        <p:spPr>
          <a:xfrm>
            <a:off x="4676576" y="3719669"/>
            <a:ext cx="2838846" cy="2019582"/>
          </a:xfrm>
          <a:prstGeom prst="rect">
            <a:avLst/>
          </a:prstGeom>
        </p:spPr>
      </p:pic>
    </p:spTree>
    <p:extLst>
      <p:ext uri="{BB962C8B-B14F-4D97-AF65-F5344CB8AC3E}">
        <p14:creationId xmlns:p14="http://schemas.microsoft.com/office/powerpoint/2010/main" val="31365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5559" y="1151998"/>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NOT NULL</a:t>
            </a:r>
          </a:p>
        </p:txBody>
      </p:sp>
      <p:sp>
        <p:nvSpPr>
          <p:cNvPr id="5" name="CuadroTexto 4">
            <a:extLst>
              <a:ext uri="{FF2B5EF4-FFF2-40B4-BE49-F238E27FC236}">
                <a16:creationId xmlns:a16="http://schemas.microsoft.com/office/drawing/2014/main" id="{DD0868BB-6636-46B9-88C4-EA99F35CC901}"/>
              </a:ext>
            </a:extLst>
          </p:cNvPr>
          <p:cNvSpPr txBox="1"/>
          <p:nvPr/>
        </p:nvSpPr>
        <p:spPr>
          <a:xfrm>
            <a:off x="2283180" y="2284564"/>
            <a:ext cx="8010177" cy="923330"/>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s-US" dirty="0">
                <a:solidFill>
                  <a:srgbClr val="000000"/>
                </a:solidFill>
                <a:latin typeface="OracleSansVF"/>
              </a:rPr>
              <a:t>En forma predeterminada, una columna puede ser NULL. Si no desea permitir un valor NULL en una columna, con dicha restricción en la columna  se especifica que NULL ya no es un valor permitido.</a:t>
            </a:r>
            <a:endParaRPr kumimoji="0" lang="es-US" sz="1800" b="0" i="0" u="none" strike="noStrike" kern="1200" cap="none" spc="0" normalizeH="0" baseline="0" noProof="0" dirty="0">
              <a:ln>
                <a:noFill/>
              </a:ln>
              <a:solidFill>
                <a:srgbClr val="000000"/>
              </a:solidFill>
              <a:effectLst/>
              <a:uLnTx/>
              <a:uFillTx/>
              <a:latin typeface="OracleSansVF"/>
              <a:ea typeface="+mn-ea"/>
              <a:cs typeface="+mn-cs"/>
            </a:endParaRPr>
          </a:p>
        </p:txBody>
      </p:sp>
      <p:pic>
        <p:nvPicPr>
          <p:cNvPr id="6" name="Imagen 5">
            <a:extLst>
              <a:ext uri="{FF2B5EF4-FFF2-40B4-BE49-F238E27FC236}">
                <a16:creationId xmlns:a16="http://schemas.microsoft.com/office/drawing/2014/main" id="{F29BEA8F-7ECF-F848-35EA-0FC147BD488C}"/>
              </a:ext>
            </a:extLst>
          </p:cNvPr>
          <p:cNvPicPr>
            <a:picLocks noChangeAspect="1"/>
          </p:cNvPicPr>
          <p:nvPr/>
        </p:nvPicPr>
        <p:blipFill>
          <a:blip r:embed="rId4"/>
          <a:stretch>
            <a:fillRect/>
          </a:stretch>
        </p:blipFill>
        <p:spPr>
          <a:xfrm>
            <a:off x="5162418" y="3497527"/>
            <a:ext cx="1867161" cy="1886213"/>
          </a:xfrm>
          <a:prstGeom prst="rect">
            <a:avLst/>
          </a:prstGeom>
        </p:spPr>
      </p:pic>
    </p:spTree>
    <p:extLst>
      <p:ext uri="{BB962C8B-B14F-4D97-AF65-F5344CB8AC3E}">
        <p14:creationId xmlns:p14="http://schemas.microsoft.com/office/powerpoint/2010/main" val="96886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5559" y="1151998"/>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UNIQUE</a:t>
            </a:r>
          </a:p>
        </p:txBody>
      </p:sp>
      <p:sp>
        <p:nvSpPr>
          <p:cNvPr id="5" name="CuadroTexto 4">
            <a:extLst>
              <a:ext uri="{FF2B5EF4-FFF2-40B4-BE49-F238E27FC236}">
                <a16:creationId xmlns:a16="http://schemas.microsoft.com/office/drawing/2014/main" id="{DD0868BB-6636-46B9-88C4-EA99F35CC901}"/>
              </a:ext>
            </a:extLst>
          </p:cNvPr>
          <p:cNvSpPr txBox="1"/>
          <p:nvPr/>
        </p:nvSpPr>
        <p:spPr>
          <a:xfrm>
            <a:off x="2283180" y="2284564"/>
            <a:ext cx="8010177" cy="923330"/>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s-US" b="0" i="0" dirty="0">
                <a:solidFill>
                  <a:srgbClr val="000000"/>
                </a:solidFill>
                <a:effectLst/>
                <a:latin typeface="PT Sans" panose="020B0503020203020204" pitchFamily="34" charset="0"/>
              </a:rPr>
              <a:t>La restricción UNIQUE asegura que todos los valores en una columna sean distintos. Esta restricción podría aplicarse a un grupo de campos que se deseen tener como </a:t>
            </a:r>
            <a:r>
              <a:rPr lang="es-CO" b="0" i="0" dirty="0">
                <a:solidFill>
                  <a:srgbClr val="000000"/>
                </a:solidFill>
                <a:effectLst/>
                <a:latin typeface="PT Sans" panose="020B0503020203020204" pitchFamily="34" charset="0"/>
              </a:rPr>
              <a:t>únicos.</a:t>
            </a:r>
            <a:endParaRPr kumimoji="0" lang="es-US" sz="1800" b="0" i="0" u="none" strike="noStrike" kern="1200" cap="none" spc="0" normalizeH="0" baseline="0" noProof="0" dirty="0">
              <a:ln>
                <a:noFill/>
              </a:ln>
              <a:solidFill>
                <a:srgbClr val="000000"/>
              </a:solidFill>
              <a:effectLst/>
              <a:uLnTx/>
              <a:uFillTx/>
              <a:latin typeface="OracleSansVF"/>
              <a:ea typeface="+mn-ea"/>
              <a:cs typeface="+mn-cs"/>
            </a:endParaRPr>
          </a:p>
        </p:txBody>
      </p:sp>
      <p:pic>
        <p:nvPicPr>
          <p:cNvPr id="4" name="Imagen 3">
            <a:extLst>
              <a:ext uri="{FF2B5EF4-FFF2-40B4-BE49-F238E27FC236}">
                <a16:creationId xmlns:a16="http://schemas.microsoft.com/office/drawing/2014/main" id="{01AF928E-A8D1-F41E-A4E6-7A0617E1F1D7}"/>
              </a:ext>
            </a:extLst>
          </p:cNvPr>
          <p:cNvPicPr>
            <a:picLocks noChangeAspect="1"/>
          </p:cNvPicPr>
          <p:nvPr/>
        </p:nvPicPr>
        <p:blipFill>
          <a:blip r:embed="rId4"/>
          <a:stretch>
            <a:fillRect/>
          </a:stretch>
        </p:blipFill>
        <p:spPr>
          <a:xfrm>
            <a:off x="5414828" y="3491309"/>
            <a:ext cx="1362342" cy="1801443"/>
          </a:xfrm>
          <a:prstGeom prst="rect">
            <a:avLst/>
          </a:prstGeom>
        </p:spPr>
      </p:pic>
    </p:spTree>
    <p:extLst>
      <p:ext uri="{BB962C8B-B14F-4D97-AF65-F5344CB8AC3E}">
        <p14:creationId xmlns:p14="http://schemas.microsoft.com/office/powerpoint/2010/main" val="166060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5559" y="1151998"/>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CHECK</a:t>
            </a:r>
          </a:p>
        </p:txBody>
      </p:sp>
      <p:sp>
        <p:nvSpPr>
          <p:cNvPr id="5" name="CuadroTexto 4">
            <a:extLst>
              <a:ext uri="{FF2B5EF4-FFF2-40B4-BE49-F238E27FC236}">
                <a16:creationId xmlns:a16="http://schemas.microsoft.com/office/drawing/2014/main" id="{DD0868BB-6636-46B9-88C4-EA99F35CC901}"/>
              </a:ext>
            </a:extLst>
          </p:cNvPr>
          <p:cNvSpPr txBox="1"/>
          <p:nvPr/>
        </p:nvSpPr>
        <p:spPr>
          <a:xfrm>
            <a:off x="2283180" y="2284564"/>
            <a:ext cx="8010177" cy="646331"/>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s-US" b="0" i="0" dirty="0">
                <a:solidFill>
                  <a:srgbClr val="000000"/>
                </a:solidFill>
                <a:effectLst/>
                <a:latin typeface="PT Sans" panose="020B0503020203020204" pitchFamily="34" charset="0"/>
              </a:rPr>
              <a:t>La restricción CHECK asegura que todos los valores en una columna cumplan ciertas condiciones.</a:t>
            </a:r>
            <a:endParaRPr kumimoji="0" lang="es-US" sz="1800" b="0" i="0" u="none" strike="noStrike" kern="1200" cap="none" spc="0" normalizeH="0" baseline="0" noProof="0" dirty="0">
              <a:ln>
                <a:noFill/>
              </a:ln>
              <a:solidFill>
                <a:srgbClr val="000000"/>
              </a:solidFill>
              <a:effectLst/>
              <a:uLnTx/>
              <a:uFillTx/>
              <a:latin typeface="OracleSansVF"/>
              <a:ea typeface="+mn-ea"/>
              <a:cs typeface="+mn-cs"/>
            </a:endParaRPr>
          </a:p>
        </p:txBody>
      </p:sp>
      <p:pic>
        <p:nvPicPr>
          <p:cNvPr id="6" name="Imagen 5">
            <a:extLst>
              <a:ext uri="{FF2B5EF4-FFF2-40B4-BE49-F238E27FC236}">
                <a16:creationId xmlns:a16="http://schemas.microsoft.com/office/drawing/2014/main" id="{D5847292-59AA-FB51-654F-5B893C5382C5}"/>
              </a:ext>
            </a:extLst>
          </p:cNvPr>
          <p:cNvPicPr>
            <a:picLocks noChangeAspect="1"/>
          </p:cNvPicPr>
          <p:nvPr/>
        </p:nvPicPr>
        <p:blipFill>
          <a:blip r:embed="rId4"/>
          <a:stretch>
            <a:fillRect/>
          </a:stretch>
        </p:blipFill>
        <p:spPr>
          <a:xfrm>
            <a:off x="5052235" y="3285487"/>
            <a:ext cx="2087528" cy="2027573"/>
          </a:xfrm>
          <a:prstGeom prst="rect">
            <a:avLst/>
          </a:prstGeom>
        </p:spPr>
      </p:pic>
    </p:spTree>
    <p:extLst>
      <p:ext uri="{BB962C8B-B14F-4D97-AF65-F5344CB8AC3E}">
        <p14:creationId xmlns:p14="http://schemas.microsoft.com/office/powerpoint/2010/main" val="419105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EF07E2-B0D1-487C-8FF3-651F698D7F29}">
  <ds:schemaRefs>
    <ds:schemaRef ds:uri="a2c594ff-f782-4977-8903-11cab3f1d586"/>
    <ds:schemaRef ds:uri="http://schemas.openxmlformats.org/package/2006/metadata/core-properties"/>
    <ds:schemaRef ds:uri="http://purl.org/dc/dcmitype/"/>
    <ds:schemaRef ds:uri="http://purl.org/dc/terms/"/>
    <ds:schemaRef ds:uri="http://schemas.microsoft.com/office/2006/documentManagement/types"/>
    <ds:schemaRef ds:uri="d2a65d35-e9f1-4ca6-a69b-aac84688de06"/>
    <ds:schemaRef ds:uri="http://purl.org/dc/elements/1.1/"/>
    <ds:schemaRef ds:uri="http://schemas.microsoft.com/office/infopath/2007/PartnerControls"/>
    <ds:schemaRef ds:uri="http://schemas.microsoft.com/office/2006/metadata/properties"/>
    <ds:schemaRef ds:uri="http://www.w3.org/XML/1998/namespace"/>
    <ds:schemaRef ds:uri="d9d2458e-e414-492a-b4c0-d84ebee47fd2"/>
    <ds:schemaRef ds:uri="adf42388-5c37-48f2-81de-ffca450cbe91"/>
  </ds:schemaRefs>
</ds:datastoreItem>
</file>

<file path=customXml/itemProps3.xml><?xml version="1.0" encoding="utf-8"?>
<ds:datastoreItem xmlns:ds="http://schemas.openxmlformats.org/officeDocument/2006/customXml" ds:itemID="{EE4CB9A0-2582-4E27-AA6B-BD1770D571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17643</TotalTime>
  <Words>996</Words>
  <Application>Microsoft Office PowerPoint</Application>
  <PresentationFormat>Panorámica</PresentationFormat>
  <Paragraphs>140</Paragraphs>
  <Slides>14</Slides>
  <Notes>13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14</vt:i4>
      </vt:variant>
    </vt:vector>
  </HeadingPairs>
  <TitlesOfParts>
    <vt:vector size="25" baseType="lpstr">
      <vt:lpstr>Agency FB</vt:lpstr>
      <vt:lpstr>Arial</vt:lpstr>
      <vt:lpstr>Calibri</vt:lpstr>
      <vt:lpstr>Calibri Light</vt:lpstr>
      <vt:lpstr>Courier New</vt:lpstr>
      <vt:lpstr>Futura PT Cond Book</vt:lpstr>
      <vt:lpstr>Montserrat</vt:lpstr>
      <vt:lpstr>Montserrat SemiBold</vt:lpstr>
      <vt:lpstr>OracleSansVF</vt:lpstr>
      <vt:lpstr>PT Sans</vt:lpstr>
      <vt:lpstr>Office Theme</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Fuentes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Sebastian Velasquez Quiros</cp:lastModifiedBy>
  <cp:revision>385</cp:revision>
  <dcterms:created xsi:type="dcterms:W3CDTF">2014-10-14T06:21:58Z</dcterms:created>
  <dcterms:modified xsi:type="dcterms:W3CDTF">2023-02-21T04:24:00Z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