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0_38119D6.xml" ContentType="application/vnd.ms-powerpoint.comments+xml"/>
  <Override PartName="/ppt/comments/modernComment_13F_4917FBA0.xml" ContentType="application/vnd.ms-powerpoint.comment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16"/>
  </p:notesMasterIdLst>
  <p:handoutMasterIdLst>
    <p:handoutMasterId r:id="rId17"/>
  </p:handoutMasterIdLst>
  <p:sldIdLst>
    <p:sldId id="256" r:id="rId5"/>
    <p:sldId id="373" r:id="rId6"/>
    <p:sldId id="319" r:id="rId7"/>
    <p:sldId id="404" r:id="rId8"/>
    <p:sldId id="388" r:id="rId9"/>
    <p:sldId id="399" r:id="rId10"/>
    <p:sldId id="403" r:id="rId11"/>
    <p:sldId id="387" r:id="rId12"/>
    <p:sldId id="407" r:id="rId13"/>
    <p:sldId id="409" r:id="rId14"/>
    <p:sldId id="40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F69450-C5C0-8634-EF55-CFE8D4FD7DD0}" name="Comunicaciones Makaia" initials="CM" userId="S::comunicaciones@makaia.org::220e4890-9e40-4a58-b512-9f9a42413612" providerId="AD"/>
  <p188:author id="{07C80375-6B86-3645-0412-E9C429510666}" name="Ana Isabel Restrepo" initials="AR" userId="S::ana.restrepo@makaia.org::4cd68b0b-102c-411d-92b3-8237f583d83a" providerId="AD"/>
  <p188:author id="{EFBB4F9F-BE95-C1C9-87B4-9D45F59FA02A}" name="Hernando Arbeláez" initials="HA" userId="S::hernando.arbelaez@makaia.org::86facc00-5631-41d2-8728-453cc56a6689" providerId="AD"/>
  <p188:author id="{EC4F58FE-DA04-D761-DAC8-E34519A8F2B6}" name="Carlos Gonzalez" initials="CG" userId="S::carlos.gonzalez@makaia.org::d539283d-c23d-403f-9dea-c91fb31885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3F3F3F"/>
    <a:srgbClr val="2A9ABB"/>
    <a:srgbClr val="008AB0"/>
    <a:srgbClr val="0EAAE3"/>
    <a:srgbClr val="D8DEE4"/>
    <a:srgbClr val="00C6F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5BEDD-4C0C-144D-E06E-6762DF807AE5}" v="22" dt="2022-03-12T16:39:55.469"/>
    <p1510:client id="{01CBEBC7-8BD7-591B-72A5-962541B517B7}" v="2" dt="2022-06-24T14:00:04.441"/>
    <p1510:client id="{027065CC-B534-47F5-5982-DA90ECEE9F59}" v="4" dt="2022-03-01T12:21:07.074"/>
    <p1510:client id="{0D7B58E4-B528-4290-8A7C-FA21FA12940D}" v="22" dt="2021-12-09T20:51:00.361"/>
    <p1510:client id="{15AC64F5-CBC5-D698-14F5-4D99EC705887}" v="69" dt="2022-02-22T17:53:27.556"/>
    <p1510:client id="{1BB87A1C-9A53-C9ED-83DE-B0D926356A61}" v="31" dt="2022-04-01T15:49:32.893"/>
    <p1510:client id="{201823E9-07BA-9C3C-0ADC-A854418E5626}" v="3" dt="2022-03-09T23:22:54.886"/>
    <p1510:client id="{239E6AD8-9268-7DD0-2EBD-684135CCEBCA}" v="943" dt="2022-03-09T19:48:17.798"/>
    <p1510:client id="{245345D3-0329-75AB-C108-C34EB74CDA83}" v="21" dt="2022-02-21T21:16:13.240"/>
    <p1510:client id="{28D34DF1-4878-C9CA-5C4B-17D64EE524C4}" v="720" dt="2022-03-09T20:03:19.538"/>
    <p1510:client id="{2F35EE74-5735-1AB9-FDCC-3CB132382A19}" v="1" dt="2022-06-16T14:53:35.196"/>
    <p1510:client id="{31C25D81-C893-DA06-0B8C-1F7FC9D1D82A}" v="19" dt="2023-01-24T13:44:00.628"/>
    <p1510:client id="{35A29D54-D221-157F-6924-49F37E97C841}" v="164" dt="2022-03-10T12:55:39.681"/>
    <p1510:client id="{3D2BA0B4-790E-BF0C-9062-66552FD1A3F3}" v="1347" dt="2022-02-21T14:15:21.965"/>
    <p1510:client id="{40D22E66-430A-C258-8AE6-0B9872D9096F}" v="1296" dt="2022-03-10T20:35:28.109"/>
    <p1510:client id="{41B5550B-2889-BBEE-F245-EB3CBD8237AA}" v="134" dt="2022-02-24T15:37:20.507"/>
    <p1510:client id="{50155A57-D5DC-2BDE-3317-7CF705F45375}" v="21" dt="2022-02-25T20:22:29.719"/>
    <p1510:client id="{53674272-1453-C54E-7A0F-F40F29DB5552}" v="198" dt="2022-03-09T20:58:34.001"/>
    <p1510:client id="{5532D05A-84EE-61E4-0FD6-4058E2F36C8B}" v="454" dt="2022-02-21T12:41:56.856"/>
    <p1510:client id="{63309643-FC8C-01E1-1A5B-422822D22F63}" v="20" dt="2022-03-18T19:11:21.890"/>
    <p1510:client id="{64266D59-2A64-BFF3-2D03-586FB9948E51}" v="3" dt="2021-12-09T21:37:33.105"/>
    <p1510:client id="{654A4E64-66B0-7527-42EB-7014E423203A}" v="1665" dt="2022-02-25T21:57:04.444"/>
    <p1510:client id="{68E2ED9F-8AB3-40DF-A52B-58440F0D2241}" v="2" dt="2022-03-10T15:00:16.616"/>
    <p1510:client id="{6CCDBBFD-60F6-443A-9478-207281CE70D2}" v="1" dt="2022-02-22T17:46:10.836"/>
    <p1510:client id="{75CCF672-AB72-A0CD-2C3F-672FA4A9205B}" v="95" dt="2022-06-24T15:57:31.551"/>
    <p1510:client id="{769FCA1F-DB04-82CD-F2E3-8BAF31C719D2}" v="297" dt="2021-12-09T14:55:22.927"/>
    <p1510:client id="{77E23DFA-6E59-77C6-8FAB-E0816DA89501}" v="8" dt="2022-02-22T20:13:45.757"/>
    <p1510:client id="{7CD757D5-CFF9-059F-BFE8-8465868A442F}" v="13" dt="2022-03-10T12:47:01.994"/>
    <p1510:client id="{819FC829-3FEA-618E-15C6-1B6E4053775A}" v="951" dt="2022-03-02T14:03:47.450"/>
    <p1510:client id="{8CDA410A-F4F9-6B50-F950-22759017E727}" v="1889" dt="2022-02-28T19:39:49.029"/>
    <p1510:client id="{8F90AB15-8B3D-EF08-4F66-2507AD5BF32F}" v="1389" dt="2022-02-25T16:21:56.910"/>
    <p1510:client id="{9068EF2D-A5AA-F78C-5273-8A6AE6530872}" v="1346" dt="2022-02-21T20:32:20.152"/>
    <p1510:client id="{93DEBDCD-E32D-D08F-AD18-6616170D881B}" v="31" dt="2022-02-23T20:18:20.119"/>
    <p1510:client id="{9CE175B8-C6C5-6164-C712-A6F2E813BDFD}" v="9" dt="2021-12-07T15:29:30.130"/>
    <p1510:client id="{9E2B4A5E-9DBD-D56D-6BAE-A111FC9DF677}" v="895" dt="2022-03-10T15:42:28.315"/>
    <p1510:client id="{A953FBBB-886C-701C-4E0C-C3CDFBD9A8CF}" v="6" dt="2022-03-01T21:39:43.549"/>
    <p1510:client id="{AB3FD79F-5090-9D7C-4BF8-B160A514C964}" v="10" dt="2022-02-25T15:30:24.658"/>
    <p1510:client id="{AC50A063-42DC-634F-18BB-3A0D441D652E}" v="748" dt="2022-02-18T20:43:29.854"/>
    <p1510:client id="{AFD1AD6F-AAFF-49FB-85C0-CE4C6CC5D2D2}" v="1" dt="2021-12-09T21:40:51.221"/>
    <p1510:client id="{B0BF6982-D4A1-14CD-C264-4DFF46D13378}" v="2" dt="2022-03-28T16:55:44.333"/>
    <p1510:client id="{B2600B06-1295-6CE3-5104-0BBAA9FC086B}" v="7433" dt="2022-02-24T19:37:52.311"/>
    <p1510:client id="{B8392FE0-2841-2E08-1D03-CF609408304A}" v="305" dt="2022-03-10T12:55:32.663"/>
    <p1510:client id="{B8D14F5F-F4DD-342B-080E-726B2951DFE4}" v="7" dt="2022-02-24T19:04:36.725"/>
    <p1510:client id="{BFE724A8-4018-3EC4-3E88-A84A4425650C}" v="10" dt="2022-03-24T13:25:43.648"/>
    <p1510:client id="{C6B1431A-7AB3-55D3-BDA0-15312A74D5E4}" v="27" dt="2022-07-06T07:32:06.309"/>
    <p1510:client id="{C75A1516-DC74-E490-15FA-2A626F45A478}" v="1980" dt="2022-03-10T13:53:16.613"/>
    <p1510:client id="{C91BF858-8E8F-1BC2-ECAC-365F49E13B5E}" v="1" dt="2022-03-17T15:33:19.140"/>
    <p1510:client id="{D399B28B-396D-FE76-8FC1-4BEB9090082C}" v="591" dt="2021-12-09T20:52:21.095"/>
    <p1510:client id="{D46A175B-D455-62E4-9AA8-9B4B117C1E11}" v="4" dt="2022-03-10T12:49:13.052"/>
    <p1510:client id="{D596B594-DFE7-4A9C-B280-C2FAC904A5F1}" v="6" dt="2021-12-09T21:43:23.244"/>
    <p1510:client id="{DB2604F1-5A98-3E70-B2A4-7421579D88F1}" v="302" dt="2022-03-02T15:45:35.896"/>
    <p1510:client id="{E30D0A0D-5AE0-B299-ABFA-EB0175A64AAE}" v="167" dt="2022-03-10T12:45:25.356"/>
    <p1510:client id="{E603F1DC-2299-A12B-AAE1-5302AA7917DB}" v="484" dt="2021-12-03T16:15:30.981"/>
    <p1510:client id="{E90C160F-A3F2-CB5B-5233-3E97A815DA3C}" v="276" dt="2023-01-31T01:16:48.058"/>
    <p1510:client id="{EA5E0B25-8602-974E-C2AA-88C434FF69BB}" v="165" dt="2022-02-28T21:20:55.481"/>
    <p1510:client id="{EAFA9BC6-0ADC-7E70-A675-20C67B8CE7A5}" v="183" dt="2022-03-10T14:59:20.858"/>
    <p1510:client id="{ED8377CF-E51D-595C-624E-CDBF2E4DB95F}" v="11" dt="2022-04-05T21:06:35.986"/>
    <p1510:client id="{F11B4400-5188-0916-F6D3-70D4FDC57DC9}" v="16" dt="2022-07-01T21:37:22.081"/>
    <p1510:client id="{F38A7B81-FC1E-01B7-EB62-2BACD78E7737}" v="13" dt="2022-02-28T21:23:36.627"/>
    <p1510:client id="{F3F4A5A4-8DD6-449C-9C5B-237B7611EAB5}" v="5" dt="2022-03-10T20:06:25.379"/>
    <p1510:client id="{F99867DE-8F5F-1214-CBD4-62425B159205}" v="82" dt="2022-02-24T03:01:50.937"/>
    <p1510:client id="{F9BB56E8-E107-49DB-94CD-E7376F915621}" v="75" dt="2021-12-08T20:54:49.023"/>
    <p1510:client id="{FD498B0F-A0A0-2952-7D8A-86BE0696B0BF}" v="46" dt="2022-02-22T13:42:35.064"/>
  </p1510:revLst>
</p1510:revInfo>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3"/>
    <p:restoredTop sz="99375" autoAdjust="0"/>
  </p:normalViewPr>
  <p:slideViewPr>
    <p:cSldViewPr snapToGrid="0">
      <p:cViewPr>
        <p:scale>
          <a:sx n="90" d="100"/>
          <a:sy n="90" d="100"/>
        </p:scale>
        <p:origin x="-216" y="-5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100_38119D6.xml><?xml version="1.0" encoding="utf-8"?>
<p188:cmLst xmlns:a="http://schemas.openxmlformats.org/drawingml/2006/main" xmlns:r="http://schemas.openxmlformats.org/officeDocument/2006/relationships" xmlns:p188="http://schemas.microsoft.com/office/powerpoint/2018/8/main">
  <p188:cm id="{0D105DCB-6F96-4116-BF8F-C9AF53F3D6C1}" authorId="{EC4F58FE-DA04-D761-DAC8-E34519A8F2B6}" status="resolved" created="2021-12-08T20:26:34.601" complete="100000">
    <pc:sldMkLst xmlns:pc="http://schemas.microsoft.com/office/powerpoint/2013/main/command">
      <pc:docMk/>
      <pc:sldMk cId="58792406" sldId="256"/>
    </pc:sldMkLst>
    <p188:txBody>
      <a:bodyPr/>
      <a:lstStyle/>
      <a:p>
        <a:r>
          <a:rPr lang="es-ES"/>
          <a:t>no quisiera que el mapa se vuelva un elemento permanente y no debería estar en la portada de nuestra presentación</a:t>
        </a:r>
      </a:p>
    </p188:txBody>
  </p188:cm>
</p188:cmLst>
</file>

<file path=ppt/comments/modernComment_13F_4917FBA0.xml><?xml version="1.0" encoding="utf-8"?>
<p188:cmLst xmlns:a="http://schemas.openxmlformats.org/drawingml/2006/main" xmlns:r="http://schemas.openxmlformats.org/officeDocument/2006/relationships" xmlns:p188="http://schemas.microsoft.com/office/powerpoint/2018/8/main">
  <p188:cm id="{02CF4DEE-84FF-4774-9F1E-294E8B928E49}" authorId="{EC4F58FE-DA04-D761-DAC8-E34519A8F2B6}" status="resolved" created="2022-02-24T02:32:35.572" complete="100000">
    <ac:deMkLst xmlns:ac="http://schemas.microsoft.com/office/drawing/2013/main/command">
      <pc:docMk xmlns:pc="http://schemas.microsoft.com/office/powerpoint/2013/main/command"/>
      <pc:sldMk xmlns:pc="http://schemas.microsoft.com/office/powerpoint/2013/main/command" cId="1226308512" sldId="319"/>
      <ac:spMk id="4" creationId="{00000000-0000-0000-0000-000000000000}"/>
    </ac:deMkLst>
    <p188:txBody>
      <a:bodyPr/>
      <a:lstStyle/>
      <a:p>
        <a:r>
          <a:rPr lang="es-ES"/>
          <a:t>[@Comunicaciones Makaia] este dato en rojo debe ser el acumulado a la fecha, no solo 2021</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385A9-19D8-454E-881B-EC9DC2CA071D}" type="datetimeFigureOut">
              <a:rPr lang="en-US" smtClean="0"/>
              <a:t>2/22/2023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‹Nº›</a:t>
            </a:fld>
            <a:endParaRPr lang="en-US"/>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66CC-A6A2-44F3-B1B5-3ACDB18E5413}" type="datetimeFigureOut">
              <a:rPr lang="id-ID" smtClean="0"/>
              <a:t>22/02/2023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4BB0-DE69-4039-8358-2F9C0C965788}" type="slidenum">
              <a:rPr lang="id-ID" smtClean="0"/>
              <a:t>‹Nº›</a:t>
            </a:fld>
            <a:endParaRPr lang="id-ID"/>
          </a:p>
        </p:txBody>
      </p:sp>
    </p:spTree>
    <p:extLst>
      <p:ext uri="{BB962C8B-B14F-4D97-AF65-F5344CB8AC3E}">
        <p14:creationId xmlns:p14="http://schemas.microsoft.com/office/powerpoint/2010/main" val="5018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2</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11</a:t>
            </a:fld>
            <a:endParaRPr lang="id-ID"/>
          </a:p>
        </p:txBody>
      </p:sp>
    </p:spTree>
    <p:extLst>
      <p:ext uri="{BB962C8B-B14F-4D97-AF65-F5344CB8AC3E}">
        <p14:creationId xmlns:p14="http://schemas.microsoft.com/office/powerpoint/2010/main" val="1087992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3</a:t>
            </a:fld>
            <a:endParaRPr lang="id-ID"/>
          </a:p>
        </p:txBody>
      </p:sp>
    </p:spTree>
    <p:extLst>
      <p:ext uri="{BB962C8B-B14F-4D97-AF65-F5344CB8AC3E}">
        <p14:creationId xmlns:p14="http://schemas.microsoft.com/office/powerpoint/2010/main" val="116660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4</a:t>
            </a:fld>
            <a:endParaRPr lang="id-ID"/>
          </a:p>
        </p:txBody>
      </p:sp>
    </p:spTree>
    <p:extLst>
      <p:ext uri="{BB962C8B-B14F-4D97-AF65-F5344CB8AC3E}">
        <p14:creationId xmlns:p14="http://schemas.microsoft.com/office/powerpoint/2010/main" val="116660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5</a:t>
            </a:fld>
            <a:endParaRPr lang="id-ID"/>
          </a:p>
        </p:txBody>
      </p:sp>
    </p:spTree>
    <p:extLst>
      <p:ext uri="{BB962C8B-B14F-4D97-AF65-F5344CB8AC3E}">
        <p14:creationId xmlns:p14="http://schemas.microsoft.com/office/powerpoint/2010/main" val="1171716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6</a:t>
            </a:fld>
            <a:endParaRPr lang="id-ID"/>
          </a:p>
        </p:txBody>
      </p:sp>
    </p:spTree>
    <p:extLst>
      <p:ext uri="{BB962C8B-B14F-4D97-AF65-F5344CB8AC3E}">
        <p14:creationId xmlns:p14="http://schemas.microsoft.com/office/powerpoint/2010/main" val="381685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7</a:t>
            </a:fld>
            <a:endParaRPr lang="id-ID"/>
          </a:p>
        </p:txBody>
      </p:sp>
    </p:spTree>
    <p:extLst>
      <p:ext uri="{BB962C8B-B14F-4D97-AF65-F5344CB8AC3E}">
        <p14:creationId xmlns:p14="http://schemas.microsoft.com/office/powerpoint/2010/main" val="95521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8</a:t>
            </a:fld>
            <a:endParaRPr lang="id-ID"/>
          </a:p>
        </p:txBody>
      </p:sp>
    </p:spTree>
    <p:extLst>
      <p:ext uri="{BB962C8B-B14F-4D97-AF65-F5344CB8AC3E}">
        <p14:creationId xmlns:p14="http://schemas.microsoft.com/office/powerpoint/2010/main" val="108799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9</a:t>
            </a:fld>
            <a:endParaRPr lang="id-ID"/>
          </a:p>
        </p:txBody>
      </p:sp>
    </p:spTree>
    <p:extLst>
      <p:ext uri="{BB962C8B-B14F-4D97-AF65-F5344CB8AC3E}">
        <p14:creationId xmlns:p14="http://schemas.microsoft.com/office/powerpoint/2010/main" val="108799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10</a:t>
            </a:fld>
            <a:endParaRPr lang="id-ID"/>
          </a:p>
        </p:txBody>
      </p:sp>
    </p:spTree>
    <p:extLst>
      <p:ext uri="{BB962C8B-B14F-4D97-AF65-F5344CB8AC3E}">
        <p14:creationId xmlns:p14="http://schemas.microsoft.com/office/powerpoint/2010/main" val="108799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5359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9975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58109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2663597"/>
            <a:ext cx="12192000" cy="2437041"/>
          </a:xfrm>
          <a:prstGeom prst="rect">
            <a:avLst/>
          </a:prstGeom>
        </p:spPr>
        <p:txBody>
          <a:bodyPr/>
          <a:lstStyle/>
          <a:p>
            <a:endParaRPr lang="en-US"/>
          </a:p>
        </p:txBody>
      </p:sp>
    </p:spTree>
    <p:extLst>
      <p:ext uri="{BB962C8B-B14F-4D97-AF65-F5344CB8AC3E}">
        <p14:creationId xmlns:p14="http://schemas.microsoft.com/office/powerpoint/2010/main" val="392597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a:p>
        </p:txBody>
      </p:sp>
    </p:spTree>
    <p:extLst>
      <p:ext uri="{BB962C8B-B14F-4D97-AF65-F5344CB8AC3E}">
        <p14:creationId xmlns:p14="http://schemas.microsoft.com/office/powerpoint/2010/main" val="107029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53">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2203728" y="2143125"/>
            <a:ext cx="3339823" cy="4714875"/>
          </a:xfrm>
          <a:prstGeom prst="rect">
            <a:avLst/>
          </a:prstGeom>
        </p:spPr>
      </p:sp>
    </p:spTree>
    <p:extLst>
      <p:ext uri="{BB962C8B-B14F-4D97-AF65-F5344CB8AC3E}">
        <p14:creationId xmlns:p14="http://schemas.microsoft.com/office/powerpoint/2010/main" val="398538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a:p>
        </p:txBody>
      </p:sp>
    </p:spTree>
    <p:extLst>
      <p:ext uri="{BB962C8B-B14F-4D97-AF65-F5344CB8AC3E}">
        <p14:creationId xmlns:p14="http://schemas.microsoft.com/office/powerpoint/2010/main" val="218104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spTree>
    <p:extLst>
      <p:ext uri="{BB962C8B-B14F-4D97-AF65-F5344CB8AC3E}">
        <p14:creationId xmlns:p14="http://schemas.microsoft.com/office/powerpoint/2010/main" val="392225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22614" y="3318038"/>
            <a:ext cx="614365" cy="614365"/>
          </a:xfrm>
          <a:prstGeom prst="rect">
            <a:avLst/>
          </a:prstGeom>
        </p:spPr>
        <p:txBody>
          <a:bodyPr/>
          <a:lstStyle/>
          <a:p>
            <a:endParaRPr lang="en-US"/>
          </a:p>
        </p:txBody>
      </p:sp>
      <p:sp>
        <p:nvSpPr>
          <p:cNvPr id="10" name="Picture Placeholder 4"/>
          <p:cNvSpPr>
            <a:spLocks noGrp="1"/>
          </p:cNvSpPr>
          <p:nvPr>
            <p:ph type="pic" sz="quarter" idx="11"/>
          </p:nvPr>
        </p:nvSpPr>
        <p:spPr>
          <a:xfrm>
            <a:off x="3819075" y="2703673"/>
            <a:ext cx="614365" cy="614365"/>
          </a:xfrm>
          <a:prstGeom prst="rect">
            <a:avLst/>
          </a:prstGeom>
        </p:spPr>
        <p:txBody>
          <a:bodyPr/>
          <a:lstStyle/>
          <a:p>
            <a:endParaRPr lang="en-US"/>
          </a:p>
        </p:txBody>
      </p:sp>
      <p:sp>
        <p:nvSpPr>
          <p:cNvPr id="11" name="Picture Placeholder 4"/>
          <p:cNvSpPr>
            <a:spLocks noGrp="1"/>
          </p:cNvSpPr>
          <p:nvPr>
            <p:ph type="pic" sz="quarter" idx="12"/>
          </p:nvPr>
        </p:nvSpPr>
        <p:spPr>
          <a:xfrm>
            <a:off x="6535134" y="3298172"/>
            <a:ext cx="614365" cy="614365"/>
          </a:xfrm>
          <a:prstGeom prst="rect">
            <a:avLst/>
          </a:prstGeom>
        </p:spPr>
        <p:txBody>
          <a:bodyPr/>
          <a:lstStyle/>
          <a:p>
            <a:endParaRPr lang="en-US"/>
          </a:p>
        </p:txBody>
      </p:sp>
      <p:sp>
        <p:nvSpPr>
          <p:cNvPr id="12" name="Picture Placeholder 4"/>
          <p:cNvSpPr>
            <a:spLocks noGrp="1"/>
          </p:cNvSpPr>
          <p:nvPr>
            <p:ph type="pic" sz="quarter" idx="13"/>
          </p:nvPr>
        </p:nvSpPr>
        <p:spPr>
          <a:xfrm>
            <a:off x="9118190" y="2683806"/>
            <a:ext cx="614365" cy="614365"/>
          </a:xfrm>
          <a:prstGeom prst="rect">
            <a:avLst/>
          </a:prstGeom>
        </p:spPr>
        <p:txBody>
          <a:bodyPr/>
          <a:lstStyle/>
          <a:p>
            <a:endParaRPr lang="en-US"/>
          </a:p>
        </p:txBody>
      </p:sp>
    </p:spTree>
    <p:extLst>
      <p:ext uri="{BB962C8B-B14F-4D97-AF65-F5344CB8AC3E}">
        <p14:creationId xmlns:p14="http://schemas.microsoft.com/office/powerpoint/2010/main" val="1965310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7643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143350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315160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spTree>
    <p:extLst>
      <p:ext uri="{BB962C8B-B14F-4D97-AF65-F5344CB8AC3E}">
        <p14:creationId xmlns:p14="http://schemas.microsoft.com/office/powerpoint/2010/main" val="2092362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1323837"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6" name="Picture Placeholder 2"/>
          <p:cNvSpPr>
            <a:spLocks noGrp="1"/>
          </p:cNvSpPr>
          <p:nvPr>
            <p:ph type="pic" sz="quarter" idx="12"/>
          </p:nvPr>
        </p:nvSpPr>
        <p:spPr bwMode="auto">
          <a:xfrm>
            <a:off x="3947974"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2"/>
          <p:cNvSpPr>
            <a:spLocks noGrp="1"/>
          </p:cNvSpPr>
          <p:nvPr>
            <p:ph type="pic" sz="quarter" idx="13"/>
          </p:nvPr>
        </p:nvSpPr>
        <p:spPr bwMode="auto">
          <a:xfrm>
            <a:off x="3947974"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14755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8569184" y="233566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2"/>
          <p:cNvSpPr>
            <a:spLocks noGrp="1"/>
          </p:cNvSpPr>
          <p:nvPr>
            <p:ph type="pic" sz="quarter" idx="12"/>
          </p:nvPr>
        </p:nvSpPr>
        <p:spPr bwMode="auto">
          <a:xfrm>
            <a:off x="5941733" y="4225636"/>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8" name="Picture Placeholder 2"/>
          <p:cNvSpPr>
            <a:spLocks noGrp="1"/>
          </p:cNvSpPr>
          <p:nvPr>
            <p:ph type="pic" sz="quarter" idx="13"/>
          </p:nvPr>
        </p:nvSpPr>
        <p:spPr bwMode="auto">
          <a:xfrm>
            <a:off x="5941733" y="2335667"/>
            <a:ext cx="2425122" cy="1699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790086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1"/>
          <p:cNvSpPr>
            <a:spLocks noGrp="1"/>
          </p:cNvSpPr>
          <p:nvPr>
            <p:ph type="pic" sz="quarter" idx="12"/>
          </p:nvPr>
        </p:nvSpPr>
        <p:spPr bwMode="auto">
          <a:xfrm>
            <a:off x="6095999"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1"/>
          <p:cNvSpPr>
            <a:spLocks noGrp="1"/>
          </p:cNvSpPr>
          <p:nvPr>
            <p:ph type="pic" sz="quarter" idx="10"/>
          </p:nvPr>
        </p:nvSpPr>
        <p:spPr bwMode="auto">
          <a:xfrm>
            <a:off x="972347"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8" name="Picture Placeholder 1"/>
          <p:cNvSpPr>
            <a:spLocks noGrp="1"/>
          </p:cNvSpPr>
          <p:nvPr>
            <p:ph type="pic" sz="quarter" idx="11"/>
          </p:nvPr>
        </p:nvSpPr>
        <p:spPr bwMode="auto">
          <a:xfrm>
            <a:off x="3534173"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0" name="Picture Placeholder 1"/>
          <p:cNvSpPr>
            <a:spLocks noGrp="1"/>
          </p:cNvSpPr>
          <p:nvPr>
            <p:ph type="pic" sz="quarter" idx="13"/>
          </p:nvPr>
        </p:nvSpPr>
        <p:spPr bwMode="auto">
          <a:xfrm>
            <a:off x="8657825" y="2243327"/>
            <a:ext cx="2425122" cy="35892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260276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
          <p:cNvSpPr>
            <a:spLocks noGrp="1"/>
          </p:cNvSpPr>
          <p:nvPr>
            <p:ph type="pic" sz="quarter" idx="10"/>
          </p:nvPr>
        </p:nvSpPr>
        <p:spPr bwMode="auto">
          <a:xfrm>
            <a:off x="0" y="0"/>
            <a:ext cx="12192000" cy="3255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298812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91516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554182" y="595116"/>
            <a:ext cx="11083636" cy="56677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91104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3305694" y="2355619"/>
            <a:ext cx="2133600" cy="2133600"/>
          </a:xfrm>
          <a:prstGeom prst="ellipse">
            <a:avLst/>
          </a:prstGeom>
        </p:spPr>
      </p:sp>
      <p:sp>
        <p:nvSpPr>
          <p:cNvPr id="4" name="Picture Placeholder 3"/>
          <p:cNvSpPr>
            <a:spLocks noGrp="1"/>
          </p:cNvSpPr>
          <p:nvPr>
            <p:ph type="pic" sz="quarter" idx="51"/>
          </p:nvPr>
        </p:nvSpPr>
        <p:spPr>
          <a:xfrm>
            <a:off x="6963294" y="2355619"/>
            <a:ext cx="2133600" cy="2133600"/>
          </a:xfrm>
          <a:prstGeom prst="ellipse">
            <a:avLst/>
          </a:prstGeom>
        </p:spPr>
      </p:sp>
    </p:spTree>
    <p:extLst>
      <p:ext uri="{BB962C8B-B14F-4D97-AF65-F5344CB8AC3E}">
        <p14:creationId xmlns:p14="http://schemas.microsoft.com/office/powerpoint/2010/main" val="1790694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1424247" y="2053590"/>
            <a:ext cx="1939636" cy="1939636"/>
          </a:xfrm>
          <a:prstGeom prst="ellipse">
            <a:avLst/>
          </a:prstGeom>
        </p:spPr>
      </p:sp>
    </p:spTree>
    <p:extLst>
      <p:ext uri="{BB962C8B-B14F-4D97-AF65-F5344CB8AC3E}">
        <p14:creationId xmlns:p14="http://schemas.microsoft.com/office/powerpoint/2010/main" val="4187503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46926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153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088550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5890989" y="2292914"/>
            <a:ext cx="4697188"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7" name="Picture Placeholder 1"/>
          <p:cNvSpPr>
            <a:spLocks noGrp="1"/>
          </p:cNvSpPr>
          <p:nvPr>
            <p:ph type="pic" sz="quarter" idx="11"/>
          </p:nvPr>
        </p:nvSpPr>
        <p:spPr bwMode="auto">
          <a:xfrm>
            <a:off x="5890989"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
        <p:nvSpPr>
          <p:cNvPr id="10" name="Picture Placeholder 1"/>
          <p:cNvSpPr>
            <a:spLocks noGrp="1"/>
          </p:cNvSpPr>
          <p:nvPr>
            <p:ph type="pic" sz="quarter" idx="12"/>
          </p:nvPr>
        </p:nvSpPr>
        <p:spPr bwMode="auto">
          <a:xfrm>
            <a:off x="8306010" y="3989709"/>
            <a:ext cx="2282167" cy="156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5820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2"/>
          <p:cNvSpPr>
            <a:spLocks noGrp="1"/>
          </p:cNvSpPr>
          <p:nvPr>
            <p:ph type="pic" sz="quarter" idx="4294967295"/>
          </p:nvPr>
        </p:nvSpPr>
        <p:spPr>
          <a:xfrm>
            <a:off x="1817919" y="2354428"/>
            <a:ext cx="2095500" cy="1508760"/>
          </a:xfrm>
          <a:prstGeom prst="rect">
            <a:avLst/>
          </a:prstGeom>
        </p:spPr>
      </p:sp>
      <p:sp>
        <p:nvSpPr>
          <p:cNvPr id="4" name="Picture Placeholder 3"/>
          <p:cNvSpPr>
            <a:spLocks noGrp="1"/>
          </p:cNvSpPr>
          <p:nvPr>
            <p:ph type="pic" sz="quarter" idx="4294967295"/>
          </p:nvPr>
        </p:nvSpPr>
        <p:spPr>
          <a:xfrm>
            <a:off x="4019391" y="2354428"/>
            <a:ext cx="2095500" cy="1508760"/>
          </a:xfrm>
          <a:prstGeom prst="rect">
            <a:avLst/>
          </a:prstGeom>
        </p:spPr>
      </p:sp>
      <p:sp>
        <p:nvSpPr>
          <p:cNvPr id="5" name="Picture Placeholder 4"/>
          <p:cNvSpPr>
            <a:spLocks noGrp="1"/>
          </p:cNvSpPr>
          <p:nvPr>
            <p:ph type="pic" sz="quarter" idx="4294967295"/>
          </p:nvPr>
        </p:nvSpPr>
        <p:spPr>
          <a:xfrm>
            <a:off x="6220863" y="2354428"/>
            <a:ext cx="2095500" cy="1508760"/>
          </a:xfrm>
          <a:prstGeom prst="rect">
            <a:avLst/>
          </a:prstGeom>
        </p:spPr>
      </p:sp>
      <p:sp>
        <p:nvSpPr>
          <p:cNvPr id="6" name="Picture Placeholder 10"/>
          <p:cNvSpPr>
            <a:spLocks noGrp="1"/>
          </p:cNvSpPr>
          <p:nvPr>
            <p:ph type="pic" sz="quarter" idx="4294967295"/>
          </p:nvPr>
        </p:nvSpPr>
        <p:spPr>
          <a:xfrm>
            <a:off x="8422335" y="2354428"/>
            <a:ext cx="2095500" cy="1508760"/>
          </a:xfrm>
          <a:prstGeom prst="rect">
            <a:avLst/>
          </a:prstGeom>
        </p:spPr>
      </p:sp>
    </p:spTree>
    <p:extLst>
      <p:ext uri="{BB962C8B-B14F-4D97-AF65-F5344CB8AC3E}">
        <p14:creationId xmlns:p14="http://schemas.microsoft.com/office/powerpoint/2010/main" val="813740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012135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257502" y="2395727"/>
            <a:ext cx="2438400" cy="3464544"/>
          </a:xfrm>
          <a:prstGeom prst="rect">
            <a:avLst/>
          </a:prstGeom>
        </p:spPr>
      </p:sp>
    </p:spTree>
    <p:extLst>
      <p:ext uri="{BB962C8B-B14F-4D97-AF65-F5344CB8AC3E}">
        <p14:creationId xmlns:p14="http://schemas.microsoft.com/office/powerpoint/2010/main" val="14986073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624221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3150796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4988858" y="3106271"/>
            <a:ext cx="2266183" cy="3966882"/>
          </a:xfrm>
          <a:prstGeom prst="rect">
            <a:avLst/>
          </a:prstGeom>
        </p:spPr>
      </p:sp>
    </p:spTree>
    <p:extLst>
      <p:ext uri="{BB962C8B-B14F-4D97-AF65-F5344CB8AC3E}">
        <p14:creationId xmlns:p14="http://schemas.microsoft.com/office/powerpoint/2010/main" val="1861237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922871" y="1769840"/>
            <a:ext cx="1898248" cy="3225353"/>
          </a:xfrm>
          <a:prstGeom prst="rect">
            <a:avLst/>
          </a:prstGeom>
        </p:spPr>
      </p:sp>
    </p:spTree>
    <p:extLst>
      <p:ext uri="{BB962C8B-B14F-4D97-AF65-F5344CB8AC3E}">
        <p14:creationId xmlns:p14="http://schemas.microsoft.com/office/powerpoint/2010/main" val="1553421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2"/>
          <p:cNvSpPr>
            <a:spLocks noGrp="1"/>
          </p:cNvSpPr>
          <p:nvPr>
            <p:ph type="pic" sz="quarter" idx="4294967295"/>
          </p:nvPr>
        </p:nvSpPr>
        <p:spPr>
          <a:xfrm>
            <a:off x="2328863" y="4202119"/>
            <a:ext cx="2255153" cy="3966882"/>
          </a:xfrm>
          <a:prstGeom prst="rect">
            <a:avLst/>
          </a:prstGeom>
        </p:spPr>
      </p:sp>
      <p:sp>
        <p:nvSpPr>
          <p:cNvPr id="7" name="Picture Placeholder 2"/>
          <p:cNvSpPr>
            <a:spLocks noGrp="1"/>
          </p:cNvSpPr>
          <p:nvPr>
            <p:ph type="pic" sz="quarter" idx="4294967295"/>
          </p:nvPr>
        </p:nvSpPr>
        <p:spPr>
          <a:xfrm>
            <a:off x="4926590" y="3000145"/>
            <a:ext cx="2255153" cy="3966882"/>
          </a:xfrm>
          <a:prstGeom prst="rect">
            <a:avLst/>
          </a:prstGeom>
        </p:spPr>
      </p:sp>
      <p:sp>
        <p:nvSpPr>
          <p:cNvPr id="8" name="Picture Placeholder 2"/>
          <p:cNvSpPr>
            <a:spLocks noGrp="1"/>
          </p:cNvSpPr>
          <p:nvPr>
            <p:ph type="pic" sz="quarter" idx="4294967295"/>
          </p:nvPr>
        </p:nvSpPr>
        <p:spPr>
          <a:xfrm>
            <a:off x="7527575" y="4220532"/>
            <a:ext cx="2255153" cy="3966882"/>
          </a:xfrm>
          <a:prstGeom prst="rect">
            <a:avLst/>
          </a:prstGeom>
        </p:spPr>
      </p:sp>
    </p:spTree>
    <p:extLst>
      <p:ext uri="{BB962C8B-B14F-4D97-AF65-F5344CB8AC3E}">
        <p14:creationId xmlns:p14="http://schemas.microsoft.com/office/powerpoint/2010/main" val="27234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755928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8739679" y="1505368"/>
            <a:ext cx="1888348" cy="3343950"/>
          </a:xfrm>
          <a:prstGeom prst="rect">
            <a:avLst/>
          </a:prstGeom>
        </p:spPr>
      </p:sp>
    </p:spTree>
    <p:extLst>
      <p:ext uri="{BB962C8B-B14F-4D97-AF65-F5344CB8AC3E}">
        <p14:creationId xmlns:p14="http://schemas.microsoft.com/office/powerpoint/2010/main" val="20277915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156447" y="2124635"/>
            <a:ext cx="2752165" cy="4733365"/>
          </a:xfrm>
          <a:prstGeom prst="rect">
            <a:avLst/>
          </a:prstGeom>
        </p:spPr>
      </p:sp>
    </p:spTree>
    <p:extLst>
      <p:ext uri="{BB962C8B-B14F-4D97-AF65-F5344CB8AC3E}">
        <p14:creationId xmlns:p14="http://schemas.microsoft.com/office/powerpoint/2010/main" val="695609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419923" y="2057729"/>
            <a:ext cx="3382536" cy="2164866"/>
          </a:xfrm>
          <a:prstGeom prst="rect">
            <a:avLst/>
          </a:prstGeom>
        </p:spPr>
      </p:sp>
    </p:spTree>
    <p:extLst>
      <p:ext uri="{BB962C8B-B14F-4D97-AF65-F5344CB8AC3E}">
        <p14:creationId xmlns:p14="http://schemas.microsoft.com/office/powerpoint/2010/main" val="170103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715833" y="2071053"/>
            <a:ext cx="3382536" cy="2164866"/>
          </a:xfrm>
          <a:prstGeom prst="rect">
            <a:avLst/>
          </a:prstGeom>
        </p:spPr>
      </p:sp>
    </p:spTree>
    <p:extLst>
      <p:ext uri="{BB962C8B-B14F-4D97-AF65-F5344CB8AC3E}">
        <p14:creationId xmlns:p14="http://schemas.microsoft.com/office/powerpoint/2010/main" val="1592303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068646" y="1865313"/>
            <a:ext cx="3382536" cy="2164866"/>
          </a:xfrm>
          <a:prstGeom prst="rect">
            <a:avLst/>
          </a:prstGeom>
        </p:spPr>
      </p:sp>
    </p:spTree>
    <p:extLst>
      <p:ext uri="{BB962C8B-B14F-4D97-AF65-F5344CB8AC3E}">
        <p14:creationId xmlns:p14="http://schemas.microsoft.com/office/powerpoint/2010/main" val="5313615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006361" y="2117318"/>
            <a:ext cx="3382536" cy="2164866"/>
          </a:xfrm>
          <a:prstGeom prst="rect">
            <a:avLst/>
          </a:prstGeom>
        </p:spPr>
      </p:sp>
    </p:spTree>
    <p:extLst>
      <p:ext uri="{BB962C8B-B14F-4D97-AF65-F5344CB8AC3E}">
        <p14:creationId xmlns:p14="http://schemas.microsoft.com/office/powerpoint/2010/main" val="21095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430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225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2282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2314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9968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a:p>
        </p:txBody>
      </p:sp>
    </p:spTree>
    <p:extLst>
      <p:ext uri="{BB962C8B-B14F-4D97-AF65-F5344CB8AC3E}">
        <p14:creationId xmlns:p14="http://schemas.microsoft.com/office/powerpoint/2010/main" val="24995272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670" r:id="rId12"/>
    <p:sldLayoutId id="2147483681" r:id="rId13"/>
    <p:sldLayoutId id="2147483713" r:id="rId14"/>
    <p:sldLayoutId id="2147483714" r:id="rId15"/>
    <p:sldLayoutId id="214748371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38119D6.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microsoft.com/office/2018/10/relationships/comments" Target="../comments/modernComment_13F_4917FBA0.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microsoft.com/office/2018/10/relationships/comments" Target="../comments/modernComment_13F_4917FBA0.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 xmlns:a16="http://schemas.microsoft.com/office/drawing/2014/main" id="{04698F19-E78E-487B-3884-3091408BC336}"/>
              </a:ext>
            </a:extLst>
          </p:cNvPr>
          <p:cNvSpPr txBox="1"/>
          <p:nvPr/>
        </p:nvSpPr>
        <p:spPr>
          <a:xfrm>
            <a:off x="2593589" y="6371888"/>
            <a:ext cx="6675120" cy="400110"/>
          </a:xfrm>
          <a:prstGeom prst="rect">
            <a:avLst/>
          </a:prstGeom>
          <a:noFill/>
        </p:spPr>
        <p:txBody>
          <a:bodyPr wrap="square" rtlCol="0">
            <a:spAutoFit/>
          </a:bodyPr>
          <a:lstStyle/>
          <a:p>
            <a:pPr algn="ctr"/>
            <a:r>
              <a:rPr lang="es-ES_tradnl" sz="1000">
                <a:solidFill>
                  <a:schemeClr val="accent5">
                    <a:lumMod val="50000"/>
                  </a:schemeClr>
                </a:solidFill>
              </a:rPr>
              <a:t>Carrera 43 A # 34 - 155. </a:t>
            </a:r>
            <a:r>
              <a:rPr lang="es-ES_tradnl" sz="1000" err="1">
                <a:solidFill>
                  <a:schemeClr val="accent5">
                    <a:lumMod val="50000"/>
                  </a:schemeClr>
                </a:solidFill>
              </a:rPr>
              <a:t>Almacentro</a:t>
            </a:r>
            <a:r>
              <a:rPr lang="es-ES_tradnl" sz="1000">
                <a:solidFill>
                  <a:schemeClr val="accent5">
                    <a:lumMod val="50000"/>
                  </a:schemeClr>
                </a:solidFill>
              </a:rPr>
              <a:t>. Torre Norte. Oficina 701</a:t>
            </a:r>
          </a:p>
          <a:p>
            <a:pPr algn="ctr"/>
            <a:r>
              <a:rPr lang="es-ES_tradnl" sz="1000">
                <a:solidFill>
                  <a:schemeClr val="accent5">
                    <a:lumMod val="50000"/>
                  </a:schemeClr>
                </a:solidFill>
              </a:rPr>
              <a:t>Medellín (Antioquia), Colombia</a:t>
            </a:r>
          </a:p>
        </p:txBody>
      </p:sp>
      <p:sp>
        <p:nvSpPr>
          <p:cNvPr id="12" name="TextBox 3">
            <a:extLst>
              <a:ext uri="{FF2B5EF4-FFF2-40B4-BE49-F238E27FC236}">
                <a16:creationId xmlns="" xmlns:a16="http://schemas.microsoft.com/office/drawing/2014/main" id="{B2E9B499-BD08-9CCE-FF8F-7091BE2441F0}"/>
              </a:ext>
            </a:extLst>
          </p:cNvPr>
          <p:cNvSpPr txBox="1"/>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Título 1">
            <a:extLst>
              <a:ext uri="{FF2B5EF4-FFF2-40B4-BE49-F238E27FC236}">
                <a16:creationId xmlns="" xmlns:a16="http://schemas.microsoft.com/office/drawing/2014/main" id="{8124BC2C-FA46-4095-BE78-EDC7C6C46859}"/>
              </a:ext>
            </a:extLst>
          </p:cNvPr>
          <p:cNvSpPr txBox="1">
            <a:spLocks/>
          </p:cNvSpPr>
          <p:nvPr/>
        </p:nvSpPr>
        <p:spPr>
          <a:xfrm>
            <a:off x="1524000" y="85632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6600" b="1">
                <a:solidFill>
                  <a:schemeClr val="accent5">
                    <a:lumMod val="50000"/>
                  </a:schemeClr>
                </a:solidFill>
              </a:rPr>
              <a:t>Sesión </a:t>
            </a:r>
            <a:r>
              <a:rPr lang="es-CO" sz="6600" b="1" smtClean="0">
                <a:solidFill>
                  <a:schemeClr val="accent5">
                    <a:lumMod val="50000"/>
                  </a:schemeClr>
                </a:solidFill>
              </a:rPr>
              <a:t>17 </a:t>
            </a:r>
            <a:r>
              <a:rPr lang="es-CO" sz="6600" b="1" dirty="0">
                <a:solidFill>
                  <a:schemeClr val="accent5">
                    <a:lumMod val="50000"/>
                  </a:schemeClr>
                </a:solidFill>
              </a:rPr>
              <a:t>– Semana </a:t>
            </a:r>
            <a:r>
              <a:rPr lang="es-CO" sz="6600" b="1" dirty="0" smtClean="0">
                <a:solidFill>
                  <a:schemeClr val="accent5">
                    <a:lumMod val="50000"/>
                  </a:schemeClr>
                </a:solidFill>
              </a:rPr>
              <a:t>4</a:t>
            </a:r>
            <a:endParaRPr lang="es-CO" sz="6600" b="1" dirty="0">
              <a:solidFill>
                <a:schemeClr val="accent5">
                  <a:lumMod val="50000"/>
                </a:schemeClr>
              </a:solidFill>
            </a:endParaRPr>
          </a:p>
        </p:txBody>
      </p:sp>
      <p:sp>
        <p:nvSpPr>
          <p:cNvPr id="6" name="Subtítulo 2">
            <a:extLst>
              <a:ext uri="{FF2B5EF4-FFF2-40B4-BE49-F238E27FC236}">
                <a16:creationId xmlns="" xmlns:a16="http://schemas.microsoft.com/office/drawing/2014/main" id="{F648ED21-2124-4408-9AD3-99343DDDF464}"/>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s-CO" sz="3600" b="1" dirty="0" smtClean="0"/>
              <a:t>Procedimientos Almacenados en SQL</a:t>
            </a:r>
          </a:p>
        </p:txBody>
      </p:sp>
      <p:cxnSp>
        <p:nvCxnSpPr>
          <p:cNvPr id="9" name="Conector recto 8">
            <a:extLst>
              <a:ext uri="{FF2B5EF4-FFF2-40B4-BE49-F238E27FC236}">
                <a16:creationId xmlns="" xmlns:a16="http://schemas.microsoft.com/office/drawing/2014/main" id="{D7A96F3D-91B8-4FE5-8682-91BEE0F8E7F0}"/>
              </a:ext>
            </a:extLst>
          </p:cNvPr>
          <p:cNvCxnSpPr/>
          <p:nvPr/>
        </p:nvCxnSpPr>
        <p:spPr>
          <a:xfrm>
            <a:off x="2142978" y="3243925"/>
            <a:ext cx="790604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extLst mod="1">
    <p:ext uri="{6950BFC3-D8DA-4A85-94F7-54DA5524770B}">
      <p188:commentRel xmlns=""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667933" y="897467"/>
            <a:ext cx="9736667" cy="6740307"/>
          </a:xfrm>
          <a:prstGeom prst="rect">
            <a:avLst/>
          </a:prstGeom>
          <a:noFill/>
        </p:spPr>
        <p:txBody>
          <a:bodyPr wrap="square" rtlCol="0">
            <a:spAutoFit/>
          </a:bodyPr>
          <a:lstStyle/>
          <a:p>
            <a:r>
              <a:rPr lang="es-CO" b="1" dirty="0" smtClean="0"/>
              <a:t>¿ Que es una función en SQL?</a:t>
            </a:r>
          </a:p>
          <a:p>
            <a:endParaRPr lang="es-CO" b="1" dirty="0"/>
          </a:p>
          <a:p>
            <a:r>
              <a:rPr lang="es-CO" dirty="0"/>
              <a:t>Una función en SQL es un conjunto de instrucciones predefinidas que realizan una tarea específica y devuelven un valor. Las funciones pueden tomar uno o más argumentos como entrada y devolver un resultado único o una tabla como salida</a:t>
            </a:r>
            <a:r>
              <a:rPr lang="es-CO" dirty="0" smtClean="0"/>
              <a:t>.</a:t>
            </a:r>
          </a:p>
          <a:p>
            <a:endParaRPr lang="es-CO" dirty="0"/>
          </a:p>
          <a:p>
            <a:r>
              <a:rPr lang="es-CO" dirty="0"/>
              <a:t>Hay varias funciones incorporadas en SQL que se utilizan comúnmente, como SUM(), AVG(), COUNT(), MIN(), MAX(), entre otras. Estas funciones se utilizan para realizar cálculos en los datos almacenados en una base de datos</a:t>
            </a:r>
            <a:r>
              <a:rPr lang="es-CO" dirty="0" smtClean="0"/>
              <a:t>.</a:t>
            </a:r>
          </a:p>
          <a:p>
            <a:endParaRPr lang="es-CO" dirty="0"/>
          </a:p>
          <a:p>
            <a:r>
              <a:rPr lang="es-CO" dirty="0"/>
              <a:t>Además, también es posible crear funciones definidas por el usuario en SQL, que permiten a los desarrolladores personalizar y automatizar tareas específicas según sus necesidades. Estas funciones definidas por el usuario pueden ser muy útiles en la simplificación de consultas complejas y en la mejora de la eficiencia en el manejo de grandes conjuntos de datos.</a:t>
            </a:r>
          </a:p>
          <a:p>
            <a:endParaRPr lang="es-CO" dirty="0" smtClean="0"/>
          </a:p>
          <a:p>
            <a:endParaRPr lang="es-CO" b="1" dirty="0"/>
          </a:p>
          <a:p>
            <a:endParaRPr lang="es-CO" b="1" dirty="0" smtClean="0"/>
          </a:p>
          <a:p>
            <a:endParaRPr lang="es-CO" b="1" dirty="0"/>
          </a:p>
          <a:p>
            <a:endParaRPr lang="es-CO" b="1" dirty="0" smtClean="0"/>
          </a:p>
          <a:p>
            <a:endParaRPr lang="es-CO" b="1" dirty="0"/>
          </a:p>
          <a:p>
            <a:endParaRPr lang="es-CO" b="1" dirty="0" smtClean="0"/>
          </a:p>
          <a:p>
            <a:endParaRPr lang="es-CO" b="1" dirty="0"/>
          </a:p>
          <a:p>
            <a:endParaRPr lang="es-CO" b="1" dirty="0" smtClean="0"/>
          </a:p>
          <a:p>
            <a:endParaRPr lang="es-CO" b="1" dirty="0"/>
          </a:p>
        </p:txBody>
      </p:sp>
    </p:spTree>
    <p:extLst>
      <p:ext uri="{BB962C8B-B14F-4D97-AF65-F5344CB8AC3E}">
        <p14:creationId xmlns:p14="http://schemas.microsoft.com/office/powerpoint/2010/main" val="288294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1794933" y="1752600"/>
            <a:ext cx="7562293" cy="2862322"/>
          </a:xfrm>
          <a:prstGeom prst="rect">
            <a:avLst/>
          </a:prstGeom>
          <a:noFill/>
        </p:spPr>
        <p:txBody>
          <a:bodyPr wrap="square" rtlCol="0">
            <a:spAutoFit/>
          </a:bodyPr>
          <a:lstStyle/>
          <a:p>
            <a:r>
              <a:rPr lang="es-CO" b="1" dirty="0" smtClean="0"/>
              <a:t>Diferencias entre Procedimientos y funciones</a:t>
            </a:r>
          </a:p>
          <a:p>
            <a:endParaRPr lang="es-CO" dirty="0"/>
          </a:p>
          <a:p>
            <a:pPr marL="285750" indent="-285750">
              <a:buFont typeface="Arial" panose="020B0604020202020204" pitchFamily="34" charset="0"/>
              <a:buChar char="•"/>
            </a:pPr>
            <a:r>
              <a:rPr lang="es-CO" dirty="0" smtClean="0"/>
              <a:t>Los procedimientos pueden retornar varios parámetros de salida y las funciones solo retornan una sola variable</a:t>
            </a:r>
          </a:p>
          <a:p>
            <a:pPr marL="285750" indent="-285750">
              <a:buFont typeface="Arial" panose="020B0604020202020204" pitchFamily="34" charset="0"/>
              <a:buChar char="•"/>
            </a:pPr>
            <a:r>
              <a:rPr lang="es-CO" dirty="0" smtClean="0"/>
              <a:t>Los parámetros de retorno o de salida en los procedimientos son opcionales y en las funciones es obligatorio que se tenga que retornar por lo menos un valor</a:t>
            </a:r>
          </a:p>
          <a:p>
            <a:pPr marL="285750" indent="-285750">
              <a:buFont typeface="Arial" panose="020B0604020202020204" pitchFamily="34" charset="0"/>
              <a:buChar char="•"/>
            </a:pPr>
            <a:r>
              <a:rPr lang="es-CO" dirty="0" smtClean="0"/>
              <a:t>Las funciones se pueden llamar en cualquier sentencia SQL</a:t>
            </a:r>
          </a:p>
          <a:p>
            <a:r>
              <a:rPr lang="es-CO" dirty="0" smtClean="0"/>
              <a:t>      y los procedimientos solo se pueden llamar mediante CALL, incluso se            	puede llamar una función dentro de un procedimiento.</a:t>
            </a:r>
            <a:endParaRPr lang="es-CO" dirty="0"/>
          </a:p>
        </p:txBody>
      </p:sp>
    </p:spTree>
    <p:extLst>
      <p:ext uri="{BB962C8B-B14F-4D97-AF65-F5344CB8AC3E}">
        <p14:creationId xmlns:p14="http://schemas.microsoft.com/office/powerpoint/2010/main" val="126414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954DF2-188F-49E3-98A5-A590FA054F00}"/>
              </a:ext>
            </a:extLst>
          </p:cNvPr>
          <p:cNvSpPr>
            <a:spLocks noGrp="1"/>
          </p:cNvSpPr>
          <p:nvPr>
            <p:ph type="title"/>
          </p:nvPr>
        </p:nvSpPr>
        <p:spPr>
          <a:xfrm>
            <a:off x="838200" y="857496"/>
            <a:ext cx="10515600" cy="1325563"/>
          </a:xfrm>
        </p:spPr>
        <p:txBody>
          <a:bodyPr/>
          <a:lstStyle/>
          <a:p>
            <a:r>
              <a:rPr lang="es-CO" sz="6000" dirty="0"/>
              <a:t>Contenido</a:t>
            </a:r>
            <a:endParaRPr lang="es-CO" dirty="0"/>
          </a:p>
        </p:txBody>
      </p:sp>
      <p:sp>
        <p:nvSpPr>
          <p:cNvPr id="3" name="Marcador de contenido 2">
            <a:extLst>
              <a:ext uri="{FF2B5EF4-FFF2-40B4-BE49-F238E27FC236}">
                <a16:creationId xmlns="" xmlns:a16="http://schemas.microsoft.com/office/drawing/2014/main" id="{F9187BBA-0C9F-41F2-BBC8-85519317D2D3}"/>
              </a:ext>
            </a:extLst>
          </p:cNvPr>
          <p:cNvSpPr>
            <a:spLocks noGrp="1"/>
          </p:cNvSpPr>
          <p:nvPr>
            <p:ph idx="1"/>
          </p:nvPr>
        </p:nvSpPr>
        <p:spPr>
          <a:xfrm>
            <a:off x="478989" y="2335323"/>
            <a:ext cx="8319868" cy="4400621"/>
          </a:xfrm>
        </p:spPr>
        <p:txBody>
          <a:bodyPr vert="horz" lIns="91440" tIns="45720" rIns="91440" bIns="45720" rtlCol="0" anchor="t">
            <a:normAutofit/>
          </a:bodyPr>
          <a:lstStyle/>
          <a:p>
            <a:pPr marL="1885950" lvl="3" indent="-514350">
              <a:buFont typeface="+mj-lt"/>
              <a:buAutoNum type="arabicPeriod"/>
            </a:pPr>
            <a:endParaRPr lang="es-ES" sz="2000" dirty="0" smtClean="0"/>
          </a:p>
          <a:p>
            <a:pPr marL="1885950" lvl="3" indent="-514350">
              <a:buFont typeface="+mj-lt"/>
              <a:buAutoNum type="arabicPeriod"/>
            </a:pPr>
            <a:r>
              <a:rPr lang="es-ES" sz="2000" dirty="0" smtClean="0"/>
              <a:t>Que </a:t>
            </a:r>
            <a:r>
              <a:rPr lang="es-ES" sz="2000" dirty="0" smtClean="0"/>
              <a:t>son estas sentencias y para que sirven </a:t>
            </a:r>
          </a:p>
          <a:p>
            <a:pPr marL="1885950" lvl="3" indent="-514350">
              <a:buFont typeface="+mj-lt"/>
              <a:buAutoNum type="arabicPeriod"/>
            </a:pPr>
            <a:endParaRPr lang="es-ES" sz="2000" dirty="0" smtClean="0"/>
          </a:p>
          <a:p>
            <a:pPr marL="1885950" lvl="3" indent="-514350">
              <a:buFont typeface="+mj-lt"/>
              <a:buAutoNum type="arabicPeriod"/>
            </a:pPr>
            <a:r>
              <a:rPr lang="es-ES" sz="2000" dirty="0" smtClean="0"/>
              <a:t>Conocer su sintaxis</a:t>
            </a:r>
            <a:endParaRPr lang="es-CO" sz="2000" dirty="0" smtClean="0"/>
          </a:p>
          <a:p>
            <a:pPr marL="1371600" lvl="3" indent="0">
              <a:buNone/>
            </a:pPr>
            <a:r>
              <a:rPr lang="es-CO" sz="2000" dirty="0" smtClean="0"/>
              <a:t>3.      Realizar ejercicio practico</a:t>
            </a:r>
            <a:endParaRPr lang="es-ES" sz="2000" dirty="0"/>
          </a:p>
        </p:txBody>
      </p:sp>
    </p:spTree>
    <p:extLst>
      <p:ext uri="{BB962C8B-B14F-4D97-AF65-F5344CB8AC3E}">
        <p14:creationId xmlns:p14="http://schemas.microsoft.com/office/powerpoint/2010/main" val="1066981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931336" y="982134"/>
            <a:ext cx="5249332" cy="5355312"/>
          </a:xfrm>
          <a:prstGeom prst="rect">
            <a:avLst/>
          </a:prstGeom>
          <a:noFill/>
        </p:spPr>
        <p:txBody>
          <a:bodyPr wrap="square" rtlCol="0">
            <a:spAutoFit/>
          </a:bodyPr>
          <a:lstStyle/>
          <a:p>
            <a:pPr algn="ctr"/>
            <a:endParaRPr lang="es-CO" b="1" dirty="0" smtClean="0"/>
          </a:p>
          <a:p>
            <a:pPr algn="ctr"/>
            <a:endParaRPr lang="es-CO" b="1" dirty="0"/>
          </a:p>
          <a:p>
            <a:pPr algn="ctr"/>
            <a:r>
              <a:rPr lang="es-CO" b="1" dirty="0" smtClean="0"/>
              <a:t>QUE </a:t>
            </a:r>
            <a:r>
              <a:rPr lang="es-CO" b="1" dirty="0" smtClean="0"/>
              <a:t>SON LOS PROCEDIMIENTOS ALMACENADOS</a:t>
            </a:r>
            <a:r>
              <a:rPr lang="es-CO" b="1" dirty="0" smtClean="0"/>
              <a:t>?</a:t>
            </a:r>
          </a:p>
          <a:p>
            <a:endParaRPr lang="es-CO" b="1" dirty="0"/>
          </a:p>
          <a:p>
            <a:endParaRPr lang="es-CO" dirty="0" smtClean="0"/>
          </a:p>
          <a:p>
            <a:endParaRPr lang="es-CO" dirty="0"/>
          </a:p>
          <a:p>
            <a:endParaRPr lang="es-CO" dirty="0" smtClean="0"/>
          </a:p>
          <a:p>
            <a:r>
              <a:rPr lang="es-CO" dirty="0" smtClean="0"/>
              <a:t>Un </a:t>
            </a:r>
            <a:r>
              <a:rPr lang="es-CO" dirty="0"/>
              <a:t>procedimiento almacenado en SQL (también conocido como stored procedure en inglés) es un conjunto de instrucciones SQL predefinidas que se guardan en la base de datos y se pueden ejecutar cuando se necesiten</a:t>
            </a:r>
            <a:r>
              <a:rPr lang="es-CO" dirty="0" smtClean="0"/>
              <a:t>.</a:t>
            </a:r>
          </a:p>
          <a:p>
            <a:endParaRPr lang="es-CO" dirty="0"/>
          </a:p>
          <a:p>
            <a:endParaRPr lang="es-CO" dirty="0" smtClean="0"/>
          </a:p>
          <a:p>
            <a:endParaRPr lang="es-CO" dirty="0" smtClean="0"/>
          </a:p>
          <a:p>
            <a:endParaRPr lang="es-CO" dirty="0"/>
          </a:p>
          <a:p>
            <a:endParaRPr lang="es-CO" dirty="0" smtClean="0"/>
          </a:p>
          <a:p>
            <a:endParaRPr lang="es-CO" dirty="0"/>
          </a:p>
          <a:p>
            <a:endParaRPr lang="es-CO" dirty="0"/>
          </a:p>
        </p:txBody>
      </p:sp>
      <p:pic>
        <p:nvPicPr>
          <p:cNvPr id="4" name="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2690294"/>
            <a:ext cx="5155777" cy="2703354"/>
          </a:xfrm>
          <a:prstGeom prst="rect">
            <a:avLst/>
          </a:prstGeom>
        </p:spPr>
      </p:pic>
    </p:spTree>
    <p:extLst>
      <p:ext uri="{BB962C8B-B14F-4D97-AF65-F5344CB8AC3E}">
        <p14:creationId xmlns:p14="http://schemas.microsoft.com/office/powerpoint/2010/main" val="12263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extLst mod="1">
    <p:ext uri="{6950BFC3-D8DA-4A85-94F7-54DA5524770B}">
      <p188:commentRel xmlns="" xmlns:p188="http://schemas.microsoft.com/office/powerpoint/2018/8/main" r:id="rId5"/>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1 CuadroTexto"/>
          <p:cNvSpPr txBox="1"/>
          <p:nvPr/>
        </p:nvSpPr>
        <p:spPr>
          <a:xfrm>
            <a:off x="931336" y="982134"/>
            <a:ext cx="5249332" cy="5909310"/>
          </a:xfrm>
          <a:prstGeom prst="rect">
            <a:avLst/>
          </a:prstGeom>
          <a:noFill/>
        </p:spPr>
        <p:txBody>
          <a:bodyPr wrap="square" rtlCol="0">
            <a:spAutoFit/>
          </a:bodyPr>
          <a:lstStyle/>
          <a:p>
            <a:pPr algn="ctr"/>
            <a:endParaRPr lang="es-CO" b="1" dirty="0" smtClean="0"/>
          </a:p>
          <a:p>
            <a:pPr algn="ctr"/>
            <a:r>
              <a:rPr lang="es-CO" b="1" dirty="0" smtClean="0"/>
              <a:t>Características</a:t>
            </a:r>
          </a:p>
          <a:p>
            <a:pPr algn="ctr"/>
            <a:endParaRPr lang="es-CO" b="1" dirty="0" smtClean="0"/>
          </a:p>
          <a:p>
            <a:pPr marL="285750" indent="-285750">
              <a:buFont typeface="Arial" panose="020B0604020202020204" pitchFamily="34" charset="0"/>
              <a:buChar char="•"/>
            </a:pPr>
            <a:r>
              <a:rPr lang="es-CO" dirty="0" smtClean="0"/>
              <a:t>Instrucciones repetitivas que son llamadas por los usuarios</a:t>
            </a:r>
          </a:p>
          <a:p>
            <a:pPr marL="285750" indent="-285750">
              <a:buFont typeface="Arial" panose="020B0604020202020204" pitchFamily="34" charset="0"/>
              <a:buChar char="•"/>
            </a:pPr>
            <a:r>
              <a:rPr lang="es-CO" dirty="0" smtClean="0"/>
              <a:t>Se llaman por medio de la instrucción CALL</a:t>
            </a:r>
          </a:p>
          <a:p>
            <a:pPr marL="285750" indent="-285750">
              <a:buFont typeface="Arial" panose="020B0604020202020204" pitchFamily="34" charset="0"/>
              <a:buChar char="•"/>
            </a:pPr>
            <a:r>
              <a:rPr lang="es-CO" dirty="0" smtClean="0"/>
              <a:t>Tiene un nombre</a:t>
            </a:r>
          </a:p>
          <a:p>
            <a:pPr marL="285750" indent="-285750">
              <a:buFont typeface="Arial" panose="020B0604020202020204" pitchFamily="34" charset="0"/>
              <a:buChar char="•"/>
            </a:pPr>
            <a:r>
              <a:rPr lang="es-CO" dirty="0" smtClean="0"/>
              <a:t>Tiene parámetros</a:t>
            </a:r>
          </a:p>
          <a:p>
            <a:pPr marL="285750" indent="-285750">
              <a:buFont typeface="Arial" panose="020B0604020202020204" pitchFamily="34" charset="0"/>
              <a:buChar char="•"/>
            </a:pPr>
            <a:r>
              <a:rPr lang="es-CO" dirty="0" smtClean="0"/>
              <a:t>Lleva las instrucciones de lo que se debe hacer</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b="1" dirty="0" smtClean="0"/>
              <a:t>Estructura</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smtClean="0"/>
              <a:t>CREATE PROCEDURE &lt;nombre&gt; (&lt;parámetros&gt;)</a:t>
            </a:r>
          </a:p>
          <a:p>
            <a:pPr marL="285750" indent="-285750">
              <a:buFont typeface="Arial" panose="020B0604020202020204" pitchFamily="34" charset="0"/>
              <a:buChar char="•"/>
            </a:pPr>
            <a:r>
              <a:rPr lang="es-CO" dirty="0" smtClean="0"/>
              <a:t>Instrucción SQL</a:t>
            </a:r>
          </a:p>
          <a:p>
            <a:endParaRPr lang="es-CO" dirty="0"/>
          </a:p>
          <a:p>
            <a:endParaRPr lang="es-CO" dirty="0" smtClean="0"/>
          </a:p>
          <a:p>
            <a:endParaRPr lang="es-CO" dirty="0" smtClean="0"/>
          </a:p>
          <a:p>
            <a:endParaRPr lang="es-CO" dirty="0"/>
          </a:p>
          <a:p>
            <a:endParaRPr lang="es-CO" dirty="0" smtClean="0"/>
          </a:p>
          <a:p>
            <a:endParaRPr lang="es-CO" dirty="0"/>
          </a:p>
          <a:p>
            <a:endParaRPr lang="es-CO" dirty="0"/>
          </a:p>
        </p:txBody>
      </p:sp>
      <p:pic>
        <p:nvPicPr>
          <p:cNvPr id="4" name="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2690294"/>
            <a:ext cx="5155777" cy="2703354"/>
          </a:xfrm>
          <a:prstGeom prst="rect">
            <a:avLst/>
          </a:prstGeom>
        </p:spPr>
      </p:pic>
    </p:spTree>
    <p:extLst>
      <p:ext uri="{BB962C8B-B14F-4D97-AF65-F5344CB8AC3E}">
        <p14:creationId xmlns:p14="http://schemas.microsoft.com/office/powerpoint/2010/main" val="32260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extLst mod="1">
    <p:ext uri="{6950BFC3-D8DA-4A85-94F7-54DA5524770B}">
      <p188:commentRel xmlns="" xmlns:p188="http://schemas.microsoft.com/office/powerpoint/2018/8/main" r:id="rId5"/>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 xmlns:a16="http://schemas.microsoft.com/office/drawing/2014/main" id="{392A103E-8C4C-A963-514D-6B57303804F2}"/>
              </a:ext>
            </a:extLst>
          </p:cNvPr>
          <p:cNvSpPr txBox="1"/>
          <p:nvPr/>
        </p:nvSpPr>
        <p:spPr>
          <a:xfrm>
            <a:off x="1112326" y="760606"/>
            <a:ext cx="5576341" cy="1323439"/>
          </a:xfrm>
          <a:prstGeom prst="rect">
            <a:avLst/>
          </a:prstGeom>
          <a:noFill/>
        </p:spPr>
        <p:txBody>
          <a:bodyPr wrap="square" lIns="91440" tIns="45720" rIns="91440" bIns="45720" rtlCol="0" anchor="t">
            <a:spAutoFit/>
          </a:bodyPr>
          <a:lstStyle/>
          <a:p>
            <a:endParaRPr lang="es-CO" sz="2000" dirty="0" smtClean="0"/>
          </a:p>
          <a:p>
            <a:pPr algn="ctr"/>
            <a:r>
              <a:rPr lang="es-CO" sz="2000" b="1" dirty="0" smtClean="0"/>
              <a:t>¿Pero que es a rasgos generales ?  </a:t>
            </a:r>
            <a:endParaRPr lang="es-CO" sz="2000" b="1" dirty="0"/>
          </a:p>
          <a:p>
            <a:pPr algn="ctr"/>
            <a:endParaRPr lang="es-CO" sz="2000" dirty="0" smtClean="0"/>
          </a:p>
          <a:p>
            <a:pPr algn="ctr"/>
            <a:endParaRPr lang="x-none" sz="2000" dirty="0"/>
          </a:p>
        </p:txBody>
      </p:sp>
      <p:sp>
        <p:nvSpPr>
          <p:cNvPr id="5" name="4 CuadroTexto"/>
          <p:cNvSpPr txBox="1"/>
          <p:nvPr/>
        </p:nvSpPr>
        <p:spPr>
          <a:xfrm>
            <a:off x="1112326" y="1656960"/>
            <a:ext cx="5145916" cy="3970318"/>
          </a:xfrm>
          <a:prstGeom prst="rect">
            <a:avLst/>
          </a:prstGeom>
          <a:noFill/>
        </p:spPr>
        <p:txBody>
          <a:bodyPr wrap="square" rtlCol="0">
            <a:spAutoFit/>
          </a:bodyPr>
          <a:lstStyle/>
          <a:p>
            <a:r>
              <a:rPr lang="es-CO" dirty="0"/>
              <a:t>Básicamente, un procedimiento almacenado es un programa que reside en el servidor de la base de datos y se puede llamar desde una aplicación cliente o desde otro procedimiento almacenado. Los procedimientos almacenados pueden ser utilizados para realizar operaciones complejas en la base de datos, tales como la recuperación de datos, la actualización de registros, la eliminación de datos, la creación de tablas, la ejecución de tareas en segundo plano, entre otras</a:t>
            </a:r>
            <a:r>
              <a:rPr lang="es-CO" dirty="0" smtClean="0"/>
              <a:t>.</a:t>
            </a:r>
          </a:p>
          <a:p>
            <a:endParaRPr lang="es-CO" b="1" dirty="0"/>
          </a:p>
          <a:p>
            <a:r>
              <a:rPr lang="es-CO" dirty="0" smtClean="0"/>
              <a:t>Es una porción de código que puedes guardar y reutilizar es útil cuando repites la misma tarea repetidas veces.</a:t>
            </a:r>
            <a:endParaRPr lang="es-CO" dirty="0"/>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0410" y="1936326"/>
            <a:ext cx="3922432" cy="2974339"/>
          </a:xfrm>
          <a:prstGeom prst="rect">
            <a:avLst/>
          </a:prstGeom>
        </p:spPr>
      </p:pic>
    </p:spTree>
    <p:extLst>
      <p:ext uri="{BB962C8B-B14F-4D97-AF65-F5344CB8AC3E}">
        <p14:creationId xmlns:p14="http://schemas.microsoft.com/office/powerpoint/2010/main" val="27500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4" name="3 CuadroTexto"/>
          <p:cNvSpPr txBox="1"/>
          <p:nvPr/>
        </p:nvSpPr>
        <p:spPr>
          <a:xfrm>
            <a:off x="1227666" y="540149"/>
            <a:ext cx="6476999" cy="4801314"/>
          </a:xfrm>
          <a:prstGeom prst="rect">
            <a:avLst/>
          </a:prstGeom>
          <a:noFill/>
        </p:spPr>
        <p:txBody>
          <a:bodyPr wrap="square" rtlCol="0">
            <a:spAutoFit/>
          </a:bodyPr>
          <a:lstStyle/>
          <a:p>
            <a:endParaRPr lang="es-CO" dirty="0" smtClean="0"/>
          </a:p>
          <a:p>
            <a:endParaRPr lang="es-CO" b="1" dirty="0"/>
          </a:p>
          <a:p>
            <a:r>
              <a:rPr lang="es-CO" b="1" dirty="0" smtClean="0"/>
              <a:t>Ventajas de los Procedimientos Almacenados</a:t>
            </a:r>
          </a:p>
          <a:p>
            <a:endParaRPr lang="es-CO" dirty="0"/>
          </a:p>
          <a:p>
            <a:r>
              <a:rPr lang="es-CO" dirty="0" smtClean="0"/>
              <a:t>Algunas </a:t>
            </a:r>
            <a:r>
              <a:rPr lang="es-CO" dirty="0"/>
              <a:t>de las ventajas de los procedimientos almacenados son que pueden mejorar el rendimiento de la base de datos al reducir el tráfico de red, ya que se procesan en el servidor, y también permiten una mayor seguridad al limitar el acceso directo a las tablas y datos de la base de datos.</a:t>
            </a:r>
          </a:p>
          <a:p>
            <a:r>
              <a:rPr lang="es-CO" dirty="0"/>
              <a:t>En resumen, los procedimientos almacenados son una herramienta muy útil para simplificar el trabajo con bases de datos y para mejorar su rendimiento y seguridad</a:t>
            </a:r>
            <a:r>
              <a:rPr lang="es-CO" dirty="0" smtClean="0"/>
              <a:t>.  </a:t>
            </a:r>
          </a:p>
          <a:p>
            <a:endParaRPr lang="es-CO" dirty="0"/>
          </a:p>
          <a:p>
            <a:r>
              <a:rPr lang="es-CO" dirty="0" smtClean="0"/>
              <a:t>Un método almacenado acepta parámetros y devuelve parámetros</a:t>
            </a:r>
          </a:p>
          <a:p>
            <a:endParaRPr lang="es-CO" dirty="0" smtClean="0"/>
          </a:p>
          <a:p>
            <a:r>
              <a:rPr lang="es-CO" dirty="0" smtClean="0"/>
              <a:t>Puede o no puede retornar EFICIENCIA Y SEGURIDAD</a:t>
            </a:r>
          </a:p>
          <a:p>
            <a:endParaRPr lang="es-CO" dirty="0"/>
          </a:p>
        </p:txBody>
      </p:sp>
      <p:pic>
        <p:nvPicPr>
          <p:cNvPr id="3" name="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4666" y="1528955"/>
            <a:ext cx="3847073" cy="2873712"/>
          </a:xfrm>
          <a:prstGeom prst="rect">
            <a:avLst/>
          </a:prstGeom>
        </p:spPr>
      </p:pic>
      <p:pic>
        <p:nvPicPr>
          <p:cNvPr id="6" name="5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77" y="5137583"/>
            <a:ext cx="3648156" cy="1672888"/>
          </a:xfrm>
          <a:prstGeom prst="rect">
            <a:avLst/>
          </a:prstGeom>
        </p:spPr>
      </p:pic>
    </p:spTree>
    <p:extLst>
      <p:ext uri="{BB962C8B-B14F-4D97-AF65-F5344CB8AC3E}">
        <p14:creationId xmlns:p14="http://schemas.microsoft.com/office/powerpoint/2010/main" val="171295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 xmlns:a16="http://schemas.microsoft.com/office/drawing/2014/main" id="{392A103E-8C4C-A963-514D-6B57303804F2}"/>
              </a:ext>
            </a:extLst>
          </p:cNvPr>
          <p:cNvSpPr txBox="1"/>
          <p:nvPr/>
        </p:nvSpPr>
        <p:spPr>
          <a:xfrm>
            <a:off x="2313759" y="614597"/>
            <a:ext cx="5576341" cy="646331"/>
          </a:xfrm>
          <a:prstGeom prst="rect">
            <a:avLst/>
          </a:prstGeom>
          <a:noFill/>
        </p:spPr>
        <p:txBody>
          <a:bodyPr wrap="square" lIns="91440" tIns="45720" rIns="91440" bIns="45720" rtlCol="0" anchor="t">
            <a:spAutoFit/>
          </a:bodyPr>
          <a:lstStyle/>
          <a:p>
            <a:pPr algn="ctr"/>
            <a:r>
              <a:rPr lang="es-CO" sz="3600" dirty="0" smtClean="0"/>
              <a:t>Sintaxis</a:t>
            </a:r>
            <a:endParaRPr lang="x-none" sz="3600" dirty="0"/>
          </a:p>
        </p:txBody>
      </p:sp>
      <p:sp>
        <p:nvSpPr>
          <p:cNvPr id="4" name="3 CuadroTexto"/>
          <p:cNvSpPr txBox="1"/>
          <p:nvPr/>
        </p:nvSpPr>
        <p:spPr>
          <a:xfrm>
            <a:off x="1066800" y="1354668"/>
            <a:ext cx="6823300" cy="4585871"/>
          </a:xfrm>
          <a:prstGeom prst="rect">
            <a:avLst/>
          </a:prstGeom>
          <a:noFill/>
        </p:spPr>
        <p:txBody>
          <a:bodyPr wrap="square" rtlCol="0">
            <a:spAutoFit/>
          </a:bodyPr>
          <a:lstStyle/>
          <a:p>
            <a:r>
              <a:rPr lang="es-CO" b="1" dirty="0" smtClean="0"/>
              <a:t>¿Como crear un procedimiento almacenado?</a:t>
            </a:r>
            <a:endParaRPr lang="es-CO" b="1" dirty="0" smtClean="0"/>
          </a:p>
          <a:p>
            <a:endParaRPr lang="es-CO" dirty="0" smtClean="0"/>
          </a:p>
          <a:p>
            <a:r>
              <a:rPr lang="es-CO" sz="1400" dirty="0" smtClean="0"/>
              <a:t>delimiter //</a:t>
            </a:r>
          </a:p>
          <a:p>
            <a:endParaRPr lang="es-CO" sz="1400" dirty="0" smtClean="0"/>
          </a:p>
          <a:p>
            <a:endParaRPr lang="es-CO" sz="1400" dirty="0" smtClean="0"/>
          </a:p>
          <a:p>
            <a:endParaRPr lang="es-CO" sz="1400" dirty="0"/>
          </a:p>
          <a:p>
            <a:endParaRPr lang="es-CO" sz="1400" dirty="0" smtClean="0"/>
          </a:p>
          <a:p>
            <a:r>
              <a:rPr lang="es-CO" sz="1400" dirty="0"/>
              <a:t>d</a:t>
            </a:r>
            <a:r>
              <a:rPr lang="es-CO" sz="1400" dirty="0" smtClean="0"/>
              <a:t>elimiter //</a:t>
            </a:r>
          </a:p>
          <a:p>
            <a:r>
              <a:rPr lang="es-CO" sz="1400" dirty="0" smtClean="0"/>
              <a:t>c</a:t>
            </a:r>
            <a:r>
              <a:rPr lang="es-CO" sz="1400" dirty="0" smtClean="0"/>
              <a:t>reate procedure procedimiento(in varEntrada tipo , out varSalida tipo )</a:t>
            </a:r>
            <a:endParaRPr lang="es-CO" sz="1400" dirty="0"/>
          </a:p>
          <a:p>
            <a:r>
              <a:rPr lang="es-CO" sz="1400" dirty="0"/>
              <a:t>b</a:t>
            </a:r>
            <a:r>
              <a:rPr lang="es-CO" sz="1400" dirty="0" smtClean="0"/>
              <a:t>egin</a:t>
            </a:r>
          </a:p>
          <a:p>
            <a:r>
              <a:rPr lang="es-CO" sz="1400" dirty="0" smtClean="0"/>
              <a:t>	select * from tabla;</a:t>
            </a:r>
          </a:p>
          <a:p>
            <a:r>
              <a:rPr lang="es-CO" sz="1400" dirty="0"/>
              <a:t>e</a:t>
            </a:r>
            <a:r>
              <a:rPr lang="es-CO" sz="1400" dirty="0" smtClean="0"/>
              <a:t>nd //</a:t>
            </a:r>
            <a:endParaRPr lang="es-CO" sz="1400" dirty="0"/>
          </a:p>
          <a:p>
            <a:r>
              <a:rPr lang="es-CO" sz="1400" dirty="0"/>
              <a:t>d</a:t>
            </a:r>
            <a:r>
              <a:rPr lang="es-CO" sz="1400" dirty="0" smtClean="0"/>
              <a:t>elimiter ;</a:t>
            </a:r>
          </a:p>
          <a:p>
            <a:endParaRPr lang="es-CO" sz="1400" dirty="0"/>
          </a:p>
          <a:p>
            <a:r>
              <a:rPr lang="es-CO" sz="1400" dirty="0"/>
              <a:t>DELIMITER </a:t>
            </a:r>
            <a:r>
              <a:rPr lang="es-CO" sz="1400" dirty="0" smtClean="0"/>
              <a:t>$$</a:t>
            </a:r>
          </a:p>
          <a:p>
            <a:r>
              <a:rPr lang="es-CO" sz="1400" dirty="0" smtClean="0"/>
              <a:t>USE </a:t>
            </a:r>
            <a:r>
              <a:rPr lang="es-CO" sz="1400" dirty="0"/>
              <a:t>`procedimientos_almacenados</a:t>
            </a:r>
            <a:r>
              <a:rPr lang="es-CO" sz="1400" dirty="0" smtClean="0"/>
              <a:t>`</a:t>
            </a:r>
          </a:p>
          <a:p>
            <a:r>
              <a:rPr lang="es-CO" sz="1400" dirty="0" smtClean="0"/>
              <a:t>$$</a:t>
            </a:r>
            <a:r>
              <a:rPr lang="es-CO" sz="1400" dirty="0"/>
              <a:t>CREATE PROCEDURE `sp_mostrarNombres` ()BEGINselect * from </a:t>
            </a:r>
            <a:r>
              <a:rPr lang="es-CO" sz="1400" dirty="0" smtClean="0"/>
              <a:t>personas;END</a:t>
            </a:r>
          </a:p>
          <a:p>
            <a:r>
              <a:rPr lang="es-CO" sz="1400" dirty="0" smtClean="0"/>
              <a:t>$$</a:t>
            </a:r>
          </a:p>
          <a:p>
            <a:r>
              <a:rPr lang="es-CO" sz="1400" dirty="0" smtClean="0"/>
              <a:t>DELIMITER </a:t>
            </a:r>
            <a:r>
              <a:rPr lang="es-CO" sz="1400" dirty="0"/>
              <a:t>;</a:t>
            </a:r>
            <a:endParaRPr lang="es-CO" sz="1400" dirty="0"/>
          </a:p>
          <a:p>
            <a:endParaRPr lang="es-CO" dirty="0"/>
          </a:p>
        </p:txBody>
      </p:sp>
      <p:cxnSp>
        <p:nvCxnSpPr>
          <p:cNvPr id="6" name="5 Conector recto de flecha"/>
          <p:cNvCxnSpPr>
            <a:endCxn id="7" idx="4"/>
          </p:cNvCxnSpPr>
          <p:nvPr/>
        </p:nvCxnSpPr>
        <p:spPr>
          <a:xfrm flipH="1" flipV="1">
            <a:off x="1770928" y="2700864"/>
            <a:ext cx="337272" cy="607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Elipse"/>
          <p:cNvSpPr/>
          <p:nvPr/>
        </p:nvSpPr>
        <p:spPr>
          <a:xfrm>
            <a:off x="948267" y="2277533"/>
            <a:ext cx="1645322" cy="4233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chemeClr val="tx1"/>
                </a:solidFill>
              </a:rPr>
              <a:t>procedimiento</a:t>
            </a:r>
            <a:endParaRPr lang="es-CO" sz="1200" dirty="0"/>
          </a:p>
        </p:txBody>
      </p:sp>
      <p:sp>
        <p:nvSpPr>
          <p:cNvPr id="9" name="8 Elipse"/>
          <p:cNvSpPr/>
          <p:nvPr/>
        </p:nvSpPr>
        <p:spPr>
          <a:xfrm>
            <a:off x="2472268" y="2198865"/>
            <a:ext cx="1557866" cy="54079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chemeClr val="tx1"/>
                </a:solidFill>
              </a:rPr>
              <a:t>Nombre: Procedimiento</a:t>
            </a:r>
            <a:endParaRPr lang="es-CO" dirty="0">
              <a:solidFill>
                <a:schemeClr val="tx1"/>
              </a:solidFill>
            </a:endParaRPr>
          </a:p>
        </p:txBody>
      </p:sp>
      <p:sp>
        <p:nvSpPr>
          <p:cNvPr id="13" name="12 Elipse"/>
          <p:cNvSpPr/>
          <p:nvPr/>
        </p:nvSpPr>
        <p:spPr>
          <a:xfrm>
            <a:off x="4030133" y="2198866"/>
            <a:ext cx="1261533" cy="4282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smtClean="0">
                <a:solidFill>
                  <a:schemeClr val="tx1"/>
                </a:solidFill>
              </a:rPr>
              <a:t>ParametroEntrada</a:t>
            </a:r>
            <a:endParaRPr lang="es-CO" dirty="0">
              <a:solidFill>
                <a:schemeClr val="tx1"/>
              </a:solidFill>
            </a:endParaRPr>
          </a:p>
        </p:txBody>
      </p:sp>
      <p:sp>
        <p:nvSpPr>
          <p:cNvPr id="14" name="13 Elipse"/>
          <p:cNvSpPr/>
          <p:nvPr/>
        </p:nvSpPr>
        <p:spPr>
          <a:xfrm>
            <a:off x="5469466" y="2198865"/>
            <a:ext cx="1261533" cy="5443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fg</a:t>
            </a:r>
            <a:endParaRPr lang="es-CO" dirty="0"/>
          </a:p>
        </p:txBody>
      </p:sp>
      <p:cxnSp>
        <p:nvCxnSpPr>
          <p:cNvPr id="12" name="11 Conector recto de flecha"/>
          <p:cNvCxnSpPr/>
          <p:nvPr/>
        </p:nvCxnSpPr>
        <p:spPr>
          <a:xfrm flipV="1">
            <a:off x="3090333" y="2743200"/>
            <a:ext cx="25400" cy="564788"/>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5510807" y="2187932"/>
            <a:ext cx="1178977" cy="461665"/>
          </a:xfrm>
          <a:prstGeom prst="rect">
            <a:avLst/>
          </a:prstGeom>
          <a:noFill/>
        </p:spPr>
        <p:txBody>
          <a:bodyPr wrap="none" rtlCol="0">
            <a:spAutoFit/>
          </a:bodyPr>
          <a:lstStyle/>
          <a:p>
            <a:r>
              <a:rPr lang="es-CO" sz="1200" dirty="0" smtClean="0"/>
              <a:t>Parámetro</a:t>
            </a:r>
          </a:p>
          <a:p>
            <a:r>
              <a:rPr lang="es-CO" sz="1200" dirty="0" smtClean="0"/>
              <a:t>Salida o retorno</a:t>
            </a:r>
            <a:endParaRPr lang="es-CO" sz="1200" dirty="0"/>
          </a:p>
        </p:txBody>
      </p:sp>
      <p:cxnSp>
        <p:nvCxnSpPr>
          <p:cNvPr id="17" name="16 Conector recto de flecha"/>
          <p:cNvCxnSpPr/>
          <p:nvPr/>
        </p:nvCxnSpPr>
        <p:spPr>
          <a:xfrm flipV="1">
            <a:off x="4419600" y="2627130"/>
            <a:ext cx="118533" cy="5902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flipV="1">
            <a:off x="5808133" y="2743201"/>
            <a:ext cx="183722" cy="475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Redondear rectángulo de esquina diagonal"/>
          <p:cNvSpPr/>
          <p:nvPr/>
        </p:nvSpPr>
        <p:spPr>
          <a:xfrm>
            <a:off x="3522133" y="3217333"/>
            <a:ext cx="1337734" cy="181311"/>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26 Redondear rectángulo de esquina diagonal"/>
          <p:cNvSpPr/>
          <p:nvPr/>
        </p:nvSpPr>
        <p:spPr>
          <a:xfrm>
            <a:off x="4927600" y="3218777"/>
            <a:ext cx="1295006" cy="201756"/>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31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3" name="2 CuadroTexto"/>
          <p:cNvSpPr txBox="1"/>
          <p:nvPr/>
        </p:nvSpPr>
        <p:spPr>
          <a:xfrm>
            <a:off x="2048933" y="1176866"/>
            <a:ext cx="7890934" cy="7294305"/>
          </a:xfrm>
          <a:prstGeom prst="rect">
            <a:avLst/>
          </a:prstGeom>
          <a:noFill/>
        </p:spPr>
        <p:txBody>
          <a:bodyPr wrap="square" rtlCol="0">
            <a:spAutoFit/>
          </a:bodyPr>
          <a:lstStyle/>
          <a:p>
            <a:r>
              <a:rPr lang="es-CO" dirty="0" smtClean="0"/>
              <a:t>Funcionalidades o aplicaciones</a:t>
            </a:r>
          </a:p>
          <a:p>
            <a:endParaRPr lang="es-CO" dirty="0"/>
          </a:p>
          <a:p>
            <a:pPr marL="285750" indent="-285750">
              <a:buFont typeface="Arial" panose="020B0604020202020204" pitchFamily="34" charset="0"/>
              <a:buChar char="•"/>
            </a:pPr>
            <a:r>
              <a:rPr lang="es-CO" dirty="0" smtClean="0"/>
              <a:t>Buscar similitudes en nombres con una letra especifica</a:t>
            </a:r>
          </a:p>
          <a:p>
            <a:endParaRPr lang="es-CO" dirty="0"/>
          </a:p>
          <a:p>
            <a:r>
              <a:rPr lang="es-CO" dirty="0" smtClean="0"/>
              <a:t>Sintaxis</a:t>
            </a:r>
          </a:p>
          <a:p>
            <a:endParaRPr lang="es-CO" dirty="0"/>
          </a:p>
          <a:p>
            <a:r>
              <a:rPr lang="es-CO" dirty="0"/>
              <a:t>d</a:t>
            </a:r>
            <a:r>
              <a:rPr lang="es-CO" dirty="0" smtClean="0"/>
              <a:t>elimiter //</a:t>
            </a:r>
          </a:p>
          <a:p>
            <a:r>
              <a:rPr lang="es-CO" dirty="0"/>
              <a:t>c</a:t>
            </a:r>
            <a:r>
              <a:rPr lang="es-CO" dirty="0" smtClean="0"/>
              <a:t>reate procedure alumnos_con_letra(in letra char)</a:t>
            </a:r>
          </a:p>
          <a:p>
            <a:r>
              <a:rPr lang="es-CO" dirty="0"/>
              <a:t>b</a:t>
            </a:r>
            <a:r>
              <a:rPr lang="es-CO" dirty="0" smtClean="0"/>
              <a:t>egin</a:t>
            </a:r>
          </a:p>
          <a:p>
            <a:r>
              <a:rPr lang="es-CO" dirty="0"/>
              <a:t>s</a:t>
            </a:r>
            <a:r>
              <a:rPr lang="es-CO" dirty="0" smtClean="0"/>
              <a:t>elect *</a:t>
            </a:r>
          </a:p>
          <a:p>
            <a:r>
              <a:rPr lang="es-CO" dirty="0"/>
              <a:t>f</a:t>
            </a:r>
            <a:r>
              <a:rPr lang="es-CO" dirty="0" smtClean="0"/>
              <a:t>rom alumno</a:t>
            </a:r>
          </a:p>
          <a:p>
            <a:r>
              <a:rPr lang="es-CO" dirty="0"/>
              <a:t>w</a:t>
            </a:r>
            <a:r>
              <a:rPr lang="es-CO" dirty="0" smtClean="0"/>
              <a:t>here nombre like concat (‘%’,letra,’%’) ;</a:t>
            </a:r>
          </a:p>
          <a:p>
            <a:r>
              <a:rPr lang="es-CO" dirty="0"/>
              <a:t>e</a:t>
            </a:r>
            <a:r>
              <a:rPr lang="es-CO" dirty="0" smtClean="0"/>
              <a:t>nd//</a:t>
            </a:r>
          </a:p>
          <a:p>
            <a:r>
              <a:rPr lang="es-CO" dirty="0"/>
              <a:t>d</a:t>
            </a:r>
            <a:r>
              <a:rPr lang="es-CO" dirty="0" smtClean="0"/>
              <a:t>elimiter ;</a:t>
            </a:r>
          </a:p>
          <a:p>
            <a:r>
              <a:rPr lang="es-CO" dirty="0" err="1"/>
              <a:t>c</a:t>
            </a:r>
            <a:r>
              <a:rPr lang="es-CO" dirty="0" err="1" smtClean="0"/>
              <a:t>all</a:t>
            </a:r>
            <a:r>
              <a:rPr lang="es-CO" dirty="0" smtClean="0"/>
              <a:t> alumnos_con_letra(‘j’);</a:t>
            </a:r>
          </a:p>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endParaRPr lang="es-CO" dirty="0"/>
          </a:p>
          <a:p>
            <a:endParaRPr lang="es-CO" dirty="0"/>
          </a:p>
        </p:txBody>
      </p:sp>
    </p:spTree>
    <p:extLst>
      <p:ext uri="{BB962C8B-B14F-4D97-AF65-F5344CB8AC3E}">
        <p14:creationId xmlns:p14="http://schemas.microsoft.com/office/powerpoint/2010/main" val="265515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t>
            </a:r>
            <a:r>
              <a:rPr lang="es-ES_tradnl" sz="1000" dirty="0" err="1">
                <a:solidFill>
                  <a:schemeClr val="accent5">
                    <a:lumMod val="50000"/>
                  </a:schemeClr>
                </a:solidFill>
              </a:rPr>
              <a:t>Almacentro</a:t>
            </a:r>
            <a:r>
              <a:rPr lang="es-ES_tradnl" sz="1000" dirty="0">
                <a:solidFill>
                  <a:schemeClr val="accent5">
                    <a:lumMod val="50000"/>
                  </a:schemeClr>
                </a:solidFill>
              </a:rPr>
              <a:t>.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pic>
        <p:nvPicPr>
          <p:cNvPr id="4" name="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870" y="267627"/>
            <a:ext cx="9685859" cy="5269573"/>
          </a:xfrm>
          <a:prstGeom prst="rect">
            <a:avLst/>
          </a:prstGeom>
        </p:spPr>
      </p:pic>
    </p:spTree>
    <p:extLst>
      <p:ext uri="{BB962C8B-B14F-4D97-AF65-F5344CB8AC3E}">
        <p14:creationId xmlns:p14="http://schemas.microsoft.com/office/powerpoint/2010/main" val="266477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flat-mint">
      <a:dk1>
        <a:srgbClr val="000000"/>
      </a:dk1>
      <a:lt1>
        <a:srgbClr val="FFFFFF"/>
      </a:lt1>
      <a:dk2>
        <a:srgbClr val="44546A"/>
      </a:dk2>
      <a:lt2>
        <a:srgbClr val="E7E6E6"/>
      </a:lt2>
      <a:accent1>
        <a:srgbClr val="1ABB9B"/>
      </a:accent1>
      <a:accent2>
        <a:srgbClr val="169F84"/>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2FADE36D5EDA642A95FA0E2F736B996" ma:contentTypeVersion="14" ma:contentTypeDescription="Crear nuevo documento." ma:contentTypeScope="" ma:versionID="b2782a78429d3a9d26390cf2b524b85e">
  <xsd:schema xmlns:xsd="http://www.w3.org/2001/XMLSchema" xmlns:xs="http://www.w3.org/2001/XMLSchema" xmlns:p="http://schemas.microsoft.com/office/2006/metadata/properties" xmlns:ns2="adf42388-5c37-48f2-81de-ffca450cbe91" xmlns:ns3="d9d2458e-e414-492a-b4c0-d84ebee47fd2" targetNamespace="http://schemas.microsoft.com/office/2006/metadata/properties" ma:root="true" ma:fieldsID="098ceda3ed5fe1c3d2589b05f29e951a" ns2:_="" ns3:_="">
    <xsd:import namespace="adf42388-5c37-48f2-81de-ffca450cbe91"/>
    <xsd:import namespace="d9d2458e-e414-492a-b4c0-d84ebee47f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f42388-5c37-48f2-81de-ffca450cb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3083340-18c3-4d5f-bd51-a3670af1dd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2458e-e414-492a-b4c0-d84ebee47fd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cc46534-0328-4de1-aa45-c42e007f960c}" ma:internalName="TaxCatchAll" ma:showField="CatchAllData" ma:web="d9d2458e-e414-492a-b4c0-d84ebee47f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9d2458e-e414-492a-b4c0-d84ebee47fd2" xsi:nil="true"/>
    <lcf76f155ced4ddcb4097134ff3c332f xmlns="adf42388-5c37-48f2-81de-ffca450cbe91">
      <Terms xmlns="http://schemas.microsoft.com/office/infopath/2007/PartnerControls"/>
    </lcf76f155ced4ddcb4097134ff3c332f>
    <SharedWithUsers xmlns="d9d2458e-e414-492a-b4c0-d84ebee47fd2">
      <UserInfo>
        <DisplayName>Mateo Zapata</DisplayName>
        <AccountId>268</AccountId>
        <AccountType/>
      </UserInfo>
    </SharedWithUsers>
  </documentManagement>
</p:properties>
</file>

<file path=customXml/itemProps1.xml><?xml version="1.0" encoding="utf-8"?>
<ds:datastoreItem xmlns:ds="http://schemas.openxmlformats.org/officeDocument/2006/customXml" ds:itemID="{9D5129D1-4CF4-4A87-A842-87DDC6EBC2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f42388-5c37-48f2-81de-ffca450cbe91"/>
    <ds:schemaRef ds:uri="d9d2458e-e414-492a-b4c0-d84ebee4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4CB9A0-2582-4E27-AA6B-BD1770D571C7}">
  <ds:schemaRefs>
    <ds:schemaRef ds:uri="http://schemas.microsoft.com/sharepoint/v3/contenttype/forms"/>
  </ds:schemaRefs>
</ds:datastoreItem>
</file>

<file path=customXml/itemProps3.xml><?xml version="1.0" encoding="utf-8"?>
<ds:datastoreItem xmlns:ds="http://schemas.openxmlformats.org/officeDocument/2006/customXml" ds:itemID="{02EF07E2-B0D1-487C-8FF3-651F698D7F29}">
  <ds:schemaRefs>
    <ds:schemaRef ds:uri="d9d2458e-e414-492a-b4c0-d84ebee47fd2"/>
    <ds:schemaRef ds:uri="adf42388-5c37-48f2-81de-ffca450cbe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12055</TotalTime>
  <Words>841</Words>
  <Application>Microsoft Office PowerPoint</Application>
  <PresentationFormat>Personalizado</PresentationFormat>
  <Paragraphs>165</Paragraphs>
  <Slides>11</Slides>
  <Notes>10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Office Theme</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dc:creator>
  <cp:lastModifiedBy>1040031390</cp:lastModifiedBy>
  <cp:revision>393</cp:revision>
  <dcterms:created xsi:type="dcterms:W3CDTF">2014-10-14T06:21:58Z</dcterms:created>
  <dcterms:modified xsi:type="dcterms:W3CDTF">2023-02-24T16:34:50Z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0x010100C2FADE36D5EDA642A95FA0E2F736B996</vt:lpwstr>
  </property>
  <property fmtid="{D5CDD505-2E9C-101B-9397-08002B2CF9AE}" pid="3" name="MediaServiceImageTags">
    <vt:lpwstr/>
  </property>
</Properties>
</file>