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0_38119D6.xml" ContentType="application/vnd.ms-powerpoint.comments+xml"/>
  <Override PartName="/ppt/comments/modernComment_13F_4917FBA0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73" r:id="rId6"/>
    <p:sldId id="319" r:id="rId7"/>
    <p:sldId id="404" r:id="rId8"/>
    <p:sldId id="388" r:id="rId9"/>
    <p:sldId id="399" r:id="rId10"/>
    <p:sldId id="403" r:id="rId11"/>
    <p:sldId id="387" r:id="rId12"/>
    <p:sldId id="407" r:id="rId13"/>
    <p:sldId id="40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9375" autoAdjust="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08/03/2023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685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521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99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99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99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70" r:id="rId12"/>
    <p:sldLayoutId id="2147483681" r:id="rId13"/>
    <p:sldLayoutId id="2147483713" r:id="rId14"/>
    <p:sldLayoutId id="2147483714" r:id="rId15"/>
    <p:sldLayoutId id="214748371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microsoft.com/office/2018/10/relationships/comments" Target="../comments/modernComment_13F_4917FBA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microsoft.com/office/2018/10/relationships/comments" Target="../comments/modernComment_13F_4917FBA0.xml"/><Relationship Id="rId4" Type="http://schemas.openxmlformats.org/officeDocument/2006/relationships/hyperlink" Target="https://barcelonageeks.com/clase-de-matrices-en-jav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25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dirty="0"/>
              <a:t>S</a:t>
            </a:r>
            <a:r>
              <a:rPr lang="es-CO" sz="3600" dirty="0" err="1"/>
              <a:t>tream</a:t>
            </a:r>
            <a:r>
              <a:rPr lang="es-CO" sz="3600" dirty="0"/>
              <a:t> Api </a:t>
            </a:r>
            <a:r>
              <a:rPr lang="es-CO" sz="3600" dirty="0" err="1"/>
              <a:t>Filter</a:t>
            </a:r>
            <a:r>
              <a:rPr lang="es-CO" sz="3600" dirty="0"/>
              <a:t>, </a:t>
            </a:r>
            <a:r>
              <a:rPr lang="es-CO" sz="3600" dirty="0" err="1"/>
              <a:t>Collections</a:t>
            </a:r>
            <a:r>
              <a:rPr lang="es-CO" sz="3600" dirty="0"/>
              <a:t> &amp; </a:t>
            </a:r>
            <a:r>
              <a:rPr lang="es-CO" sz="3600" dirty="0" err="1"/>
              <a:t>Maps</a:t>
            </a:r>
            <a:endParaRPr lang="es-CO" sz="36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429153" y="974057"/>
            <a:ext cx="7333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 sz="2800" dirty="0"/>
          </a:p>
          <a:p>
            <a:pPr algn="ctr"/>
            <a:r>
              <a:rPr lang="es-ES" sz="2800" b="1" dirty="0"/>
              <a:t>Ejercicios Prácticos</a:t>
            </a:r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580AE9-BC7A-4DCB-8F61-ADD3FFAD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9" y="2433637"/>
            <a:ext cx="7513982" cy="34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89" y="2335323"/>
            <a:ext cx="8319868" cy="4400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endParaRPr lang="es-ES" sz="2000" dirty="0"/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Interfaz </a:t>
            </a:r>
            <a:r>
              <a:rPr lang="es-ES" sz="2000" dirty="0" err="1"/>
              <a:t>Collections</a:t>
            </a:r>
            <a:endParaRPr lang="es-CO" sz="2000" dirty="0"/>
          </a:p>
          <a:p>
            <a:pPr marL="1828800" lvl="3" indent="-457200">
              <a:buAutoNum type="arabicPeriod" startAt="3"/>
            </a:pPr>
            <a:r>
              <a:rPr lang="es-CO" sz="2000" dirty="0"/>
              <a:t> </a:t>
            </a:r>
            <a:r>
              <a:rPr lang="es-CO" sz="2000" dirty="0" err="1"/>
              <a:t>Maps</a:t>
            </a:r>
            <a:endParaRPr lang="es-CO" sz="2000" dirty="0"/>
          </a:p>
          <a:p>
            <a:pPr marL="1828800" lvl="3" indent="-457200">
              <a:buAutoNum type="arabicPeriod" startAt="3"/>
            </a:pPr>
            <a:r>
              <a:rPr lang="es-ES" sz="2000" dirty="0"/>
              <a:t> Metodos</a:t>
            </a:r>
          </a:p>
          <a:p>
            <a:pPr marL="1828800" lvl="3" indent="-457200">
              <a:buAutoNum type="arabicPeriod" startAt="3"/>
            </a:pPr>
            <a:r>
              <a:rPr lang="es-ES" sz="2000" dirty="0"/>
              <a:t> Ejercicios prácticos</a:t>
            </a:r>
          </a:p>
          <a:p>
            <a:pPr marL="1371600" lvl="3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323005-26E2-49AE-A563-AE669AA01F2D}"/>
              </a:ext>
            </a:extLst>
          </p:cNvPr>
          <p:cNvSpPr txBox="1"/>
          <p:nvPr/>
        </p:nvSpPr>
        <p:spPr>
          <a:xfrm>
            <a:off x="1616765" y="861391"/>
            <a:ext cx="90644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 Interfaz </a:t>
            </a:r>
            <a:r>
              <a:rPr lang="es-ES" sz="2400" b="1" dirty="0" err="1"/>
              <a:t>Collections</a:t>
            </a:r>
            <a:r>
              <a:rPr lang="es-ES" sz="2400" b="1" dirty="0"/>
              <a:t> </a:t>
            </a:r>
          </a:p>
          <a:p>
            <a:pPr algn="ctr"/>
            <a:endParaRPr lang="es-ES" sz="1200" dirty="0"/>
          </a:p>
          <a:p>
            <a:r>
              <a:rPr lang="es-ES" dirty="0"/>
              <a:t>La interfaz </a:t>
            </a:r>
            <a:r>
              <a:rPr lang="es-ES" dirty="0" err="1"/>
              <a:t>Collections</a:t>
            </a:r>
            <a:r>
              <a:rPr lang="es-ES" dirty="0"/>
              <a:t> proporciona una variedad de funcionalidades para trabajar con colecciones en Java. Algunas de las funcionalidades más comunes incluyen: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Ordenamiento: </a:t>
            </a:r>
            <a:r>
              <a:rPr lang="es-ES" dirty="0"/>
              <a:t>La interfaz </a:t>
            </a:r>
            <a:r>
              <a:rPr lang="es-ES" dirty="0" err="1"/>
              <a:t>Collections</a:t>
            </a:r>
            <a:r>
              <a:rPr lang="es-ES" dirty="0"/>
              <a:t> proporciona el método </a:t>
            </a:r>
            <a:r>
              <a:rPr lang="es-ES" dirty="0" err="1"/>
              <a:t>sort</a:t>
            </a:r>
            <a:r>
              <a:rPr lang="es-ES" dirty="0"/>
              <a:t>() que se puede utilizar para ordenar una colección en orden ascendente.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Búsqueda: </a:t>
            </a:r>
            <a:r>
              <a:rPr lang="es-ES" dirty="0"/>
              <a:t>La interfaz </a:t>
            </a:r>
            <a:r>
              <a:rPr lang="es-ES" dirty="0" err="1"/>
              <a:t>Collections</a:t>
            </a:r>
            <a:r>
              <a:rPr lang="es-ES" dirty="0"/>
              <a:t> proporciona el método </a:t>
            </a:r>
            <a:r>
              <a:rPr lang="es-ES" dirty="0" err="1"/>
              <a:t>binarySearch</a:t>
            </a:r>
            <a:r>
              <a:rPr lang="es-ES" dirty="0"/>
              <a:t>() que se puede utilizar para buscar un elemento en una colección ordenada.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Copia:</a:t>
            </a:r>
            <a:r>
              <a:rPr lang="es-ES" dirty="0"/>
              <a:t> La interfaz </a:t>
            </a:r>
            <a:r>
              <a:rPr lang="es-ES" dirty="0" err="1"/>
              <a:t>Collections</a:t>
            </a:r>
            <a:r>
              <a:rPr lang="es-ES" dirty="0"/>
              <a:t> proporciona el método </a:t>
            </a:r>
            <a:r>
              <a:rPr lang="es-ES" dirty="0" err="1"/>
              <a:t>copy</a:t>
            </a:r>
            <a:r>
              <a:rPr lang="es-ES" dirty="0"/>
              <a:t>() que se puede utilizar para copiar los elementos de una colección en otra.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Inversión:</a:t>
            </a:r>
            <a:r>
              <a:rPr lang="es-ES" dirty="0"/>
              <a:t> La interfaz </a:t>
            </a:r>
            <a:r>
              <a:rPr lang="es-ES" dirty="0" err="1"/>
              <a:t>Collections</a:t>
            </a:r>
            <a:r>
              <a:rPr lang="es-ES" dirty="0"/>
              <a:t> proporciona el método reverse() que se puede utilizar para invertir el orden de los elementos de una colección.</a:t>
            </a:r>
          </a:p>
          <a:p>
            <a:pPr algn="ctr"/>
            <a:endParaRPr lang="es-ES" dirty="0"/>
          </a:p>
          <a:p>
            <a:pPr algn="ctr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 mod="1">
    <p:ext uri="{6950BFC3-D8DA-4A85-94F7-54DA5524770B}">
      <p188:commentRel xmlns="" xmlns:p188="http://schemas.microsoft.com/office/powerpoint/2018/8/main" r:id="rId5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287E96-69A0-4CD4-85B3-16A64E8D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3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AC3534-4986-4F07-BDA6-4852E1D1F48C}"/>
              </a:ext>
            </a:extLst>
          </p:cNvPr>
          <p:cNvSpPr/>
          <p:nvPr/>
        </p:nvSpPr>
        <p:spPr>
          <a:xfrm>
            <a:off x="1749287" y="1166843"/>
            <a:ext cx="91572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Conversión:</a:t>
            </a:r>
            <a:r>
              <a:rPr lang="es-ES" dirty="0"/>
              <a:t> La interfaz </a:t>
            </a:r>
            <a:r>
              <a:rPr lang="es-ES" dirty="0" err="1"/>
              <a:t>Collections</a:t>
            </a:r>
            <a:r>
              <a:rPr lang="es-ES" dirty="0"/>
              <a:t> proporciona el método </a:t>
            </a:r>
            <a:r>
              <a:rPr lang="es-ES" dirty="0" err="1"/>
              <a:t>toArray</a:t>
            </a:r>
            <a:r>
              <a:rPr lang="es-ES" dirty="0"/>
              <a:t>() que se puede utilizar para convertir una colección en un arreglo.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Sincronización:</a:t>
            </a:r>
            <a:r>
              <a:rPr lang="es-ES" dirty="0"/>
              <a:t> La interfaz </a:t>
            </a:r>
            <a:r>
              <a:rPr lang="es-ES" dirty="0" err="1"/>
              <a:t>Collections</a:t>
            </a:r>
            <a:r>
              <a:rPr lang="es-ES" dirty="0"/>
              <a:t> proporciona métodos para crear colecciones sincronizadas, que se pueden utilizar en entornos de programación concurrente.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Creación de colecciones: </a:t>
            </a:r>
            <a:r>
              <a:rPr lang="es-ES" dirty="0"/>
              <a:t>La interfaz </a:t>
            </a:r>
            <a:r>
              <a:rPr lang="es-ES" dirty="0" err="1"/>
              <a:t>Collections</a:t>
            </a:r>
            <a:r>
              <a:rPr lang="es-ES" dirty="0"/>
              <a:t> proporciona métodos para crear colecciones inmutables, vacías y con valores predeterminados.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método </a:t>
            </a:r>
            <a:r>
              <a:rPr lang="es-ES" b="1" dirty="0" err="1"/>
              <a:t>asList</a:t>
            </a:r>
            <a:r>
              <a:rPr lang="es-ES" b="1" dirty="0"/>
              <a:t>()</a:t>
            </a:r>
            <a:r>
              <a:rPr lang="es-ES" dirty="0"/>
              <a:t> de la clase </a:t>
            </a:r>
            <a:r>
              <a:rPr lang="es-ES" b="1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java.util.Arrays</a:t>
            </a:r>
            <a:r>
              <a:rPr lang="es-ES" dirty="0"/>
              <a:t> se usa para devolver una lista de tamaño fijo respaldada por la array especificada. Este método actúa como un </a:t>
            </a:r>
            <a:r>
              <a:rPr lang="es-ES" b="1" dirty="0"/>
              <a:t>puente entre las API basadas en </a:t>
            </a:r>
            <a:r>
              <a:rPr lang="es-ES" b="1" dirty="0" err="1"/>
              <a:t>arrays</a:t>
            </a:r>
            <a:r>
              <a:rPr lang="es-ES" b="1" dirty="0"/>
              <a:t> y las basadas en colecciones</a:t>
            </a:r>
            <a:r>
              <a:rPr lang="es-ES" dirty="0"/>
              <a:t> , en combinación con </a:t>
            </a:r>
            <a:r>
              <a:rPr lang="es-ES" dirty="0" err="1"/>
              <a:t>Collection.toArray</a:t>
            </a:r>
            <a:r>
              <a:rPr lang="es-ES" dirty="0"/>
              <a:t>(). </a:t>
            </a:r>
          </a:p>
          <a:p>
            <a:endParaRPr lang="es-ES" dirty="0"/>
          </a:p>
          <a:p>
            <a:r>
              <a:rPr lang="es-ES" dirty="0"/>
              <a:t>En resumen, la interfaz </a:t>
            </a:r>
            <a:r>
              <a:rPr lang="es-ES" dirty="0" err="1"/>
              <a:t>Collections</a:t>
            </a:r>
            <a:r>
              <a:rPr lang="es-ES" dirty="0"/>
              <a:t> proporciona una amplia gama de funcionalidades para trabajar con colecciones en Java y puede ser una herramienta valiosa para simplificar y acelerar el desarrollo de aplicaciones Java.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601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 mod="1">
    <p:ext uri="{6950BFC3-D8DA-4A85-94F7-54DA5524770B}">
      <p188:commentRel xmlns="" xmlns:p188="http://schemas.microsoft.com/office/powerpoint/2018/8/main" r:id="rId5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A103E-8C4C-A963-514D-6B57303804F2}"/>
              </a:ext>
            </a:extLst>
          </p:cNvPr>
          <p:cNvSpPr txBox="1"/>
          <p:nvPr/>
        </p:nvSpPr>
        <p:spPr>
          <a:xfrm>
            <a:off x="1106745" y="483431"/>
            <a:ext cx="964880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s-ES" dirty="0"/>
          </a:p>
          <a:p>
            <a:pPr algn="ctr"/>
            <a:endParaRPr lang="es-ES" sz="28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51466" y="1005816"/>
            <a:ext cx="9251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  </a:t>
            </a:r>
          </a:p>
          <a:p>
            <a:pPr algn="ctr"/>
            <a:endParaRPr lang="es-CO" dirty="0"/>
          </a:p>
          <a:p>
            <a:pPr algn="ctr"/>
            <a:endParaRPr lang="x-none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29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412308" y="1303869"/>
            <a:ext cx="75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31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662108" y="1049901"/>
            <a:ext cx="78909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200" b="1" dirty="0"/>
          </a:p>
          <a:p>
            <a:pPr algn="ctr"/>
            <a:endParaRPr lang="es-ES" b="1" dirty="0"/>
          </a:p>
          <a:p>
            <a:pPr algn="ctr"/>
            <a:endParaRPr lang="es-ES" b="1" dirty="0"/>
          </a:p>
          <a:p>
            <a:pPr algn="ctr"/>
            <a:endParaRPr lang="es-ES" b="1" dirty="0"/>
          </a:p>
          <a:p>
            <a:pPr algn="ctr"/>
            <a:endParaRPr lang="es-CO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783EF0-3523-4381-8AC4-3F5BAB73E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77" y="2533101"/>
            <a:ext cx="11037083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811867" y="1100667"/>
            <a:ext cx="874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8EE016-357B-4B8D-A6C7-1B045CCBAFD7}"/>
              </a:ext>
            </a:extLst>
          </p:cNvPr>
          <p:cNvSpPr/>
          <p:nvPr/>
        </p:nvSpPr>
        <p:spPr>
          <a:xfrm>
            <a:off x="1364973" y="1997839"/>
            <a:ext cx="86006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replace</a:t>
            </a:r>
            <a:r>
              <a:rPr lang="es-ES" b="1" dirty="0"/>
              <a:t>(</a:t>
            </a:r>
            <a:r>
              <a:rPr lang="es-ES" b="1" dirty="0" err="1"/>
              <a:t>old</a:t>
            </a:r>
            <a:r>
              <a:rPr lang="es-ES" b="1" dirty="0"/>
              <a:t>, new) </a:t>
            </a:r>
            <a:r>
              <a:rPr lang="es-ES" dirty="0"/>
              <a:t>- Reemplaza todas las ocurrencias de una </a:t>
            </a:r>
            <a:r>
              <a:rPr lang="es-ES" dirty="0" err="1"/>
              <a:t>subcadena</a:t>
            </a:r>
            <a:r>
              <a:rPr lang="es-ES" dirty="0"/>
              <a:t> con otra </a:t>
            </a:r>
            <a:r>
              <a:rPr lang="es-ES" dirty="0" err="1"/>
              <a:t>subcadena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split</a:t>
            </a:r>
            <a:r>
              <a:rPr lang="es-ES" b="1" dirty="0"/>
              <a:t>(</a:t>
            </a:r>
            <a:r>
              <a:rPr lang="es-ES" b="1" dirty="0" err="1"/>
              <a:t>separator</a:t>
            </a:r>
            <a:r>
              <a:rPr lang="es-ES" b="1" dirty="0"/>
              <a:t>) </a:t>
            </a:r>
            <a:r>
              <a:rPr lang="es-ES" dirty="0"/>
              <a:t>- Divide la cadena en una lista de </a:t>
            </a:r>
            <a:r>
              <a:rPr lang="es-ES" dirty="0" err="1"/>
              <a:t>subcadenas</a:t>
            </a:r>
            <a:r>
              <a:rPr lang="es-ES" dirty="0"/>
              <a:t> utilizando un separador específico.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strip</a:t>
            </a:r>
            <a:r>
              <a:rPr lang="es-ES" b="1" dirty="0"/>
              <a:t>() </a:t>
            </a:r>
            <a:r>
              <a:rPr lang="es-ES" dirty="0"/>
              <a:t>- Elimina los caracteres de espacio en blanco al principio y al final de la cadena.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startswith</a:t>
            </a:r>
            <a:r>
              <a:rPr lang="es-ES" b="1" dirty="0"/>
              <a:t>(</a:t>
            </a:r>
            <a:r>
              <a:rPr lang="es-ES" b="1" dirty="0" err="1"/>
              <a:t>prefix</a:t>
            </a:r>
            <a:r>
              <a:rPr lang="es-ES" b="1" dirty="0"/>
              <a:t>) </a:t>
            </a:r>
            <a:r>
              <a:rPr lang="es-ES" dirty="0"/>
              <a:t>- Devuelve True si la cadena comienza con el prefijo especificado, de lo contrario devuelve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endswith</a:t>
            </a:r>
            <a:r>
              <a:rPr lang="es-ES" b="1" dirty="0"/>
              <a:t>(</a:t>
            </a:r>
            <a:r>
              <a:rPr lang="es-ES" b="1" dirty="0" err="1"/>
              <a:t>suffix</a:t>
            </a:r>
            <a:r>
              <a:rPr lang="es-ES" b="1" dirty="0"/>
              <a:t>) </a:t>
            </a:r>
            <a:r>
              <a:rPr lang="es-ES" dirty="0"/>
              <a:t>- Devuelve True si la cadena termina con el sufijo especificado, de lo contrario devuelve False.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47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F07E2-B0D1-487C-8FF3-651F698D7F29}">
  <ds:schemaRefs>
    <ds:schemaRef ds:uri="http://schemas.microsoft.com/office/infopath/2007/PartnerControls"/>
    <ds:schemaRef ds:uri="http://purl.org/dc/terms/"/>
    <ds:schemaRef ds:uri="d9d2458e-e414-492a-b4c0-d84ebee47fd2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adf42388-5c37-48f2-81de-ffca450cbe91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5129D1-4CF4-4A87-A842-87DDC6EBC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13283</TotalTime>
  <Words>632</Words>
  <Application>Microsoft Office PowerPoint</Application>
  <PresentationFormat>Panorámica</PresentationFormat>
  <Paragraphs>78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Montserrat</vt:lpstr>
      <vt:lpstr>Office Theme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DELL</cp:lastModifiedBy>
  <cp:revision>412</cp:revision>
  <dcterms:created xsi:type="dcterms:W3CDTF">2014-10-14T06:21:58Z</dcterms:created>
  <dcterms:modified xsi:type="dcterms:W3CDTF">2023-03-09T12:33:39Z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