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60" r:id="rId6"/>
    <p:sldId id="461" r:id="rId7"/>
    <p:sldId id="463" r:id="rId8"/>
    <p:sldId id="464" r:id="rId9"/>
    <p:sldId id="466" r:id="rId10"/>
    <p:sldId id="465" r:id="rId11"/>
    <p:sldId id="467" r:id="rId12"/>
    <p:sldId id="468" r:id="rId13"/>
    <p:sldId id="386" r:id="rId14"/>
    <p:sldId id="3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/>
    <p:restoredTop sz="86284"/>
  </p:normalViewPr>
  <p:slideViewPr>
    <p:cSldViewPr snapToGrid="0">
      <p:cViewPr varScale="1">
        <p:scale>
          <a:sx n="102" d="100"/>
          <a:sy n="102" d="100"/>
        </p:scale>
        <p:origin x="216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07/03/23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93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484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539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0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53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15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47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180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ermediate-methods-of-stream-in-java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Programación funcional Java 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https://www.geeksforgeeks.org/intermediate-methods-of-stream-in-java/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www.baeldung.com</a:t>
            </a:r>
            <a:r>
              <a:rPr lang="es-CO" dirty="0"/>
              <a:t>/java-8-streams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09CB0-AE0B-C874-887B-EE5B429AE2B2}"/>
              </a:ext>
            </a:extLst>
          </p:cNvPr>
          <p:cNvSpPr txBox="1"/>
          <p:nvPr/>
        </p:nvSpPr>
        <p:spPr>
          <a:xfrm>
            <a:off x="3080849" y="758807"/>
            <a:ext cx="5969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Que es la programacion funcional?</a:t>
            </a:r>
            <a:endParaRPr lang="en-CO" dirty="0"/>
          </a:p>
        </p:txBody>
      </p:sp>
      <p:pic>
        <p:nvPicPr>
          <p:cNvPr id="2052" name="Picture 4" descr="Programación funcional">
            <a:extLst>
              <a:ext uri="{FF2B5EF4-FFF2-40B4-BE49-F238E27FC236}">
                <a16:creationId xmlns:a16="http://schemas.microsoft.com/office/drawing/2014/main" id="{6C1098C4-1D07-8B84-38BC-C603751E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4" y="2288929"/>
            <a:ext cx="5577975" cy="31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87E16-D893-8B05-8E57-C0858996FED3}"/>
              </a:ext>
            </a:extLst>
          </p:cNvPr>
          <p:cNvSpPr txBox="1"/>
          <p:nvPr/>
        </p:nvSpPr>
        <p:spPr>
          <a:xfrm>
            <a:off x="5931149" y="3119070"/>
            <a:ext cx="557797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La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programación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funcional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(PF) es un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paradigma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de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programación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al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igual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que la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programación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orientada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a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objetos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(POO). La PF se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basa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en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cálculo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lambda y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concretamente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en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composición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de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funciones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puras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para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modelar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las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soluciones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de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softwar</a:t>
            </a:r>
            <a:endParaRPr lang="en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09CB0-AE0B-C874-887B-EE5B429AE2B2}"/>
              </a:ext>
            </a:extLst>
          </p:cNvPr>
          <p:cNvSpPr txBox="1"/>
          <p:nvPr/>
        </p:nvSpPr>
        <p:spPr>
          <a:xfrm>
            <a:off x="3080849" y="758807"/>
            <a:ext cx="5700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Que son las funcionales Lambdas</a:t>
            </a:r>
            <a:endParaRPr lang="en-C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E5312-E6F8-BE05-5139-1B5A3C5FA43B}"/>
              </a:ext>
            </a:extLst>
          </p:cNvPr>
          <p:cNvSpPr txBox="1"/>
          <p:nvPr/>
        </p:nvSpPr>
        <p:spPr>
          <a:xfrm>
            <a:off x="658506" y="2250505"/>
            <a:ext cx="4371584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Las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funciones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lambdas es un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término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adoptado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de la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programación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funcional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y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corresponden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con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funciones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de Java que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normalmente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son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anónimas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y se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escriben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en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línea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allí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donde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se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usan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.</a:t>
            </a:r>
            <a:endParaRPr lang="en-CO" dirty="0"/>
          </a:p>
        </p:txBody>
      </p:sp>
      <p:pic>
        <p:nvPicPr>
          <p:cNvPr id="3074" name="Picture 2" descr="Lambda Expression In Java 8 | Programmerbay">
            <a:extLst>
              <a:ext uri="{FF2B5EF4-FFF2-40B4-BE49-F238E27FC236}">
                <a16:creationId xmlns:a16="http://schemas.microsoft.com/office/drawing/2014/main" id="{3AD9E40B-235B-3F09-9526-D9568390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34" y="3911130"/>
            <a:ext cx="3810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C8A78-428D-0202-CD02-FC0AB377EF45}"/>
              </a:ext>
            </a:extLst>
          </p:cNvPr>
          <p:cNvSpPr txBox="1"/>
          <p:nvPr/>
        </p:nvSpPr>
        <p:spPr>
          <a:xfrm>
            <a:off x="7363709" y="2250505"/>
            <a:ext cx="4371584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Como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cualquier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función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recibe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cero o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más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argumentos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y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devuelven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uno o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ningún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valor de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retorno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. Como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cualquier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función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,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puede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consumir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métodos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de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otras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clases</a:t>
            </a:r>
            <a:r>
              <a:rPr lang="en-US" b="0" i="0" dirty="0">
                <a:solidFill>
                  <a:srgbClr val="26364D"/>
                </a:solidFill>
                <a:effectLst/>
                <a:latin typeface="Manrope Medium"/>
              </a:rPr>
              <a:t> y </a:t>
            </a:r>
            <a:r>
              <a:rPr lang="en-US" b="0" i="0" dirty="0" err="1">
                <a:solidFill>
                  <a:srgbClr val="26364D"/>
                </a:solidFill>
                <a:effectLst/>
                <a:latin typeface="Manrope Medium"/>
              </a:rPr>
              <a:t>objetos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057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C8D1673-23A8-9C1B-5F91-1BBBCC6BA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2841"/>
              </p:ext>
            </p:extLst>
          </p:nvPr>
        </p:nvGraphicFramePr>
        <p:xfrm>
          <a:off x="1961904" y="504007"/>
          <a:ext cx="8059902" cy="537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951">
                  <a:extLst>
                    <a:ext uri="{9D8B030D-6E8A-4147-A177-3AD203B41FA5}">
                      <a16:colId xmlns:a16="http://schemas.microsoft.com/office/drawing/2014/main" val="4253959225"/>
                    </a:ext>
                  </a:extLst>
                </a:gridCol>
                <a:gridCol w="4029951">
                  <a:extLst>
                    <a:ext uri="{9D8B030D-6E8A-4147-A177-3AD203B41FA5}">
                      <a16:colId xmlns:a16="http://schemas.microsoft.com/office/drawing/2014/main" val="2797509453"/>
                    </a:ext>
                  </a:extLst>
                </a:gridCol>
              </a:tblGrid>
              <a:tr h="945124">
                <a:tc>
                  <a:txBody>
                    <a:bodyPr/>
                    <a:lstStyle/>
                    <a:p>
                      <a:pPr algn="ctr"/>
                      <a:r>
                        <a:rPr lang="en-CO" sz="1400" dirty="0"/>
                        <a:t>Supplier</a:t>
                      </a:r>
                    </a:p>
                  </a:txBody>
                  <a:tcPr marL="72702" marR="72702" marT="36351" marB="3635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función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cuando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necesiten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generar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requerir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argumentos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extLst>
                  <a:ext uri="{0D108BD9-81ED-4DB2-BD59-A6C34878D82A}">
                    <a16:rowId xmlns:a16="http://schemas.microsoft.com/office/drawing/2014/main" val="3542094090"/>
                  </a:ext>
                </a:extLst>
              </a:tr>
              <a:tr h="9451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Consumer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opuesto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 </a:t>
                      </a:r>
                      <a:r>
                        <a:rPr lang="en-US" sz="1400" dirty="0"/>
                        <a:t>Supplier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consume,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acepta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dirty="0"/>
                        <a:t>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devolver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ningún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 de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retorno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extLst>
                  <a:ext uri="{0D108BD9-81ED-4DB2-BD59-A6C34878D82A}">
                    <a16:rowId xmlns:a16="http://schemas.microsoft.com/office/drawing/2014/main" val="895349783"/>
                  </a:ext>
                </a:extLst>
              </a:tr>
              <a:tr h="116322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Function&lt;T,R&gt;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interfaz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función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acepta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parámetro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dirty="0"/>
                        <a:t>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dirty="0"/>
                        <a:t>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pudiendo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aplicarle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alguna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extLst>
                  <a:ext uri="{0D108BD9-81ED-4DB2-BD59-A6C34878D82A}">
                    <a16:rowId xmlns:a16="http://schemas.microsoft.com/office/drawing/2014/main" val="3932011093"/>
                  </a:ext>
                </a:extLst>
              </a:tr>
              <a:tr h="13813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BiFunction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&lt;T,R,S&gt;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interfaz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función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acepta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parámetros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dirty="0"/>
                        <a:t>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 </a:t>
                      </a:r>
                      <a:r>
                        <a:rPr lang="en-US" sz="1400" dirty="0"/>
                        <a:t>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devolviendo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dirty="0"/>
                        <a:t>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Normalmente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serán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agregación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binarios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extLst>
                  <a:ext uri="{0D108BD9-81ED-4DB2-BD59-A6C34878D82A}">
                    <a16:rowId xmlns:a16="http://schemas.microsoft.com/office/drawing/2014/main" val="563123039"/>
                  </a:ext>
                </a:extLst>
              </a:tr>
              <a:tr h="9451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interfaz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predicado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devolver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forzosamente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 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dado un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dirty="0"/>
                        <a:t>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normalmente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colección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O" sz="1400" dirty="0"/>
                    </a:p>
                  </a:txBody>
                  <a:tcPr marL="72702" marR="72702" marT="36351" marB="36351"/>
                </a:tc>
                <a:extLst>
                  <a:ext uri="{0D108BD9-81ED-4DB2-BD59-A6C34878D82A}">
                    <a16:rowId xmlns:a16="http://schemas.microsoft.com/office/drawing/2014/main" val="253821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09CB0-AE0B-C874-887B-EE5B429AE2B2}"/>
              </a:ext>
            </a:extLst>
          </p:cNvPr>
          <p:cNvSpPr txBox="1"/>
          <p:nvPr/>
        </p:nvSpPr>
        <p:spPr>
          <a:xfrm>
            <a:off x="4687890" y="884067"/>
            <a:ext cx="2816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Java Stream API</a:t>
            </a:r>
            <a:endParaRPr lang="en-CO" dirty="0"/>
          </a:p>
        </p:txBody>
      </p:sp>
      <p:pic>
        <p:nvPicPr>
          <p:cNvPr id="6146" name="Picture 2" descr="Le Tutoriel de Java Stream | devstory.net">
            <a:extLst>
              <a:ext uri="{FF2B5EF4-FFF2-40B4-BE49-F238E27FC236}">
                <a16:creationId xmlns:a16="http://schemas.microsoft.com/office/drawing/2014/main" id="{5532D316-D36E-76D5-41FF-69E68A325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30" y="76773"/>
            <a:ext cx="9604940" cy="57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42" name="Picture 2" descr="Java 8 Stream Tutorial - GeeksforGeeks">
            <a:extLst>
              <a:ext uri="{FF2B5EF4-FFF2-40B4-BE49-F238E27FC236}">
                <a16:creationId xmlns:a16="http://schemas.microsoft.com/office/drawing/2014/main" id="{A5262B62-BEE5-F087-44C6-ECEA0E51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1" y="1139865"/>
            <a:ext cx="9784538" cy="417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81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8194" name="Picture 2" descr="Java 8 – Streams - Oscar Blancarte - Software Architecture">
            <a:extLst>
              <a:ext uri="{FF2B5EF4-FFF2-40B4-BE49-F238E27FC236}">
                <a16:creationId xmlns:a16="http://schemas.microsoft.com/office/drawing/2014/main" id="{5D087E7E-F1DD-5547-53A0-69E5E331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366" y="86002"/>
            <a:ext cx="7933566" cy="564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F9F0D-67A0-202B-3D3D-05A55C2D910A}"/>
              </a:ext>
            </a:extLst>
          </p:cNvPr>
          <p:cNvSpPr txBox="1"/>
          <p:nvPr/>
        </p:nvSpPr>
        <p:spPr>
          <a:xfrm>
            <a:off x="2999062" y="3075057"/>
            <a:ext cx="6193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4000" dirty="0"/>
              <a:t>REFACTOR CON STREAM API.</a:t>
            </a:r>
          </a:p>
        </p:txBody>
      </p:sp>
    </p:spTree>
    <p:extLst>
      <p:ext uri="{BB962C8B-B14F-4D97-AF65-F5344CB8AC3E}">
        <p14:creationId xmlns:p14="http://schemas.microsoft.com/office/powerpoint/2010/main" val="31694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2290" name="Picture 2" descr="Let's Learn Together Sessions: Java Stream API | by Emre Ayar |  Javarevisited | Medium">
            <a:extLst>
              <a:ext uri="{FF2B5EF4-FFF2-40B4-BE49-F238E27FC236}">
                <a16:creationId xmlns:a16="http://schemas.microsoft.com/office/drawing/2014/main" id="{8EC370E3-C3A0-A912-0A44-F3CD5F77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7" y="504416"/>
            <a:ext cx="7165216" cy="537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20404</TotalTime>
  <Words>601</Words>
  <Application>Microsoft Macintosh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Agency FB</vt:lpstr>
      <vt:lpstr>Arial</vt:lpstr>
      <vt:lpstr>Arial</vt:lpstr>
      <vt:lpstr>Calibri</vt:lpstr>
      <vt:lpstr>Calibri Light</vt:lpstr>
      <vt:lpstr>Futura PT Cond Book</vt:lpstr>
      <vt:lpstr>Manrope Medium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328</cp:revision>
  <dcterms:created xsi:type="dcterms:W3CDTF">2014-10-14T06:21:58Z</dcterms:created>
  <dcterms:modified xsi:type="dcterms:W3CDTF">2023-03-09T03:10:19Z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