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crdownload"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0_38119D6.xml" ContentType="application/vnd.ms-powerpoint.comments+xml"/>
  <Override PartName="/ppt/comments/modernComment_13F_4917FBA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9"/>
  </p:notesMasterIdLst>
  <p:handoutMasterIdLst>
    <p:handoutMasterId r:id="rId20"/>
  </p:handoutMasterIdLst>
  <p:sldIdLst>
    <p:sldId id="256" r:id="rId5"/>
    <p:sldId id="373" r:id="rId6"/>
    <p:sldId id="319" r:id="rId7"/>
    <p:sldId id="404" r:id="rId8"/>
    <p:sldId id="388" r:id="rId9"/>
    <p:sldId id="399" r:id="rId10"/>
    <p:sldId id="403" r:id="rId11"/>
    <p:sldId id="387" r:id="rId12"/>
    <p:sldId id="407" r:id="rId13"/>
    <p:sldId id="409" r:id="rId14"/>
    <p:sldId id="408" r:id="rId15"/>
    <p:sldId id="410" r:id="rId16"/>
    <p:sldId id="411" r:id="rId17"/>
    <p:sldId id="41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99375" autoAdjust="0"/>
  </p:normalViewPr>
  <p:slideViewPr>
    <p:cSldViewPr snapToGrid="0">
      <p:cViewPr>
        <p:scale>
          <a:sx n="90" d="100"/>
          <a:sy n="90" d="100"/>
        </p:scale>
        <p:origin x="-216"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01/03/2023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12</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13</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14</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95521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108799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8119D6.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18/10/relationships/comments" Target="../comments/modernComment_13F_4917FBA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18/10/relationships/comments" Target="../comments/modernComment_13F_4917FBA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crdownload"/></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a:solidFill>
                  <a:schemeClr val="accent5">
                    <a:lumMod val="50000"/>
                  </a:schemeClr>
                </a:solidFill>
              </a:rPr>
              <a:t>Carrera 43 A # 34 - 155. </a:t>
            </a:r>
            <a:r>
              <a:rPr lang="es-ES_tradnl" sz="1000" err="1">
                <a:solidFill>
                  <a:schemeClr val="accent5">
                    <a:lumMod val="50000"/>
                  </a:schemeClr>
                </a:solidFill>
              </a:rPr>
              <a:t>Almacentro</a:t>
            </a:r>
            <a:r>
              <a:rPr lang="es-ES_tradnl" sz="1000">
                <a:solidFill>
                  <a:schemeClr val="accent5">
                    <a:lumMod val="50000"/>
                  </a:schemeClr>
                </a:solidFill>
              </a:rPr>
              <a:t>. Torre Norte. Oficina 701</a:t>
            </a:r>
          </a:p>
          <a:p>
            <a:pPr algn="ctr"/>
            <a:r>
              <a:rPr lang="es-ES_tradnl" sz="100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xmlns=""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xmlns=""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a:solidFill>
                  <a:schemeClr val="accent5">
                    <a:lumMod val="50000"/>
                  </a:schemeClr>
                </a:solidFill>
              </a:rPr>
              <a:t>Sesión </a:t>
            </a:r>
            <a:r>
              <a:rPr lang="es-CO" sz="6600" b="1" dirty="0" smtClean="0">
                <a:solidFill>
                  <a:schemeClr val="accent5">
                    <a:lumMod val="50000"/>
                  </a:schemeClr>
                </a:solidFill>
              </a:rPr>
              <a:t>21</a:t>
            </a:r>
            <a:endParaRPr lang="es-CO" sz="6600" b="1" dirty="0">
              <a:solidFill>
                <a:schemeClr val="accent5">
                  <a:lumMod val="50000"/>
                </a:schemeClr>
              </a:solidFill>
            </a:endParaRPr>
          </a:p>
        </p:txBody>
      </p:sp>
      <p:sp>
        <p:nvSpPr>
          <p:cNvPr id="6" name="Subtítulo 2">
            <a:extLst>
              <a:ext uri="{FF2B5EF4-FFF2-40B4-BE49-F238E27FC236}">
                <a16:creationId xmlns:a16="http://schemas.microsoft.com/office/drawing/2014/main" xmlns=""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CO" sz="3600" dirty="0" smtClean="0"/>
              <a:t>Estructuras de datos </a:t>
            </a:r>
          </a:p>
          <a:p>
            <a:r>
              <a:rPr lang="es-CO" sz="3600" dirty="0" smtClean="0"/>
              <a:t>(</a:t>
            </a:r>
            <a:r>
              <a:rPr lang="es-CO" sz="3600" dirty="0"/>
              <a:t>S</a:t>
            </a:r>
            <a:r>
              <a:rPr lang="es-CO" sz="3600" dirty="0" smtClean="0"/>
              <a:t>tack (Pilas) &amp; </a:t>
            </a:r>
            <a:r>
              <a:rPr lang="es-CO" sz="3600" dirty="0"/>
              <a:t>C</a:t>
            </a:r>
            <a:r>
              <a:rPr lang="es-CO" sz="3600" dirty="0" smtClean="0"/>
              <a:t>olas (</a:t>
            </a:r>
            <a:r>
              <a:rPr lang="es-CO" sz="3600" dirty="0"/>
              <a:t>Queue</a:t>
            </a:r>
            <a:r>
              <a:rPr lang="es-CO" sz="3600" dirty="0" smtClean="0"/>
              <a:t>))</a:t>
            </a:r>
            <a:endParaRPr lang="es-CO" sz="3600" dirty="0" smtClean="0"/>
          </a:p>
        </p:txBody>
      </p:sp>
      <p:cxnSp>
        <p:nvCxnSpPr>
          <p:cNvPr id="9" name="Conector recto 8">
            <a:extLst>
              <a:ext uri="{FF2B5EF4-FFF2-40B4-BE49-F238E27FC236}">
                <a16:creationId xmlns:a16="http://schemas.microsoft.com/office/drawing/2014/main" xmlns=""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mod="1">
    <p:ext uri="{6950BFC3-D8DA-4A85-94F7-54DA5524770B}">
      <p188:commentRel xmlns:p188="http://schemas.microsoft.com/office/powerpoint/2018/8/main" xmlns=""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948267" y="719667"/>
            <a:ext cx="7333693" cy="5078313"/>
          </a:xfrm>
          <a:prstGeom prst="rect">
            <a:avLst/>
          </a:prstGeom>
          <a:noFill/>
        </p:spPr>
        <p:txBody>
          <a:bodyPr wrap="square" rtlCol="0">
            <a:spAutoFit/>
          </a:bodyPr>
          <a:lstStyle/>
          <a:p>
            <a:pPr algn="ctr"/>
            <a:r>
              <a:rPr lang="es-CO" b="1" dirty="0" err="1" smtClean="0"/>
              <a:t>Caracteriticas</a:t>
            </a:r>
            <a:endParaRPr lang="es-CO" b="1" dirty="0" smtClean="0"/>
          </a:p>
          <a:p>
            <a:pPr algn="ctr"/>
            <a:endParaRPr lang="es-CO" b="1" dirty="0" smtClean="0"/>
          </a:p>
          <a:p>
            <a:r>
              <a:rPr lang="es-CO" b="1" dirty="0"/>
              <a:t>Las colas en Java tienen las siguientes características</a:t>
            </a:r>
            <a:r>
              <a:rPr lang="es-CO" b="1" dirty="0" smtClean="0"/>
              <a:t>:</a:t>
            </a:r>
          </a:p>
          <a:p>
            <a:endParaRPr lang="es-CO" b="1" dirty="0"/>
          </a:p>
          <a:p>
            <a:pPr marL="285750" indent="-285750">
              <a:buFont typeface="Arial" panose="020B0604020202020204" pitchFamily="34" charset="0"/>
              <a:buChar char="•"/>
            </a:pPr>
            <a:r>
              <a:rPr lang="es-CO" b="1" dirty="0"/>
              <a:t>FIFO: </a:t>
            </a:r>
            <a:r>
              <a:rPr lang="es-CO" dirty="0"/>
              <a:t>La cola sigue el principio de FIFO (</a:t>
            </a:r>
            <a:r>
              <a:rPr lang="es-CO" dirty="0" err="1"/>
              <a:t>First</a:t>
            </a:r>
            <a:r>
              <a:rPr lang="es-CO" dirty="0"/>
              <a:t>-In, </a:t>
            </a:r>
            <a:r>
              <a:rPr lang="es-CO" dirty="0" err="1"/>
              <a:t>First-Out</a:t>
            </a:r>
            <a:r>
              <a:rPr lang="es-CO" dirty="0"/>
              <a:t>), lo que significa que el primer elemento que se agregó a la cola es el primero en ser eliminado</a:t>
            </a:r>
            <a:r>
              <a:rPr lang="es-CO" dirty="0" smtClean="0"/>
              <a:t>.</a:t>
            </a:r>
          </a:p>
          <a:p>
            <a:endParaRPr lang="es-CO" dirty="0"/>
          </a:p>
          <a:p>
            <a:pPr marL="285750" indent="-285750">
              <a:buFont typeface="Arial" panose="020B0604020202020204" pitchFamily="34" charset="0"/>
              <a:buChar char="•"/>
            </a:pPr>
            <a:r>
              <a:rPr lang="es-CO" b="1" dirty="0"/>
              <a:t>Operaciones básicas: </a:t>
            </a:r>
            <a:r>
              <a:rPr lang="es-CO" dirty="0"/>
              <a:t>Las operaciones básicas en una cola son </a:t>
            </a:r>
            <a:r>
              <a:rPr lang="es-CO" dirty="0" err="1"/>
              <a:t>add</a:t>
            </a:r>
            <a:r>
              <a:rPr lang="es-CO" dirty="0"/>
              <a:t> (agregar un elemento al final de la cola), </a:t>
            </a:r>
            <a:r>
              <a:rPr lang="es-CO" dirty="0" err="1"/>
              <a:t>remove</a:t>
            </a:r>
            <a:r>
              <a:rPr lang="es-CO" dirty="0"/>
              <a:t> (eliminar el primer elemento de la cola) y </a:t>
            </a:r>
            <a:r>
              <a:rPr lang="es-CO" dirty="0" err="1"/>
              <a:t>peek</a:t>
            </a:r>
            <a:r>
              <a:rPr lang="es-CO" dirty="0"/>
              <a:t> (obtener el primer elemento de la cola sin eliminarlo</a:t>
            </a:r>
            <a:r>
              <a:rPr lang="es-CO" dirty="0" smtClean="0"/>
              <a:t>).</a:t>
            </a:r>
          </a:p>
          <a:p>
            <a:endParaRPr lang="es-CO" dirty="0"/>
          </a:p>
          <a:p>
            <a:pPr marL="285750" indent="-285750">
              <a:buFont typeface="Arial" panose="020B0604020202020204" pitchFamily="34" charset="0"/>
              <a:buChar char="•"/>
            </a:pPr>
            <a:r>
              <a:rPr lang="es-CO" b="1" dirty="0"/>
              <a:t>Implementación de la interfaz Queue: </a:t>
            </a:r>
            <a:r>
              <a:rPr lang="es-CO" dirty="0"/>
              <a:t>Java proporciona una interfaz Queue que puede ser implementada por varias clases, como </a:t>
            </a:r>
            <a:r>
              <a:rPr lang="es-CO" dirty="0" err="1"/>
              <a:t>LinkedList</a:t>
            </a:r>
            <a:r>
              <a:rPr lang="es-CO" dirty="0"/>
              <a:t>, </a:t>
            </a:r>
            <a:r>
              <a:rPr lang="es-CO" dirty="0" err="1"/>
              <a:t>PriorityQueue</a:t>
            </a:r>
            <a:r>
              <a:rPr lang="es-CO" dirty="0"/>
              <a:t> y </a:t>
            </a:r>
            <a:r>
              <a:rPr lang="es-CO" dirty="0" err="1"/>
              <a:t>ArrayDeque</a:t>
            </a:r>
            <a:r>
              <a:rPr lang="es-CO" dirty="0" smtClean="0"/>
              <a:t>.</a:t>
            </a:r>
          </a:p>
          <a:p>
            <a:pPr marL="285750" indent="-285750">
              <a:buFont typeface="Arial" panose="020B0604020202020204" pitchFamily="34" charset="0"/>
              <a:buChar char="•"/>
            </a:pPr>
            <a:endParaRPr lang="es-CO" dirty="0"/>
          </a:p>
          <a:p>
            <a:pPr algn="ctr"/>
            <a:endParaRPr lang="es-CO" dirty="0" smtClean="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813" y="1569297"/>
            <a:ext cx="3291840" cy="1427903"/>
          </a:xfrm>
          <a:prstGeom prst="rect">
            <a:avLst/>
          </a:prstGeom>
        </p:spPr>
      </p:pic>
    </p:spTree>
    <p:extLst>
      <p:ext uri="{BB962C8B-B14F-4D97-AF65-F5344CB8AC3E}">
        <p14:creationId xmlns:p14="http://schemas.microsoft.com/office/powerpoint/2010/main" val="28829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706415" y="795866"/>
            <a:ext cx="7562293" cy="4524315"/>
          </a:xfrm>
          <a:prstGeom prst="rect">
            <a:avLst/>
          </a:prstGeom>
          <a:noFill/>
        </p:spPr>
        <p:txBody>
          <a:bodyPr wrap="square" rtlCol="0">
            <a:spAutoFit/>
          </a:bodyPr>
          <a:lstStyle/>
          <a:p>
            <a:pPr marL="285750" indent="-285750">
              <a:buFont typeface="Arial" panose="020B0604020202020204" pitchFamily="34" charset="0"/>
              <a:buChar char="•"/>
            </a:pPr>
            <a:r>
              <a:rPr lang="es-CO" b="1" dirty="0"/>
              <a:t>Capacidad dinámica:</a:t>
            </a:r>
            <a:r>
              <a:rPr lang="es-CO" dirty="0"/>
              <a:t> La capacidad de la cola en Java es dinámica, lo que significa que la cola puede crecer o disminuir según la cantidad de elementos que se agreguen o eliminen</a:t>
            </a:r>
            <a:r>
              <a:rPr lang="es-CO" dirty="0" smtClean="0"/>
              <a:t>.</a:t>
            </a:r>
          </a:p>
          <a:p>
            <a:endParaRPr lang="es-CO" dirty="0"/>
          </a:p>
          <a:p>
            <a:pPr marL="285750" indent="-285750">
              <a:buFont typeface="Arial" panose="020B0604020202020204" pitchFamily="34" charset="0"/>
              <a:buChar char="•"/>
            </a:pPr>
            <a:r>
              <a:rPr lang="es-CO" b="1" dirty="0"/>
              <a:t>Tipos de datos: </a:t>
            </a:r>
            <a:r>
              <a:rPr lang="es-CO" dirty="0"/>
              <a:t>Las colas en Java pueden contener cualquier tipo de datos, como enteros, caracteres, cadenas de texto, objetos, etc</a:t>
            </a:r>
            <a:r>
              <a:rPr lang="es-CO" dirty="0" smtClean="0"/>
              <a:t>.</a:t>
            </a:r>
          </a:p>
          <a:p>
            <a:endParaRPr lang="es-CO" dirty="0"/>
          </a:p>
          <a:p>
            <a:pPr marL="285750" indent="-285750">
              <a:buFont typeface="Arial" panose="020B0604020202020204" pitchFamily="34" charset="0"/>
              <a:buChar char="•"/>
            </a:pPr>
            <a:r>
              <a:rPr lang="es-CO" b="1" dirty="0"/>
              <a:t>Eficiencia: </a:t>
            </a:r>
            <a:r>
              <a:rPr lang="es-CO" dirty="0"/>
              <a:t>Las operaciones básicas en una cola tienen una complejidad de tiempo constante O(1), lo que significa que el tiempo requerido para realizar una operación no depende del tamaño de la cola</a:t>
            </a:r>
            <a:r>
              <a:rPr lang="es-CO" dirty="0" smtClean="0"/>
              <a:t>.</a:t>
            </a:r>
          </a:p>
          <a:p>
            <a:endParaRPr lang="es-CO" dirty="0"/>
          </a:p>
          <a:p>
            <a:pPr marL="285750" indent="-285750">
              <a:buFont typeface="Arial" panose="020B0604020202020204" pitchFamily="34" charset="0"/>
              <a:buChar char="•"/>
            </a:pPr>
            <a:r>
              <a:rPr lang="es-CO" b="1" dirty="0"/>
              <a:t>Uso en la resolución de problemas: </a:t>
            </a:r>
            <a:r>
              <a:rPr lang="es-CO" dirty="0"/>
              <a:t>Las colas son ampliamente utilizadas en la resolución de problemas en programación, como la implementación de algoritmos de búsqueda y recorrido de árboles, y en la gestión de procesos en sistemas operativos y redes de computadoras.</a:t>
            </a:r>
          </a:p>
          <a:p>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0024" y="1034203"/>
            <a:ext cx="2217420" cy="1318260"/>
          </a:xfrm>
          <a:prstGeom prst="rect">
            <a:avLst/>
          </a:prstGeom>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1484" y="3164417"/>
            <a:ext cx="1714500" cy="1714500"/>
          </a:xfrm>
          <a:prstGeom prst="rect">
            <a:avLst/>
          </a:prstGeom>
        </p:spPr>
      </p:pic>
    </p:spTree>
    <p:extLst>
      <p:ext uri="{BB962C8B-B14F-4D97-AF65-F5344CB8AC3E}">
        <p14:creationId xmlns:p14="http://schemas.microsoft.com/office/powerpoint/2010/main" val="126414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4 CuadroTexto"/>
          <p:cNvSpPr txBox="1"/>
          <p:nvPr/>
        </p:nvSpPr>
        <p:spPr>
          <a:xfrm>
            <a:off x="1236135" y="625581"/>
            <a:ext cx="8136466" cy="5632311"/>
          </a:xfrm>
          <a:prstGeom prst="rect">
            <a:avLst/>
          </a:prstGeom>
          <a:noFill/>
        </p:spPr>
        <p:txBody>
          <a:bodyPr wrap="square" rtlCol="0">
            <a:spAutoFit/>
          </a:bodyPr>
          <a:lstStyle/>
          <a:p>
            <a:pPr algn="ctr"/>
            <a:r>
              <a:rPr lang="es-CO" b="1" dirty="0" err="1" smtClean="0"/>
              <a:t>Metodos</a:t>
            </a:r>
            <a:endParaRPr lang="es-CO" b="1" dirty="0" smtClean="0"/>
          </a:p>
          <a:p>
            <a:pPr algn="ctr"/>
            <a:endParaRPr lang="es-CO" b="1" dirty="0" smtClean="0"/>
          </a:p>
          <a:p>
            <a:r>
              <a:rPr lang="es-CO" b="1" dirty="0"/>
              <a:t>La interfaz Queue en Java proporciona los siguientes métodos</a:t>
            </a:r>
            <a:r>
              <a:rPr lang="es-CO" b="1" dirty="0" smtClean="0"/>
              <a:t>:</a:t>
            </a:r>
          </a:p>
          <a:p>
            <a:endParaRPr lang="es-CO" b="1" dirty="0"/>
          </a:p>
          <a:p>
            <a:pPr marL="285750" indent="-285750">
              <a:buFont typeface="Arial" panose="020B0604020202020204" pitchFamily="34" charset="0"/>
              <a:buChar char="•"/>
            </a:pPr>
            <a:r>
              <a:rPr lang="es-CO" b="1" dirty="0" err="1"/>
              <a:t>add</a:t>
            </a:r>
            <a:r>
              <a:rPr lang="es-CO" b="1" dirty="0"/>
              <a:t>(E elemento): </a:t>
            </a:r>
            <a:r>
              <a:rPr lang="es-CO" dirty="0"/>
              <a:t>Agrega un elemento al final de la cola.</a:t>
            </a:r>
          </a:p>
          <a:p>
            <a:pPr marL="285750" indent="-285750">
              <a:buFont typeface="Arial" panose="020B0604020202020204" pitchFamily="34" charset="0"/>
              <a:buChar char="•"/>
            </a:pPr>
            <a:r>
              <a:rPr lang="es-CO" b="1" dirty="0" err="1"/>
              <a:t>offer</a:t>
            </a:r>
            <a:r>
              <a:rPr lang="es-CO" b="1" dirty="0"/>
              <a:t>(E elemento): </a:t>
            </a:r>
            <a:r>
              <a:rPr lang="es-CO" dirty="0"/>
              <a:t>Agrega un elemento al final de la cola y devuelve true si el elemento fue agregado correctamente.</a:t>
            </a:r>
          </a:p>
          <a:p>
            <a:pPr marL="285750" indent="-285750">
              <a:buFont typeface="Arial" panose="020B0604020202020204" pitchFamily="34" charset="0"/>
              <a:buChar char="•"/>
            </a:pPr>
            <a:r>
              <a:rPr lang="es-CO" b="1" dirty="0" err="1"/>
              <a:t>remove</a:t>
            </a:r>
            <a:r>
              <a:rPr lang="es-CO" b="1" dirty="0"/>
              <a:t>(): </a:t>
            </a:r>
            <a:r>
              <a:rPr lang="es-CO" dirty="0"/>
              <a:t>Elimina y devuelve el primer elemento de la cola. Si la cola está vacía, lanza una excepción </a:t>
            </a:r>
            <a:r>
              <a:rPr lang="es-CO" dirty="0" err="1"/>
              <a:t>NoSuchElementException</a:t>
            </a:r>
            <a:r>
              <a:rPr lang="es-CO" dirty="0"/>
              <a:t>.</a:t>
            </a:r>
          </a:p>
          <a:p>
            <a:pPr marL="285750" indent="-285750">
              <a:buFont typeface="Arial" panose="020B0604020202020204" pitchFamily="34" charset="0"/>
              <a:buChar char="•"/>
            </a:pPr>
            <a:r>
              <a:rPr lang="es-CO" b="1" dirty="0" err="1"/>
              <a:t>poll</a:t>
            </a:r>
            <a:r>
              <a:rPr lang="es-CO" b="1" dirty="0"/>
              <a:t>(): </a:t>
            </a:r>
            <a:r>
              <a:rPr lang="es-CO" dirty="0"/>
              <a:t>Elimina y devuelve el primer elemento de la cola. Si la cola está vacía, devuelve </a:t>
            </a:r>
            <a:r>
              <a:rPr lang="es-CO" dirty="0" err="1"/>
              <a:t>null</a:t>
            </a:r>
            <a:r>
              <a:rPr lang="es-CO" dirty="0"/>
              <a:t>.</a:t>
            </a:r>
          </a:p>
          <a:p>
            <a:pPr marL="285750" indent="-285750">
              <a:buFont typeface="Arial" panose="020B0604020202020204" pitchFamily="34" charset="0"/>
              <a:buChar char="•"/>
            </a:pPr>
            <a:r>
              <a:rPr lang="es-CO" b="1" dirty="0" err="1"/>
              <a:t>element</a:t>
            </a:r>
            <a:r>
              <a:rPr lang="es-CO" b="1" dirty="0"/>
              <a:t>(): </a:t>
            </a:r>
            <a:r>
              <a:rPr lang="es-CO" dirty="0"/>
              <a:t>Devuelve el primer elemento de la cola sin eliminarlo. Si la cola está vacía, lanza una excepción </a:t>
            </a:r>
            <a:r>
              <a:rPr lang="es-CO" dirty="0" err="1"/>
              <a:t>NoSuchElementException</a:t>
            </a:r>
            <a:r>
              <a:rPr lang="es-CO" dirty="0"/>
              <a:t>.</a:t>
            </a:r>
          </a:p>
          <a:p>
            <a:pPr marL="285750" indent="-285750">
              <a:buFont typeface="Arial" panose="020B0604020202020204" pitchFamily="34" charset="0"/>
              <a:buChar char="•"/>
            </a:pPr>
            <a:r>
              <a:rPr lang="es-CO" b="1" dirty="0" err="1"/>
              <a:t>peek</a:t>
            </a:r>
            <a:r>
              <a:rPr lang="es-CO" b="1" dirty="0"/>
              <a:t>(): </a:t>
            </a:r>
            <a:r>
              <a:rPr lang="es-CO" dirty="0"/>
              <a:t>Devuelve el primer elemento de la cola sin eliminarlo. Si la cola está vacía, devuelve </a:t>
            </a:r>
            <a:r>
              <a:rPr lang="es-CO" dirty="0" err="1"/>
              <a:t>null</a:t>
            </a:r>
            <a:r>
              <a:rPr lang="es-CO" dirty="0" smtClean="0"/>
              <a:t>.</a:t>
            </a:r>
          </a:p>
          <a:p>
            <a:pPr marL="285750" indent="-285750">
              <a:buFont typeface="Arial" panose="020B0604020202020204" pitchFamily="34" charset="0"/>
              <a:buChar char="•"/>
            </a:pPr>
            <a:endParaRPr lang="es-CO" dirty="0"/>
          </a:p>
          <a:p>
            <a:r>
              <a:rPr lang="es-CO" dirty="0"/>
              <a:t>Además de estos métodos, la interfaz Queue también hereda otros métodos de la interfaz </a:t>
            </a:r>
            <a:r>
              <a:rPr lang="es-CO" dirty="0" err="1"/>
              <a:t>Collection</a:t>
            </a:r>
            <a:r>
              <a:rPr lang="es-CO" dirty="0"/>
              <a:t>, como </a:t>
            </a:r>
            <a:r>
              <a:rPr lang="es-CO" b="1" dirty="0" err="1"/>
              <a:t>size</a:t>
            </a:r>
            <a:r>
              <a:rPr lang="es-CO" b="1" dirty="0" smtClean="0"/>
              <a:t>() , </a:t>
            </a:r>
            <a:r>
              <a:rPr lang="es-CO" b="1" dirty="0" err="1"/>
              <a:t>isEmpty</a:t>
            </a:r>
            <a:r>
              <a:rPr lang="es-CO" b="1" dirty="0"/>
              <a:t>()</a:t>
            </a:r>
            <a:r>
              <a:rPr lang="es-CO" dirty="0"/>
              <a:t>, </a:t>
            </a:r>
            <a:r>
              <a:rPr lang="es-CO" b="1" dirty="0" err="1"/>
              <a:t>contains</a:t>
            </a:r>
            <a:r>
              <a:rPr lang="es-CO" b="1" dirty="0"/>
              <a:t>(</a:t>
            </a:r>
            <a:r>
              <a:rPr lang="es-CO" b="1" dirty="0" err="1"/>
              <a:t>Object</a:t>
            </a:r>
            <a:r>
              <a:rPr lang="es-CO" b="1" dirty="0"/>
              <a:t> elemento</a:t>
            </a:r>
            <a:r>
              <a:rPr lang="es-CO" b="1" dirty="0" smtClean="0"/>
              <a:t>) </a:t>
            </a:r>
            <a:r>
              <a:rPr lang="es-CO" dirty="0" smtClean="0"/>
              <a:t>, </a:t>
            </a:r>
            <a:r>
              <a:rPr lang="es-CO" b="1" dirty="0"/>
              <a:t>toArray</a:t>
            </a:r>
            <a:r>
              <a:rPr lang="es-CO" b="1" dirty="0" smtClean="0"/>
              <a:t>()</a:t>
            </a:r>
            <a:r>
              <a:rPr lang="es-CO" dirty="0" smtClean="0"/>
              <a:t>, </a:t>
            </a:r>
            <a:r>
              <a:rPr lang="es-CO" dirty="0"/>
              <a:t>que también se pueden utilizar para trabajar con colas</a:t>
            </a:r>
            <a:r>
              <a:rPr lang="es-CO" dirty="0" smtClean="0"/>
              <a:t>. </a:t>
            </a:r>
            <a:endParaRPr lang="es-CO" dirty="0"/>
          </a:p>
          <a:p>
            <a:pPr algn="ctr"/>
            <a:endParaRPr lang="es-CO" b="1" dirty="0"/>
          </a:p>
        </p:txBody>
      </p:sp>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8709" y="1107440"/>
            <a:ext cx="2179320" cy="1341120"/>
          </a:xfrm>
          <a:prstGeom prst="rect">
            <a:avLst/>
          </a:prstGeom>
        </p:spPr>
      </p:pic>
      <p:pic>
        <p:nvPicPr>
          <p:cNvPr id="7" name="6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8709" y="3263053"/>
            <a:ext cx="2567692" cy="1656080"/>
          </a:xfrm>
          <a:prstGeom prst="rect">
            <a:avLst/>
          </a:prstGeom>
        </p:spPr>
      </p:pic>
    </p:spTree>
    <p:extLst>
      <p:ext uri="{BB962C8B-B14F-4D97-AF65-F5344CB8AC3E}">
        <p14:creationId xmlns:p14="http://schemas.microsoft.com/office/powerpoint/2010/main" val="149504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447800" y="694266"/>
            <a:ext cx="7553826" cy="5355312"/>
          </a:xfrm>
          <a:prstGeom prst="rect">
            <a:avLst/>
          </a:prstGeom>
          <a:noFill/>
        </p:spPr>
        <p:txBody>
          <a:bodyPr wrap="square" rtlCol="0">
            <a:spAutoFit/>
          </a:bodyPr>
          <a:lstStyle/>
          <a:p>
            <a:pPr algn="ctr"/>
            <a:r>
              <a:rPr lang="es-CO" b="1" dirty="0" smtClean="0"/>
              <a:t>Principales diferencias entre pilas y colas</a:t>
            </a:r>
          </a:p>
          <a:p>
            <a:pPr algn="ctr"/>
            <a:endParaRPr lang="es-CO" b="1" dirty="0"/>
          </a:p>
          <a:p>
            <a:pPr marL="285750" indent="-285750">
              <a:buFont typeface="Arial" panose="020B0604020202020204" pitchFamily="34" charset="0"/>
              <a:buChar char="•"/>
            </a:pPr>
            <a:r>
              <a:rPr lang="es-CO" b="1" dirty="0"/>
              <a:t>Orden de eliminación: </a:t>
            </a:r>
            <a:r>
              <a:rPr lang="es-CO" dirty="0"/>
              <a:t>En una pila, el último elemento que se agregó es el primero en ser eliminado (principio LIFO), mientras que en una cola, el primer elemento que se agregó es el primero en ser eliminado (principio FIFO</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a:t>Comportamiento: </a:t>
            </a:r>
            <a:r>
              <a:rPr lang="es-CO" dirty="0"/>
              <a:t>Las pilas son adecuadas para situaciones en las que se requiere procesar los elementos en orden inverso a como se agregaron, como en la reversión de una cadena o en la implementación de la funcionalidad "deshacer" en una aplicación. Las colas son adecuadas para situaciones en las que se requiere procesar los elementos en el mismo orden en que se agregaron, como en la gestión de procesos en un sistema operativo</a:t>
            </a:r>
            <a:r>
              <a:rPr lang="es-CO" dirty="0" smtClean="0"/>
              <a:t>.</a:t>
            </a:r>
          </a:p>
          <a:p>
            <a:pPr marL="285750" indent="-285750">
              <a:buFont typeface="Arial" panose="020B0604020202020204" pitchFamily="34" charset="0"/>
              <a:buChar char="•"/>
            </a:pPr>
            <a:endParaRPr lang="es-CO" dirty="0"/>
          </a:p>
          <a:p>
            <a:r>
              <a:rPr lang="es-CO" dirty="0"/>
              <a:t>En resumen, las pilas y las colas son estructuras de datos diferentes que se utilizan para diferentes propósitos, dependiendo de los requisitos del problema que se está resolviendo.</a:t>
            </a:r>
          </a:p>
          <a:p>
            <a:pPr algn="ctr"/>
            <a:endParaRPr lang="es-CO" b="1"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8709" y="2262293"/>
            <a:ext cx="2576158" cy="2521374"/>
          </a:xfrm>
          <a:prstGeom prst="rect">
            <a:avLst/>
          </a:prstGeom>
        </p:spPr>
      </p:pic>
    </p:spTree>
    <p:extLst>
      <p:ext uri="{BB962C8B-B14F-4D97-AF65-F5344CB8AC3E}">
        <p14:creationId xmlns:p14="http://schemas.microsoft.com/office/powerpoint/2010/main" val="20530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4" name="3 CuadroTexto"/>
          <p:cNvSpPr txBox="1"/>
          <p:nvPr/>
        </p:nvSpPr>
        <p:spPr>
          <a:xfrm>
            <a:off x="2593589" y="956733"/>
            <a:ext cx="7154333" cy="738664"/>
          </a:xfrm>
          <a:prstGeom prst="rect">
            <a:avLst/>
          </a:prstGeom>
          <a:noFill/>
        </p:spPr>
        <p:txBody>
          <a:bodyPr wrap="square" rtlCol="0">
            <a:spAutoFit/>
          </a:bodyPr>
          <a:lstStyle/>
          <a:p>
            <a:pPr algn="ctr"/>
            <a:r>
              <a:rPr lang="es-CO" sz="2400" b="1" dirty="0" smtClean="0"/>
              <a:t>Ejercicios Prácticos</a:t>
            </a:r>
          </a:p>
          <a:p>
            <a:pPr algn="ctr"/>
            <a:endParaRPr lang="es-CO" b="1" dirty="0"/>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0600" y="2359236"/>
            <a:ext cx="3414009" cy="2627629"/>
          </a:xfrm>
          <a:prstGeom prst="rect">
            <a:avLst/>
          </a:prstGeom>
        </p:spPr>
      </p:pic>
      <p:pic>
        <p:nvPicPr>
          <p:cNvPr id="6" name="5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5283" y="2359236"/>
            <a:ext cx="3617383" cy="2627629"/>
          </a:xfrm>
          <a:prstGeom prst="rect">
            <a:avLst/>
          </a:prstGeom>
        </p:spPr>
      </p:pic>
    </p:spTree>
    <p:extLst>
      <p:ext uri="{BB962C8B-B14F-4D97-AF65-F5344CB8AC3E}">
        <p14:creationId xmlns:p14="http://schemas.microsoft.com/office/powerpoint/2010/main" val="364433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954DF2-188F-49E3-98A5-A590FA054F00}"/>
              </a:ext>
            </a:extLst>
          </p:cNvPr>
          <p:cNvSpPr>
            <a:spLocks noGrp="1"/>
          </p:cNvSpPr>
          <p:nvPr>
            <p:ph type="title"/>
          </p:nvPr>
        </p:nvSpPr>
        <p:spPr>
          <a:xfrm>
            <a:off x="838200" y="857496"/>
            <a:ext cx="10515600" cy="1325563"/>
          </a:xfrm>
        </p:spPr>
        <p:txBody>
          <a:bodyPr/>
          <a:lstStyle/>
          <a:p>
            <a:r>
              <a:rPr lang="es-CO" sz="6000" dirty="0"/>
              <a:t>Contenido</a:t>
            </a:r>
            <a:endParaRPr lang="es-CO" dirty="0"/>
          </a:p>
        </p:txBody>
      </p:sp>
      <p:sp>
        <p:nvSpPr>
          <p:cNvPr id="3" name="Marcador de contenido 2">
            <a:extLst>
              <a:ext uri="{FF2B5EF4-FFF2-40B4-BE49-F238E27FC236}">
                <a16:creationId xmlns:a16="http://schemas.microsoft.com/office/drawing/2014/main" xmlns=""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endParaRPr lang="es-ES" sz="2000" dirty="0" smtClean="0"/>
          </a:p>
          <a:p>
            <a:pPr marL="1885950" lvl="3" indent="-514350">
              <a:buFont typeface="+mj-lt"/>
              <a:buAutoNum type="arabicPeriod"/>
            </a:pPr>
            <a:r>
              <a:rPr lang="es-ES" sz="2000" dirty="0" smtClean="0"/>
              <a:t>Pilas</a:t>
            </a:r>
            <a:endParaRPr lang="es-ES" sz="2000" dirty="0" smtClean="0"/>
          </a:p>
          <a:p>
            <a:pPr marL="1885950" lvl="3" indent="-514350">
              <a:buFont typeface="+mj-lt"/>
              <a:buAutoNum type="arabicPeriod"/>
            </a:pPr>
            <a:r>
              <a:rPr lang="es-CO" sz="2000" dirty="0" smtClean="0"/>
              <a:t>Colas </a:t>
            </a:r>
            <a:endParaRPr lang="es-CO" sz="2000" dirty="0" smtClean="0"/>
          </a:p>
          <a:p>
            <a:pPr marL="1828800" lvl="3" indent="-457200">
              <a:buAutoNum type="arabicPeriod" startAt="3"/>
            </a:pPr>
            <a:r>
              <a:rPr lang="es-CO" sz="2000" dirty="0" smtClean="0"/>
              <a:t> Principales características</a:t>
            </a:r>
          </a:p>
          <a:p>
            <a:pPr marL="1828800" lvl="3" indent="-457200">
              <a:buAutoNum type="arabicPeriod" startAt="3"/>
            </a:pPr>
            <a:r>
              <a:rPr lang="es-ES" sz="2000" dirty="0" smtClean="0"/>
              <a:t> Ejercicios prácticos</a:t>
            </a:r>
            <a:endParaRPr lang="es-ES" sz="2000" dirty="0"/>
          </a:p>
        </p:txBody>
      </p:sp>
    </p:spTree>
    <p:extLst>
      <p:ext uri="{BB962C8B-B14F-4D97-AF65-F5344CB8AC3E}">
        <p14:creationId xmlns:p14="http://schemas.microsoft.com/office/powerpoint/2010/main" val="106698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931336" y="982134"/>
            <a:ext cx="5850464" cy="4893647"/>
          </a:xfrm>
          <a:prstGeom prst="rect">
            <a:avLst/>
          </a:prstGeom>
          <a:noFill/>
        </p:spPr>
        <p:txBody>
          <a:bodyPr wrap="square" rtlCol="0">
            <a:spAutoFit/>
          </a:bodyPr>
          <a:lstStyle/>
          <a:p>
            <a:pPr algn="ctr"/>
            <a:endParaRPr lang="es-CO" b="1" dirty="0" smtClean="0"/>
          </a:p>
          <a:p>
            <a:pPr algn="ctr"/>
            <a:r>
              <a:rPr lang="es-CO" sz="2400" b="1" dirty="0" smtClean="0"/>
              <a:t>Que es una Pila?</a:t>
            </a:r>
            <a:endParaRPr lang="es-CO" sz="2400" b="1" dirty="0" smtClean="0"/>
          </a:p>
          <a:p>
            <a:endParaRPr lang="es-CO" b="1" dirty="0"/>
          </a:p>
          <a:p>
            <a:endParaRPr lang="es-CO" dirty="0" smtClean="0"/>
          </a:p>
          <a:p>
            <a:r>
              <a:rPr lang="es-CO" dirty="0" smtClean="0"/>
              <a:t>En </a:t>
            </a:r>
            <a:r>
              <a:rPr lang="es-CO" dirty="0"/>
              <a:t>Java, una pila es una estructura de datos que sigue el principio de LIFO (</a:t>
            </a:r>
            <a:r>
              <a:rPr lang="es-CO" dirty="0" err="1"/>
              <a:t>Last</a:t>
            </a:r>
            <a:r>
              <a:rPr lang="es-CO" dirty="0"/>
              <a:t>-In, </a:t>
            </a:r>
            <a:r>
              <a:rPr lang="es-CO" dirty="0" err="1"/>
              <a:t>First-Out</a:t>
            </a:r>
            <a:r>
              <a:rPr lang="es-CO" dirty="0"/>
              <a:t>), lo que significa que el último elemento que se agregó a la pila es el primero en ser eliminado. La pila es una colección de objetos que se pueden agregar o eliminar solo en una extremidad de la estructura, conocida como la "cima" o "tope" de la pila</a:t>
            </a:r>
            <a:r>
              <a:rPr lang="es-CO" dirty="0" smtClean="0"/>
              <a:t>.</a:t>
            </a:r>
          </a:p>
          <a:p>
            <a:endParaRPr lang="es-CO" dirty="0"/>
          </a:p>
          <a:p>
            <a:endParaRPr lang="es-CO" dirty="0" smtClean="0"/>
          </a:p>
          <a:p>
            <a:endParaRPr lang="es-CO" dirty="0" smtClean="0"/>
          </a:p>
          <a:p>
            <a:endParaRPr lang="es-CO" dirty="0"/>
          </a:p>
          <a:p>
            <a:endParaRPr lang="es-CO" dirty="0" smtClean="0"/>
          </a:p>
          <a:p>
            <a:endParaRPr lang="es-CO" dirty="0"/>
          </a:p>
          <a:p>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135" y="1921933"/>
            <a:ext cx="3789256" cy="2608157"/>
          </a:xfrm>
          <a:prstGeom prst="rect">
            <a:avLst/>
          </a:prstGeom>
        </p:spPr>
      </p:pic>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642533" y="237067"/>
            <a:ext cx="8161867" cy="3970318"/>
          </a:xfrm>
          <a:prstGeom prst="rect">
            <a:avLst/>
          </a:prstGeom>
          <a:noFill/>
        </p:spPr>
        <p:txBody>
          <a:bodyPr wrap="square" rtlCol="0">
            <a:spAutoFit/>
          </a:bodyPr>
          <a:lstStyle/>
          <a:p>
            <a:pPr algn="ctr"/>
            <a:endParaRPr lang="es-CO" b="1" dirty="0" smtClean="0"/>
          </a:p>
          <a:p>
            <a:r>
              <a:rPr lang="es-CO" dirty="0"/>
              <a:t>La pila en Java es implementada como una clase en la biblioteca estándar de Java, llamada </a:t>
            </a:r>
            <a:r>
              <a:rPr lang="es-CO" dirty="0" err="1"/>
              <a:t>java.util.Stack</a:t>
            </a:r>
            <a:r>
              <a:rPr lang="es-CO" dirty="0"/>
              <a:t>. Esta clase proporciona una implementación básica de una pila, con métodos para agregar elementos en la cima de la pila (</a:t>
            </a:r>
            <a:r>
              <a:rPr lang="es-CO" dirty="0" err="1"/>
              <a:t>push</a:t>
            </a:r>
            <a:r>
              <a:rPr lang="es-CO" dirty="0"/>
              <a:t>), eliminar elementos de la cima de la pila (pop), y para obtener el elemento superior de la pila sin eliminarlo (</a:t>
            </a:r>
            <a:r>
              <a:rPr lang="es-CO" dirty="0" err="1"/>
              <a:t>peek</a:t>
            </a:r>
            <a:r>
              <a:rPr lang="es-CO" dirty="0" smtClean="0"/>
              <a:t>).</a:t>
            </a:r>
          </a:p>
          <a:p>
            <a:endParaRPr lang="es-CO" dirty="0"/>
          </a:p>
          <a:p>
            <a:endParaRPr lang="es-CO" dirty="0"/>
          </a:p>
          <a:p>
            <a:endParaRPr lang="es-CO" dirty="0" smtClean="0"/>
          </a:p>
          <a:p>
            <a:endParaRPr lang="es-CO" dirty="0" smtClean="0"/>
          </a:p>
          <a:p>
            <a:endParaRPr lang="es-CO" dirty="0"/>
          </a:p>
          <a:p>
            <a:endParaRPr lang="es-CO" dirty="0" smtClean="0"/>
          </a:p>
          <a:p>
            <a:endParaRPr lang="es-CO" dirty="0"/>
          </a:p>
          <a:p>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194" y="2777067"/>
            <a:ext cx="5158745" cy="2220681"/>
          </a:xfrm>
          <a:prstGeom prst="rect">
            <a:avLst/>
          </a:prstGeom>
        </p:spPr>
      </p:pic>
    </p:spTree>
    <p:extLst>
      <p:ext uri="{BB962C8B-B14F-4D97-AF65-F5344CB8AC3E}">
        <p14:creationId xmlns:p14="http://schemas.microsoft.com/office/powerpoint/2010/main" val="32260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p188="http://schemas.microsoft.com/office/powerpoint/2018/8/main" xmlns="" r:id="rId5"/>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392A103E-8C4C-A963-514D-6B57303804F2}"/>
              </a:ext>
            </a:extLst>
          </p:cNvPr>
          <p:cNvSpPr txBox="1"/>
          <p:nvPr/>
        </p:nvSpPr>
        <p:spPr>
          <a:xfrm>
            <a:off x="1112325" y="396539"/>
            <a:ext cx="9648808" cy="5632311"/>
          </a:xfrm>
          <a:prstGeom prst="rect">
            <a:avLst/>
          </a:prstGeom>
          <a:noFill/>
        </p:spPr>
        <p:txBody>
          <a:bodyPr wrap="square" lIns="91440" tIns="45720" rIns="91440" bIns="45720" rtlCol="0" anchor="t">
            <a:spAutoFit/>
          </a:bodyPr>
          <a:lstStyle/>
          <a:p>
            <a:endParaRPr lang="es-CO" sz="2000" dirty="0" smtClean="0"/>
          </a:p>
          <a:p>
            <a:pPr algn="ctr"/>
            <a:r>
              <a:rPr lang="es-CO" sz="2000" b="1" dirty="0" err="1" smtClean="0"/>
              <a:t>Caracteristicas</a:t>
            </a:r>
            <a:endParaRPr lang="es-CO" sz="2000" b="1" dirty="0" smtClean="0"/>
          </a:p>
          <a:p>
            <a:pPr algn="ctr"/>
            <a:endParaRPr lang="es-CO" sz="2000" b="1" dirty="0" smtClean="0"/>
          </a:p>
          <a:p>
            <a:r>
              <a:rPr lang="es-CO" sz="2000" b="1" dirty="0"/>
              <a:t>Las pilas en Java tienen las siguientes características</a:t>
            </a:r>
            <a:r>
              <a:rPr lang="es-CO" sz="2000" b="1" dirty="0" smtClean="0"/>
              <a:t>:</a:t>
            </a:r>
          </a:p>
          <a:p>
            <a:endParaRPr lang="es-CO" sz="2000" b="1" dirty="0"/>
          </a:p>
          <a:p>
            <a:pPr marL="342900" indent="-342900">
              <a:buFont typeface="Arial" panose="020B0604020202020204" pitchFamily="34" charset="0"/>
              <a:buChar char="•"/>
            </a:pPr>
            <a:r>
              <a:rPr lang="es-CO" sz="2000" b="1" dirty="0"/>
              <a:t>LIFO: </a:t>
            </a:r>
            <a:r>
              <a:rPr lang="es-CO" sz="2000" dirty="0"/>
              <a:t>La pila sigue el principio de LIFO (</a:t>
            </a:r>
            <a:r>
              <a:rPr lang="es-CO" sz="2000" dirty="0" err="1"/>
              <a:t>Last</a:t>
            </a:r>
            <a:r>
              <a:rPr lang="es-CO" sz="2000" dirty="0"/>
              <a:t>-In, </a:t>
            </a:r>
            <a:r>
              <a:rPr lang="es-CO" sz="2000" dirty="0" err="1"/>
              <a:t>First-Out</a:t>
            </a:r>
            <a:r>
              <a:rPr lang="es-CO" sz="2000" dirty="0"/>
              <a:t>), lo que significa que el último elemento que se agregó a la pila es el primero en ser eliminado</a:t>
            </a:r>
            <a:r>
              <a:rPr lang="es-CO" sz="2000" dirty="0" smtClean="0"/>
              <a:t>.</a:t>
            </a:r>
          </a:p>
          <a:p>
            <a:pPr marL="342900" indent="-342900">
              <a:buFont typeface="Arial" panose="020B0604020202020204" pitchFamily="34" charset="0"/>
              <a:buChar char="•"/>
            </a:pPr>
            <a:endParaRPr lang="es-CO" sz="2000" dirty="0"/>
          </a:p>
          <a:p>
            <a:pPr marL="342900" indent="-342900">
              <a:buFont typeface="Arial" panose="020B0604020202020204" pitchFamily="34" charset="0"/>
              <a:buChar char="•"/>
            </a:pPr>
            <a:r>
              <a:rPr lang="es-CO" sz="2000" b="1" dirty="0"/>
              <a:t>Operaciones básicas: </a:t>
            </a:r>
            <a:r>
              <a:rPr lang="es-CO" sz="2000" dirty="0"/>
              <a:t>Las operaciones básicas en una pila son </a:t>
            </a:r>
            <a:r>
              <a:rPr lang="es-CO" sz="2000" dirty="0" err="1"/>
              <a:t>push</a:t>
            </a:r>
            <a:r>
              <a:rPr lang="es-CO" sz="2000" dirty="0"/>
              <a:t> (agregar un elemento en la cima de la pila), pop (eliminar el elemento superior de la pila) y </a:t>
            </a:r>
            <a:r>
              <a:rPr lang="es-CO" sz="2000" dirty="0" err="1"/>
              <a:t>peek</a:t>
            </a:r>
            <a:r>
              <a:rPr lang="es-CO" sz="2000" dirty="0"/>
              <a:t> (obtener el elemento superior de la pila sin eliminarlo</a:t>
            </a:r>
            <a:r>
              <a:rPr lang="es-CO" sz="2000" dirty="0" smtClean="0"/>
              <a:t>).</a:t>
            </a:r>
          </a:p>
          <a:p>
            <a:pPr marL="342900" indent="-342900">
              <a:buFont typeface="Arial" panose="020B0604020202020204" pitchFamily="34" charset="0"/>
              <a:buChar char="•"/>
            </a:pPr>
            <a:endParaRPr lang="es-CO" sz="2000" dirty="0"/>
          </a:p>
          <a:p>
            <a:pPr marL="342900" indent="-342900">
              <a:buFont typeface="Arial" panose="020B0604020202020204" pitchFamily="34" charset="0"/>
              <a:buChar char="•"/>
            </a:pPr>
            <a:r>
              <a:rPr lang="es-CO" sz="2000" b="1" dirty="0"/>
              <a:t>Implementación de la clase Stack: </a:t>
            </a:r>
            <a:r>
              <a:rPr lang="es-CO" sz="2000" dirty="0"/>
              <a:t>Java proporciona una implementación básica de una pila como una clase llamada </a:t>
            </a:r>
            <a:r>
              <a:rPr lang="es-CO" sz="2000" dirty="0" err="1"/>
              <a:t>java.util.Stack</a:t>
            </a:r>
            <a:r>
              <a:rPr lang="es-CO" sz="2000" dirty="0" smtClean="0"/>
              <a:t>.</a:t>
            </a:r>
          </a:p>
          <a:p>
            <a:pPr marL="342900" indent="-342900">
              <a:buFont typeface="Arial" panose="020B0604020202020204" pitchFamily="34" charset="0"/>
              <a:buChar char="•"/>
            </a:pPr>
            <a:endParaRPr lang="es-CO" sz="2000" dirty="0"/>
          </a:p>
          <a:p>
            <a:pPr marL="342900" indent="-342900">
              <a:buFont typeface="Arial" panose="020B0604020202020204" pitchFamily="34" charset="0"/>
              <a:buChar char="•"/>
            </a:pPr>
            <a:r>
              <a:rPr lang="es-CO" sz="2000" b="1" dirty="0"/>
              <a:t>Implementación de la clase </a:t>
            </a:r>
            <a:r>
              <a:rPr lang="es-CO" sz="2000" b="1" dirty="0" err="1"/>
              <a:t>Deque</a:t>
            </a:r>
            <a:r>
              <a:rPr lang="es-CO" sz="2000" b="1" dirty="0"/>
              <a:t>: </a:t>
            </a:r>
            <a:r>
              <a:rPr lang="es-CO" sz="2000" dirty="0"/>
              <a:t>Java también proporciona otra clase llamada </a:t>
            </a:r>
            <a:r>
              <a:rPr lang="es-CO" sz="2000" dirty="0" err="1"/>
              <a:t>java.util.Deque</a:t>
            </a:r>
            <a:r>
              <a:rPr lang="es-CO" sz="2000" dirty="0"/>
              <a:t>, que puede ser utilizada como una pila (usando los métodos </a:t>
            </a:r>
            <a:r>
              <a:rPr lang="es-CO" sz="2000" dirty="0" err="1"/>
              <a:t>push</a:t>
            </a:r>
            <a:r>
              <a:rPr lang="es-CO" sz="2000" dirty="0"/>
              <a:t> y pop), pero también puede ser utilizada como una cola (usando los métodos </a:t>
            </a:r>
            <a:r>
              <a:rPr lang="es-CO" sz="2000" dirty="0" err="1"/>
              <a:t>offer</a:t>
            </a:r>
            <a:r>
              <a:rPr lang="es-CO" sz="2000" dirty="0"/>
              <a:t> y </a:t>
            </a:r>
            <a:r>
              <a:rPr lang="es-CO" sz="2000" dirty="0" err="1"/>
              <a:t>poll</a:t>
            </a:r>
            <a:r>
              <a:rPr lang="es-CO" sz="2000" dirty="0" smtClean="0"/>
              <a:t>).</a:t>
            </a:r>
            <a:endParaRPr lang="es-CO" sz="2000" dirty="0"/>
          </a:p>
        </p:txBody>
      </p:sp>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4" name="3 CuadroTexto"/>
          <p:cNvSpPr txBox="1"/>
          <p:nvPr/>
        </p:nvSpPr>
        <p:spPr>
          <a:xfrm>
            <a:off x="1151466" y="1005816"/>
            <a:ext cx="6476999" cy="5909310"/>
          </a:xfrm>
          <a:prstGeom prst="rect">
            <a:avLst/>
          </a:prstGeom>
          <a:noFill/>
        </p:spPr>
        <p:txBody>
          <a:bodyPr wrap="square" rtlCol="0">
            <a:spAutoFit/>
          </a:bodyPr>
          <a:lstStyle/>
          <a:p>
            <a:pPr marL="285750" indent="-285750">
              <a:buFont typeface="Arial" panose="020B0604020202020204" pitchFamily="34" charset="0"/>
              <a:buChar char="•"/>
            </a:pPr>
            <a:r>
              <a:rPr lang="es-CO" b="1" dirty="0"/>
              <a:t>Capacidad dinámica: </a:t>
            </a:r>
            <a:r>
              <a:rPr lang="es-CO" dirty="0"/>
              <a:t>La capacidad de la pila en Java es dinámica, lo que significa que la pila puede crecer o disminuir según la cantidad de elementos que se agreguen o eliminen</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a:t>Tipos de datos: </a:t>
            </a:r>
            <a:r>
              <a:rPr lang="es-CO" dirty="0"/>
              <a:t>Las pilas en Java pueden contener cualquier </a:t>
            </a:r>
            <a:r>
              <a:rPr lang="es-CO" dirty="0" smtClean="0"/>
              <a:t>tipo </a:t>
            </a:r>
            <a:r>
              <a:rPr lang="es-CO" dirty="0"/>
              <a:t>de datos, como enteros, caracteres, cadenas de texto, objetos, etc</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a:t>Eficiencia: </a:t>
            </a:r>
            <a:r>
              <a:rPr lang="es-CO" dirty="0"/>
              <a:t>Las operaciones básicas en una pila tienen una complejidad de tiempo constante O(1), lo que significa que el tiempo requerido para realizar una operación no depende del tamaño de la pila</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a:t>Uso en la resolución de problemas: </a:t>
            </a:r>
            <a:r>
              <a:rPr lang="es-CO" dirty="0"/>
              <a:t>Las pilas son ampliamente utilizadas en la resolución de problemas en programación, como la evaluación de expresiones aritméticas y la implementación de algoritmos de búsqueda y recorrido de árboles.</a:t>
            </a:r>
          </a:p>
          <a:p>
            <a:pPr algn="ctr"/>
            <a:r>
              <a:rPr lang="es-CO" b="1" dirty="0"/>
              <a:t>  </a:t>
            </a:r>
          </a:p>
          <a:p>
            <a:pPr algn="ctr"/>
            <a:endParaRPr lang="es-CO" dirty="0"/>
          </a:p>
          <a:p>
            <a:pPr algn="ctr"/>
            <a:endParaRPr lang="x-none"/>
          </a:p>
          <a:p>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4666" y="1528955"/>
            <a:ext cx="3847073" cy="2873712"/>
          </a:xfrm>
          <a:prstGeom prst="rect">
            <a:avLst/>
          </a:prstGeom>
        </p:spPr>
      </p:pic>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392A103E-8C4C-A963-514D-6B57303804F2}"/>
              </a:ext>
            </a:extLst>
          </p:cNvPr>
          <p:cNvSpPr txBox="1"/>
          <p:nvPr/>
        </p:nvSpPr>
        <p:spPr>
          <a:xfrm>
            <a:off x="2659267" y="546864"/>
            <a:ext cx="5576341" cy="523220"/>
          </a:xfrm>
          <a:prstGeom prst="rect">
            <a:avLst/>
          </a:prstGeom>
          <a:noFill/>
        </p:spPr>
        <p:txBody>
          <a:bodyPr wrap="square" lIns="91440" tIns="45720" rIns="91440" bIns="45720" rtlCol="0" anchor="t">
            <a:spAutoFit/>
          </a:bodyPr>
          <a:lstStyle/>
          <a:p>
            <a:pPr algn="ctr"/>
            <a:r>
              <a:rPr lang="es-CO" sz="2800" b="1" dirty="0" smtClean="0"/>
              <a:t>Métodos</a:t>
            </a:r>
            <a:endParaRPr lang="x-none" sz="2800" b="1" dirty="0"/>
          </a:p>
        </p:txBody>
      </p:sp>
      <p:sp>
        <p:nvSpPr>
          <p:cNvPr id="4" name="3 CuadroTexto"/>
          <p:cNvSpPr txBox="1"/>
          <p:nvPr/>
        </p:nvSpPr>
        <p:spPr>
          <a:xfrm>
            <a:off x="1412308" y="1303869"/>
            <a:ext cx="6823300" cy="4524315"/>
          </a:xfrm>
          <a:prstGeom prst="rect">
            <a:avLst/>
          </a:prstGeom>
          <a:noFill/>
        </p:spPr>
        <p:txBody>
          <a:bodyPr wrap="square" rtlCol="0">
            <a:spAutoFit/>
          </a:bodyPr>
          <a:lstStyle/>
          <a:p>
            <a:r>
              <a:rPr lang="es-CO" dirty="0"/>
              <a:t>La clase </a:t>
            </a:r>
            <a:r>
              <a:rPr lang="es-CO" dirty="0" smtClean="0"/>
              <a:t>Stack (pilas) </a:t>
            </a:r>
            <a:r>
              <a:rPr lang="es-CO" dirty="0"/>
              <a:t>en Java proporciona varios métodos para trabajar con pilas. Los principales métodos son</a:t>
            </a:r>
            <a:r>
              <a:rPr lang="es-CO" dirty="0" smtClean="0"/>
              <a:t>:</a:t>
            </a:r>
          </a:p>
          <a:p>
            <a:endParaRPr lang="es-CO" b="1" dirty="0"/>
          </a:p>
          <a:p>
            <a:pPr marL="285750" indent="-285750">
              <a:buFont typeface="Arial" panose="020B0604020202020204" pitchFamily="34" charset="0"/>
              <a:buChar char="•"/>
            </a:pPr>
            <a:r>
              <a:rPr lang="es-CO" b="1" dirty="0" err="1"/>
              <a:t>push</a:t>
            </a:r>
            <a:r>
              <a:rPr lang="es-CO" b="1" dirty="0"/>
              <a:t>(</a:t>
            </a:r>
            <a:r>
              <a:rPr lang="es-CO" b="1" dirty="0" err="1"/>
              <a:t>Object</a:t>
            </a:r>
            <a:r>
              <a:rPr lang="es-CO" b="1" dirty="0"/>
              <a:t> elemento): </a:t>
            </a:r>
            <a:r>
              <a:rPr lang="es-CO" dirty="0"/>
              <a:t>Agrega un elemento a la cima de la pila</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a:t>pop(): </a:t>
            </a:r>
            <a:r>
              <a:rPr lang="es-CO" dirty="0"/>
              <a:t>Elimina y devuelve el elemento superior de la pila</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err="1"/>
              <a:t>peek</a:t>
            </a:r>
            <a:r>
              <a:rPr lang="es-CO" b="1" dirty="0"/>
              <a:t>(): </a:t>
            </a:r>
            <a:r>
              <a:rPr lang="es-CO" dirty="0"/>
              <a:t>Devuelve el elemento superior de la pila sin eliminarlo</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err="1"/>
              <a:t>empty</a:t>
            </a:r>
            <a:r>
              <a:rPr lang="es-CO" b="1" dirty="0"/>
              <a:t>(): </a:t>
            </a:r>
            <a:r>
              <a:rPr lang="es-CO" dirty="0"/>
              <a:t>Devuelve true si la pila está vacía, de lo contrario devuelve false</a:t>
            </a:r>
            <a:r>
              <a:rPr lang="es-CO" dirty="0" smtClean="0"/>
              <a:t>.</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err="1"/>
              <a:t>search</a:t>
            </a:r>
            <a:r>
              <a:rPr lang="es-CO" b="1" dirty="0"/>
              <a:t>(</a:t>
            </a:r>
            <a:r>
              <a:rPr lang="es-CO" b="1" dirty="0" err="1"/>
              <a:t>Object</a:t>
            </a:r>
            <a:r>
              <a:rPr lang="es-CO" b="1" dirty="0"/>
              <a:t> elemento): </a:t>
            </a:r>
            <a:r>
              <a:rPr lang="es-CO" dirty="0"/>
              <a:t>Busca el elemento en la pila y devuelve su posición relativa a la cima de la pila</a:t>
            </a:r>
            <a:r>
              <a:rPr lang="es-CO" dirty="0" smtClean="0"/>
              <a:t>.</a:t>
            </a:r>
          </a:p>
          <a:p>
            <a:endParaRPr lang="es-CO" dirty="0"/>
          </a:p>
          <a:p>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8802" y="667599"/>
            <a:ext cx="2570470" cy="1272540"/>
          </a:xfrm>
          <a:prstGeom prst="rect">
            <a:avLst/>
          </a:prstGeom>
        </p:spPr>
      </p:pic>
      <p:pic>
        <p:nvPicPr>
          <p:cNvPr id="5" name="4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1626" y="2678851"/>
            <a:ext cx="2724822" cy="2955735"/>
          </a:xfrm>
          <a:prstGeom prst="rect">
            <a:avLst/>
          </a:prstGeom>
        </p:spPr>
      </p:pic>
    </p:spTree>
    <p:extLst>
      <p:ext uri="{BB962C8B-B14F-4D97-AF65-F5344CB8AC3E}">
        <p14:creationId xmlns:p14="http://schemas.microsoft.com/office/powerpoint/2010/main" val="41731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3" name="2 CuadroTexto"/>
          <p:cNvSpPr txBox="1"/>
          <p:nvPr/>
        </p:nvSpPr>
        <p:spPr>
          <a:xfrm>
            <a:off x="1807882" y="660399"/>
            <a:ext cx="7890934" cy="5078313"/>
          </a:xfrm>
          <a:prstGeom prst="rect">
            <a:avLst/>
          </a:prstGeom>
          <a:noFill/>
        </p:spPr>
        <p:txBody>
          <a:bodyPr wrap="square" rtlCol="0">
            <a:spAutoFit/>
          </a:bodyPr>
          <a:lstStyle/>
          <a:p>
            <a:pPr algn="ctr"/>
            <a:r>
              <a:rPr lang="es-CO" b="1" dirty="0" smtClean="0"/>
              <a:t>Colas</a:t>
            </a:r>
          </a:p>
          <a:p>
            <a:pPr algn="ctr"/>
            <a:endParaRPr lang="es-CO" b="1" dirty="0"/>
          </a:p>
          <a:p>
            <a:r>
              <a:rPr lang="es-CO" dirty="0"/>
              <a:t>En Java, una cola es una estructura de datos que sigue el principio de FIFO (</a:t>
            </a:r>
            <a:r>
              <a:rPr lang="es-CO" dirty="0" err="1"/>
              <a:t>First</a:t>
            </a:r>
            <a:r>
              <a:rPr lang="es-CO" dirty="0"/>
              <a:t>-In, </a:t>
            </a:r>
            <a:r>
              <a:rPr lang="es-CO" dirty="0" err="1"/>
              <a:t>First-Out</a:t>
            </a:r>
            <a:r>
              <a:rPr lang="es-CO" dirty="0"/>
              <a:t>), lo que significa que el primer elemento que se agregó a la cola es el primero en ser eliminado. La cola es una colección de objetos que se pueden agregar o eliminar solo en ambas extremidades de la estructura, conocidas como el "frente" o "cabeza" de la cola, y la "cola" o "final" de la cola</a:t>
            </a:r>
            <a:r>
              <a:rPr lang="es-CO" dirty="0" smtClean="0"/>
              <a:t>.</a:t>
            </a:r>
          </a:p>
          <a:p>
            <a:endParaRPr lang="es-CO" b="1" dirty="0"/>
          </a:p>
          <a:p>
            <a:endParaRPr lang="es-CO" b="1" dirty="0" smtClean="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733" y="2956560"/>
            <a:ext cx="6434667" cy="2148840"/>
          </a:xfrm>
          <a:prstGeom prst="rect">
            <a:avLst/>
          </a:prstGeom>
        </p:spPr>
      </p:pic>
    </p:spTree>
    <p:extLst>
      <p:ext uri="{BB962C8B-B14F-4D97-AF65-F5344CB8AC3E}">
        <p14:creationId xmlns:p14="http://schemas.microsoft.com/office/powerpoint/2010/main" val="265515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811867" y="1100667"/>
            <a:ext cx="8746066" cy="3139321"/>
          </a:xfrm>
          <a:prstGeom prst="rect">
            <a:avLst/>
          </a:prstGeom>
          <a:noFill/>
        </p:spPr>
        <p:txBody>
          <a:bodyPr wrap="square" rtlCol="0">
            <a:spAutoFit/>
          </a:bodyPr>
          <a:lstStyle/>
          <a:p>
            <a:r>
              <a:rPr lang="es-CO" dirty="0"/>
              <a:t>En Java, la cola es implementada como una interfaz en la biblioteca estándar de Java, llamada </a:t>
            </a:r>
            <a:r>
              <a:rPr lang="es-CO" dirty="0" err="1"/>
              <a:t>java.util.Queue</a:t>
            </a:r>
            <a:r>
              <a:rPr lang="es-CO" dirty="0"/>
              <a:t>. Esta interfaz proporciona una serie de métodos para agregar y eliminar elementos de la cola, y para obtener información sobre la cola, como el número de elementos que contiene</a:t>
            </a:r>
            <a:r>
              <a:rPr lang="es-CO" dirty="0" smtClean="0"/>
              <a:t>.</a:t>
            </a:r>
          </a:p>
          <a:p>
            <a:endParaRPr lang="es-CO" dirty="0"/>
          </a:p>
          <a:p>
            <a:r>
              <a:rPr lang="es-CO" dirty="0"/>
              <a:t>Java también proporciona varias clases que implementan la interfaz Queue, como </a:t>
            </a:r>
            <a:r>
              <a:rPr lang="es-CO" dirty="0" err="1"/>
              <a:t>LinkedList</a:t>
            </a:r>
            <a:r>
              <a:rPr lang="es-CO" dirty="0"/>
              <a:t>, </a:t>
            </a:r>
            <a:r>
              <a:rPr lang="es-CO" dirty="0" err="1"/>
              <a:t>PriorityQueue</a:t>
            </a:r>
            <a:r>
              <a:rPr lang="es-CO" dirty="0"/>
              <a:t> y </a:t>
            </a:r>
            <a:r>
              <a:rPr lang="es-CO" dirty="0" err="1"/>
              <a:t>ArrayDeque</a:t>
            </a:r>
            <a:r>
              <a:rPr lang="es-CO" dirty="0"/>
              <a:t>, cada una con características y comportamientos específicos que las hacen adecuadas para diferentes casos de uso</a:t>
            </a:r>
            <a:r>
              <a:rPr lang="es-CO" dirty="0" smtClean="0"/>
              <a:t>.</a:t>
            </a:r>
          </a:p>
          <a:p>
            <a:endParaRPr lang="es-CO" dirty="0"/>
          </a:p>
          <a:p>
            <a:endParaRPr lang="es-CO" dirty="0"/>
          </a:p>
          <a:p>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909" y="3352799"/>
            <a:ext cx="6428491" cy="2621228"/>
          </a:xfrm>
          <a:prstGeom prst="rect">
            <a:avLst/>
          </a:prstGeom>
        </p:spPr>
      </p:pic>
    </p:spTree>
    <p:extLst>
      <p:ext uri="{BB962C8B-B14F-4D97-AF65-F5344CB8AC3E}">
        <p14:creationId xmlns:p14="http://schemas.microsoft.com/office/powerpoint/2010/main" val="266477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EF07E2-B0D1-487C-8FF3-651F698D7F29}">
  <ds:schemaRefs>
    <ds:schemaRef ds:uri="http://purl.org/dc/elements/1.1/"/>
    <ds:schemaRef ds:uri="d9d2458e-e414-492a-b4c0-d84ebee47fd2"/>
    <ds:schemaRef ds:uri="adf42388-5c37-48f2-81de-ffca450cbe91"/>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3.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12127</TotalTime>
  <Words>1614</Words>
  <Application>Microsoft Office PowerPoint</Application>
  <PresentationFormat>Personalizado</PresentationFormat>
  <Paragraphs>164</Paragraphs>
  <Slides>14</Slides>
  <Notes>13</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401</cp:revision>
  <dcterms:created xsi:type="dcterms:W3CDTF">2014-10-14T06:21:58Z</dcterms:created>
  <dcterms:modified xsi:type="dcterms:W3CDTF">2023-03-01T16:44:42Z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