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20"/>
  </p:notesMasterIdLst>
  <p:handoutMasterIdLst>
    <p:handoutMasterId r:id="rId21"/>
  </p:handoutMasterIdLst>
  <p:sldIdLst>
    <p:sldId id="256" r:id="rId5"/>
    <p:sldId id="373" r:id="rId6"/>
    <p:sldId id="422" r:id="rId7"/>
    <p:sldId id="388" r:id="rId8"/>
    <p:sldId id="319" r:id="rId9"/>
    <p:sldId id="399" r:id="rId10"/>
    <p:sldId id="403" r:id="rId11"/>
    <p:sldId id="387" r:id="rId12"/>
    <p:sldId id="423" r:id="rId13"/>
    <p:sldId id="402" r:id="rId14"/>
    <p:sldId id="401" r:id="rId15"/>
    <p:sldId id="425" r:id="rId16"/>
    <p:sldId id="426" r:id="rId17"/>
    <p:sldId id="386" r:id="rId18"/>
    <p:sldId id="3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F69450-C5C0-8634-EF55-CFE8D4FD7DD0}" name="Comunicaciones Makaia" initials="CM" userId="S::comunicaciones@makaia.org::220e4890-9e40-4a58-b512-9f9a42413612" providerId="AD"/>
  <p188:author id="{07C80375-6B86-3645-0412-E9C429510666}" name="Ana Isabel Restrepo" initials="AR" userId="S::ana.restrepo@makaia.org::4cd68b0b-102c-411d-92b3-8237f583d83a" providerId="AD"/>
  <p188:author id="{EFBB4F9F-BE95-C1C9-87B4-9D45F59FA02A}" name="Hernando Arbeláez" initials="HA" userId="S::hernando.arbelaez@makaia.org::86facc00-5631-41d2-8728-453cc56a6689" providerId="AD"/>
  <p188:author id="{EC4F58FE-DA04-D761-DAC8-E34519A8F2B6}" name="Carlos Gonzalez" initials="CG" userId="S::carlos.gonzalez@makaia.org::d539283d-c23d-403f-9dea-c91fb318859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CC"/>
    <a:srgbClr val="3F3F3F"/>
    <a:srgbClr val="2A9ABB"/>
    <a:srgbClr val="008AB0"/>
    <a:srgbClr val="0EAAE3"/>
    <a:srgbClr val="D8DEE4"/>
    <a:srgbClr val="00C6FD"/>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3"/>
    <p:restoredTop sz="79496" autoAdjust="0"/>
  </p:normalViewPr>
  <p:slideViewPr>
    <p:cSldViewPr snapToGrid="0">
      <p:cViewPr varScale="1">
        <p:scale>
          <a:sx n="89" d="100"/>
          <a:sy n="89" d="100"/>
        </p:scale>
        <p:origin x="1200"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0385A9-19D8-454E-881B-EC9DC2CA071D}" type="datetimeFigureOut">
              <a:rPr lang="en-US" smtClean="0"/>
              <a:t>3/1/2023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‹Nº›</a:t>
            </a:fld>
            <a:endParaRPr lang="en-US"/>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066CC-A6A2-44F3-B1B5-3ACDB18E5413}" type="datetimeFigureOut">
              <a:rPr lang="id-ID" smtClean="0"/>
              <a:t>01/03/2023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4BB0-DE69-4039-8358-2F9C0C965788}" type="slidenum">
              <a:rPr lang="id-ID" smtClean="0"/>
              <a:t>‹Nº›</a:t>
            </a:fld>
            <a:endParaRPr lang="id-ID"/>
          </a:p>
        </p:txBody>
      </p:sp>
    </p:spTree>
    <p:extLst>
      <p:ext uri="{BB962C8B-B14F-4D97-AF65-F5344CB8AC3E}">
        <p14:creationId xmlns:p14="http://schemas.microsoft.com/office/powerpoint/2010/main" val="50185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2</a:t>
            </a:fld>
            <a:endParaRPr lang="id-ID"/>
          </a:p>
        </p:txBody>
      </p:sp>
    </p:spTree>
    <p:extLst>
      <p:ext uri="{BB962C8B-B14F-4D97-AF65-F5344CB8AC3E}">
        <p14:creationId xmlns:p14="http://schemas.microsoft.com/office/powerpoint/2010/main" val="11706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11</a:t>
            </a:fld>
            <a:endParaRPr lang="id-ID"/>
          </a:p>
        </p:txBody>
      </p:sp>
    </p:spTree>
    <p:extLst>
      <p:ext uri="{BB962C8B-B14F-4D97-AF65-F5344CB8AC3E}">
        <p14:creationId xmlns:p14="http://schemas.microsoft.com/office/powerpoint/2010/main" val="1983165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12</a:t>
            </a:fld>
            <a:endParaRPr lang="id-ID"/>
          </a:p>
        </p:txBody>
      </p:sp>
    </p:spTree>
    <p:extLst>
      <p:ext uri="{BB962C8B-B14F-4D97-AF65-F5344CB8AC3E}">
        <p14:creationId xmlns:p14="http://schemas.microsoft.com/office/powerpoint/2010/main" val="618566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s-US" b="1" i="0" dirty="0">
                <a:solidFill>
                  <a:srgbClr val="1E1E1E"/>
                </a:solidFill>
                <a:effectLst/>
                <a:latin typeface="Segoe UI" panose="020B0502040204020203" pitchFamily="34" charset="0"/>
              </a:rPr>
              <a:t>Determinar el propósito de la base de datos</a:t>
            </a:r>
            <a:r>
              <a:rPr lang="es-US" b="0" i="0" dirty="0">
                <a:solidFill>
                  <a:srgbClr val="1E1E1E"/>
                </a:solidFill>
                <a:effectLst/>
                <a:latin typeface="Segoe UI" panose="020B0502040204020203" pitchFamily="34" charset="0"/>
              </a:rPr>
              <a:t>    </a:t>
            </a:r>
          </a:p>
          <a:p>
            <a:pPr algn="l">
              <a:buFont typeface="Arial" panose="020B0604020202020204" pitchFamily="34" charset="0"/>
              <a:buChar char="•"/>
            </a:pPr>
            <a:r>
              <a:rPr lang="es-US" b="1" i="0" dirty="0">
                <a:solidFill>
                  <a:srgbClr val="1E1E1E"/>
                </a:solidFill>
                <a:effectLst/>
                <a:latin typeface="Segoe UI" panose="020B0502040204020203" pitchFamily="34" charset="0"/>
              </a:rPr>
              <a:t>Buscar y organizar la información necesaria </a:t>
            </a:r>
            <a:r>
              <a:rPr lang="es-US" b="0" i="0" dirty="0">
                <a:solidFill>
                  <a:srgbClr val="1E1E1E"/>
                </a:solidFill>
                <a:effectLst/>
                <a:latin typeface="Segoe UI" panose="020B0502040204020203" pitchFamily="34" charset="0"/>
              </a:rPr>
              <a:t>    </a:t>
            </a:r>
          </a:p>
          <a:p>
            <a:pPr algn="l">
              <a:buFont typeface="Arial" panose="020B0604020202020204" pitchFamily="34" charset="0"/>
              <a:buChar char="•"/>
            </a:pPr>
            <a:r>
              <a:rPr lang="es-US" b="0" i="0" dirty="0">
                <a:solidFill>
                  <a:srgbClr val="1E1E1E"/>
                </a:solidFill>
                <a:effectLst/>
                <a:latin typeface="Segoe UI" panose="020B0502040204020203" pitchFamily="34" charset="0"/>
              </a:rPr>
              <a:t>Recopile todos los tipos de información que podría querer registrar en la base de datos, como los nombres de producto y los números de pedido.</a:t>
            </a:r>
          </a:p>
          <a:p>
            <a:pPr algn="l">
              <a:buFont typeface="Arial" panose="020B0604020202020204" pitchFamily="34" charset="0"/>
              <a:buChar char="•"/>
            </a:pPr>
            <a:r>
              <a:rPr lang="es-US" b="1" i="0" dirty="0">
                <a:solidFill>
                  <a:srgbClr val="1E1E1E"/>
                </a:solidFill>
                <a:effectLst/>
                <a:latin typeface="Segoe UI" panose="020B0502040204020203" pitchFamily="34" charset="0"/>
              </a:rPr>
              <a:t>Dividir la información en tablas</a:t>
            </a:r>
            <a:r>
              <a:rPr lang="es-US" b="0" i="0" dirty="0">
                <a:solidFill>
                  <a:srgbClr val="1E1E1E"/>
                </a:solidFill>
                <a:effectLst/>
                <a:latin typeface="Segoe UI" panose="020B0502040204020203" pitchFamily="34" charset="0"/>
              </a:rPr>
              <a:t>    </a:t>
            </a:r>
          </a:p>
          <a:p>
            <a:pPr algn="l">
              <a:buFont typeface="Arial" panose="020B0604020202020204" pitchFamily="34" charset="0"/>
              <a:buChar char="•"/>
            </a:pPr>
            <a:r>
              <a:rPr lang="es-US" b="0" i="0" dirty="0">
                <a:solidFill>
                  <a:srgbClr val="1E1E1E"/>
                </a:solidFill>
                <a:effectLst/>
                <a:latin typeface="Segoe UI" panose="020B0502040204020203" pitchFamily="34" charset="0"/>
              </a:rPr>
              <a:t>Divida los elementos de información en entidades principales o temas, como Productos o Clientes. Después, cada tema se convierte en una tabla.</a:t>
            </a:r>
          </a:p>
          <a:p>
            <a:pPr algn="l">
              <a:buFont typeface="Arial" panose="020B0604020202020204" pitchFamily="34" charset="0"/>
              <a:buChar char="•"/>
            </a:pPr>
            <a:r>
              <a:rPr lang="es-US" b="1" i="0" dirty="0">
                <a:solidFill>
                  <a:srgbClr val="1E1E1E"/>
                </a:solidFill>
                <a:effectLst/>
                <a:latin typeface="Segoe UI" panose="020B0502040204020203" pitchFamily="34" charset="0"/>
              </a:rPr>
              <a:t>Convertir los elementos de información en columnas</a:t>
            </a:r>
            <a:r>
              <a:rPr lang="es-US" b="0" i="0" dirty="0">
                <a:solidFill>
                  <a:srgbClr val="1E1E1E"/>
                </a:solidFill>
                <a:effectLst/>
                <a:latin typeface="Segoe UI" panose="020B0502040204020203" pitchFamily="34" charset="0"/>
              </a:rPr>
              <a:t>    </a:t>
            </a:r>
          </a:p>
          <a:p>
            <a:pPr algn="l">
              <a:buFont typeface="Arial" panose="020B0604020202020204" pitchFamily="34" charset="0"/>
              <a:buChar char="•"/>
            </a:pPr>
            <a:r>
              <a:rPr lang="es-US" b="0" i="0" dirty="0">
                <a:solidFill>
                  <a:srgbClr val="1E1E1E"/>
                </a:solidFill>
                <a:effectLst/>
                <a:latin typeface="Segoe UI" panose="020B0502040204020203" pitchFamily="34" charset="0"/>
              </a:rPr>
              <a:t>Decida qué información quiere almacenar en cada tabla. Cada elemento se convierte en un campo y se muestra como una columna en la tabla. Por ejemplo, una tabla de empleados podría incluir campos como Apellidos y Fecha de contratación.</a:t>
            </a:r>
          </a:p>
          <a:p>
            <a:pPr algn="l">
              <a:buFont typeface="Arial" panose="020B0604020202020204" pitchFamily="34" charset="0"/>
              <a:buChar char="•"/>
            </a:pPr>
            <a:r>
              <a:rPr lang="es-US" b="1" i="0" dirty="0">
                <a:solidFill>
                  <a:srgbClr val="1E1E1E"/>
                </a:solidFill>
                <a:effectLst/>
                <a:latin typeface="Segoe UI" panose="020B0502040204020203" pitchFamily="34" charset="0"/>
              </a:rPr>
              <a:t>Especificar las claves principales</a:t>
            </a:r>
            <a:r>
              <a:rPr lang="es-US" b="0" i="0" dirty="0">
                <a:solidFill>
                  <a:srgbClr val="1E1E1E"/>
                </a:solidFill>
                <a:effectLst/>
                <a:latin typeface="Segoe UI" panose="020B0502040204020203" pitchFamily="34" charset="0"/>
              </a:rPr>
              <a:t>    </a:t>
            </a:r>
          </a:p>
          <a:p>
            <a:pPr algn="l">
              <a:buFont typeface="Arial" panose="020B0604020202020204" pitchFamily="34" charset="0"/>
              <a:buChar char="•"/>
            </a:pPr>
            <a:r>
              <a:rPr lang="es-US" b="0" i="0" dirty="0">
                <a:solidFill>
                  <a:srgbClr val="1E1E1E"/>
                </a:solidFill>
                <a:effectLst/>
                <a:latin typeface="Segoe UI" panose="020B0502040204020203" pitchFamily="34" charset="0"/>
              </a:rPr>
              <a:t>Elija la clave principal de cada tabla. La clave principal es una columna que se usa para identificar cada fila. Un ejemplo podría ser Id. de producto o Id. de pedido.</a:t>
            </a:r>
          </a:p>
          <a:p>
            <a:pPr algn="l">
              <a:buFont typeface="Arial" panose="020B0604020202020204" pitchFamily="34" charset="0"/>
              <a:buChar char="•"/>
            </a:pPr>
            <a:r>
              <a:rPr lang="es-US" b="1" i="0" dirty="0">
                <a:solidFill>
                  <a:srgbClr val="1E1E1E"/>
                </a:solidFill>
                <a:effectLst/>
                <a:latin typeface="Segoe UI" panose="020B0502040204020203" pitchFamily="34" charset="0"/>
              </a:rPr>
              <a:t>Establecer las relaciones de tablas</a:t>
            </a:r>
            <a:r>
              <a:rPr lang="es-US" b="0" i="0" dirty="0">
                <a:solidFill>
                  <a:srgbClr val="1E1E1E"/>
                </a:solidFill>
                <a:effectLst/>
                <a:latin typeface="Segoe UI" panose="020B0502040204020203" pitchFamily="34" charset="0"/>
              </a:rPr>
              <a:t>    </a:t>
            </a:r>
          </a:p>
          <a:p>
            <a:pPr algn="l">
              <a:buFont typeface="Arial" panose="020B0604020202020204" pitchFamily="34" charset="0"/>
              <a:buChar char="•"/>
            </a:pPr>
            <a:r>
              <a:rPr lang="es-US" b="0" i="0" dirty="0">
                <a:solidFill>
                  <a:srgbClr val="1E1E1E"/>
                </a:solidFill>
                <a:effectLst/>
                <a:latin typeface="Segoe UI" panose="020B0502040204020203" pitchFamily="34" charset="0"/>
              </a:rPr>
              <a:t>Busque en cada tabla y decida cómo se relacionan los datos en una tabla con los datos de otras tablas. Agregue campos a las tablas o cree tablas para aclarar las relaciones, según sea necesario.</a:t>
            </a:r>
          </a:p>
          <a:p>
            <a:pPr algn="l">
              <a:buFont typeface="Arial" panose="020B0604020202020204" pitchFamily="34" charset="0"/>
              <a:buChar char="•"/>
            </a:pPr>
            <a:r>
              <a:rPr lang="es-US" b="1" i="0" dirty="0">
                <a:solidFill>
                  <a:srgbClr val="1E1E1E"/>
                </a:solidFill>
                <a:effectLst/>
                <a:latin typeface="Segoe UI" panose="020B0502040204020203" pitchFamily="34" charset="0"/>
              </a:rPr>
              <a:t>Perfeccionar el diseño</a:t>
            </a:r>
            <a:r>
              <a:rPr lang="es-US" b="0" i="0" dirty="0">
                <a:solidFill>
                  <a:srgbClr val="1E1E1E"/>
                </a:solidFill>
                <a:effectLst/>
                <a:latin typeface="Segoe UI" panose="020B0502040204020203" pitchFamily="34" charset="0"/>
              </a:rPr>
              <a:t>    </a:t>
            </a:r>
          </a:p>
          <a:p>
            <a:pPr algn="l">
              <a:buFont typeface="Arial" panose="020B0604020202020204" pitchFamily="34" charset="0"/>
              <a:buChar char="•"/>
            </a:pPr>
            <a:r>
              <a:rPr lang="es-US" b="0" i="0" dirty="0">
                <a:solidFill>
                  <a:srgbClr val="1E1E1E"/>
                </a:solidFill>
                <a:effectLst/>
                <a:latin typeface="Segoe UI" panose="020B0502040204020203" pitchFamily="34" charset="0"/>
              </a:rPr>
              <a:t>Analice el diseño en busca de errores. Cree las tablas y agregue unos cuantos registros de datos de ejemplo. Compruebe si puede obtener los resultados que quiere de las tablas. Haga algunos ajustes en el diseño, si es necesario.</a:t>
            </a:r>
          </a:p>
          <a:p>
            <a:pPr algn="l">
              <a:buFont typeface="Arial" panose="020B0604020202020204" pitchFamily="34" charset="0"/>
              <a:buChar char="•"/>
            </a:pPr>
            <a:r>
              <a:rPr lang="es-US" b="1" i="0" dirty="0">
                <a:solidFill>
                  <a:srgbClr val="1E1E1E"/>
                </a:solidFill>
                <a:effectLst/>
                <a:latin typeface="Segoe UI" panose="020B0502040204020203" pitchFamily="34" charset="0"/>
              </a:rPr>
              <a:t>Aplicar las reglas de normalización</a:t>
            </a:r>
            <a:r>
              <a:rPr lang="es-US" b="0" i="0" dirty="0">
                <a:solidFill>
                  <a:srgbClr val="1E1E1E"/>
                </a:solidFill>
                <a:effectLst/>
                <a:latin typeface="Segoe UI" panose="020B0502040204020203" pitchFamily="34" charset="0"/>
              </a:rPr>
              <a:t> </a:t>
            </a:r>
          </a:p>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13</a:t>
            </a:fld>
            <a:endParaRPr lang="id-ID"/>
          </a:p>
        </p:txBody>
      </p:sp>
    </p:spTree>
    <p:extLst>
      <p:ext uri="{BB962C8B-B14F-4D97-AF65-F5344CB8AC3E}">
        <p14:creationId xmlns:p14="http://schemas.microsoft.com/office/powerpoint/2010/main" val="602801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14</a:t>
            </a:fld>
            <a:endParaRPr lang="id-ID"/>
          </a:p>
        </p:txBody>
      </p:sp>
    </p:spTree>
    <p:extLst>
      <p:ext uri="{BB962C8B-B14F-4D97-AF65-F5344CB8AC3E}">
        <p14:creationId xmlns:p14="http://schemas.microsoft.com/office/powerpoint/2010/main" val="741221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15</a:t>
            </a:fld>
            <a:endParaRPr lang="id-ID"/>
          </a:p>
        </p:txBody>
      </p:sp>
    </p:spTree>
    <p:extLst>
      <p:ext uri="{BB962C8B-B14F-4D97-AF65-F5344CB8AC3E}">
        <p14:creationId xmlns:p14="http://schemas.microsoft.com/office/powerpoint/2010/main" val="51027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3</a:t>
            </a:fld>
            <a:endParaRPr lang="id-ID"/>
          </a:p>
        </p:txBody>
      </p:sp>
    </p:spTree>
    <p:extLst>
      <p:ext uri="{BB962C8B-B14F-4D97-AF65-F5344CB8AC3E}">
        <p14:creationId xmlns:p14="http://schemas.microsoft.com/office/powerpoint/2010/main" val="4294847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4</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5</a:t>
            </a:fld>
            <a:endParaRPr lang="id-ID"/>
          </a:p>
        </p:txBody>
      </p:sp>
    </p:spTree>
    <p:extLst>
      <p:ext uri="{BB962C8B-B14F-4D97-AF65-F5344CB8AC3E}">
        <p14:creationId xmlns:p14="http://schemas.microsoft.com/office/powerpoint/2010/main" val="116660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6</a:t>
            </a:fld>
            <a:endParaRPr lang="id-ID"/>
          </a:p>
        </p:txBody>
      </p:sp>
    </p:spTree>
    <p:extLst>
      <p:ext uri="{BB962C8B-B14F-4D97-AF65-F5344CB8AC3E}">
        <p14:creationId xmlns:p14="http://schemas.microsoft.com/office/powerpoint/2010/main" val="3816853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s-US" b="0" i="0" dirty="0">
                <a:solidFill>
                  <a:srgbClr val="42494F"/>
                </a:solidFill>
                <a:effectLst/>
                <a:latin typeface="Akzidenz Grotesk BQ Medium"/>
              </a:rPr>
              <a:t>Bases de datos de documentos</a:t>
            </a:r>
            <a:r>
              <a:rPr lang="es-US" b="0" i="0" dirty="0">
                <a:solidFill>
                  <a:srgbClr val="42494F"/>
                </a:solidFill>
                <a:effectLst/>
                <a:latin typeface="Akzidenz Grotesk BQ Light"/>
              </a:rPr>
              <a:t>: en estas bases de datos se empareja cada clave con una estructura de datos compleja que se denomina 'documento'. Los documentos pueden contener muchos pares de clave-valor distintos, o pares de clave-matriz, o incluso documentos anidados.</a:t>
            </a:r>
          </a:p>
          <a:p>
            <a:pPr algn="l">
              <a:buFont typeface="Arial" panose="020B0604020202020204" pitchFamily="34" charset="0"/>
              <a:buChar char="•"/>
            </a:pPr>
            <a:endParaRPr lang="es-US" b="0" i="0" dirty="0">
              <a:solidFill>
                <a:srgbClr val="42494F"/>
              </a:solidFill>
              <a:effectLst/>
              <a:latin typeface="Akzidenz Grotesk BQ Light"/>
            </a:endParaRPr>
          </a:p>
          <a:p>
            <a:pPr algn="l">
              <a:buFont typeface="Arial" panose="020B0604020202020204" pitchFamily="34" charset="0"/>
              <a:buChar char="•"/>
            </a:pPr>
            <a:r>
              <a:rPr lang="es-US" b="0" i="0" dirty="0">
                <a:solidFill>
                  <a:srgbClr val="42494F"/>
                </a:solidFill>
                <a:effectLst/>
                <a:latin typeface="Akzidenz Grotesk BQ Medium"/>
              </a:rPr>
              <a:t>Almacenes de grafos</a:t>
            </a:r>
            <a:r>
              <a:rPr lang="es-US" b="0" i="0" dirty="0">
                <a:solidFill>
                  <a:srgbClr val="42494F"/>
                </a:solidFill>
                <a:effectLst/>
                <a:latin typeface="Akzidenz Grotesk BQ Light"/>
              </a:rPr>
              <a:t>: se utilizan para almacenar información sobre redes de datos, como las conexiones sociales. Ejemplos de almacenes de grafos son Neo4J y </a:t>
            </a:r>
            <a:r>
              <a:rPr lang="es-US" b="0" i="0" dirty="0" err="1">
                <a:solidFill>
                  <a:srgbClr val="42494F"/>
                </a:solidFill>
                <a:effectLst/>
                <a:latin typeface="Akzidenz Grotesk BQ Light"/>
              </a:rPr>
              <a:t>Giraph</a:t>
            </a:r>
            <a:r>
              <a:rPr lang="es-US" b="0" i="0" dirty="0">
                <a:solidFill>
                  <a:srgbClr val="42494F"/>
                </a:solidFill>
                <a:effectLst/>
                <a:latin typeface="Akzidenz Grotesk BQ Light"/>
              </a:rPr>
              <a:t>.</a:t>
            </a:r>
          </a:p>
          <a:p>
            <a:pPr algn="l">
              <a:buFont typeface="Arial" panose="020B0604020202020204" pitchFamily="34" charset="0"/>
              <a:buChar char="•"/>
            </a:pPr>
            <a:endParaRPr lang="es-US" b="0" i="0" dirty="0">
              <a:solidFill>
                <a:srgbClr val="42494F"/>
              </a:solidFill>
              <a:effectLst/>
              <a:latin typeface="Akzidenz Grotesk BQ Light"/>
            </a:endParaRPr>
          </a:p>
          <a:p>
            <a:pPr algn="l">
              <a:buFont typeface="Arial" panose="020B0604020202020204" pitchFamily="34" charset="0"/>
              <a:buChar char="•"/>
            </a:pPr>
            <a:r>
              <a:rPr lang="es-US" b="0" i="0" dirty="0">
                <a:solidFill>
                  <a:srgbClr val="42494F"/>
                </a:solidFill>
                <a:effectLst/>
                <a:latin typeface="Akzidenz Grotesk BQ Medium"/>
              </a:rPr>
              <a:t>Almacenes de clave-valor</a:t>
            </a:r>
            <a:r>
              <a:rPr lang="es-US" b="0" i="0" dirty="0">
                <a:solidFill>
                  <a:srgbClr val="42494F"/>
                </a:solidFill>
                <a:effectLst/>
                <a:latin typeface="Akzidenz Grotesk BQ Light"/>
              </a:rPr>
              <a:t>: son las bases de datos NoSQL más simples. Cada elemento de la base de datos se almacena como un nombre de atributo (o «clave»), junto con su valor. Ejemplos de almacenes de clave-valor son </a:t>
            </a:r>
            <a:r>
              <a:rPr lang="es-US" b="0" i="0" dirty="0" err="1">
                <a:solidFill>
                  <a:srgbClr val="42494F"/>
                </a:solidFill>
                <a:effectLst/>
                <a:latin typeface="Akzidenz Grotesk BQ Light"/>
              </a:rPr>
              <a:t>Riak</a:t>
            </a:r>
            <a:r>
              <a:rPr lang="es-US" b="0" i="0" dirty="0">
                <a:solidFill>
                  <a:srgbClr val="42494F"/>
                </a:solidFill>
                <a:effectLst/>
                <a:latin typeface="Akzidenz Grotesk BQ Light"/>
              </a:rPr>
              <a:t> y Berkeley DB. En algunos almacenes de clave-valor, como Redis, cada valor puede tener un tipo, como «entero», lo que le añade funcionalidad.</a:t>
            </a:r>
          </a:p>
          <a:p>
            <a:pPr algn="l">
              <a:buFont typeface="Arial" panose="020B0604020202020204" pitchFamily="34" charset="0"/>
              <a:buChar char="•"/>
            </a:pPr>
            <a:endParaRPr lang="es-US" b="0" i="0" dirty="0">
              <a:solidFill>
                <a:srgbClr val="42494F"/>
              </a:solidFill>
              <a:effectLst/>
              <a:latin typeface="Akzidenz Grotesk BQ Light"/>
            </a:endParaRPr>
          </a:p>
          <a:p>
            <a:pPr algn="l">
              <a:buFont typeface="Arial" panose="020B0604020202020204" pitchFamily="34" charset="0"/>
              <a:buChar char="•"/>
            </a:pPr>
            <a:r>
              <a:rPr lang="es-US" b="0" i="0" dirty="0">
                <a:solidFill>
                  <a:srgbClr val="42494F"/>
                </a:solidFill>
                <a:effectLst/>
                <a:latin typeface="Akzidenz Grotesk BQ Medium"/>
              </a:rPr>
              <a:t>Bases de datos orientadas a columnas</a:t>
            </a:r>
            <a:r>
              <a:rPr lang="es-US" b="0" i="0" dirty="0">
                <a:solidFill>
                  <a:srgbClr val="42494F"/>
                </a:solidFill>
                <a:effectLst/>
                <a:latin typeface="Akzidenz Grotesk BQ Light"/>
              </a:rPr>
              <a:t>: estas bases de datos, como </a:t>
            </a:r>
            <a:r>
              <a:rPr lang="es-US" b="0" i="0" dirty="0" err="1">
                <a:solidFill>
                  <a:srgbClr val="42494F"/>
                </a:solidFill>
                <a:effectLst/>
                <a:latin typeface="Akzidenz Grotesk BQ Light"/>
              </a:rPr>
              <a:t>Cassandra</a:t>
            </a:r>
            <a:r>
              <a:rPr lang="es-US" b="0" i="0" dirty="0">
                <a:solidFill>
                  <a:srgbClr val="42494F"/>
                </a:solidFill>
                <a:effectLst/>
                <a:latin typeface="Akzidenz Grotesk BQ Light"/>
              </a:rPr>
              <a:t> o </a:t>
            </a:r>
            <a:r>
              <a:rPr lang="es-US" b="0" i="0" dirty="0" err="1">
                <a:solidFill>
                  <a:srgbClr val="42494F"/>
                </a:solidFill>
                <a:effectLst/>
                <a:latin typeface="Akzidenz Grotesk BQ Light"/>
              </a:rPr>
              <a:t>HBase</a:t>
            </a:r>
            <a:r>
              <a:rPr lang="es-US" b="0" i="0" dirty="0">
                <a:solidFill>
                  <a:srgbClr val="42494F"/>
                </a:solidFill>
                <a:effectLst/>
                <a:latin typeface="Akzidenz Grotesk BQ Light"/>
              </a:rPr>
              <a:t>, permiten realizar consultas en grandes conjuntos de datos y almacenan los datos en columnas, en lugar de filas.</a:t>
            </a:r>
          </a:p>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7</a:t>
            </a:fld>
            <a:endParaRPr lang="id-ID"/>
          </a:p>
        </p:txBody>
      </p:sp>
    </p:spTree>
    <p:extLst>
      <p:ext uri="{BB962C8B-B14F-4D97-AF65-F5344CB8AC3E}">
        <p14:creationId xmlns:p14="http://schemas.microsoft.com/office/powerpoint/2010/main" val="955214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8</a:t>
            </a:fld>
            <a:endParaRPr lang="id-ID"/>
          </a:p>
        </p:txBody>
      </p:sp>
    </p:spTree>
    <p:extLst>
      <p:ext uri="{BB962C8B-B14F-4D97-AF65-F5344CB8AC3E}">
        <p14:creationId xmlns:p14="http://schemas.microsoft.com/office/powerpoint/2010/main" val="108799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9</a:t>
            </a:fld>
            <a:endParaRPr lang="id-ID"/>
          </a:p>
        </p:txBody>
      </p:sp>
    </p:spTree>
    <p:extLst>
      <p:ext uri="{BB962C8B-B14F-4D97-AF65-F5344CB8AC3E}">
        <p14:creationId xmlns:p14="http://schemas.microsoft.com/office/powerpoint/2010/main" val="168405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10</a:t>
            </a:fld>
            <a:endParaRPr lang="id-ID"/>
          </a:p>
        </p:txBody>
      </p:sp>
    </p:spTree>
    <p:extLst>
      <p:ext uri="{BB962C8B-B14F-4D97-AF65-F5344CB8AC3E}">
        <p14:creationId xmlns:p14="http://schemas.microsoft.com/office/powerpoint/2010/main" val="281776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53596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9975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58109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7">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392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2663597"/>
            <a:ext cx="12192000" cy="2437041"/>
          </a:xfrm>
          <a:prstGeom prst="rect">
            <a:avLst/>
          </a:prstGeom>
        </p:spPr>
        <p:txBody>
          <a:bodyPr/>
          <a:lstStyle/>
          <a:p>
            <a:endParaRPr lang="en-US"/>
          </a:p>
        </p:txBody>
      </p:sp>
    </p:spTree>
    <p:extLst>
      <p:ext uri="{BB962C8B-B14F-4D97-AF65-F5344CB8AC3E}">
        <p14:creationId xmlns:p14="http://schemas.microsoft.com/office/powerpoint/2010/main" val="3925970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1485900" y="2395726"/>
            <a:ext cx="2843213" cy="2843213"/>
          </a:xfrm>
          <a:prstGeom prst="rect">
            <a:avLst/>
          </a:prstGeom>
        </p:spPr>
        <p:txBody>
          <a:bodyPr/>
          <a:lstStyle/>
          <a:p>
            <a:endParaRPr lang="en-US"/>
          </a:p>
        </p:txBody>
      </p:sp>
      <p:sp>
        <p:nvSpPr>
          <p:cNvPr id="6" name="Picture Placeholder 3"/>
          <p:cNvSpPr>
            <a:spLocks noGrp="1"/>
          </p:cNvSpPr>
          <p:nvPr>
            <p:ph type="pic" sz="quarter" idx="11"/>
          </p:nvPr>
        </p:nvSpPr>
        <p:spPr>
          <a:xfrm>
            <a:off x="4614861" y="2395725"/>
            <a:ext cx="2843213" cy="2843213"/>
          </a:xfrm>
          <a:prstGeom prst="rect">
            <a:avLst/>
          </a:prstGeom>
        </p:spPr>
        <p:txBody>
          <a:bodyPr/>
          <a:lstStyle/>
          <a:p>
            <a:endParaRPr lang="en-US"/>
          </a:p>
        </p:txBody>
      </p:sp>
      <p:sp>
        <p:nvSpPr>
          <p:cNvPr id="7" name="Picture Placeholder 3"/>
          <p:cNvSpPr>
            <a:spLocks noGrp="1"/>
          </p:cNvSpPr>
          <p:nvPr>
            <p:ph type="pic" sz="quarter" idx="12"/>
          </p:nvPr>
        </p:nvSpPr>
        <p:spPr>
          <a:xfrm>
            <a:off x="7743822" y="2395724"/>
            <a:ext cx="2843213" cy="2843213"/>
          </a:xfrm>
          <a:prstGeom prst="rect">
            <a:avLst/>
          </a:prstGeom>
        </p:spPr>
        <p:txBody>
          <a:bodyPr/>
          <a:lstStyle/>
          <a:p>
            <a:endParaRPr lang="en-US"/>
          </a:p>
        </p:txBody>
      </p:sp>
    </p:spTree>
    <p:extLst>
      <p:ext uri="{BB962C8B-B14F-4D97-AF65-F5344CB8AC3E}">
        <p14:creationId xmlns:p14="http://schemas.microsoft.com/office/powerpoint/2010/main" val="107029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3">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2203728" y="2143125"/>
            <a:ext cx="3339823" cy="4714875"/>
          </a:xfrm>
          <a:prstGeom prst="rect">
            <a:avLst/>
          </a:prstGeom>
        </p:spPr>
      </p:sp>
    </p:spTree>
    <p:extLst>
      <p:ext uri="{BB962C8B-B14F-4D97-AF65-F5344CB8AC3E}">
        <p14:creationId xmlns:p14="http://schemas.microsoft.com/office/powerpoint/2010/main" val="3985382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54">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114549" y="2249578"/>
            <a:ext cx="1514475" cy="1363182"/>
          </a:xfrm>
          <a:prstGeom prst="rect">
            <a:avLst/>
          </a:prstGeom>
        </p:spPr>
        <p:txBody>
          <a:bodyPr/>
          <a:lstStyle/>
          <a:p>
            <a:endParaRPr lang="en-US"/>
          </a:p>
        </p:txBody>
      </p:sp>
      <p:sp>
        <p:nvSpPr>
          <p:cNvPr id="11" name="Picture Placeholder 3"/>
          <p:cNvSpPr>
            <a:spLocks noGrp="1"/>
          </p:cNvSpPr>
          <p:nvPr>
            <p:ph type="pic" sz="quarter" idx="11"/>
          </p:nvPr>
        </p:nvSpPr>
        <p:spPr>
          <a:xfrm>
            <a:off x="4257674" y="2249578"/>
            <a:ext cx="1514475" cy="1363182"/>
          </a:xfrm>
          <a:prstGeom prst="rect">
            <a:avLst/>
          </a:prstGeom>
        </p:spPr>
        <p:txBody>
          <a:bodyPr/>
          <a:lstStyle/>
          <a:p>
            <a:endParaRPr lang="en-US"/>
          </a:p>
        </p:txBody>
      </p:sp>
      <p:sp>
        <p:nvSpPr>
          <p:cNvPr id="12" name="Picture Placeholder 3"/>
          <p:cNvSpPr>
            <a:spLocks noGrp="1"/>
          </p:cNvSpPr>
          <p:nvPr>
            <p:ph type="pic" sz="quarter" idx="12"/>
          </p:nvPr>
        </p:nvSpPr>
        <p:spPr>
          <a:xfrm>
            <a:off x="6400799" y="2249578"/>
            <a:ext cx="1514475" cy="1363182"/>
          </a:xfrm>
          <a:prstGeom prst="rect">
            <a:avLst/>
          </a:prstGeom>
        </p:spPr>
        <p:txBody>
          <a:bodyPr/>
          <a:lstStyle/>
          <a:p>
            <a:endParaRPr lang="en-US"/>
          </a:p>
        </p:txBody>
      </p:sp>
      <p:sp>
        <p:nvSpPr>
          <p:cNvPr id="13" name="Picture Placeholder 3"/>
          <p:cNvSpPr>
            <a:spLocks noGrp="1"/>
          </p:cNvSpPr>
          <p:nvPr>
            <p:ph type="pic" sz="quarter" idx="13"/>
          </p:nvPr>
        </p:nvSpPr>
        <p:spPr>
          <a:xfrm>
            <a:off x="8543924" y="2249578"/>
            <a:ext cx="1514475" cy="1363182"/>
          </a:xfrm>
          <a:prstGeom prst="rect">
            <a:avLst/>
          </a:prstGeom>
        </p:spPr>
        <p:txBody>
          <a:bodyPr/>
          <a:lstStyle/>
          <a:p>
            <a:endParaRPr lang="en-US"/>
          </a:p>
        </p:txBody>
      </p:sp>
      <p:sp>
        <p:nvSpPr>
          <p:cNvPr id="14" name="Picture Placeholder 3"/>
          <p:cNvSpPr>
            <a:spLocks noGrp="1"/>
          </p:cNvSpPr>
          <p:nvPr>
            <p:ph type="pic" sz="quarter" idx="14"/>
          </p:nvPr>
        </p:nvSpPr>
        <p:spPr>
          <a:xfrm>
            <a:off x="2114549" y="4404392"/>
            <a:ext cx="1514475" cy="1363182"/>
          </a:xfrm>
          <a:prstGeom prst="rect">
            <a:avLst/>
          </a:prstGeom>
        </p:spPr>
        <p:txBody>
          <a:bodyPr/>
          <a:lstStyle/>
          <a:p>
            <a:endParaRPr lang="en-US"/>
          </a:p>
        </p:txBody>
      </p:sp>
      <p:sp>
        <p:nvSpPr>
          <p:cNvPr id="15" name="Picture Placeholder 3"/>
          <p:cNvSpPr>
            <a:spLocks noGrp="1"/>
          </p:cNvSpPr>
          <p:nvPr>
            <p:ph type="pic" sz="quarter" idx="15"/>
          </p:nvPr>
        </p:nvSpPr>
        <p:spPr>
          <a:xfrm>
            <a:off x="4257674" y="4404392"/>
            <a:ext cx="1514475" cy="1363182"/>
          </a:xfrm>
          <a:prstGeom prst="rect">
            <a:avLst/>
          </a:prstGeom>
        </p:spPr>
        <p:txBody>
          <a:bodyPr/>
          <a:lstStyle/>
          <a:p>
            <a:endParaRPr lang="en-US"/>
          </a:p>
        </p:txBody>
      </p:sp>
      <p:sp>
        <p:nvSpPr>
          <p:cNvPr id="16" name="Picture Placeholder 3"/>
          <p:cNvSpPr>
            <a:spLocks noGrp="1"/>
          </p:cNvSpPr>
          <p:nvPr>
            <p:ph type="pic" sz="quarter" idx="16"/>
          </p:nvPr>
        </p:nvSpPr>
        <p:spPr>
          <a:xfrm>
            <a:off x="6400799" y="4404392"/>
            <a:ext cx="1514475" cy="1363182"/>
          </a:xfrm>
          <a:prstGeom prst="rect">
            <a:avLst/>
          </a:prstGeom>
        </p:spPr>
        <p:txBody>
          <a:bodyPr/>
          <a:lstStyle/>
          <a:p>
            <a:endParaRPr lang="en-US"/>
          </a:p>
        </p:txBody>
      </p:sp>
      <p:sp>
        <p:nvSpPr>
          <p:cNvPr id="17" name="Picture Placeholder 3"/>
          <p:cNvSpPr>
            <a:spLocks noGrp="1"/>
          </p:cNvSpPr>
          <p:nvPr>
            <p:ph type="pic" sz="quarter" idx="17"/>
          </p:nvPr>
        </p:nvSpPr>
        <p:spPr>
          <a:xfrm>
            <a:off x="8543924" y="4404392"/>
            <a:ext cx="1514475" cy="1363182"/>
          </a:xfrm>
          <a:prstGeom prst="rect">
            <a:avLst/>
          </a:prstGeom>
        </p:spPr>
        <p:txBody>
          <a:bodyPr/>
          <a:lstStyle/>
          <a:p>
            <a:endParaRPr lang="en-US"/>
          </a:p>
        </p:txBody>
      </p:sp>
    </p:spTree>
    <p:extLst>
      <p:ext uri="{BB962C8B-B14F-4D97-AF65-F5344CB8AC3E}">
        <p14:creationId xmlns:p14="http://schemas.microsoft.com/office/powerpoint/2010/main" val="2181049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55">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671639" y="2537371"/>
            <a:ext cx="4163214" cy="3146903"/>
          </a:xfrm>
          <a:prstGeom prst="rect">
            <a:avLst/>
          </a:prstGeom>
        </p:spPr>
      </p:sp>
    </p:spTree>
    <p:extLst>
      <p:ext uri="{BB962C8B-B14F-4D97-AF65-F5344CB8AC3E}">
        <p14:creationId xmlns:p14="http://schemas.microsoft.com/office/powerpoint/2010/main" val="3922256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122614" y="3318038"/>
            <a:ext cx="614365" cy="614365"/>
          </a:xfrm>
          <a:prstGeom prst="rect">
            <a:avLst/>
          </a:prstGeom>
        </p:spPr>
        <p:txBody>
          <a:bodyPr/>
          <a:lstStyle/>
          <a:p>
            <a:endParaRPr lang="en-US"/>
          </a:p>
        </p:txBody>
      </p:sp>
      <p:sp>
        <p:nvSpPr>
          <p:cNvPr id="10" name="Picture Placeholder 4"/>
          <p:cNvSpPr>
            <a:spLocks noGrp="1"/>
          </p:cNvSpPr>
          <p:nvPr>
            <p:ph type="pic" sz="quarter" idx="11"/>
          </p:nvPr>
        </p:nvSpPr>
        <p:spPr>
          <a:xfrm>
            <a:off x="3819075" y="2703673"/>
            <a:ext cx="614365" cy="614365"/>
          </a:xfrm>
          <a:prstGeom prst="rect">
            <a:avLst/>
          </a:prstGeom>
        </p:spPr>
        <p:txBody>
          <a:bodyPr/>
          <a:lstStyle/>
          <a:p>
            <a:endParaRPr lang="en-US"/>
          </a:p>
        </p:txBody>
      </p:sp>
      <p:sp>
        <p:nvSpPr>
          <p:cNvPr id="11" name="Picture Placeholder 4"/>
          <p:cNvSpPr>
            <a:spLocks noGrp="1"/>
          </p:cNvSpPr>
          <p:nvPr>
            <p:ph type="pic" sz="quarter" idx="12"/>
          </p:nvPr>
        </p:nvSpPr>
        <p:spPr>
          <a:xfrm>
            <a:off x="6535134" y="3298172"/>
            <a:ext cx="614365" cy="614365"/>
          </a:xfrm>
          <a:prstGeom prst="rect">
            <a:avLst/>
          </a:prstGeom>
        </p:spPr>
        <p:txBody>
          <a:bodyPr/>
          <a:lstStyle/>
          <a:p>
            <a:endParaRPr lang="en-US"/>
          </a:p>
        </p:txBody>
      </p:sp>
      <p:sp>
        <p:nvSpPr>
          <p:cNvPr id="12" name="Picture Placeholder 4"/>
          <p:cNvSpPr>
            <a:spLocks noGrp="1"/>
          </p:cNvSpPr>
          <p:nvPr>
            <p:ph type="pic" sz="quarter" idx="13"/>
          </p:nvPr>
        </p:nvSpPr>
        <p:spPr>
          <a:xfrm>
            <a:off x="9118190" y="2683806"/>
            <a:ext cx="614365" cy="614365"/>
          </a:xfrm>
          <a:prstGeom prst="rect">
            <a:avLst/>
          </a:prstGeom>
        </p:spPr>
        <p:txBody>
          <a:bodyPr/>
          <a:lstStyle/>
          <a:p>
            <a:endParaRPr lang="en-US"/>
          </a:p>
        </p:txBody>
      </p:sp>
    </p:spTree>
    <p:extLst>
      <p:ext uri="{BB962C8B-B14F-4D97-AF65-F5344CB8AC3E}">
        <p14:creationId xmlns:p14="http://schemas.microsoft.com/office/powerpoint/2010/main" val="1965310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1549793" y="2190595"/>
            <a:ext cx="2891240" cy="1837416"/>
          </a:xfrm>
          <a:prstGeom prst="rect">
            <a:avLst/>
          </a:prstGeom>
        </p:spPr>
      </p:sp>
      <p:sp>
        <p:nvSpPr>
          <p:cNvPr id="10" name="Picture Placeholder 7"/>
          <p:cNvSpPr>
            <a:spLocks noGrp="1"/>
          </p:cNvSpPr>
          <p:nvPr>
            <p:ph type="pic" sz="quarter" idx="11"/>
          </p:nvPr>
        </p:nvSpPr>
        <p:spPr>
          <a:xfrm>
            <a:off x="4504033" y="2190595"/>
            <a:ext cx="3779246" cy="1837416"/>
          </a:xfrm>
          <a:prstGeom prst="rect">
            <a:avLst/>
          </a:prstGeom>
        </p:spPr>
      </p:sp>
      <p:sp>
        <p:nvSpPr>
          <p:cNvPr id="11" name="Picture Placeholder 7"/>
          <p:cNvSpPr>
            <a:spLocks noGrp="1"/>
          </p:cNvSpPr>
          <p:nvPr>
            <p:ph type="pic" sz="quarter" idx="12"/>
          </p:nvPr>
        </p:nvSpPr>
        <p:spPr>
          <a:xfrm>
            <a:off x="6193629" y="4091896"/>
            <a:ext cx="4386664" cy="1837416"/>
          </a:xfrm>
          <a:prstGeom prst="rect">
            <a:avLst/>
          </a:prstGeom>
        </p:spPr>
      </p:sp>
      <p:sp>
        <p:nvSpPr>
          <p:cNvPr id="12" name="Picture Placeholder 7"/>
          <p:cNvSpPr>
            <a:spLocks noGrp="1"/>
          </p:cNvSpPr>
          <p:nvPr>
            <p:ph type="pic" sz="quarter" idx="13"/>
          </p:nvPr>
        </p:nvSpPr>
        <p:spPr>
          <a:xfrm>
            <a:off x="1549793" y="4091896"/>
            <a:ext cx="2262590" cy="1837416"/>
          </a:xfrm>
          <a:prstGeom prst="rect">
            <a:avLst/>
          </a:prstGeom>
        </p:spPr>
      </p:sp>
      <p:sp>
        <p:nvSpPr>
          <p:cNvPr id="13" name="Picture Placeholder 7"/>
          <p:cNvSpPr>
            <a:spLocks noGrp="1"/>
          </p:cNvSpPr>
          <p:nvPr>
            <p:ph type="pic" sz="quarter" idx="14"/>
          </p:nvPr>
        </p:nvSpPr>
        <p:spPr>
          <a:xfrm>
            <a:off x="3869532" y="4091894"/>
            <a:ext cx="2266948" cy="1837416"/>
          </a:xfrm>
          <a:prstGeom prst="rect">
            <a:avLst/>
          </a:prstGeom>
        </p:spPr>
      </p:sp>
      <p:sp>
        <p:nvSpPr>
          <p:cNvPr id="14" name="Picture Placeholder 7"/>
          <p:cNvSpPr>
            <a:spLocks noGrp="1"/>
          </p:cNvSpPr>
          <p:nvPr>
            <p:ph type="pic" sz="quarter" idx="15"/>
          </p:nvPr>
        </p:nvSpPr>
        <p:spPr>
          <a:xfrm>
            <a:off x="8329812" y="2190595"/>
            <a:ext cx="2250481" cy="1837416"/>
          </a:xfrm>
          <a:prstGeom prst="rect">
            <a:avLst/>
          </a:prstGeom>
        </p:spPr>
      </p:sp>
    </p:spTree>
    <p:extLst>
      <p:ext uri="{BB962C8B-B14F-4D97-AF65-F5344CB8AC3E}">
        <p14:creationId xmlns:p14="http://schemas.microsoft.com/office/powerpoint/2010/main" val="2764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315160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672114"/>
            <a:ext cx="2438400" cy="2438400"/>
          </a:xfrm>
          <a:prstGeom prst="rect">
            <a:avLst/>
          </a:prstGeom>
        </p:spPr>
      </p:sp>
      <p:sp>
        <p:nvSpPr>
          <p:cNvPr id="11" name="Picture Placeholder 7"/>
          <p:cNvSpPr>
            <a:spLocks noGrp="1"/>
          </p:cNvSpPr>
          <p:nvPr>
            <p:ph type="pic" sz="quarter" idx="14"/>
          </p:nvPr>
        </p:nvSpPr>
        <p:spPr>
          <a:xfrm>
            <a:off x="2438400" y="3672114"/>
            <a:ext cx="2438400" cy="2438400"/>
          </a:xfrm>
          <a:prstGeom prst="rect">
            <a:avLst/>
          </a:prstGeom>
        </p:spPr>
      </p:sp>
      <p:sp>
        <p:nvSpPr>
          <p:cNvPr id="12" name="Picture Placeholder 7"/>
          <p:cNvSpPr>
            <a:spLocks noGrp="1"/>
          </p:cNvSpPr>
          <p:nvPr>
            <p:ph type="pic" sz="quarter" idx="15"/>
          </p:nvPr>
        </p:nvSpPr>
        <p:spPr>
          <a:xfrm>
            <a:off x="4876800" y="3672114"/>
            <a:ext cx="2438400" cy="2438400"/>
          </a:xfrm>
          <a:prstGeom prst="rect">
            <a:avLst/>
          </a:prstGeom>
        </p:spPr>
      </p:sp>
      <p:sp>
        <p:nvSpPr>
          <p:cNvPr id="13" name="Picture Placeholder 7"/>
          <p:cNvSpPr>
            <a:spLocks noGrp="1"/>
          </p:cNvSpPr>
          <p:nvPr>
            <p:ph type="pic" sz="quarter" idx="16"/>
          </p:nvPr>
        </p:nvSpPr>
        <p:spPr>
          <a:xfrm>
            <a:off x="7315200" y="3672114"/>
            <a:ext cx="2438400" cy="2438400"/>
          </a:xfrm>
          <a:prstGeom prst="rect">
            <a:avLst/>
          </a:prstGeom>
        </p:spPr>
      </p:sp>
      <p:sp>
        <p:nvSpPr>
          <p:cNvPr id="14" name="Picture Placeholder 7"/>
          <p:cNvSpPr>
            <a:spLocks noGrp="1"/>
          </p:cNvSpPr>
          <p:nvPr>
            <p:ph type="pic" sz="quarter" idx="17"/>
          </p:nvPr>
        </p:nvSpPr>
        <p:spPr>
          <a:xfrm>
            <a:off x="9753600" y="3672114"/>
            <a:ext cx="2438400" cy="2438400"/>
          </a:xfrm>
          <a:prstGeom prst="rect">
            <a:avLst/>
          </a:prstGeom>
        </p:spPr>
      </p:sp>
    </p:spTree>
    <p:extLst>
      <p:ext uri="{BB962C8B-B14F-4D97-AF65-F5344CB8AC3E}">
        <p14:creationId xmlns:p14="http://schemas.microsoft.com/office/powerpoint/2010/main" val="1433504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7"/>
          <p:cNvSpPr>
            <a:spLocks noGrp="1"/>
          </p:cNvSpPr>
          <p:nvPr>
            <p:ph type="pic" sz="quarter" idx="13"/>
          </p:nvPr>
        </p:nvSpPr>
        <p:spPr>
          <a:xfrm>
            <a:off x="1291769" y="2298744"/>
            <a:ext cx="3004457" cy="2882855"/>
          </a:xfrm>
          <a:prstGeom prst="rect">
            <a:avLst/>
          </a:prstGeom>
        </p:spPr>
      </p:sp>
      <p:sp>
        <p:nvSpPr>
          <p:cNvPr id="7" name="Picture Placeholder 7"/>
          <p:cNvSpPr>
            <a:spLocks noGrp="1"/>
          </p:cNvSpPr>
          <p:nvPr>
            <p:ph type="pic" sz="quarter" idx="14"/>
          </p:nvPr>
        </p:nvSpPr>
        <p:spPr>
          <a:xfrm>
            <a:off x="4625067" y="2298744"/>
            <a:ext cx="3004457" cy="2882855"/>
          </a:xfrm>
          <a:prstGeom prst="rect">
            <a:avLst/>
          </a:prstGeom>
        </p:spPr>
      </p:sp>
      <p:sp>
        <p:nvSpPr>
          <p:cNvPr id="8" name="Picture Placeholder 7"/>
          <p:cNvSpPr>
            <a:spLocks noGrp="1"/>
          </p:cNvSpPr>
          <p:nvPr>
            <p:ph type="pic" sz="quarter" idx="15"/>
          </p:nvPr>
        </p:nvSpPr>
        <p:spPr>
          <a:xfrm>
            <a:off x="7958363" y="2298744"/>
            <a:ext cx="3004457" cy="2882855"/>
          </a:xfrm>
          <a:prstGeom prst="rect">
            <a:avLst/>
          </a:prstGeom>
        </p:spPr>
      </p:sp>
    </p:spTree>
    <p:extLst>
      <p:ext uri="{BB962C8B-B14F-4D97-AF65-F5344CB8AC3E}">
        <p14:creationId xmlns:p14="http://schemas.microsoft.com/office/powerpoint/2010/main" val="2092362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1323837" y="233566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6" name="Picture Placeholder 2"/>
          <p:cNvSpPr>
            <a:spLocks noGrp="1"/>
          </p:cNvSpPr>
          <p:nvPr>
            <p:ph type="pic" sz="quarter" idx="12"/>
          </p:nvPr>
        </p:nvSpPr>
        <p:spPr bwMode="auto">
          <a:xfrm>
            <a:off x="3947974" y="4225636"/>
            <a:ext cx="2425122" cy="169926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7" name="Picture Placeholder 2"/>
          <p:cNvSpPr>
            <a:spLocks noGrp="1"/>
          </p:cNvSpPr>
          <p:nvPr>
            <p:ph type="pic" sz="quarter" idx="13"/>
          </p:nvPr>
        </p:nvSpPr>
        <p:spPr bwMode="auto">
          <a:xfrm>
            <a:off x="3947974" y="2335667"/>
            <a:ext cx="2425122" cy="169926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714755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8569184" y="233566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7" name="Picture Placeholder 2"/>
          <p:cNvSpPr>
            <a:spLocks noGrp="1"/>
          </p:cNvSpPr>
          <p:nvPr>
            <p:ph type="pic" sz="quarter" idx="12"/>
          </p:nvPr>
        </p:nvSpPr>
        <p:spPr bwMode="auto">
          <a:xfrm>
            <a:off x="5941733" y="4225636"/>
            <a:ext cx="2425122" cy="169926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8" name="Picture Placeholder 2"/>
          <p:cNvSpPr>
            <a:spLocks noGrp="1"/>
          </p:cNvSpPr>
          <p:nvPr>
            <p:ph type="pic" sz="quarter" idx="13"/>
          </p:nvPr>
        </p:nvSpPr>
        <p:spPr bwMode="auto">
          <a:xfrm>
            <a:off x="5941733" y="2335667"/>
            <a:ext cx="2425122" cy="169926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7900861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1"/>
          <p:cNvSpPr>
            <a:spLocks noGrp="1"/>
          </p:cNvSpPr>
          <p:nvPr>
            <p:ph type="pic" sz="quarter" idx="12"/>
          </p:nvPr>
        </p:nvSpPr>
        <p:spPr bwMode="auto">
          <a:xfrm>
            <a:off x="6095999" y="224332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7" name="Picture Placeholder 1"/>
          <p:cNvSpPr>
            <a:spLocks noGrp="1"/>
          </p:cNvSpPr>
          <p:nvPr>
            <p:ph type="pic" sz="quarter" idx="10"/>
          </p:nvPr>
        </p:nvSpPr>
        <p:spPr bwMode="auto">
          <a:xfrm>
            <a:off x="972347" y="224332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8" name="Picture Placeholder 1"/>
          <p:cNvSpPr>
            <a:spLocks noGrp="1"/>
          </p:cNvSpPr>
          <p:nvPr>
            <p:ph type="pic" sz="quarter" idx="11"/>
          </p:nvPr>
        </p:nvSpPr>
        <p:spPr bwMode="auto">
          <a:xfrm>
            <a:off x="3534173" y="224332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0" name="Picture Placeholder 1"/>
          <p:cNvSpPr>
            <a:spLocks noGrp="1"/>
          </p:cNvSpPr>
          <p:nvPr>
            <p:ph type="pic" sz="quarter" idx="13"/>
          </p:nvPr>
        </p:nvSpPr>
        <p:spPr bwMode="auto">
          <a:xfrm>
            <a:off x="8657825" y="224332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2602764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
          <p:cNvSpPr>
            <a:spLocks noGrp="1"/>
          </p:cNvSpPr>
          <p:nvPr>
            <p:ph type="pic" sz="quarter" idx="10"/>
          </p:nvPr>
        </p:nvSpPr>
        <p:spPr bwMode="auto">
          <a:xfrm>
            <a:off x="0" y="0"/>
            <a:ext cx="12192000" cy="3255818"/>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2988123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491516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554182" y="595116"/>
            <a:ext cx="11083636" cy="5667768"/>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911049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3305694" y="2355619"/>
            <a:ext cx="2133600" cy="2133600"/>
          </a:xfrm>
          <a:prstGeom prst="ellipse">
            <a:avLst/>
          </a:prstGeom>
        </p:spPr>
      </p:sp>
      <p:sp>
        <p:nvSpPr>
          <p:cNvPr id="4" name="Picture Placeholder 3"/>
          <p:cNvSpPr>
            <a:spLocks noGrp="1"/>
          </p:cNvSpPr>
          <p:nvPr>
            <p:ph type="pic" sz="quarter" idx="51"/>
          </p:nvPr>
        </p:nvSpPr>
        <p:spPr>
          <a:xfrm>
            <a:off x="6963294" y="2355619"/>
            <a:ext cx="2133600" cy="2133600"/>
          </a:xfrm>
          <a:prstGeom prst="ellipse">
            <a:avLst/>
          </a:prstGeom>
        </p:spPr>
      </p:sp>
    </p:spTree>
    <p:extLst>
      <p:ext uri="{BB962C8B-B14F-4D97-AF65-F5344CB8AC3E}">
        <p14:creationId xmlns:p14="http://schemas.microsoft.com/office/powerpoint/2010/main" val="17906949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1424247" y="2053590"/>
            <a:ext cx="1939636" cy="1939636"/>
          </a:xfrm>
          <a:prstGeom prst="ellipse">
            <a:avLst/>
          </a:prstGeom>
        </p:spPr>
      </p:sp>
    </p:spTree>
    <p:extLst>
      <p:ext uri="{BB962C8B-B14F-4D97-AF65-F5344CB8AC3E}">
        <p14:creationId xmlns:p14="http://schemas.microsoft.com/office/powerpoint/2010/main" val="41875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8153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4692693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0885502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5890989" y="2292914"/>
            <a:ext cx="4697188" cy="1567933"/>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7" name="Picture Placeholder 1"/>
          <p:cNvSpPr>
            <a:spLocks noGrp="1"/>
          </p:cNvSpPr>
          <p:nvPr>
            <p:ph type="pic" sz="quarter" idx="11"/>
          </p:nvPr>
        </p:nvSpPr>
        <p:spPr bwMode="auto">
          <a:xfrm>
            <a:off x="5890989" y="3989709"/>
            <a:ext cx="2282167" cy="1567933"/>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0" name="Picture Placeholder 1"/>
          <p:cNvSpPr>
            <a:spLocks noGrp="1"/>
          </p:cNvSpPr>
          <p:nvPr>
            <p:ph type="pic" sz="quarter" idx="12"/>
          </p:nvPr>
        </p:nvSpPr>
        <p:spPr bwMode="auto">
          <a:xfrm>
            <a:off x="8306010" y="3989709"/>
            <a:ext cx="2282167" cy="1567933"/>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158208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2"/>
          <p:cNvSpPr>
            <a:spLocks noGrp="1"/>
          </p:cNvSpPr>
          <p:nvPr>
            <p:ph type="pic" sz="quarter" idx="4294967295"/>
          </p:nvPr>
        </p:nvSpPr>
        <p:spPr>
          <a:xfrm>
            <a:off x="1817919" y="2354428"/>
            <a:ext cx="2095500" cy="1508760"/>
          </a:xfrm>
          <a:prstGeom prst="rect">
            <a:avLst/>
          </a:prstGeom>
        </p:spPr>
      </p:sp>
      <p:sp>
        <p:nvSpPr>
          <p:cNvPr id="4" name="Picture Placeholder 3"/>
          <p:cNvSpPr>
            <a:spLocks noGrp="1"/>
          </p:cNvSpPr>
          <p:nvPr>
            <p:ph type="pic" sz="quarter" idx="4294967295"/>
          </p:nvPr>
        </p:nvSpPr>
        <p:spPr>
          <a:xfrm>
            <a:off x="4019391" y="2354428"/>
            <a:ext cx="2095500" cy="1508760"/>
          </a:xfrm>
          <a:prstGeom prst="rect">
            <a:avLst/>
          </a:prstGeom>
        </p:spPr>
      </p:sp>
      <p:sp>
        <p:nvSpPr>
          <p:cNvPr id="5" name="Picture Placeholder 4"/>
          <p:cNvSpPr>
            <a:spLocks noGrp="1"/>
          </p:cNvSpPr>
          <p:nvPr>
            <p:ph type="pic" sz="quarter" idx="4294967295"/>
          </p:nvPr>
        </p:nvSpPr>
        <p:spPr>
          <a:xfrm>
            <a:off x="6220863" y="2354428"/>
            <a:ext cx="2095500" cy="1508760"/>
          </a:xfrm>
          <a:prstGeom prst="rect">
            <a:avLst/>
          </a:prstGeom>
        </p:spPr>
      </p:sp>
      <p:sp>
        <p:nvSpPr>
          <p:cNvPr id="6" name="Picture Placeholder 10"/>
          <p:cNvSpPr>
            <a:spLocks noGrp="1"/>
          </p:cNvSpPr>
          <p:nvPr>
            <p:ph type="pic" sz="quarter" idx="4294967295"/>
          </p:nvPr>
        </p:nvSpPr>
        <p:spPr>
          <a:xfrm>
            <a:off x="8422335" y="2354428"/>
            <a:ext cx="2095500" cy="1508760"/>
          </a:xfrm>
          <a:prstGeom prst="rect">
            <a:avLst/>
          </a:prstGeom>
        </p:spPr>
      </p:sp>
    </p:spTree>
    <p:extLst>
      <p:ext uri="{BB962C8B-B14F-4D97-AF65-F5344CB8AC3E}">
        <p14:creationId xmlns:p14="http://schemas.microsoft.com/office/powerpoint/2010/main" val="8137407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012135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257502" y="2395727"/>
            <a:ext cx="2438400" cy="3464544"/>
          </a:xfrm>
          <a:prstGeom prst="rect">
            <a:avLst/>
          </a:prstGeom>
        </p:spPr>
      </p:sp>
    </p:spTree>
    <p:extLst>
      <p:ext uri="{BB962C8B-B14F-4D97-AF65-F5344CB8AC3E}">
        <p14:creationId xmlns:p14="http://schemas.microsoft.com/office/powerpoint/2010/main" val="14986073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3311236"/>
            <a:ext cx="12192000" cy="3546763"/>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6242219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3150796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4988858" y="3106271"/>
            <a:ext cx="2266183" cy="3966882"/>
          </a:xfrm>
          <a:prstGeom prst="rect">
            <a:avLst/>
          </a:prstGeom>
        </p:spPr>
      </p:sp>
    </p:spTree>
    <p:extLst>
      <p:ext uri="{BB962C8B-B14F-4D97-AF65-F5344CB8AC3E}">
        <p14:creationId xmlns:p14="http://schemas.microsoft.com/office/powerpoint/2010/main" val="18612371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922871" y="1769840"/>
            <a:ext cx="1898248" cy="3225353"/>
          </a:xfrm>
          <a:prstGeom prst="rect">
            <a:avLst/>
          </a:prstGeom>
        </p:spPr>
      </p:sp>
    </p:spTree>
    <p:extLst>
      <p:ext uri="{BB962C8B-B14F-4D97-AF65-F5344CB8AC3E}">
        <p14:creationId xmlns:p14="http://schemas.microsoft.com/office/powerpoint/2010/main" val="155342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755928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2"/>
          <p:cNvSpPr>
            <a:spLocks noGrp="1"/>
          </p:cNvSpPr>
          <p:nvPr>
            <p:ph type="pic" sz="quarter" idx="4294967295"/>
          </p:nvPr>
        </p:nvSpPr>
        <p:spPr>
          <a:xfrm>
            <a:off x="2328863" y="4202119"/>
            <a:ext cx="2255153" cy="3966882"/>
          </a:xfrm>
          <a:prstGeom prst="rect">
            <a:avLst/>
          </a:prstGeom>
        </p:spPr>
      </p:sp>
      <p:sp>
        <p:nvSpPr>
          <p:cNvPr id="7" name="Picture Placeholder 2"/>
          <p:cNvSpPr>
            <a:spLocks noGrp="1"/>
          </p:cNvSpPr>
          <p:nvPr>
            <p:ph type="pic" sz="quarter" idx="4294967295"/>
          </p:nvPr>
        </p:nvSpPr>
        <p:spPr>
          <a:xfrm>
            <a:off x="4926590" y="3000145"/>
            <a:ext cx="2255153" cy="3966882"/>
          </a:xfrm>
          <a:prstGeom prst="rect">
            <a:avLst/>
          </a:prstGeom>
        </p:spPr>
      </p:sp>
      <p:sp>
        <p:nvSpPr>
          <p:cNvPr id="8" name="Picture Placeholder 2"/>
          <p:cNvSpPr>
            <a:spLocks noGrp="1"/>
          </p:cNvSpPr>
          <p:nvPr>
            <p:ph type="pic" sz="quarter" idx="4294967295"/>
          </p:nvPr>
        </p:nvSpPr>
        <p:spPr>
          <a:xfrm>
            <a:off x="7527575" y="4220532"/>
            <a:ext cx="2255153" cy="3966882"/>
          </a:xfrm>
          <a:prstGeom prst="rect">
            <a:avLst/>
          </a:prstGeom>
        </p:spPr>
      </p:sp>
    </p:spTree>
    <p:extLst>
      <p:ext uri="{BB962C8B-B14F-4D97-AF65-F5344CB8AC3E}">
        <p14:creationId xmlns:p14="http://schemas.microsoft.com/office/powerpoint/2010/main" val="2723412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8739679" y="1505368"/>
            <a:ext cx="1888348" cy="3343950"/>
          </a:xfrm>
          <a:prstGeom prst="rect">
            <a:avLst/>
          </a:prstGeom>
        </p:spPr>
      </p:sp>
    </p:spTree>
    <p:extLst>
      <p:ext uri="{BB962C8B-B14F-4D97-AF65-F5344CB8AC3E}">
        <p14:creationId xmlns:p14="http://schemas.microsoft.com/office/powerpoint/2010/main" val="20277915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156447" y="2124635"/>
            <a:ext cx="2752165" cy="4733365"/>
          </a:xfrm>
          <a:prstGeom prst="rect">
            <a:avLst/>
          </a:prstGeom>
        </p:spPr>
      </p:sp>
    </p:spTree>
    <p:extLst>
      <p:ext uri="{BB962C8B-B14F-4D97-AF65-F5344CB8AC3E}">
        <p14:creationId xmlns:p14="http://schemas.microsoft.com/office/powerpoint/2010/main" val="6956091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419923" y="2057729"/>
            <a:ext cx="3382536" cy="2164866"/>
          </a:xfrm>
          <a:prstGeom prst="rect">
            <a:avLst/>
          </a:prstGeom>
        </p:spPr>
      </p:sp>
    </p:spTree>
    <p:extLst>
      <p:ext uri="{BB962C8B-B14F-4D97-AF65-F5344CB8AC3E}">
        <p14:creationId xmlns:p14="http://schemas.microsoft.com/office/powerpoint/2010/main" val="17010312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715833" y="2071053"/>
            <a:ext cx="3382536" cy="2164866"/>
          </a:xfrm>
          <a:prstGeom prst="rect">
            <a:avLst/>
          </a:prstGeom>
        </p:spPr>
      </p:sp>
    </p:spTree>
    <p:extLst>
      <p:ext uri="{BB962C8B-B14F-4D97-AF65-F5344CB8AC3E}">
        <p14:creationId xmlns:p14="http://schemas.microsoft.com/office/powerpoint/2010/main" val="15923033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068646" y="1865313"/>
            <a:ext cx="3382536" cy="2164866"/>
          </a:xfrm>
          <a:prstGeom prst="rect">
            <a:avLst/>
          </a:prstGeom>
        </p:spPr>
      </p:sp>
    </p:spTree>
    <p:extLst>
      <p:ext uri="{BB962C8B-B14F-4D97-AF65-F5344CB8AC3E}">
        <p14:creationId xmlns:p14="http://schemas.microsoft.com/office/powerpoint/2010/main" val="5313615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006361" y="2117318"/>
            <a:ext cx="3382536" cy="2164866"/>
          </a:xfrm>
          <a:prstGeom prst="rect">
            <a:avLst/>
          </a:prstGeom>
        </p:spPr>
      </p:sp>
    </p:spTree>
    <p:extLst>
      <p:ext uri="{BB962C8B-B14F-4D97-AF65-F5344CB8AC3E}">
        <p14:creationId xmlns:p14="http://schemas.microsoft.com/office/powerpoint/2010/main" val="210958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6430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62255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2282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23148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8996809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a:p>
        </p:txBody>
      </p:sp>
    </p:spTree>
    <p:extLst>
      <p:ext uri="{BB962C8B-B14F-4D97-AF65-F5344CB8AC3E}">
        <p14:creationId xmlns:p14="http://schemas.microsoft.com/office/powerpoint/2010/main" val="249952725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670" r:id="rId13"/>
    <p:sldLayoutId id="2147483681" r:id="rId14"/>
    <p:sldLayoutId id="2147483713" r:id="rId15"/>
    <p:sldLayoutId id="2147483714" r:id="rId16"/>
    <p:sldLayoutId id="214748371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mongodb.com/docs/manual/tutorial/query-documents/" TargetMode="External"/><Relationship Id="rId5" Type="http://schemas.openxmlformats.org/officeDocument/2006/relationships/hyperlink" Target="https://www.mongodb.com/docs/compass/current/query/filter/" TargetMode="External"/><Relationship Id="rId4" Type="http://schemas.openxmlformats.org/officeDocument/2006/relationships/hyperlink" Target="https://www.mongodb.com/try/download/community"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emf"/><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emf"/><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04698F19-E78E-487B-3884-3091408BC336}"/>
              </a:ext>
            </a:extLst>
          </p:cNvPr>
          <p:cNvSpPr txBox="1"/>
          <p:nvPr/>
        </p:nvSpPr>
        <p:spPr>
          <a:xfrm>
            <a:off x="2593589" y="6371888"/>
            <a:ext cx="6675120" cy="400110"/>
          </a:xfrm>
          <a:prstGeom prst="rect">
            <a:avLst/>
          </a:prstGeom>
          <a:noFill/>
        </p:spPr>
        <p:txBody>
          <a:bodyPr wrap="square" rtlCol="0">
            <a:spAutoFit/>
          </a:bodyPr>
          <a:lstStyle/>
          <a:p>
            <a:pPr algn="ctr"/>
            <a:r>
              <a:rPr lang="es-ES_tradnl" sz="1000">
                <a:solidFill>
                  <a:schemeClr val="accent5">
                    <a:lumMod val="50000"/>
                  </a:schemeClr>
                </a:solidFill>
              </a:rPr>
              <a:t>Carrera 43 A # 34 - 155. </a:t>
            </a:r>
            <a:r>
              <a:rPr lang="es-ES_tradnl" sz="1000" err="1">
                <a:solidFill>
                  <a:schemeClr val="accent5">
                    <a:lumMod val="50000"/>
                  </a:schemeClr>
                </a:solidFill>
              </a:rPr>
              <a:t>Almacentro</a:t>
            </a:r>
            <a:r>
              <a:rPr lang="es-ES_tradnl" sz="1000">
                <a:solidFill>
                  <a:schemeClr val="accent5">
                    <a:lumMod val="50000"/>
                  </a:schemeClr>
                </a:solidFill>
              </a:rPr>
              <a:t>. Torre Norte. Oficina 701</a:t>
            </a:r>
          </a:p>
          <a:p>
            <a:pPr algn="ctr"/>
            <a:r>
              <a:rPr lang="es-ES_tradnl" sz="1000">
                <a:solidFill>
                  <a:schemeClr val="accent5">
                    <a:lumMod val="50000"/>
                  </a:schemeClr>
                </a:solidFill>
              </a:rPr>
              <a:t>Medellín (Antioquia), Colombia</a:t>
            </a:r>
          </a:p>
        </p:txBody>
      </p:sp>
      <p:sp>
        <p:nvSpPr>
          <p:cNvPr id="12" name="TextBox 3">
            <a:extLst>
              <a:ext uri="{FF2B5EF4-FFF2-40B4-BE49-F238E27FC236}">
                <a16:creationId xmlns:a16="http://schemas.microsoft.com/office/drawing/2014/main" id="{B2E9B499-BD08-9CCE-FF8F-7091BE2441F0}"/>
              </a:ext>
            </a:extLst>
          </p:cNvPr>
          <p:cNvSpPr txBox="1"/>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5" name="Título 1">
            <a:extLst>
              <a:ext uri="{FF2B5EF4-FFF2-40B4-BE49-F238E27FC236}">
                <a16:creationId xmlns:a16="http://schemas.microsoft.com/office/drawing/2014/main" id="{8124BC2C-FA46-4095-BE78-EDC7C6C46859}"/>
              </a:ext>
            </a:extLst>
          </p:cNvPr>
          <p:cNvSpPr txBox="1">
            <a:spLocks/>
          </p:cNvSpPr>
          <p:nvPr/>
        </p:nvSpPr>
        <p:spPr>
          <a:xfrm>
            <a:off x="1524000" y="856325"/>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6600" b="1" dirty="0">
                <a:solidFill>
                  <a:schemeClr val="accent5">
                    <a:lumMod val="50000"/>
                  </a:schemeClr>
                </a:solidFill>
              </a:rPr>
              <a:t>Sesión 22 – Semana 5</a:t>
            </a:r>
          </a:p>
        </p:txBody>
      </p:sp>
      <p:sp>
        <p:nvSpPr>
          <p:cNvPr id="6" name="Subtítulo 2">
            <a:extLst>
              <a:ext uri="{FF2B5EF4-FFF2-40B4-BE49-F238E27FC236}">
                <a16:creationId xmlns:a16="http://schemas.microsoft.com/office/drawing/2014/main" id="{F648ED21-2124-4408-9AD3-99343DDDF464}"/>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s-ES" sz="3600" dirty="0"/>
              <a:t>Introducción a bases de datos no relacionales</a:t>
            </a:r>
          </a:p>
        </p:txBody>
      </p:sp>
      <p:cxnSp>
        <p:nvCxnSpPr>
          <p:cNvPr id="9" name="Conector recto 8">
            <a:extLst>
              <a:ext uri="{FF2B5EF4-FFF2-40B4-BE49-F238E27FC236}">
                <a16:creationId xmlns:a16="http://schemas.microsoft.com/office/drawing/2014/main" id="{D7A96F3D-91B8-4FE5-8682-91BEE0F8E7F0}"/>
              </a:ext>
            </a:extLst>
          </p:cNvPr>
          <p:cNvCxnSpPr/>
          <p:nvPr/>
        </p:nvCxnSpPr>
        <p:spPr>
          <a:xfrm>
            <a:off x="2142978" y="3243925"/>
            <a:ext cx="790604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1116620"/>
            <a:ext cx="5960880" cy="646331"/>
          </a:xfrm>
          <a:prstGeom prst="rect">
            <a:avLst/>
          </a:prstGeom>
          <a:noFill/>
        </p:spPr>
        <p:txBody>
          <a:bodyPr wrap="square" lIns="91440" tIns="45720" rIns="91440" bIns="45720" rtlCol="0" anchor="t">
            <a:spAutoFit/>
          </a:bodyPr>
          <a:lstStyle/>
          <a:p>
            <a:pPr algn="ctr"/>
            <a:r>
              <a:rPr lang="es-CO" sz="3600" dirty="0">
                <a:latin typeface="+mj-lt"/>
              </a:rPr>
              <a:t>Ventajas de NoSQL</a:t>
            </a:r>
            <a:endParaRPr lang="en-CO" sz="3600" dirty="0">
              <a:latin typeface="+mj-lt"/>
            </a:endParaRPr>
          </a:p>
        </p:txBody>
      </p:sp>
      <p:sp>
        <p:nvSpPr>
          <p:cNvPr id="5" name="CuadroTexto 4">
            <a:extLst>
              <a:ext uri="{FF2B5EF4-FFF2-40B4-BE49-F238E27FC236}">
                <a16:creationId xmlns:a16="http://schemas.microsoft.com/office/drawing/2014/main" id="{DD0868BB-6636-46B9-88C4-EA99F35CC901}"/>
              </a:ext>
            </a:extLst>
          </p:cNvPr>
          <p:cNvSpPr txBox="1"/>
          <p:nvPr/>
        </p:nvSpPr>
        <p:spPr>
          <a:xfrm>
            <a:off x="2542612" y="2205558"/>
            <a:ext cx="7491314" cy="3139321"/>
          </a:xfrm>
          <a:prstGeom prst="rect">
            <a:avLst/>
          </a:prstGeom>
          <a:noFill/>
        </p:spPr>
        <p:txBody>
          <a:bodyPr wrap="square" rtlCol="0">
            <a:spAutoFit/>
          </a:bodyPr>
          <a:lstStyle/>
          <a:p>
            <a:pPr algn="just"/>
            <a:r>
              <a:rPr lang="es-US" b="0" i="0" dirty="0">
                <a:solidFill>
                  <a:srgbClr val="42494F"/>
                </a:solidFill>
                <a:effectLst/>
                <a:latin typeface="Akzidenz Grotesk BQ Light"/>
              </a:rPr>
              <a:t>Si se comparan con las bases de datos relacionales, las bases de datos NoSQL son </a:t>
            </a:r>
            <a:r>
              <a:rPr lang="es-US" b="0" i="0" u="none" strike="noStrike" dirty="0">
                <a:solidFill>
                  <a:srgbClr val="13AA52"/>
                </a:solidFill>
                <a:effectLst/>
                <a:latin typeface="Akzidenz Grotesk BQ Light"/>
              </a:rPr>
              <a:t>más escalables y ofrecen un mayor rendimiento</a:t>
            </a:r>
            <a:r>
              <a:rPr lang="es-US" b="0" i="0" dirty="0">
                <a:solidFill>
                  <a:srgbClr val="42494F"/>
                </a:solidFill>
                <a:effectLst/>
                <a:latin typeface="Akzidenz Grotesk BQ Light"/>
              </a:rPr>
              <a:t>; además, su modelo de datos aborda varias cuestiones que el modelo relacional pasa por alto:</a:t>
            </a:r>
          </a:p>
          <a:p>
            <a:pPr algn="just"/>
            <a:endParaRPr lang="es-US" b="0" i="0" dirty="0">
              <a:solidFill>
                <a:srgbClr val="42494F"/>
              </a:solidFill>
              <a:effectLst/>
              <a:latin typeface="Akzidenz Grotesk BQ Light"/>
            </a:endParaRPr>
          </a:p>
          <a:p>
            <a:pPr marL="285750" indent="-285750" algn="just">
              <a:buFont typeface="Arial" panose="020B0604020202020204" pitchFamily="34" charset="0"/>
              <a:buChar char="•"/>
            </a:pPr>
            <a:r>
              <a:rPr lang="es-US" b="0" i="0" dirty="0">
                <a:solidFill>
                  <a:srgbClr val="42494F"/>
                </a:solidFill>
                <a:effectLst/>
                <a:latin typeface="Akzidenz Grotesk BQ Light"/>
              </a:rPr>
              <a:t>Grandes volúmenes de datos estructurados, semiestructurados y no estructurados en constante cambio</a:t>
            </a:r>
          </a:p>
          <a:p>
            <a:pPr marL="285750" indent="-285750" algn="just">
              <a:buFont typeface="Arial" panose="020B0604020202020204" pitchFamily="34" charset="0"/>
              <a:buChar char="•"/>
            </a:pPr>
            <a:r>
              <a:rPr lang="es-US" b="0" i="0" dirty="0">
                <a:solidFill>
                  <a:srgbClr val="42494F"/>
                </a:solidFill>
                <a:effectLst/>
                <a:latin typeface="Akzidenz Grotesk BQ Light"/>
              </a:rPr>
              <a:t>Sprints de desarrollo ágiles, iteración rápida de los esquemas y generación frecuente de código</a:t>
            </a:r>
          </a:p>
          <a:p>
            <a:pPr marL="285750" indent="-285750" algn="just">
              <a:buFont typeface="Arial" panose="020B0604020202020204" pitchFamily="34" charset="0"/>
              <a:buChar char="•"/>
            </a:pPr>
            <a:r>
              <a:rPr lang="es-US" b="0" i="0" dirty="0">
                <a:solidFill>
                  <a:srgbClr val="42494F"/>
                </a:solidFill>
                <a:effectLst/>
                <a:latin typeface="Akzidenz Grotesk BQ Light"/>
              </a:rPr>
              <a:t>Programación orientada a objetos flexible y fácil de usar</a:t>
            </a:r>
          </a:p>
          <a:p>
            <a:pPr marL="285750" indent="-285750" algn="just">
              <a:buFont typeface="Arial" panose="020B0604020202020204" pitchFamily="34" charset="0"/>
              <a:buChar char="•"/>
            </a:pPr>
            <a:r>
              <a:rPr lang="es-US" dirty="0">
                <a:solidFill>
                  <a:srgbClr val="42494F"/>
                </a:solidFill>
                <a:latin typeface="Akzidenz Grotesk BQ Light"/>
              </a:rPr>
              <a:t>A</a:t>
            </a:r>
            <a:r>
              <a:rPr lang="es-US" b="0" i="0" dirty="0">
                <a:solidFill>
                  <a:srgbClr val="42494F"/>
                </a:solidFill>
                <a:effectLst/>
                <a:latin typeface="Akzidenz Grotesk BQ Light"/>
              </a:rPr>
              <a:t>rquitectura de escalado horizontal distribuida geográficamente, en lugar de una arquitectura monolítica</a:t>
            </a:r>
          </a:p>
        </p:txBody>
      </p:sp>
    </p:spTree>
    <p:extLst>
      <p:ext uri="{BB962C8B-B14F-4D97-AF65-F5344CB8AC3E}">
        <p14:creationId xmlns:p14="http://schemas.microsoft.com/office/powerpoint/2010/main" val="214657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118058" y="692106"/>
            <a:ext cx="5955883" cy="646331"/>
          </a:xfrm>
          <a:prstGeom prst="rect">
            <a:avLst/>
          </a:prstGeom>
          <a:noFill/>
        </p:spPr>
        <p:txBody>
          <a:bodyPr wrap="square" lIns="91440" tIns="45720" rIns="91440" bIns="45720" rtlCol="0" anchor="t">
            <a:spAutoFit/>
          </a:bodyPr>
          <a:lstStyle/>
          <a:p>
            <a:pPr algn="ctr"/>
            <a:r>
              <a:rPr lang="es-CO" sz="3600" dirty="0">
                <a:latin typeface="+mj-lt"/>
              </a:rPr>
              <a:t>Documento NoSQL</a:t>
            </a:r>
            <a:endParaRPr lang="en-CO" sz="3600" dirty="0">
              <a:latin typeface="+mj-lt"/>
            </a:endParaRPr>
          </a:p>
        </p:txBody>
      </p:sp>
      <p:pic>
        <p:nvPicPr>
          <p:cNvPr id="4" name="Imagen 3">
            <a:extLst>
              <a:ext uri="{FF2B5EF4-FFF2-40B4-BE49-F238E27FC236}">
                <a16:creationId xmlns:a16="http://schemas.microsoft.com/office/drawing/2014/main" id="{91A71B7E-42C6-4EA4-5C38-473CB479CB21}"/>
              </a:ext>
            </a:extLst>
          </p:cNvPr>
          <p:cNvPicPr>
            <a:picLocks noChangeAspect="1"/>
          </p:cNvPicPr>
          <p:nvPr/>
        </p:nvPicPr>
        <p:blipFill>
          <a:blip r:embed="rId4"/>
          <a:stretch>
            <a:fillRect/>
          </a:stretch>
        </p:blipFill>
        <p:spPr>
          <a:xfrm>
            <a:off x="6095999" y="1688697"/>
            <a:ext cx="4451226" cy="3929912"/>
          </a:xfrm>
          <a:prstGeom prst="rect">
            <a:avLst/>
          </a:prstGeom>
        </p:spPr>
      </p:pic>
      <p:sp>
        <p:nvSpPr>
          <p:cNvPr id="6" name="CuadroTexto 5">
            <a:extLst>
              <a:ext uri="{FF2B5EF4-FFF2-40B4-BE49-F238E27FC236}">
                <a16:creationId xmlns:a16="http://schemas.microsoft.com/office/drawing/2014/main" id="{3CFED1E7-F476-C75E-F904-60C05EBEC0F7}"/>
              </a:ext>
            </a:extLst>
          </p:cNvPr>
          <p:cNvSpPr txBox="1"/>
          <p:nvPr/>
        </p:nvSpPr>
        <p:spPr>
          <a:xfrm>
            <a:off x="1268962" y="1948072"/>
            <a:ext cx="4063951" cy="3416320"/>
          </a:xfrm>
          <a:prstGeom prst="rect">
            <a:avLst/>
          </a:prstGeom>
          <a:noFill/>
        </p:spPr>
        <p:txBody>
          <a:bodyPr wrap="square" rtlCol="0">
            <a:spAutoFit/>
          </a:bodyPr>
          <a:lstStyle/>
          <a:p>
            <a:pPr algn="just"/>
            <a:r>
              <a:rPr lang="es-US" b="0" i="0" dirty="0">
                <a:solidFill>
                  <a:srgbClr val="42494F"/>
                </a:solidFill>
                <a:effectLst/>
                <a:latin typeface="Akzidenz Grotesk BQ Light"/>
              </a:rPr>
              <a:t>Un documento normalmente almacena información sobre un objeto y cualquiera de sus metadatos relacionados.</a:t>
            </a:r>
          </a:p>
          <a:p>
            <a:pPr algn="just"/>
            <a:endParaRPr lang="es-US" b="0" i="0" dirty="0">
              <a:solidFill>
                <a:srgbClr val="42494F"/>
              </a:solidFill>
              <a:effectLst/>
              <a:latin typeface="Akzidenz Grotesk BQ Light"/>
            </a:endParaRPr>
          </a:p>
          <a:p>
            <a:pPr algn="just"/>
            <a:r>
              <a:rPr lang="es-US" b="0" i="0" dirty="0">
                <a:solidFill>
                  <a:srgbClr val="42494F"/>
                </a:solidFill>
                <a:effectLst/>
                <a:latin typeface="Akzidenz Grotesk BQ Light"/>
              </a:rPr>
              <a:t>Los documentos almacenan datos en pares de valor de campo. Los valores pueden ser de una variedad de tipos y estructuras, incluidas cadenas, números, fechas, matrices u objetos. </a:t>
            </a:r>
          </a:p>
          <a:p>
            <a:pPr algn="just"/>
            <a:endParaRPr lang="es-US" dirty="0">
              <a:solidFill>
                <a:srgbClr val="42494F"/>
              </a:solidFill>
              <a:latin typeface="Akzidenz Grotesk BQ Light"/>
            </a:endParaRPr>
          </a:p>
          <a:p>
            <a:pPr algn="just"/>
            <a:r>
              <a:rPr lang="es-US" b="0" i="0" dirty="0">
                <a:solidFill>
                  <a:srgbClr val="42494F"/>
                </a:solidFill>
                <a:effectLst/>
                <a:latin typeface="Akzidenz Grotesk BQ Light"/>
              </a:rPr>
              <a:t>Los documentos se pueden almacenar en formatos como JSON, </a:t>
            </a:r>
            <a:r>
              <a:rPr lang="es-US" b="0" i="0" u="none" strike="noStrike" dirty="0">
                <a:effectLst/>
                <a:latin typeface="Akzidenz Grotesk BQ Light"/>
              </a:rPr>
              <a:t>BSON</a:t>
            </a:r>
            <a:r>
              <a:rPr lang="es-US" b="0" i="0" dirty="0">
                <a:solidFill>
                  <a:srgbClr val="42494F"/>
                </a:solidFill>
                <a:effectLst/>
                <a:latin typeface="Akzidenz Grotesk BQ Light"/>
              </a:rPr>
              <a:t> y XML.</a:t>
            </a:r>
            <a:endParaRPr lang="es-CO" dirty="0"/>
          </a:p>
        </p:txBody>
      </p:sp>
    </p:spTree>
    <p:extLst>
      <p:ext uri="{BB962C8B-B14F-4D97-AF65-F5344CB8AC3E}">
        <p14:creationId xmlns:p14="http://schemas.microsoft.com/office/powerpoint/2010/main" val="275743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118058" y="692106"/>
            <a:ext cx="5955883" cy="646331"/>
          </a:xfrm>
          <a:prstGeom prst="rect">
            <a:avLst/>
          </a:prstGeom>
          <a:noFill/>
        </p:spPr>
        <p:txBody>
          <a:bodyPr wrap="square" lIns="91440" tIns="45720" rIns="91440" bIns="45720" rtlCol="0" anchor="t">
            <a:spAutoFit/>
          </a:bodyPr>
          <a:lstStyle/>
          <a:p>
            <a:pPr algn="ctr"/>
            <a:r>
              <a:rPr lang="es-CO" sz="3600" dirty="0">
                <a:latin typeface="+mj-lt"/>
              </a:rPr>
              <a:t>Colecciones NoSQL</a:t>
            </a:r>
            <a:endParaRPr lang="en-CO" sz="3600" dirty="0">
              <a:latin typeface="+mj-lt"/>
            </a:endParaRPr>
          </a:p>
        </p:txBody>
      </p:sp>
      <p:sp>
        <p:nvSpPr>
          <p:cNvPr id="6" name="CuadroTexto 5">
            <a:extLst>
              <a:ext uri="{FF2B5EF4-FFF2-40B4-BE49-F238E27FC236}">
                <a16:creationId xmlns:a16="http://schemas.microsoft.com/office/drawing/2014/main" id="{3CFED1E7-F476-C75E-F904-60C05EBEC0F7}"/>
              </a:ext>
            </a:extLst>
          </p:cNvPr>
          <p:cNvSpPr txBox="1"/>
          <p:nvPr/>
        </p:nvSpPr>
        <p:spPr>
          <a:xfrm>
            <a:off x="1470211" y="2111468"/>
            <a:ext cx="4625788" cy="3416320"/>
          </a:xfrm>
          <a:prstGeom prst="rect">
            <a:avLst/>
          </a:prstGeom>
          <a:noFill/>
        </p:spPr>
        <p:txBody>
          <a:bodyPr wrap="square" rtlCol="0">
            <a:spAutoFit/>
          </a:bodyPr>
          <a:lstStyle/>
          <a:p>
            <a:pPr algn="just"/>
            <a:r>
              <a:rPr lang="es-US" b="0" i="0" dirty="0">
                <a:solidFill>
                  <a:srgbClr val="42494F"/>
                </a:solidFill>
                <a:effectLst/>
                <a:latin typeface="Akzidenz Grotesk BQ Light"/>
              </a:rPr>
              <a:t>Una colección es un grupo de documentos. Las colecciones suelen almacenar documentos que tienen contenidos similares.</a:t>
            </a:r>
          </a:p>
          <a:p>
            <a:pPr algn="just"/>
            <a:endParaRPr lang="es-US" b="0" i="0" dirty="0">
              <a:solidFill>
                <a:srgbClr val="42494F"/>
              </a:solidFill>
              <a:effectLst/>
              <a:latin typeface="Akzidenz Grotesk BQ Light"/>
            </a:endParaRPr>
          </a:p>
          <a:p>
            <a:pPr algn="just"/>
            <a:r>
              <a:rPr lang="es-US" b="0" i="0" dirty="0">
                <a:solidFill>
                  <a:srgbClr val="42494F"/>
                </a:solidFill>
                <a:effectLst/>
                <a:latin typeface="Akzidenz Grotesk BQ Light"/>
              </a:rPr>
              <a:t>No se requiere que todos los documentos de una colección tengan los mismos campos, porque las bases de datos de documentos tienen un esquema flexible. </a:t>
            </a:r>
            <a:endParaRPr lang="es-US" dirty="0">
              <a:solidFill>
                <a:srgbClr val="42494F"/>
              </a:solidFill>
              <a:latin typeface="Akzidenz Grotesk BQ Light"/>
            </a:endParaRPr>
          </a:p>
          <a:p>
            <a:pPr algn="just"/>
            <a:endParaRPr lang="es-US" b="0" i="0" dirty="0">
              <a:solidFill>
                <a:srgbClr val="42494F"/>
              </a:solidFill>
              <a:effectLst/>
              <a:latin typeface="Akzidenz Grotesk BQ Light"/>
            </a:endParaRPr>
          </a:p>
          <a:p>
            <a:pPr algn="just"/>
            <a:r>
              <a:rPr lang="es-US" b="0" i="0" dirty="0">
                <a:solidFill>
                  <a:srgbClr val="42494F"/>
                </a:solidFill>
                <a:effectLst/>
                <a:latin typeface="Akzidenz Grotesk BQ Light"/>
              </a:rPr>
              <a:t>En algunas ocasiones el esquema puede bloquearse opcionalmente cuando sea necesario.</a:t>
            </a:r>
          </a:p>
        </p:txBody>
      </p:sp>
      <p:pic>
        <p:nvPicPr>
          <p:cNvPr id="5" name="Imagen 4">
            <a:extLst>
              <a:ext uri="{FF2B5EF4-FFF2-40B4-BE49-F238E27FC236}">
                <a16:creationId xmlns:a16="http://schemas.microsoft.com/office/drawing/2014/main" id="{5292E58F-AFAE-24D5-C6DC-115BEE3882B1}"/>
              </a:ext>
            </a:extLst>
          </p:cNvPr>
          <p:cNvPicPr>
            <a:picLocks noChangeAspect="1"/>
          </p:cNvPicPr>
          <p:nvPr/>
        </p:nvPicPr>
        <p:blipFill>
          <a:blip r:embed="rId4"/>
          <a:stretch>
            <a:fillRect/>
          </a:stretch>
        </p:blipFill>
        <p:spPr>
          <a:xfrm>
            <a:off x="6658144" y="2086571"/>
            <a:ext cx="3497481" cy="3466114"/>
          </a:xfrm>
          <a:prstGeom prst="rect">
            <a:avLst/>
          </a:prstGeom>
        </p:spPr>
      </p:pic>
    </p:spTree>
    <p:extLst>
      <p:ext uri="{BB962C8B-B14F-4D97-AF65-F5344CB8AC3E}">
        <p14:creationId xmlns:p14="http://schemas.microsoft.com/office/powerpoint/2010/main" val="270253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118058" y="692106"/>
            <a:ext cx="5955883" cy="646331"/>
          </a:xfrm>
          <a:prstGeom prst="rect">
            <a:avLst/>
          </a:prstGeom>
          <a:noFill/>
        </p:spPr>
        <p:txBody>
          <a:bodyPr wrap="square" lIns="91440" tIns="45720" rIns="91440" bIns="45720" rtlCol="0" anchor="t">
            <a:spAutoFit/>
          </a:bodyPr>
          <a:lstStyle/>
          <a:p>
            <a:pPr algn="ctr"/>
            <a:r>
              <a:rPr lang="es-CO" sz="3600" dirty="0">
                <a:latin typeface="+mj-lt"/>
              </a:rPr>
              <a:t>Acercamiento MongoDB</a:t>
            </a:r>
            <a:endParaRPr lang="en-CO" sz="3600" dirty="0">
              <a:latin typeface="+mj-lt"/>
            </a:endParaRPr>
          </a:p>
        </p:txBody>
      </p:sp>
      <p:pic>
        <p:nvPicPr>
          <p:cNvPr id="4" name="Imagen 3">
            <a:extLst>
              <a:ext uri="{FF2B5EF4-FFF2-40B4-BE49-F238E27FC236}">
                <a16:creationId xmlns:a16="http://schemas.microsoft.com/office/drawing/2014/main" id="{AB18D462-3242-ABDD-0045-F807651C324F}"/>
              </a:ext>
            </a:extLst>
          </p:cNvPr>
          <p:cNvPicPr>
            <a:picLocks noChangeAspect="1"/>
          </p:cNvPicPr>
          <p:nvPr/>
        </p:nvPicPr>
        <p:blipFill rotWithShape="1">
          <a:blip r:embed="rId4"/>
          <a:srcRect l="257" r="-1"/>
          <a:stretch/>
        </p:blipFill>
        <p:spPr>
          <a:xfrm>
            <a:off x="2065468" y="2269863"/>
            <a:ext cx="7702038" cy="2786229"/>
          </a:xfrm>
          <a:prstGeom prst="rect">
            <a:avLst/>
          </a:prstGeom>
        </p:spPr>
      </p:pic>
    </p:spTree>
    <p:extLst>
      <p:ext uri="{BB962C8B-B14F-4D97-AF65-F5344CB8AC3E}">
        <p14:creationId xmlns:p14="http://schemas.microsoft.com/office/powerpoint/2010/main" val="176949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ítulo 1">
            <a:extLst>
              <a:ext uri="{FF2B5EF4-FFF2-40B4-BE49-F238E27FC236}">
                <a16:creationId xmlns:a16="http://schemas.microsoft.com/office/drawing/2014/main" id="{CA6E082C-A278-4689-BEE5-F67DB76750EE}"/>
              </a:ext>
            </a:extLst>
          </p:cNvPr>
          <p:cNvSpPr>
            <a:spLocks noGrp="1"/>
          </p:cNvSpPr>
          <p:nvPr>
            <p:ph type="title"/>
          </p:nvPr>
        </p:nvSpPr>
        <p:spPr>
          <a:xfrm>
            <a:off x="817440" y="748241"/>
            <a:ext cx="10515600" cy="1325563"/>
          </a:xfrm>
        </p:spPr>
        <p:txBody>
          <a:bodyPr>
            <a:noAutofit/>
          </a:bodyPr>
          <a:lstStyle/>
          <a:p>
            <a:r>
              <a:rPr lang="es-ES" sz="6000" dirty="0"/>
              <a:t>Fuentes</a:t>
            </a:r>
            <a:endParaRPr lang="es-CO" sz="6000" dirty="0"/>
          </a:p>
        </p:txBody>
      </p:sp>
      <p:sp>
        <p:nvSpPr>
          <p:cNvPr id="5" name="Marcador de contenido 4">
            <a:extLst>
              <a:ext uri="{FF2B5EF4-FFF2-40B4-BE49-F238E27FC236}">
                <a16:creationId xmlns:a16="http://schemas.microsoft.com/office/drawing/2014/main" id="{983BA5EB-7B53-4267-96C0-B95E5C4FB7B9}"/>
              </a:ext>
            </a:extLst>
          </p:cNvPr>
          <p:cNvSpPr>
            <a:spLocks noGrp="1"/>
          </p:cNvSpPr>
          <p:nvPr>
            <p:ph idx="1"/>
          </p:nvPr>
        </p:nvSpPr>
        <p:spPr>
          <a:xfrm>
            <a:off x="838200" y="2096325"/>
            <a:ext cx="10363200" cy="3832660"/>
          </a:xfrm>
        </p:spPr>
        <p:txBody>
          <a:bodyPr>
            <a:normAutofit/>
          </a:bodyPr>
          <a:lstStyle/>
          <a:p>
            <a:pPr marL="514350" indent="-514350">
              <a:buFont typeface="+mj-lt"/>
              <a:buAutoNum type="arabicPeriod"/>
            </a:pPr>
            <a:r>
              <a:rPr lang="es-CO" dirty="0">
                <a:hlinkClick r:id="rId4"/>
              </a:rPr>
              <a:t>https://www.mongodb.com/try/download/community</a:t>
            </a:r>
            <a:endParaRPr lang="es-CO" dirty="0"/>
          </a:p>
          <a:p>
            <a:pPr marL="514350" indent="-514350">
              <a:buFont typeface="+mj-lt"/>
              <a:buAutoNum type="arabicPeriod"/>
            </a:pPr>
            <a:r>
              <a:rPr lang="es-CO" dirty="0">
                <a:hlinkClick r:id="rId5"/>
              </a:rPr>
              <a:t>https://www.mongodb.com/docs/compass/current/query/filter/</a:t>
            </a:r>
            <a:endParaRPr lang="es-CO" dirty="0"/>
          </a:p>
          <a:p>
            <a:pPr marL="514350" indent="-514350">
              <a:buFont typeface="+mj-lt"/>
              <a:buAutoNum type="arabicPeriod"/>
            </a:pPr>
            <a:r>
              <a:rPr lang="es-CO" dirty="0">
                <a:hlinkClick r:id="rId6"/>
              </a:rPr>
              <a:t>https://www.mongodb.com/docs/manual/tutorial/query-documents/</a:t>
            </a: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p:txBody>
      </p:sp>
    </p:spTree>
    <p:extLst>
      <p:ext uri="{BB962C8B-B14F-4D97-AF65-F5344CB8AC3E}">
        <p14:creationId xmlns:p14="http://schemas.microsoft.com/office/powerpoint/2010/main" val="19703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C102415B-16B3-4235-B273-0788EBFE71BD}"/>
              </a:ext>
            </a:extLst>
          </p:cNvPr>
          <p:cNvSpPr txBox="1"/>
          <p:nvPr/>
        </p:nvSpPr>
        <p:spPr>
          <a:xfrm>
            <a:off x="6486080" y="2633219"/>
            <a:ext cx="1174293" cy="307777"/>
          </a:xfrm>
          <a:prstGeom prst="rect">
            <a:avLst/>
          </a:prstGeom>
          <a:noFill/>
        </p:spPr>
        <p:txBody>
          <a:bodyPr wrap="square" rtlCol="0">
            <a:spAutoFit/>
          </a:bodyPr>
          <a:lstStyle/>
          <a:p>
            <a:pPr algn="ctr"/>
            <a:r>
              <a:rPr lang="id-ID" sz="1400" b="1">
                <a:solidFill>
                  <a:schemeClr val="bg1"/>
                </a:solidFill>
                <a:latin typeface="Montserrat SemiBold" panose="00000700000000000000" pitchFamily="50" charset="0"/>
                <a:ea typeface="Lato" charset="0"/>
                <a:cs typeface="Lato" charset="0"/>
              </a:rPr>
              <a:t>CONCEPT</a:t>
            </a:r>
            <a:endParaRPr lang="en-US" sz="1400" b="1">
              <a:solidFill>
                <a:schemeClr val="bg1"/>
              </a:solidFill>
              <a:latin typeface="Montserrat SemiBold" panose="00000700000000000000" pitchFamily="50" charset="0"/>
              <a:ea typeface="Lato" charset="0"/>
              <a:cs typeface="Lato" charset="0"/>
            </a:endParaRPr>
          </a:p>
        </p:txBody>
      </p:sp>
      <p:sp>
        <p:nvSpPr>
          <p:cNvPr id="64" name="TextBox 63">
            <a:extLst>
              <a:ext uri="{FF2B5EF4-FFF2-40B4-BE49-F238E27FC236}">
                <a16:creationId xmlns:a16="http://schemas.microsoft.com/office/drawing/2014/main" id="{20AB5045-5C55-4090-B8D5-23552687ABFC}"/>
              </a:ext>
            </a:extLst>
          </p:cNvPr>
          <p:cNvSpPr txBox="1"/>
          <p:nvPr/>
        </p:nvSpPr>
        <p:spPr>
          <a:xfrm>
            <a:off x="7888167" y="1825009"/>
            <a:ext cx="1174293" cy="307777"/>
          </a:xfrm>
          <a:prstGeom prst="rect">
            <a:avLst/>
          </a:prstGeom>
          <a:noFill/>
        </p:spPr>
        <p:txBody>
          <a:bodyPr wrap="square" rtlCol="0">
            <a:spAutoFit/>
          </a:bodyPr>
          <a:lstStyle/>
          <a:p>
            <a:pPr algn="ctr"/>
            <a:r>
              <a:rPr lang="id-ID" sz="1400" b="1">
                <a:solidFill>
                  <a:schemeClr val="bg1"/>
                </a:solidFill>
                <a:latin typeface="Montserrat SemiBold" panose="00000700000000000000" pitchFamily="50" charset="0"/>
                <a:ea typeface="Lato" charset="0"/>
                <a:cs typeface="Lato" charset="0"/>
              </a:rPr>
              <a:t>STRATEGY</a:t>
            </a:r>
            <a:endParaRPr lang="en-US" sz="1400" b="1">
              <a:solidFill>
                <a:schemeClr val="bg1"/>
              </a:solidFill>
              <a:latin typeface="Montserrat SemiBold" panose="00000700000000000000" pitchFamily="50" charset="0"/>
              <a:ea typeface="Lato" charset="0"/>
              <a:cs typeface="Lato" charset="0"/>
            </a:endParaRPr>
          </a:p>
        </p:txBody>
      </p:sp>
      <p:sp>
        <p:nvSpPr>
          <p:cNvPr id="65" name="TextBox 64">
            <a:extLst>
              <a:ext uri="{FF2B5EF4-FFF2-40B4-BE49-F238E27FC236}">
                <a16:creationId xmlns:a16="http://schemas.microsoft.com/office/drawing/2014/main" id="{CA01183B-E863-43B0-B1D7-25B769A8020D}"/>
              </a:ext>
            </a:extLst>
          </p:cNvPr>
          <p:cNvSpPr txBox="1"/>
          <p:nvPr/>
        </p:nvSpPr>
        <p:spPr>
          <a:xfrm>
            <a:off x="9160435" y="2628049"/>
            <a:ext cx="1174293" cy="307777"/>
          </a:xfrm>
          <a:prstGeom prst="rect">
            <a:avLst/>
          </a:prstGeom>
          <a:noFill/>
        </p:spPr>
        <p:txBody>
          <a:bodyPr wrap="square" rtlCol="0">
            <a:spAutoFit/>
          </a:bodyPr>
          <a:lstStyle/>
          <a:p>
            <a:pPr algn="ctr"/>
            <a:r>
              <a:rPr lang="id-ID" sz="1400" b="1">
                <a:solidFill>
                  <a:schemeClr val="bg1"/>
                </a:solidFill>
                <a:latin typeface="Montserrat SemiBold" panose="00000700000000000000" pitchFamily="50" charset="0"/>
                <a:ea typeface="Lato" charset="0"/>
                <a:cs typeface="Lato" charset="0"/>
              </a:rPr>
              <a:t>PROMOTE</a:t>
            </a:r>
            <a:endParaRPr lang="en-US" sz="1400" b="1">
              <a:solidFill>
                <a:schemeClr val="bg1"/>
              </a:solidFill>
              <a:latin typeface="Montserrat SemiBold" panose="00000700000000000000" pitchFamily="50" charset="0"/>
              <a:ea typeface="Lato" charset="0"/>
              <a:cs typeface="Lato" charset="0"/>
            </a:endParaRPr>
          </a:p>
        </p:txBody>
      </p:sp>
      <p:pic>
        <p:nvPicPr>
          <p:cNvPr id="59" name="Imagen 58"/>
          <p:cNvPicPr>
            <a:picLocks noChangeAspect="1"/>
          </p:cNvPicPr>
          <p:nvPr/>
        </p:nvPicPr>
        <p:blipFill>
          <a:blip r:embed="rId3"/>
          <a:stretch>
            <a:fillRect/>
          </a:stretch>
        </p:blipFill>
        <p:spPr>
          <a:xfrm>
            <a:off x="896750" y="760290"/>
            <a:ext cx="4643438" cy="1436838"/>
          </a:xfrm>
          <a:prstGeom prst="rect">
            <a:avLst/>
          </a:prstGeom>
        </p:spPr>
      </p:pic>
      <p:sp>
        <p:nvSpPr>
          <p:cNvPr id="80" name="Rectángulo 79"/>
          <p:cNvSpPr/>
          <p:nvPr/>
        </p:nvSpPr>
        <p:spPr>
          <a:xfrm>
            <a:off x="0" y="760289"/>
            <a:ext cx="487680" cy="14232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0" name="TextBox 3">
            <a:extLst>
              <a:ext uri="{FF2B5EF4-FFF2-40B4-BE49-F238E27FC236}">
                <a16:creationId xmlns:a16="http://schemas.microsoft.com/office/drawing/2014/main" id="{C4FBCA7C-7E66-427A-AE80-D1AA30F47C49}"/>
              </a:ext>
            </a:extLst>
          </p:cNvPr>
          <p:cNvSpPr txBox="1"/>
          <p:nvPr/>
        </p:nvSpPr>
        <p:spPr>
          <a:xfrm>
            <a:off x="208698" y="2469973"/>
            <a:ext cx="6019542" cy="461665"/>
          </a:xfrm>
          <a:prstGeom prst="rect">
            <a:avLst/>
          </a:prstGeom>
          <a:noFill/>
        </p:spPr>
        <p:txBody>
          <a:bodyPr wrap="square" rtlCol="0">
            <a:spAutoFit/>
          </a:bodyPr>
          <a:lstStyle/>
          <a:p>
            <a:pPr algn="ctr"/>
            <a:r>
              <a:rPr lang="en-US" sz="2400" spc="60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pic>
        <p:nvPicPr>
          <p:cNvPr id="3" name="Imagen 2"/>
          <p:cNvPicPr>
            <a:picLocks noChangeAspect="1"/>
          </p:cNvPicPr>
          <p:nvPr/>
        </p:nvPicPr>
        <p:blipFill>
          <a:blip r:embed="rId4"/>
          <a:stretch>
            <a:fillRect/>
          </a:stretch>
        </p:blipFill>
        <p:spPr>
          <a:xfrm rot="7268734">
            <a:off x="-170247" y="1176459"/>
            <a:ext cx="1019955" cy="685282"/>
          </a:xfrm>
          <a:prstGeom prst="rect">
            <a:avLst/>
          </a:prstGeom>
        </p:spPr>
      </p:pic>
      <p:sp>
        <p:nvSpPr>
          <p:cNvPr id="36" name="Rectángulo 35"/>
          <p:cNvSpPr/>
          <p:nvPr/>
        </p:nvSpPr>
        <p:spPr>
          <a:xfrm>
            <a:off x="711673" y="2584213"/>
            <a:ext cx="128394" cy="23520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ítulo 1"/>
          <p:cNvSpPr txBox="1">
            <a:spLocks/>
          </p:cNvSpPr>
          <p:nvPr/>
        </p:nvSpPr>
        <p:spPr>
          <a:xfrm>
            <a:off x="907221" y="4008551"/>
            <a:ext cx="4923547" cy="2990339"/>
          </a:xfrm>
          <a:prstGeom prst="rect">
            <a:avLst/>
          </a:prstGeom>
        </p:spPr>
        <p:txBody>
          <a:bodyPr/>
          <a:lstStyle>
            <a:lvl1pPr algn="l" defTabSz="914400" rtl="0" eaLnBrk="1" latinLnBrk="0" hangingPunct="1">
              <a:lnSpc>
                <a:spcPct val="90000"/>
              </a:lnSpc>
              <a:spcBef>
                <a:spcPct val="0"/>
              </a:spcBef>
              <a:buNone/>
              <a:defRPr lang="en-US" sz="2500" b="1" i="0" kern="1200" baseline="0" dirty="0">
                <a:solidFill>
                  <a:srgbClr val="002060"/>
                </a:solidFill>
                <a:latin typeface="Segoe UI" panose="020B0502040204020203" pitchFamily="34" charset="0"/>
                <a:ea typeface="+mj-ea"/>
                <a:cs typeface="Segoe UI" panose="020B0502040204020203" pitchFamily="34" charset="0"/>
              </a:defRPr>
            </a:lvl1pPr>
          </a:lstStyle>
          <a:p>
            <a:r>
              <a:rPr lang="en-US" sz="3000" b="0" dirty="0" err="1">
                <a:solidFill>
                  <a:schemeClr val="accent6">
                    <a:lumMod val="50000"/>
                  </a:schemeClr>
                </a:solidFill>
                <a:latin typeface="Agency FB"/>
                <a:ea typeface="Futura PT Cond Book" charset="0"/>
                <a:cs typeface="Futura PT Cond Book" charset="0"/>
              </a:rPr>
              <a:t>Corporación</a:t>
            </a:r>
            <a:r>
              <a:rPr lang="en-US" sz="3000" b="0" dirty="0">
                <a:solidFill>
                  <a:schemeClr val="accent6">
                    <a:lumMod val="50000"/>
                  </a:schemeClr>
                </a:solidFill>
                <a:latin typeface="Agency FB"/>
                <a:ea typeface="Futura PT Cond Book" charset="0"/>
                <a:cs typeface="Futura PT Cond Book" charset="0"/>
              </a:rPr>
              <a:t> MAKAIA</a:t>
            </a:r>
          </a:p>
          <a:p>
            <a:r>
              <a:rPr lang="en-US" sz="3000" b="0" dirty="0">
                <a:solidFill>
                  <a:schemeClr val="accent6">
                    <a:lumMod val="50000"/>
                  </a:schemeClr>
                </a:solidFill>
                <a:latin typeface="Agency FB"/>
                <a:ea typeface="Futura PT Cond Book" charset="0"/>
                <a:cs typeface="Futura PT Cond Book" charset="0"/>
              </a:rPr>
              <a:t>Medellín, Colombia</a:t>
            </a:r>
          </a:p>
          <a:p>
            <a:r>
              <a:rPr lang="en-US" sz="3000" b="0" dirty="0">
                <a:solidFill>
                  <a:schemeClr val="accent6">
                    <a:lumMod val="50000"/>
                  </a:schemeClr>
                </a:solidFill>
                <a:latin typeface="Agency FB"/>
                <a:ea typeface="Futura PT Cond Book" charset="0"/>
                <a:cs typeface="Futura PT Cond Book" charset="0"/>
              </a:rPr>
              <a:t>Carrera 43A – 34-155. </a:t>
            </a:r>
            <a:r>
              <a:rPr lang="en-US" sz="3000" b="0" dirty="0" err="1">
                <a:solidFill>
                  <a:schemeClr val="accent6">
                    <a:lumMod val="50000"/>
                  </a:schemeClr>
                </a:solidFill>
                <a:latin typeface="Agency FB"/>
                <a:ea typeface="Futura PT Cond Book" charset="0"/>
                <a:cs typeface="Futura PT Cond Book" charset="0"/>
              </a:rPr>
              <a:t>Almacentro</a:t>
            </a:r>
            <a:endParaRPr lang="en-US" sz="3000" b="0" dirty="0">
              <a:solidFill>
                <a:schemeClr val="accent6">
                  <a:lumMod val="50000"/>
                </a:schemeClr>
              </a:solidFill>
              <a:latin typeface="Agency FB"/>
              <a:ea typeface="Futura PT Cond Book" charset="0"/>
              <a:cs typeface="Futura PT Cond Book" charset="0"/>
            </a:endParaRPr>
          </a:p>
          <a:p>
            <a:r>
              <a:rPr lang="en-US" sz="3000" b="0" dirty="0">
                <a:solidFill>
                  <a:schemeClr val="accent6">
                    <a:lumMod val="50000"/>
                  </a:schemeClr>
                </a:solidFill>
                <a:latin typeface="Agency FB"/>
                <a:ea typeface="Futura PT Cond Book" charset="0"/>
                <a:cs typeface="Futura PT Cond Book" charset="0"/>
              </a:rPr>
              <a:t>Torre Norte, </a:t>
            </a:r>
            <a:r>
              <a:rPr lang="en-US" sz="3000" b="0" dirty="0" err="1">
                <a:solidFill>
                  <a:schemeClr val="accent6">
                    <a:lumMod val="50000"/>
                  </a:schemeClr>
                </a:solidFill>
                <a:latin typeface="Agency FB"/>
                <a:ea typeface="Futura PT Cond Book" charset="0"/>
                <a:cs typeface="Futura PT Cond Book" charset="0"/>
              </a:rPr>
              <a:t>Oficina</a:t>
            </a:r>
            <a:r>
              <a:rPr lang="en-US" sz="3000" b="0" dirty="0">
                <a:solidFill>
                  <a:schemeClr val="accent6">
                    <a:lumMod val="50000"/>
                  </a:schemeClr>
                </a:solidFill>
                <a:latin typeface="Agency FB"/>
                <a:ea typeface="Futura PT Cond Book" charset="0"/>
                <a:cs typeface="Futura PT Cond Book" charset="0"/>
              </a:rPr>
              <a:t> 701</a:t>
            </a:r>
          </a:p>
          <a:p>
            <a:r>
              <a:rPr lang="en-US" sz="3000" b="0" dirty="0" err="1">
                <a:solidFill>
                  <a:schemeClr val="accent6">
                    <a:lumMod val="50000"/>
                  </a:schemeClr>
                </a:solidFill>
                <a:latin typeface="Agency FB"/>
                <a:ea typeface="Futura PT Cond Book" charset="0"/>
                <a:cs typeface="Futura PT Cond Book" charset="0"/>
              </a:rPr>
              <a:t>Teléfono</a:t>
            </a:r>
            <a:r>
              <a:rPr lang="en-US" sz="3000" b="0" dirty="0">
                <a:solidFill>
                  <a:schemeClr val="accent6">
                    <a:lumMod val="50000"/>
                  </a:schemeClr>
                </a:solidFill>
                <a:latin typeface="Agency FB"/>
                <a:ea typeface="Futura PT Cond Book" charset="0"/>
                <a:cs typeface="Futura PT Cond Book" charset="0"/>
              </a:rPr>
              <a:t>: (+574) 448 03 74</a:t>
            </a:r>
          </a:p>
          <a:p>
            <a:r>
              <a:rPr lang="en-US" sz="3000" b="0" dirty="0" err="1">
                <a:solidFill>
                  <a:schemeClr val="accent6">
                    <a:lumMod val="50000"/>
                  </a:schemeClr>
                </a:solidFill>
                <a:latin typeface="Agency FB"/>
                <a:ea typeface="Futura PT Cond Book" charset="0"/>
                <a:cs typeface="Futura PT Cond Book" charset="0"/>
              </a:rPr>
              <a:t>Móvil</a:t>
            </a:r>
            <a:r>
              <a:rPr lang="en-US" sz="3000" b="0" dirty="0">
                <a:solidFill>
                  <a:schemeClr val="accent6">
                    <a:lumMod val="50000"/>
                  </a:schemeClr>
                </a:solidFill>
                <a:latin typeface="Agency FB"/>
                <a:ea typeface="Futura PT Cond Book" charset="0"/>
                <a:cs typeface="Futura PT Cond Book" charset="0"/>
              </a:rPr>
              <a:t>: (+57) 320 761 01 76</a:t>
            </a:r>
          </a:p>
          <a:p>
            <a:endParaRPr lang="en-US" sz="3200" b="0" dirty="0">
              <a:solidFill>
                <a:schemeClr val="accent6">
                  <a:lumMod val="50000"/>
                </a:schemeClr>
              </a:solidFill>
              <a:latin typeface="Agency FB"/>
              <a:ea typeface="Futura PT Cond Book" charset="0"/>
              <a:cs typeface="Futura PT Cond Book" charset="0"/>
            </a:endParaRPr>
          </a:p>
          <a:p>
            <a:endParaRPr lang="en-US" sz="3200" b="0" dirty="0">
              <a:solidFill>
                <a:schemeClr val="accent6">
                  <a:lumMod val="50000"/>
                </a:schemeClr>
              </a:solidFill>
              <a:latin typeface="Agency FB"/>
              <a:ea typeface="Futura PT Cond Book" charset="0"/>
              <a:cs typeface="Futura PT Cond Book" charset="0"/>
            </a:endParaRPr>
          </a:p>
          <a:p>
            <a:endParaRPr lang="en-US" sz="3200" dirty="0">
              <a:solidFill>
                <a:schemeClr val="accent6">
                  <a:lumMod val="50000"/>
                </a:schemeClr>
              </a:solidFill>
              <a:latin typeface="Agency FB"/>
              <a:ea typeface="Futura PT Cond Book" charset="0"/>
              <a:cs typeface="Futura PT Cond Book" charset="0"/>
            </a:endParaRPr>
          </a:p>
          <a:p>
            <a:endParaRPr lang="en-US" sz="3200" dirty="0">
              <a:solidFill>
                <a:schemeClr val="accent6">
                  <a:lumMod val="50000"/>
                </a:schemeClr>
              </a:solidFill>
              <a:latin typeface="Agency FB"/>
              <a:ea typeface="Futura PT Cond Book" charset="0"/>
              <a:cs typeface="Futura PT Cond Book" charset="0"/>
            </a:endParaRPr>
          </a:p>
          <a:p>
            <a:endParaRPr lang="en-US" sz="3200" dirty="0">
              <a:solidFill>
                <a:schemeClr val="accent6">
                  <a:lumMod val="50000"/>
                </a:schemeClr>
              </a:solidFill>
              <a:latin typeface="Agency FB"/>
              <a:ea typeface="Futura PT Cond Book" charset="0"/>
              <a:cs typeface="Futura PT Cond Book" charset="0"/>
            </a:endParaRPr>
          </a:p>
        </p:txBody>
      </p:sp>
      <p:pic>
        <p:nvPicPr>
          <p:cNvPr id="16" name="Imagen 15"/>
          <p:cNvPicPr>
            <a:picLocks noChangeAspect="1"/>
          </p:cNvPicPr>
          <p:nvPr/>
        </p:nvPicPr>
        <p:blipFill rotWithShape="1">
          <a:blip r:embed="rId5" cstate="email">
            <a:extLst>
              <a:ext uri="{28A0092B-C50C-407E-A947-70E740481C1C}">
                <a14:useLocalDpi xmlns:a14="http://schemas.microsoft.com/office/drawing/2010/main" val="0"/>
              </a:ext>
            </a:extLst>
          </a:blip>
          <a:srcRect l="24761" t="2212" r="24681" b="3006"/>
          <a:stretch/>
        </p:blipFill>
        <p:spPr>
          <a:xfrm>
            <a:off x="6486080" y="6279314"/>
            <a:ext cx="587960" cy="578686"/>
          </a:xfrm>
          <a:prstGeom prst="rect">
            <a:avLst/>
          </a:prstGeom>
        </p:spPr>
      </p:pic>
      <p:pic>
        <p:nvPicPr>
          <p:cNvPr id="17" name="Imagen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328" y="6279315"/>
            <a:ext cx="578686" cy="578686"/>
          </a:xfrm>
          <a:prstGeom prst="rect">
            <a:avLst/>
          </a:prstGeom>
        </p:spPr>
      </p:pic>
      <p:pic>
        <p:nvPicPr>
          <p:cNvPr id="19" name="Imagen 18"/>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151473" y="6279314"/>
            <a:ext cx="578686" cy="578686"/>
          </a:xfrm>
          <a:prstGeom prst="rect">
            <a:avLst/>
          </a:prstGeom>
        </p:spPr>
      </p:pic>
      <p:pic>
        <p:nvPicPr>
          <p:cNvPr id="20" name="Imagen 19"/>
          <p:cNvPicPr>
            <a:picLocks noChangeAspect="1"/>
          </p:cNvPicPr>
          <p:nvPr/>
        </p:nvPicPr>
        <p:blipFill rotWithShape="1">
          <a:blip r:embed="rId8" cstate="email">
            <a:extLst>
              <a:ext uri="{28A0092B-C50C-407E-A947-70E740481C1C}">
                <a14:useLocalDpi xmlns:a14="http://schemas.microsoft.com/office/drawing/2010/main" val="0"/>
              </a:ext>
            </a:extLst>
          </a:blip>
          <a:srcRect l="23915" t="8391" r="23915" b="7895"/>
          <a:stretch/>
        </p:blipFill>
        <p:spPr>
          <a:xfrm>
            <a:off x="8450447" y="6279314"/>
            <a:ext cx="580973" cy="578686"/>
          </a:xfrm>
          <a:prstGeom prst="rect">
            <a:avLst/>
          </a:prstGeom>
        </p:spPr>
      </p:pic>
      <p:pic>
        <p:nvPicPr>
          <p:cNvPr id="21" name="Imagen 20"/>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9028326" y="6075148"/>
            <a:ext cx="987017" cy="987017"/>
          </a:xfrm>
          <a:prstGeom prst="rect">
            <a:avLst/>
          </a:prstGeom>
        </p:spPr>
      </p:pic>
      <p:sp>
        <p:nvSpPr>
          <p:cNvPr id="23" name="Título 1"/>
          <p:cNvSpPr txBox="1">
            <a:spLocks/>
          </p:cNvSpPr>
          <p:nvPr/>
        </p:nvSpPr>
        <p:spPr>
          <a:xfrm>
            <a:off x="10054613" y="6261205"/>
            <a:ext cx="2697801" cy="596795"/>
          </a:xfrm>
          <a:prstGeom prst="rect">
            <a:avLst/>
          </a:prstGeom>
        </p:spPr>
        <p:txBody>
          <a:bodyPr lIns="91440" tIns="45720" rIns="91440" bIns="45720" anchor="t"/>
          <a:lstStyle>
            <a:lvl1pPr algn="l" defTabSz="914400" rtl="0" eaLnBrk="1" latinLnBrk="0" hangingPunct="1">
              <a:lnSpc>
                <a:spcPct val="90000"/>
              </a:lnSpc>
              <a:spcBef>
                <a:spcPct val="0"/>
              </a:spcBef>
              <a:buNone/>
              <a:defRPr lang="en-US" sz="2500" b="1" i="0" kern="1200" baseline="0" dirty="0">
                <a:solidFill>
                  <a:srgbClr val="002060"/>
                </a:solidFill>
                <a:latin typeface="Segoe UI" panose="020B0502040204020203" pitchFamily="34" charset="0"/>
                <a:ea typeface="+mj-ea"/>
                <a:cs typeface="Segoe UI" panose="020B0502040204020203" pitchFamily="34" charset="0"/>
              </a:defRPr>
            </a:lvl1pPr>
          </a:lstStyle>
          <a:p>
            <a:r>
              <a:rPr lang="en-US" sz="3200" b="0">
                <a:solidFill>
                  <a:srgbClr val="7F7F7F"/>
                </a:solidFill>
                <a:latin typeface="Futura PT Cond Book"/>
                <a:ea typeface="Futura PT Cond Book" charset="0"/>
                <a:cs typeface="Futura PT Cond Book" charset="0"/>
              </a:rPr>
              <a:t>@</a:t>
            </a:r>
            <a:r>
              <a:rPr lang="en-US" sz="3200" b="0">
                <a:solidFill>
                  <a:schemeClr val="accent5">
                    <a:lumMod val="50000"/>
                  </a:schemeClr>
                </a:solidFill>
                <a:latin typeface="Agency FB"/>
                <a:ea typeface="Futura PT Cond Book" charset="0"/>
                <a:cs typeface="Futura PT Cond Book" charset="0"/>
              </a:rPr>
              <a:t>makaiaorg</a:t>
            </a:r>
          </a:p>
          <a:p>
            <a:endParaRPr lang="en-US" sz="3200" b="0">
              <a:solidFill>
                <a:srgbClr val="7F7F7F"/>
              </a:solidFill>
              <a:latin typeface="Futura PT Cond Book" charset="0"/>
              <a:ea typeface="Futura PT Cond Book" charset="0"/>
              <a:cs typeface="Futura PT Cond Book" charset="0"/>
            </a:endParaRPr>
          </a:p>
          <a:p>
            <a:endParaRPr lang="en-US" sz="3200" b="0">
              <a:solidFill>
                <a:srgbClr val="7F7F7F"/>
              </a:solidFill>
              <a:latin typeface="Futura PT Cond Book" charset="0"/>
              <a:ea typeface="Futura PT Cond Book" charset="0"/>
              <a:cs typeface="Futura PT Cond Book" charset="0"/>
            </a:endParaRPr>
          </a:p>
          <a:p>
            <a:endParaRPr lang="en-US" sz="3200" b="0">
              <a:solidFill>
                <a:srgbClr val="7F7F7F"/>
              </a:solidFill>
              <a:latin typeface="Futura PT Cond Book" charset="0"/>
              <a:ea typeface="Futura PT Cond Book" charset="0"/>
              <a:cs typeface="Futura PT Cond Book" charset="0"/>
            </a:endParaRPr>
          </a:p>
          <a:p>
            <a:endParaRPr lang="en-US" sz="3200">
              <a:latin typeface="Futura PT Cond Book" charset="0"/>
              <a:ea typeface="Futura PT Cond Book" charset="0"/>
              <a:cs typeface="Futura PT Cond Book" charset="0"/>
            </a:endParaRPr>
          </a:p>
          <a:p>
            <a:endParaRPr lang="en-US" sz="3200">
              <a:latin typeface="Futura PT Cond Book" charset="0"/>
              <a:ea typeface="Futura PT Cond Book" charset="0"/>
              <a:cs typeface="Futura PT Cond Book" charset="0"/>
            </a:endParaRPr>
          </a:p>
          <a:p>
            <a:endParaRPr lang="en-US" sz="3200">
              <a:latin typeface="Futura PT Cond Book" charset="0"/>
              <a:ea typeface="Futura PT Cond Book" charset="0"/>
              <a:cs typeface="Futura PT Cond Book" charset="0"/>
            </a:endParaRPr>
          </a:p>
        </p:txBody>
      </p:sp>
      <p:sp>
        <p:nvSpPr>
          <p:cNvPr id="4" name="Rectángulo 3"/>
          <p:cNvSpPr/>
          <p:nvPr/>
        </p:nvSpPr>
        <p:spPr>
          <a:xfrm>
            <a:off x="997376" y="2803870"/>
            <a:ext cx="5786893" cy="646331"/>
          </a:xfrm>
          <a:prstGeom prst="rect">
            <a:avLst/>
          </a:prstGeom>
        </p:spPr>
        <p:txBody>
          <a:bodyPr wrap="square" lIns="91440" tIns="45720" rIns="91440" bIns="45720" anchor="t">
            <a:spAutoFit/>
          </a:bodyPr>
          <a:lstStyle/>
          <a:p>
            <a:r>
              <a:rPr lang="en-US" sz="3600" dirty="0">
                <a:solidFill>
                  <a:schemeClr val="accent5">
                    <a:lumMod val="50000"/>
                  </a:schemeClr>
                </a:solidFill>
                <a:latin typeface="Agency FB"/>
                <a:ea typeface="Futura PT Cond Book" charset="0"/>
                <a:cs typeface="Futura PT Cond Book" charset="0"/>
              </a:rPr>
              <a:t>Info: comunicaciones@makaia.org</a:t>
            </a:r>
          </a:p>
        </p:txBody>
      </p:sp>
    </p:spTree>
    <p:extLst>
      <p:ext uri="{BB962C8B-B14F-4D97-AF65-F5344CB8AC3E}">
        <p14:creationId xmlns:p14="http://schemas.microsoft.com/office/powerpoint/2010/main" val="19871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arn(inVertical)">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54DF2-188F-49E3-98A5-A590FA054F00}"/>
              </a:ext>
            </a:extLst>
          </p:cNvPr>
          <p:cNvSpPr>
            <a:spLocks noGrp="1"/>
          </p:cNvSpPr>
          <p:nvPr>
            <p:ph type="title"/>
          </p:nvPr>
        </p:nvSpPr>
        <p:spPr>
          <a:xfrm>
            <a:off x="1354567" y="889769"/>
            <a:ext cx="5777753" cy="1325563"/>
          </a:xfrm>
        </p:spPr>
        <p:txBody>
          <a:bodyPr/>
          <a:lstStyle/>
          <a:p>
            <a:r>
              <a:rPr lang="es-CO" sz="6000" dirty="0"/>
              <a:t>Contenido</a:t>
            </a:r>
            <a:endParaRPr lang="es-CO" dirty="0"/>
          </a:p>
        </p:txBody>
      </p:sp>
      <p:sp>
        <p:nvSpPr>
          <p:cNvPr id="3" name="Marcador de contenido 2">
            <a:extLst>
              <a:ext uri="{FF2B5EF4-FFF2-40B4-BE49-F238E27FC236}">
                <a16:creationId xmlns:a16="http://schemas.microsoft.com/office/drawing/2014/main" id="{F9187BBA-0C9F-41F2-BBC8-85519317D2D3}"/>
              </a:ext>
            </a:extLst>
          </p:cNvPr>
          <p:cNvSpPr>
            <a:spLocks noGrp="1"/>
          </p:cNvSpPr>
          <p:nvPr>
            <p:ph idx="1"/>
          </p:nvPr>
        </p:nvSpPr>
        <p:spPr>
          <a:xfrm>
            <a:off x="425201" y="3271238"/>
            <a:ext cx="8319868" cy="4400621"/>
          </a:xfrm>
        </p:spPr>
        <p:txBody>
          <a:bodyPr vert="horz" lIns="91440" tIns="45720" rIns="91440" bIns="45720" rtlCol="0" anchor="t">
            <a:normAutofit/>
          </a:bodyPr>
          <a:lstStyle/>
          <a:p>
            <a:pPr marL="1885950" lvl="3" indent="-514350">
              <a:buFont typeface="+mj-lt"/>
              <a:buAutoNum type="arabicPeriod"/>
            </a:pPr>
            <a:r>
              <a:rPr lang="es-ES" sz="2000" dirty="0"/>
              <a:t>Introducción a bases de datos no relacionales</a:t>
            </a:r>
          </a:p>
          <a:p>
            <a:pPr marL="1885950" lvl="3" indent="-514350">
              <a:buFont typeface="+mj-lt"/>
              <a:buAutoNum type="arabicPeriod"/>
            </a:pPr>
            <a:r>
              <a:rPr lang="es-ES" sz="2000" dirty="0"/>
              <a:t>Surgimiento del NoSQL</a:t>
            </a:r>
          </a:p>
          <a:p>
            <a:pPr marL="1885950" lvl="3" indent="-514350">
              <a:buFont typeface="+mj-lt"/>
              <a:buAutoNum type="arabicPeriod"/>
            </a:pPr>
            <a:r>
              <a:rPr lang="es-ES" sz="2000" dirty="0"/>
              <a:t>Tipos de BD NoSQL</a:t>
            </a:r>
          </a:p>
          <a:p>
            <a:pPr marL="1885950" lvl="3" indent="-514350">
              <a:buFont typeface="+mj-lt"/>
              <a:buAutoNum type="arabicPeriod"/>
            </a:pPr>
            <a:r>
              <a:rPr lang="es-ES" sz="2000" dirty="0"/>
              <a:t>Ventajas de NoSQL</a:t>
            </a:r>
          </a:p>
          <a:p>
            <a:pPr marL="1885950" lvl="3" indent="-514350">
              <a:buFont typeface="+mj-lt"/>
              <a:buAutoNum type="arabicPeriod"/>
            </a:pPr>
            <a:r>
              <a:rPr lang="es-ES" sz="2000" dirty="0"/>
              <a:t>Documentos y Colecciones</a:t>
            </a:r>
          </a:p>
          <a:p>
            <a:pPr marL="1885950" lvl="3" indent="-514350">
              <a:buFont typeface="+mj-lt"/>
              <a:buAutoNum type="arabicPeriod"/>
            </a:pPr>
            <a:r>
              <a:rPr lang="es-ES" sz="2000" dirty="0"/>
              <a:t>Acercamiento a MongoDB</a:t>
            </a:r>
          </a:p>
          <a:p>
            <a:pPr marL="1885950" lvl="3" indent="-514350">
              <a:buFont typeface="+mj-lt"/>
              <a:buAutoNum type="arabicPeriod"/>
            </a:pPr>
            <a:endParaRPr lang="es-ES" sz="2000" dirty="0"/>
          </a:p>
        </p:txBody>
      </p:sp>
    </p:spTree>
    <p:extLst>
      <p:ext uri="{BB962C8B-B14F-4D97-AF65-F5344CB8AC3E}">
        <p14:creationId xmlns:p14="http://schemas.microsoft.com/office/powerpoint/2010/main" val="106698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392A103E-8C4C-A963-514D-6B57303804F2}"/>
              </a:ext>
            </a:extLst>
          </p:cNvPr>
          <p:cNvSpPr txBox="1"/>
          <p:nvPr/>
        </p:nvSpPr>
        <p:spPr>
          <a:xfrm>
            <a:off x="2982084" y="1168168"/>
            <a:ext cx="6135974" cy="646331"/>
          </a:xfrm>
          <a:prstGeom prst="rect">
            <a:avLst/>
          </a:prstGeom>
          <a:noFill/>
        </p:spPr>
        <p:txBody>
          <a:bodyPr wrap="square" lIns="91440" tIns="45720" rIns="91440" bIns="45720" rtlCol="0" anchor="t">
            <a:spAutoFit/>
          </a:bodyPr>
          <a:lstStyle/>
          <a:p>
            <a:pPr algn="ctr"/>
            <a:r>
              <a:rPr lang="es-CO" sz="3600" dirty="0">
                <a:latin typeface="+mj-lt"/>
              </a:rPr>
              <a:t>Problemática</a:t>
            </a:r>
            <a:endParaRPr lang="en-CO" sz="3600" dirty="0">
              <a:latin typeface="+mj-lt"/>
            </a:endParaRPr>
          </a:p>
        </p:txBody>
      </p:sp>
      <p:sp>
        <p:nvSpPr>
          <p:cNvPr id="4" name="CuadroTexto 3">
            <a:extLst>
              <a:ext uri="{FF2B5EF4-FFF2-40B4-BE49-F238E27FC236}">
                <a16:creationId xmlns:a16="http://schemas.microsoft.com/office/drawing/2014/main" id="{6DA68844-CD8F-6E5F-93A8-CC160390D7B5}"/>
              </a:ext>
            </a:extLst>
          </p:cNvPr>
          <p:cNvSpPr txBox="1"/>
          <p:nvPr/>
        </p:nvSpPr>
        <p:spPr>
          <a:xfrm>
            <a:off x="2350343" y="2379685"/>
            <a:ext cx="7491314" cy="1477328"/>
          </a:xfrm>
          <a:prstGeom prst="rect">
            <a:avLst/>
          </a:prstGeom>
          <a:noFill/>
        </p:spPr>
        <p:txBody>
          <a:bodyPr wrap="square" rtlCol="0">
            <a:spAutoFit/>
          </a:bodyPr>
          <a:lstStyle/>
          <a:p>
            <a:pPr algn="just"/>
            <a:r>
              <a:rPr lang="es-US" dirty="0"/>
              <a:t>Se puede decir que la aparición del término NoSQL aparece con la llegada de la web 2.0 ya que hasta ese momento sólo subían contenido a la red aquellas empresas que tenían un portal, pero con la llegada de aplicaciones como Facebook, Twitter o Youtube, cualquier usuario podía subir contenido, provocando así un crecimiento exponencial de los datos. </a:t>
            </a:r>
            <a:endParaRPr lang="es-CO" dirty="0">
              <a:latin typeface="OracleSansVF"/>
            </a:endParaRPr>
          </a:p>
        </p:txBody>
      </p:sp>
      <p:pic>
        <p:nvPicPr>
          <p:cNvPr id="8" name="Imagen 7">
            <a:extLst>
              <a:ext uri="{FF2B5EF4-FFF2-40B4-BE49-F238E27FC236}">
                <a16:creationId xmlns:a16="http://schemas.microsoft.com/office/drawing/2014/main" id="{90C20C15-240B-DCF2-D3EC-99D22BCEBF27}"/>
              </a:ext>
            </a:extLst>
          </p:cNvPr>
          <p:cNvPicPr>
            <a:picLocks noChangeAspect="1"/>
          </p:cNvPicPr>
          <p:nvPr/>
        </p:nvPicPr>
        <p:blipFill>
          <a:blip r:embed="rId4"/>
          <a:stretch>
            <a:fillRect/>
          </a:stretch>
        </p:blipFill>
        <p:spPr>
          <a:xfrm>
            <a:off x="2593589" y="4181621"/>
            <a:ext cx="1557711" cy="1541051"/>
          </a:xfrm>
          <a:prstGeom prst="rect">
            <a:avLst/>
          </a:prstGeom>
        </p:spPr>
      </p:pic>
      <p:pic>
        <p:nvPicPr>
          <p:cNvPr id="11" name="Imagen 10">
            <a:extLst>
              <a:ext uri="{FF2B5EF4-FFF2-40B4-BE49-F238E27FC236}">
                <a16:creationId xmlns:a16="http://schemas.microsoft.com/office/drawing/2014/main" id="{7E68741D-7619-D0D4-A620-BD64C96CBA68}"/>
              </a:ext>
            </a:extLst>
          </p:cNvPr>
          <p:cNvPicPr>
            <a:picLocks noChangeAspect="1"/>
          </p:cNvPicPr>
          <p:nvPr/>
        </p:nvPicPr>
        <p:blipFill rotWithShape="1">
          <a:blip r:embed="rId5"/>
          <a:srcRect b="4198"/>
          <a:stretch/>
        </p:blipFill>
        <p:spPr>
          <a:xfrm>
            <a:off x="4627810" y="4390093"/>
            <a:ext cx="2591162" cy="1076912"/>
          </a:xfrm>
          <a:prstGeom prst="rect">
            <a:avLst/>
          </a:prstGeom>
        </p:spPr>
      </p:pic>
      <p:pic>
        <p:nvPicPr>
          <p:cNvPr id="13" name="Imagen 12">
            <a:extLst>
              <a:ext uri="{FF2B5EF4-FFF2-40B4-BE49-F238E27FC236}">
                <a16:creationId xmlns:a16="http://schemas.microsoft.com/office/drawing/2014/main" id="{214D4947-C046-9C7F-0EB9-DEB1F705CC9B}"/>
              </a:ext>
            </a:extLst>
          </p:cNvPr>
          <p:cNvPicPr>
            <a:picLocks noChangeAspect="1"/>
          </p:cNvPicPr>
          <p:nvPr/>
        </p:nvPicPr>
        <p:blipFill>
          <a:blip r:embed="rId6"/>
          <a:stretch>
            <a:fillRect/>
          </a:stretch>
        </p:blipFill>
        <p:spPr>
          <a:xfrm>
            <a:off x="7695482" y="4256435"/>
            <a:ext cx="1420603" cy="1426674"/>
          </a:xfrm>
          <a:prstGeom prst="rect">
            <a:avLst/>
          </a:prstGeom>
        </p:spPr>
      </p:pic>
    </p:spTree>
    <p:extLst>
      <p:ext uri="{BB962C8B-B14F-4D97-AF65-F5344CB8AC3E}">
        <p14:creationId xmlns:p14="http://schemas.microsoft.com/office/powerpoint/2010/main" val="337599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392A103E-8C4C-A963-514D-6B57303804F2}"/>
              </a:ext>
            </a:extLst>
          </p:cNvPr>
          <p:cNvSpPr txBox="1"/>
          <p:nvPr/>
        </p:nvSpPr>
        <p:spPr>
          <a:xfrm>
            <a:off x="3028013" y="1089272"/>
            <a:ext cx="6135974" cy="1200329"/>
          </a:xfrm>
          <a:prstGeom prst="rect">
            <a:avLst/>
          </a:prstGeom>
          <a:noFill/>
        </p:spPr>
        <p:txBody>
          <a:bodyPr wrap="square" lIns="91440" tIns="45720" rIns="91440" bIns="45720" rtlCol="0" anchor="t">
            <a:spAutoFit/>
          </a:bodyPr>
          <a:lstStyle/>
          <a:p>
            <a:pPr algn="ctr"/>
            <a:r>
              <a:rPr lang="es-CO" sz="3600" dirty="0">
                <a:latin typeface="+mj-lt"/>
              </a:rPr>
              <a:t>Aparición de las Bases de Datos NoSQL</a:t>
            </a:r>
            <a:endParaRPr lang="en-CO" sz="3600" dirty="0">
              <a:latin typeface="+mj-lt"/>
            </a:endParaRPr>
          </a:p>
        </p:txBody>
      </p:sp>
      <p:sp>
        <p:nvSpPr>
          <p:cNvPr id="4" name="CuadroTexto 3">
            <a:extLst>
              <a:ext uri="{FF2B5EF4-FFF2-40B4-BE49-F238E27FC236}">
                <a16:creationId xmlns:a16="http://schemas.microsoft.com/office/drawing/2014/main" id="{6DA68844-CD8F-6E5F-93A8-CC160390D7B5}"/>
              </a:ext>
            </a:extLst>
          </p:cNvPr>
          <p:cNvSpPr txBox="1"/>
          <p:nvPr/>
        </p:nvSpPr>
        <p:spPr>
          <a:xfrm>
            <a:off x="2350343" y="2824632"/>
            <a:ext cx="7491314" cy="2308324"/>
          </a:xfrm>
          <a:prstGeom prst="rect">
            <a:avLst/>
          </a:prstGeom>
          <a:noFill/>
        </p:spPr>
        <p:txBody>
          <a:bodyPr wrap="square" rtlCol="0">
            <a:spAutoFit/>
          </a:bodyPr>
          <a:lstStyle/>
          <a:p>
            <a:pPr algn="just"/>
            <a:r>
              <a:rPr lang="es-US" dirty="0"/>
              <a:t>Para solucionar estos problemas de accesibilidad a datos donde se tenía gran cantidad de usuarios interactuando con las aplicaciones, las empresas optaron por utilizar un mayor número de máquinas pero pronto se dieron cuenta de que esto no solucionaba el problema, además de ser una solución muy cara.</a:t>
            </a:r>
          </a:p>
          <a:p>
            <a:pPr algn="just"/>
            <a:endParaRPr lang="es-US" dirty="0"/>
          </a:p>
          <a:p>
            <a:pPr algn="just"/>
            <a:r>
              <a:rPr lang="es-US" dirty="0"/>
              <a:t>La otra solución era la creación de sistemas pensados para un uso específico que con el paso del tiempo han dado lugar a soluciones robustas, apareciendo así el movimiento NoSQL. </a:t>
            </a:r>
            <a:endParaRPr lang="es-CO" dirty="0">
              <a:latin typeface="OracleSansVF"/>
            </a:endParaRPr>
          </a:p>
        </p:txBody>
      </p:sp>
    </p:spTree>
    <p:extLst>
      <p:ext uri="{BB962C8B-B14F-4D97-AF65-F5344CB8AC3E}">
        <p14:creationId xmlns:p14="http://schemas.microsoft.com/office/powerpoint/2010/main" val="27500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pic>
        <p:nvPicPr>
          <p:cNvPr id="4" name="Imagen 3">
            <a:extLst>
              <a:ext uri="{FF2B5EF4-FFF2-40B4-BE49-F238E27FC236}">
                <a16:creationId xmlns:a16="http://schemas.microsoft.com/office/drawing/2014/main" id="{8BA1A3A5-24BA-9051-4BE1-E0EAFAB780AF}"/>
              </a:ext>
            </a:extLst>
          </p:cNvPr>
          <p:cNvPicPr>
            <a:picLocks noChangeAspect="1"/>
          </p:cNvPicPr>
          <p:nvPr/>
        </p:nvPicPr>
        <p:blipFill>
          <a:blip r:embed="rId4"/>
          <a:stretch>
            <a:fillRect/>
          </a:stretch>
        </p:blipFill>
        <p:spPr>
          <a:xfrm>
            <a:off x="2621298" y="1965764"/>
            <a:ext cx="6952225" cy="2926471"/>
          </a:xfrm>
          <a:prstGeom prst="rect">
            <a:avLst/>
          </a:prstGeom>
        </p:spPr>
      </p:pic>
    </p:spTree>
    <p:extLst>
      <p:ext uri="{BB962C8B-B14F-4D97-AF65-F5344CB8AC3E}">
        <p14:creationId xmlns:p14="http://schemas.microsoft.com/office/powerpoint/2010/main" val="12263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2967656" y="701455"/>
            <a:ext cx="6256687" cy="1200329"/>
          </a:xfrm>
          <a:prstGeom prst="rect">
            <a:avLst/>
          </a:prstGeom>
          <a:noFill/>
        </p:spPr>
        <p:txBody>
          <a:bodyPr wrap="square" rtlCol="0">
            <a:spAutoFit/>
          </a:bodyPr>
          <a:lstStyle/>
          <a:p>
            <a:pPr algn="ctr"/>
            <a:r>
              <a:rPr lang="es-CO" sz="3600" dirty="0">
                <a:latin typeface="+mj-lt"/>
              </a:rPr>
              <a:t>¿Que es una base de datos NoSQL?</a:t>
            </a:r>
            <a:endParaRPr lang="en-CO" sz="3600" dirty="0">
              <a:latin typeface="+mj-lt"/>
            </a:endParaRPr>
          </a:p>
        </p:txBody>
      </p:sp>
      <p:sp>
        <p:nvSpPr>
          <p:cNvPr id="3" name="CuadroTexto 2">
            <a:extLst>
              <a:ext uri="{FF2B5EF4-FFF2-40B4-BE49-F238E27FC236}">
                <a16:creationId xmlns:a16="http://schemas.microsoft.com/office/drawing/2014/main" id="{DA6C5C5E-9665-5ABB-BEFE-7EA33935B6A7}"/>
              </a:ext>
            </a:extLst>
          </p:cNvPr>
          <p:cNvSpPr txBox="1"/>
          <p:nvPr/>
        </p:nvSpPr>
        <p:spPr>
          <a:xfrm>
            <a:off x="2350342" y="2286257"/>
            <a:ext cx="7491314" cy="1477328"/>
          </a:xfrm>
          <a:prstGeom prst="rect">
            <a:avLst/>
          </a:prstGeom>
          <a:noFill/>
        </p:spPr>
        <p:txBody>
          <a:bodyPr wrap="square" rtlCol="0">
            <a:spAutoFit/>
          </a:bodyPr>
          <a:lstStyle/>
          <a:p>
            <a:pPr algn="just"/>
            <a:r>
              <a:rPr lang="es-US" dirty="0"/>
              <a:t>Las bases de datos NoSQL son sistemas de almacenamiento de información que no cumplen con el esquema entidad–relación. Tampoco utilizan una estructura de datos en forma de tabla donde se van almacenando los datos sino que para el almacenamiento hacen uso de otros formatos como clave–valor, mapeo de columnas, documentos o grafos.</a:t>
            </a:r>
            <a:endParaRPr lang="es-CO" dirty="0">
              <a:latin typeface="OracleSansVF"/>
            </a:endParaRPr>
          </a:p>
        </p:txBody>
      </p:sp>
      <p:pic>
        <p:nvPicPr>
          <p:cNvPr id="7" name="Imagen 6">
            <a:extLst>
              <a:ext uri="{FF2B5EF4-FFF2-40B4-BE49-F238E27FC236}">
                <a16:creationId xmlns:a16="http://schemas.microsoft.com/office/drawing/2014/main" id="{5BFE2DBB-7AED-C41D-C1BA-6EEE06E8535E}"/>
              </a:ext>
            </a:extLst>
          </p:cNvPr>
          <p:cNvPicPr>
            <a:picLocks noChangeAspect="1"/>
          </p:cNvPicPr>
          <p:nvPr/>
        </p:nvPicPr>
        <p:blipFill>
          <a:blip r:embed="rId4"/>
          <a:stretch>
            <a:fillRect/>
          </a:stretch>
        </p:blipFill>
        <p:spPr>
          <a:xfrm>
            <a:off x="4145747" y="4037668"/>
            <a:ext cx="4166980" cy="1726206"/>
          </a:xfrm>
          <a:prstGeom prst="rect">
            <a:avLst/>
          </a:prstGeom>
        </p:spPr>
      </p:pic>
    </p:spTree>
    <p:extLst>
      <p:ext uri="{BB962C8B-B14F-4D97-AF65-F5344CB8AC3E}">
        <p14:creationId xmlns:p14="http://schemas.microsoft.com/office/powerpoint/2010/main" val="171295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392A103E-8C4C-A963-514D-6B57303804F2}"/>
              </a:ext>
            </a:extLst>
          </p:cNvPr>
          <p:cNvSpPr txBox="1"/>
          <p:nvPr/>
        </p:nvSpPr>
        <p:spPr>
          <a:xfrm>
            <a:off x="3307829" y="762712"/>
            <a:ext cx="5576341" cy="646331"/>
          </a:xfrm>
          <a:prstGeom prst="rect">
            <a:avLst/>
          </a:prstGeom>
          <a:noFill/>
        </p:spPr>
        <p:txBody>
          <a:bodyPr wrap="square" lIns="91440" tIns="45720" rIns="91440" bIns="45720" rtlCol="0" anchor="t">
            <a:spAutoFit/>
          </a:bodyPr>
          <a:lstStyle/>
          <a:p>
            <a:pPr algn="ctr"/>
            <a:r>
              <a:rPr lang="es-CO" sz="3600" dirty="0">
                <a:latin typeface="+mj-lt"/>
              </a:rPr>
              <a:t>Algunos tipos de BD NoSQL</a:t>
            </a:r>
            <a:endParaRPr lang="en-CO" sz="3600" dirty="0">
              <a:latin typeface="+mj-lt"/>
            </a:endParaRPr>
          </a:p>
        </p:txBody>
      </p:sp>
      <p:pic>
        <p:nvPicPr>
          <p:cNvPr id="12" name="Imagen 11">
            <a:extLst>
              <a:ext uri="{FF2B5EF4-FFF2-40B4-BE49-F238E27FC236}">
                <a16:creationId xmlns:a16="http://schemas.microsoft.com/office/drawing/2014/main" id="{F8041CF6-3164-C518-EADC-93C92DD6B6BD}"/>
              </a:ext>
            </a:extLst>
          </p:cNvPr>
          <p:cNvPicPr>
            <a:picLocks noChangeAspect="1"/>
          </p:cNvPicPr>
          <p:nvPr/>
        </p:nvPicPr>
        <p:blipFill>
          <a:blip r:embed="rId4"/>
          <a:stretch>
            <a:fillRect/>
          </a:stretch>
        </p:blipFill>
        <p:spPr>
          <a:xfrm>
            <a:off x="2553727" y="1646101"/>
            <a:ext cx="7084545" cy="4107779"/>
          </a:xfrm>
          <a:prstGeom prst="rect">
            <a:avLst/>
          </a:prstGeom>
        </p:spPr>
      </p:pic>
    </p:spTree>
    <p:extLst>
      <p:ext uri="{BB962C8B-B14F-4D97-AF65-F5344CB8AC3E}">
        <p14:creationId xmlns:p14="http://schemas.microsoft.com/office/powerpoint/2010/main" val="41731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970976"/>
            <a:ext cx="5576341" cy="646331"/>
          </a:xfrm>
          <a:prstGeom prst="rect">
            <a:avLst/>
          </a:prstGeom>
          <a:noFill/>
        </p:spPr>
        <p:txBody>
          <a:bodyPr wrap="square" rtlCol="0">
            <a:spAutoFit/>
          </a:bodyPr>
          <a:lstStyle/>
          <a:p>
            <a:pPr algn="ctr"/>
            <a:r>
              <a:rPr lang="es-CO" sz="3600" dirty="0">
                <a:latin typeface="+mj-lt"/>
              </a:rPr>
              <a:t>Motores de NoSQL</a:t>
            </a:r>
          </a:p>
        </p:txBody>
      </p:sp>
      <p:pic>
        <p:nvPicPr>
          <p:cNvPr id="5" name="Imagen 4">
            <a:extLst>
              <a:ext uri="{FF2B5EF4-FFF2-40B4-BE49-F238E27FC236}">
                <a16:creationId xmlns:a16="http://schemas.microsoft.com/office/drawing/2014/main" id="{8CC3045A-F9AD-8CFD-D090-579785357FE8}"/>
              </a:ext>
            </a:extLst>
          </p:cNvPr>
          <p:cNvPicPr>
            <a:picLocks noChangeAspect="1"/>
          </p:cNvPicPr>
          <p:nvPr/>
        </p:nvPicPr>
        <p:blipFill>
          <a:blip r:embed="rId4"/>
          <a:stretch>
            <a:fillRect/>
          </a:stretch>
        </p:blipFill>
        <p:spPr>
          <a:xfrm>
            <a:off x="2689988" y="1960440"/>
            <a:ext cx="6812022" cy="3670453"/>
          </a:xfrm>
          <a:prstGeom prst="rect">
            <a:avLst/>
          </a:prstGeom>
        </p:spPr>
      </p:pic>
    </p:spTree>
    <p:extLst>
      <p:ext uri="{BB962C8B-B14F-4D97-AF65-F5344CB8AC3E}">
        <p14:creationId xmlns:p14="http://schemas.microsoft.com/office/powerpoint/2010/main" val="265515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152730" y="1033794"/>
            <a:ext cx="5886540" cy="1200329"/>
          </a:xfrm>
          <a:prstGeom prst="rect">
            <a:avLst/>
          </a:prstGeom>
          <a:noFill/>
        </p:spPr>
        <p:txBody>
          <a:bodyPr wrap="square" rtlCol="0">
            <a:spAutoFit/>
          </a:bodyPr>
          <a:lstStyle/>
          <a:p>
            <a:pPr algn="ctr"/>
            <a:r>
              <a:rPr lang="es-CO" sz="3600" dirty="0">
                <a:latin typeface="+mj-lt"/>
              </a:rPr>
              <a:t>Motores para bases de datos  NoSQL</a:t>
            </a:r>
          </a:p>
        </p:txBody>
      </p:sp>
      <p:pic>
        <p:nvPicPr>
          <p:cNvPr id="11" name="Imagen 10">
            <a:extLst>
              <a:ext uri="{FF2B5EF4-FFF2-40B4-BE49-F238E27FC236}">
                <a16:creationId xmlns:a16="http://schemas.microsoft.com/office/drawing/2014/main" id="{F5DF8CF8-B7E6-F7D2-E37B-0E2FD51812E3}"/>
              </a:ext>
            </a:extLst>
          </p:cNvPr>
          <p:cNvPicPr>
            <a:picLocks noChangeAspect="1"/>
          </p:cNvPicPr>
          <p:nvPr/>
        </p:nvPicPr>
        <p:blipFill>
          <a:blip r:embed="rId4"/>
          <a:stretch>
            <a:fillRect/>
          </a:stretch>
        </p:blipFill>
        <p:spPr>
          <a:xfrm>
            <a:off x="1344532" y="2680005"/>
            <a:ext cx="4446667" cy="2402259"/>
          </a:xfrm>
          <a:prstGeom prst="rect">
            <a:avLst/>
          </a:prstGeom>
        </p:spPr>
      </p:pic>
      <p:pic>
        <p:nvPicPr>
          <p:cNvPr id="13" name="Imagen 12">
            <a:extLst>
              <a:ext uri="{FF2B5EF4-FFF2-40B4-BE49-F238E27FC236}">
                <a16:creationId xmlns:a16="http://schemas.microsoft.com/office/drawing/2014/main" id="{2CA4D071-C507-00D1-ADC9-143DB64BC531}"/>
              </a:ext>
            </a:extLst>
          </p:cNvPr>
          <p:cNvPicPr>
            <a:picLocks noChangeAspect="1"/>
          </p:cNvPicPr>
          <p:nvPr/>
        </p:nvPicPr>
        <p:blipFill>
          <a:blip r:embed="rId5"/>
          <a:stretch>
            <a:fillRect/>
          </a:stretch>
        </p:blipFill>
        <p:spPr>
          <a:xfrm>
            <a:off x="6096000" y="2707715"/>
            <a:ext cx="4446667" cy="2402259"/>
          </a:xfrm>
          <a:prstGeom prst="rect">
            <a:avLst/>
          </a:prstGeom>
        </p:spPr>
      </p:pic>
      <p:pic>
        <p:nvPicPr>
          <p:cNvPr id="17" name="Imagen 16">
            <a:extLst>
              <a:ext uri="{FF2B5EF4-FFF2-40B4-BE49-F238E27FC236}">
                <a16:creationId xmlns:a16="http://schemas.microsoft.com/office/drawing/2014/main" id="{253168CC-72D8-9750-C10E-3E033611024A}"/>
              </a:ext>
            </a:extLst>
          </p:cNvPr>
          <p:cNvPicPr>
            <a:picLocks noChangeAspect="1"/>
          </p:cNvPicPr>
          <p:nvPr/>
        </p:nvPicPr>
        <p:blipFill>
          <a:blip r:embed="rId6"/>
          <a:stretch>
            <a:fillRect/>
          </a:stretch>
        </p:blipFill>
        <p:spPr>
          <a:xfrm rot="5400000">
            <a:off x="5107381" y="4001850"/>
            <a:ext cx="1687983" cy="95289"/>
          </a:xfrm>
          <a:prstGeom prst="rect">
            <a:avLst/>
          </a:prstGeom>
        </p:spPr>
      </p:pic>
    </p:spTree>
    <p:extLst>
      <p:ext uri="{BB962C8B-B14F-4D97-AF65-F5344CB8AC3E}">
        <p14:creationId xmlns:p14="http://schemas.microsoft.com/office/powerpoint/2010/main" val="394019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Theme">
  <a:themeElements>
    <a:clrScheme name="flat-mint">
      <a:dk1>
        <a:srgbClr val="000000"/>
      </a:dk1>
      <a:lt1>
        <a:srgbClr val="FFFFFF"/>
      </a:lt1>
      <a:dk2>
        <a:srgbClr val="44546A"/>
      </a:dk2>
      <a:lt2>
        <a:srgbClr val="E7E6E6"/>
      </a:lt2>
      <a:accent1>
        <a:srgbClr val="1ABB9B"/>
      </a:accent1>
      <a:accent2>
        <a:srgbClr val="169F84"/>
      </a:accent2>
      <a:accent3>
        <a:srgbClr val="A5A5A5"/>
      </a:accent3>
      <a:accent4>
        <a:srgbClr val="7E7F7E"/>
      </a:accent4>
      <a:accent5>
        <a:srgbClr val="4472C4"/>
      </a:accent5>
      <a:accent6>
        <a:srgbClr val="585958"/>
      </a:accent6>
      <a:hlink>
        <a:srgbClr val="D8D9D8"/>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2FADE36D5EDA642A95FA0E2F736B996" ma:contentTypeVersion="14" ma:contentTypeDescription="Crear nuevo documento." ma:contentTypeScope="" ma:versionID="b2782a78429d3a9d26390cf2b524b85e">
  <xsd:schema xmlns:xsd="http://www.w3.org/2001/XMLSchema" xmlns:xs="http://www.w3.org/2001/XMLSchema" xmlns:p="http://schemas.microsoft.com/office/2006/metadata/properties" xmlns:ns2="adf42388-5c37-48f2-81de-ffca450cbe91" xmlns:ns3="d9d2458e-e414-492a-b4c0-d84ebee47fd2" targetNamespace="http://schemas.microsoft.com/office/2006/metadata/properties" ma:root="true" ma:fieldsID="098ceda3ed5fe1c3d2589b05f29e951a" ns2:_="" ns3:_="">
    <xsd:import namespace="adf42388-5c37-48f2-81de-ffca450cbe91"/>
    <xsd:import namespace="d9d2458e-e414-492a-b4c0-d84ebee47f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f42388-5c37-48f2-81de-ffca450cb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e3083340-18c3-4d5f-bd51-a3670af1ddc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2458e-e414-492a-b4c0-d84ebee47fd2"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8" nillable="true" ma:displayName="Taxonomy Catch All Column" ma:hidden="true" ma:list="{fcc46534-0328-4de1-aa45-c42e007f960c}" ma:internalName="TaxCatchAll" ma:showField="CatchAllData" ma:web="d9d2458e-e414-492a-b4c0-d84ebee47f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9d2458e-e414-492a-b4c0-d84ebee47fd2" xsi:nil="true"/>
    <lcf76f155ced4ddcb4097134ff3c332f xmlns="adf42388-5c37-48f2-81de-ffca450cbe91">
      <Terms xmlns="http://schemas.microsoft.com/office/infopath/2007/PartnerControls"/>
    </lcf76f155ced4ddcb4097134ff3c332f>
    <SharedWithUsers xmlns="d9d2458e-e414-492a-b4c0-d84ebee47fd2">
      <UserInfo>
        <DisplayName>Mateo Zapata</DisplayName>
        <AccountId>268</AccountId>
        <AccountType/>
      </UserInfo>
    </SharedWithUsers>
  </documentManagement>
</p:properties>
</file>

<file path=customXml/itemProps1.xml><?xml version="1.0" encoding="utf-8"?>
<ds:datastoreItem xmlns:ds="http://schemas.openxmlformats.org/officeDocument/2006/customXml" ds:itemID="{EE4CB9A0-2582-4E27-AA6B-BD1770D571C7}">
  <ds:schemaRefs>
    <ds:schemaRef ds:uri="http://schemas.microsoft.com/sharepoint/v3/contenttype/forms"/>
  </ds:schemaRefs>
</ds:datastoreItem>
</file>

<file path=customXml/itemProps2.xml><?xml version="1.0" encoding="utf-8"?>
<ds:datastoreItem xmlns:ds="http://schemas.openxmlformats.org/officeDocument/2006/customXml" ds:itemID="{9D5129D1-4CF4-4A87-A842-87DDC6EBC2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f42388-5c37-48f2-81de-ffca450cbe91"/>
    <ds:schemaRef ds:uri="d9d2458e-e414-492a-b4c0-d84ebee47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EF07E2-B0D1-487C-8FF3-651F698D7F29}">
  <ds:schemaRefs>
    <ds:schemaRef ds:uri="a2c594ff-f782-4977-8903-11cab3f1d586"/>
    <ds:schemaRef ds:uri="http://schemas.openxmlformats.org/package/2006/metadata/core-properties"/>
    <ds:schemaRef ds:uri="http://purl.org/dc/dcmitype/"/>
    <ds:schemaRef ds:uri="http://purl.org/dc/terms/"/>
    <ds:schemaRef ds:uri="http://schemas.microsoft.com/office/2006/documentManagement/types"/>
    <ds:schemaRef ds:uri="d2a65d35-e9f1-4ca6-a69b-aac84688de06"/>
    <ds:schemaRef ds:uri="http://purl.org/dc/elements/1.1/"/>
    <ds:schemaRef ds:uri="http://schemas.microsoft.com/office/infopath/2007/PartnerControls"/>
    <ds:schemaRef ds:uri="http://schemas.microsoft.com/office/2006/metadata/properties"/>
    <ds:schemaRef ds:uri="http://www.w3.org/XML/1998/namespace"/>
    <ds:schemaRef ds:uri="d9d2458e-e414-492a-b4c0-d84ebee47fd2"/>
    <ds:schemaRef ds:uri="adf42388-5c37-48f2-81de-ffca450cbe91"/>
  </ds:schemaRefs>
</ds:datastoreItem>
</file>

<file path=docProps/app.xml><?xml version="1.0" encoding="utf-8"?>
<Properties xmlns="http://schemas.openxmlformats.org/officeDocument/2006/extended-properties" xmlns:vt="http://schemas.openxmlformats.org/officeDocument/2006/docPropsVTypes">
  <Template>Office Theme</Template>
  <TotalTime>15278</TotalTime>
  <Words>1373</Words>
  <Application>Microsoft Office PowerPoint</Application>
  <PresentationFormat>Panorámica</PresentationFormat>
  <Paragraphs>145</Paragraphs>
  <Slides>15</Slides>
  <Notes>14</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15</vt:i4>
      </vt:variant>
    </vt:vector>
  </HeadingPairs>
  <TitlesOfParts>
    <vt:vector size="27" baseType="lpstr">
      <vt:lpstr>Agency FB</vt:lpstr>
      <vt:lpstr>Akzidenz Grotesk BQ Light</vt:lpstr>
      <vt:lpstr>Akzidenz Grotesk BQ Medium</vt:lpstr>
      <vt:lpstr>Arial</vt:lpstr>
      <vt:lpstr>Calibri</vt:lpstr>
      <vt:lpstr>Calibri Light</vt:lpstr>
      <vt:lpstr>Futura PT Cond Book</vt:lpstr>
      <vt:lpstr>Montserrat</vt:lpstr>
      <vt:lpstr>Montserrat SemiBold</vt:lpstr>
      <vt:lpstr>OracleSansVF</vt:lpstr>
      <vt:lpstr>Segoe UI</vt:lpstr>
      <vt:lpstr>Office Theme</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Fuentes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dc:creator>
  <cp:lastModifiedBy>Sebastian Velasquez Quiros</cp:lastModifiedBy>
  <cp:revision>382</cp:revision>
  <dcterms:created xsi:type="dcterms:W3CDTF">2014-10-14T06:21:58Z</dcterms:created>
  <dcterms:modified xsi:type="dcterms:W3CDTF">2023-03-03T16:11:53Z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0x010100C2FADE36D5EDA642A95FA0E2F736B996</vt:lpwstr>
  </property>
  <property fmtid="{D5CDD505-2E9C-101B-9397-08002B2CF9AE}" pid="3" name="MediaServiceImageTags">
    <vt:lpwstr/>
  </property>
</Properties>
</file>