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omments/modernComment_100_38119D6.xml" ContentType="application/vnd.ms-powerpoint.comments+xml"/>
  <Override PartName="/ppt/comments/modernComment_13F_4917FBA0.xml" ContentType="application/vnd.ms-powerpoint.comment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73" r:id="rId6"/>
    <p:sldId id="319" r:id="rId7"/>
    <p:sldId id="388" r:id="rId8"/>
    <p:sldId id="399" r:id="rId9"/>
    <p:sldId id="407" r:id="rId10"/>
    <p:sldId id="408" r:id="rId11"/>
    <p:sldId id="40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5BEDD-4C0C-144D-E06E-6762DF807AE5}" v="22" dt="2022-03-12T16:39:55.469"/>
    <p1510:client id="{01CBEBC7-8BD7-591B-72A5-962541B517B7}" v="2" dt="2022-06-24T14:00:04.441"/>
    <p1510:client id="{027065CC-B534-47F5-5982-DA90ECEE9F59}" v="4" dt="2022-03-01T12:21:07.074"/>
    <p1510:client id="{0D7B58E4-B528-4290-8A7C-FA21FA12940D}" v="22" dt="2021-12-09T20:51:00.361"/>
    <p1510:client id="{15AC64F5-CBC5-D698-14F5-4D99EC705887}" v="69" dt="2022-02-22T17:53:27.556"/>
    <p1510:client id="{1BB87A1C-9A53-C9ED-83DE-B0D926356A61}" v="31" dt="2022-04-01T15:49:32.893"/>
    <p1510:client id="{201823E9-07BA-9C3C-0ADC-A854418E5626}" v="3" dt="2022-03-09T23:22:54.886"/>
    <p1510:client id="{239E6AD8-9268-7DD0-2EBD-684135CCEBCA}" v="943" dt="2022-03-09T19:48:17.798"/>
    <p1510:client id="{245345D3-0329-75AB-C108-C34EB74CDA83}" v="21" dt="2022-02-21T21:16:13.240"/>
    <p1510:client id="{28D34DF1-4878-C9CA-5C4B-17D64EE524C4}" v="720" dt="2022-03-09T20:03:19.538"/>
    <p1510:client id="{2F35EE74-5735-1AB9-FDCC-3CB132382A19}" v="1" dt="2022-06-16T14:53:35.196"/>
    <p1510:client id="{31C25D81-C893-DA06-0B8C-1F7FC9D1D82A}" v="19" dt="2023-01-24T13:44:00.628"/>
    <p1510:client id="{35A29D54-D221-157F-6924-49F37E97C841}" v="164" dt="2022-03-10T12:55:39.681"/>
    <p1510:client id="{3D2BA0B4-790E-BF0C-9062-66552FD1A3F3}" v="1347" dt="2022-02-21T14:15:21.965"/>
    <p1510:client id="{40D22E66-430A-C258-8AE6-0B9872D9096F}" v="1296" dt="2022-03-10T20:35:28.109"/>
    <p1510:client id="{41B5550B-2889-BBEE-F245-EB3CBD8237AA}" v="134" dt="2022-02-24T15:37:20.507"/>
    <p1510:client id="{50155A57-D5DC-2BDE-3317-7CF705F45375}" v="21" dt="2022-02-25T20:22:29.719"/>
    <p1510:client id="{53674272-1453-C54E-7A0F-F40F29DB5552}" v="198" dt="2022-03-09T20:58:34.001"/>
    <p1510:client id="{5532D05A-84EE-61E4-0FD6-4058E2F36C8B}" v="454" dt="2022-02-21T12:41:56.856"/>
    <p1510:client id="{63309643-FC8C-01E1-1A5B-422822D22F63}" v="20" dt="2022-03-18T19:11:21.890"/>
    <p1510:client id="{64266D59-2A64-BFF3-2D03-586FB9948E51}" v="3" dt="2021-12-09T21:37:33.105"/>
    <p1510:client id="{654A4E64-66B0-7527-42EB-7014E423203A}" v="1665" dt="2022-02-25T21:57:04.444"/>
    <p1510:client id="{68E2ED9F-8AB3-40DF-A52B-58440F0D2241}" v="2" dt="2022-03-10T15:00:16.616"/>
    <p1510:client id="{6CCDBBFD-60F6-443A-9478-207281CE70D2}" v="1" dt="2022-02-22T17:46:10.836"/>
    <p1510:client id="{75CCF672-AB72-A0CD-2C3F-672FA4A9205B}" v="95" dt="2022-06-24T15:57:31.551"/>
    <p1510:client id="{769FCA1F-DB04-82CD-F2E3-8BAF31C719D2}" v="297" dt="2021-12-09T14:55:22.927"/>
    <p1510:client id="{77E23DFA-6E59-77C6-8FAB-E0816DA89501}" v="8" dt="2022-02-22T20:13:45.757"/>
    <p1510:client id="{7CD757D5-CFF9-059F-BFE8-8465868A442F}" v="13" dt="2022-03-10T12:47:01.994"/>
    <p1510:client id="{819FC829-3FEA-618E-15C6-1B6E4053775A}" v="951" dt="2022-03-02T14:03:47.450"/>
    <p1510:client id="{8CDA410A-F4F9-6B50-F950-22759017E727}" v="1889" dt="2022-02-28T19:39:49.029"/>
    <p1510:client id="{8F90AB15-8B3D-EF08-4F66-2507AD5BF32F}" v="1389" dt="2022-02-25T16:21:56.910"/>
    <p1510:client id="{9068EF2D-A5AA-F78C-5273-8A6AE6530872}" v="1346" dt="2022-02-21T20:32:20.152"/>
    <p1510:client id="{93DEBDCD-E32D-D08F-AD18-6616170D881B}" v="31" dt="2022-02-23T20:18:20.119"/>
    <p1510:client id="{9CE175B8-C6C5-6164-C712-A6F2E813BDFD}" v="9" dt="2021-12-07T15:29:30.130"/>
    <p1510:client id="{9E2B4A5E-9DBD-D56D-6BAE-A111FC9DF677}" v="895" dt="2022-03-10T15:42:28.315"/>
    <p1510:client id="{A953FBBB-886C-701C-4E0C-C3CDFBD9A8CF}" v="6" dt="2022-03-01T21:39:43.549"/>
    <p1510:client id="{AB3FD79F-5090-9D7C-4BF8-B160A514C964}" v="10" dt="2022-02-25T15:30:24.658"/>
    <p1510:client id="{AC50A063-42DC-634F-18BB-3A0D441D652E}" v="748" dt="2022-02-18T20:43:29.854"/>
    <p1510:client id="{AFD1AD6F-AAFF-49FB-85C0-CE4C6CC5D2D2}" v="1" dt="2021-12-09T21:40:51.221"/>
    <p1510:client id="{B0BF6982-D4A1-14CD-C264-4DFF46D13378}" v="2" dt="2022-03-28T16:55:44.333"/>
    <p1510:client id="{B2600B06-1295-6CE3-5104-0BBAA9FC086B}" v="7433" dt="2022-02-24T19:37:52.311"/>
    <p1510:client id="{B8392FE0-2841-2E08-1D03-CF609408304A}" v="305" dt="2022-03-10T12:55:32.663"/>
    <p1510:client id="{B8D14F5F-F4DD-342B-080E-726B2951DFE4}" v="7" dt="2022-02-24T19:04:36.725"/>
    <p1510:client id="{BFE724A8-4018-3EC4-3E88-A84A4425650C}" v="10" dt="2022-03-24T13:25:43.648"/>
    <p1510:client id="{C6B1431A-7AB3-55D3-BDA0-15312A74D5E4}" v="27" dt="2022-07-06T07:32:06.309"/>
    <p1510:client id="{C75A1516-DC74-E490-15FA-2A626F45A478}" v="1980" dt="2022-03-10T13:53:16.613"/>
    <p1510:client id="{C91BF858-8E8F-1BC2-ECAC-365F49E13B5E}" v="1" dt="2022-03-17T15:33:19.140"/>
    <p1510:client id="{D399B28B-396D-FE76-8FC1-4BEB9090082C}" v="591" dt="2021-12-09T20:52:21.095"/>
    <p1510:client id="{D46A175B-D455-62E4-9AA8-9B4B117C1E11}" v="4" dt="2022-03-10T12:49:13.052"/>
    <p1510:client id="{D596B594-DFE7-4A9C-B280-C2FAC904A5F1}" v="6" dt="2021-12-09T21:43:23.244"/>
    <p1510:client id="{DB2604F1-5A98-3E70-B2A4-7421579D88F1}" v="302" dt="2022-03-02T15:45:35.896"/>
    <p1510:client id="{E30D0A0D-5AE0-B299-ABFA-EB0175A64AAE}" v="167" dt="2022-03-10T12:45:25.356"/>
    <p1510:client id="{E603F1DC-2299-A12B-AAE1-5302AA7917DB}" v="484" dt="2021-12-03T16:15:30.981"/>
    <p1510:client id="{E90C160F-A3F2-CB5B-5233-3E97A815DA3C}" v="276" dt="2023-01-31T01:16:48.058"/>
    <p1510:client id="{EA5E0B25-8602-974E-C2AA-88C434FF69BB}" v="165" dt="2022-02-28T21:20:55.481"/>
    <p1510:client id="{EAFA9BC6-0ADC-7E70-A675-20C67B8CE7A5}" v="183" dt="2022-03-10T14:59:20.858"/>
    <p1510:client id="{ED8377CF-E51D-595C-624E-CDBF2E4DB95F}" v="11" dt="2022-04-05T21:06:35.986"/>
    <p1510:client id="{F11B4400-5188-0916-F6D3-70D4FDC57DC9}" v="16" dt="2022-07-01T21:37:22.081"/>
    <p1510:client id="{F38A7B81-FC1E-01B7-EB62-2BACD78E7737}" v="13" dt="2022-02-28T21:23:36.627"/>
    <p1510:client id="{F3F4A5A4-8DD6-449C-9C5B-237B7611EAB5}" v="5" dt="2022-03-10T20:06:25.379"/>
    <p1510:client id="{F99867DE-8F5F-1214-CBD4-62425B159205}" v="82" dt="2022-02-24T03:01:50.937"/>
    <p1510:client id="{F9BB56E8-E107-49DB-94CD-E7376F915621}" v="75" dt="2021-12-08T20:54:49.023"/>
    <p1510:client id="{FD498B0F-A0A0-2952-7D8A-86BE0696B0BF}" v="46" dt="2022-02-22T13:42:35.064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/>
    <p:restoredTop sz="94679"/>
  </p:normalViewPr>
  <p:slideViewPr>
    <p:cSldViewPr snapToGrid="0">
      <p:cViewPr varScale="1">
        <p:scale>
          <a:sx n="83" d="100"/>
          <a:sy n="83" d="100"/>
        </p:scale>
        <p:origin x="-47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comments/modernComment_13F_4917FB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CF4DEE-84FF-4774-9F1E-294E8B928E49}" authorId="{EC4F58FE-DA04-D761-DAC8-E34519A8F2B6}" status="resolved" created="2022-02-24T02:32:35.5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6308512" sldId="319"/>
      <ac:spMk id="4" creationId="{00000000-0000-0000-0000-000000000000}"/>
    </ac:deMkLst>
    <p188:txBody>
      <a:bodyPr/>
      <a:lstStyle/>
      <a:p>
        <a:r>
          <a:rPr lang="es-ES"/>
          <a:t>[@Comunicaciones Makaia] este dato en rojo debe ser el acumulado a la fecha, no solo 2021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07/03/2023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660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685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70" r:id="rId12"/>
    <p:sldLayoutId id="2147483681" r:id="rId13"/>
    <p:sldLayoutId id="2147483713" r:id="rId14"/>
    <p:sldLayoutId id="2147483714" r:id="rId15"/>
    <p:sldLayoutId id="214748371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microsoft.com/office/2018/10/relationships/comments" Target="../comments/modernComment_13F_4917FBA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=""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 smtClean="0">
                <a:solidFill>
                  <a:schemeClr val="accent5">
                    <a:lumMod val="50000"/>
                  </a:schemeClr>
                </a:solidFill>
              </a:rPr>
              <a:t>Sesión 24</a:t>
            </a:r>
            <a:endParaRPr lang="es-CO" sz="6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=""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600" dirty="0" smtClean="0"/>
              <a:t>Clase </a:t>
            </a:r>
            <a:r>
              <a:rPr lang="es-ES" sz="3600" dirty="0" err="1" smtClean="0"/>
              <a:t>Collections</a:t>
            </a:r>
            <a:endParaRPr lang="es-ES" sz="360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 mod="1">
    <p:ext uri="{6950BFC3-D8DA-4A85-94F7-54DA5524770B}">
      <p188:commentRel xmlns=""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89" y="2335323"/>
            <a:ext cx="8319868" cy="4400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85950" lvl="3" indent="-514350">
              <a:buFont typeface="+mj-lt"/>
              <a:buAutoNum type="arabicPeriod"/>
            </a:pPr>
            <a:endParaRPr lang="es-ES" sz="2000" dirty="0" smtClean="0"/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smtClean="0"/>
              <a:t>Que es la clase </a:t>
            </a:r>
            <a:r>
              <a:rPr lang="es-ES" sz="2000" dirty="0" err="1" smtClean="0"/>
              <a:t>Collections</a:t>
            </a:r>
            <a:endParaRPr lang="es-ES" sz="2000" dirty="0" smtClean="0"/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smtClean="0"/>
              <a:t>Practicidad</a:t>
            </a:r>
            <a:r>
              <a:rPr lang="es-ES" sz="2000" dirty="0" smtClean="0"/>
              <a:t> </a:t>
            </a:r>
            <a:endParaRPr lang="es-ES" sz="2000" dirty="0" smtClean="0"/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smtClean="0"/>
              <a:t>Ejemplos prácticos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=""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345433" y="694944"/>
            <a:ext cx="91714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clase </a:t>
            </a:r>
            <a:r>
              <a:rPr lang="es-CO" dirty="0" err="1"/>
              <a:t>Collections</a:t>
            </a:r>
            <a:r>
              <a:rPr lang="es-CO" dirty="0"/>
              <a:t> en Java es una clase de utilidad que proporciona una serie de métodos estáticos para manipular y operar en colecciones de objetos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Esta clase se encuentra en el paquete </a:t>
            </a:r>
            <a:r>
              <a:rPr lang="es-CO" dirty="0" err="1"/>
              <a:t>java.util</a:t>
            </a:r>
            <a:r>
              <a:rPr lang="es-CO" dirty="0"/>
              <a:t> y ofrece métodos para operaciones básicas de colecciones, como la búsqueda, ordenamiento y filtrado de elementos. También proporciona métodos para crear y modificar colecciones inmutables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Algunos de los métodos más comunes de la clase </a:t>
            </a:r>
            <a:r>
              <a:rPr lang="es-CO" dirty="0" err="1"/>
              <a:t>Collections</a:t>
            </a:r>
            <a:r>
              <a:rPr lang="es-CO" dirty="0"/>
              <a:t> son</a:t>
            </a:r>
            <a:r>
              <a:rPr lang="es-CO" dirty="0" smtClean="0"/>
              <a:t>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sort</a:t>
            </a:r>
            <a:r>
              <a:rPr lang="es-CO" dirty="0"/>
              <a:t>(): Ordena los elementos de una lista en orden ascendente.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reverse(): Invierte el orden de los elementos de una 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binarySearch</a:t>
            </a:r>
            <a:r>
              <a:rPr lang="es-CO" dirty="0"/>
              <a:t>(): Busca un elemento en una lista ordenada.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max</a:t>
            </a:r>
            <a:r>
              <a:rPr lang="es-CO" dirty="0"/>
              <a:t>(): Devuelve el elemento máximo de una colección.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min(): Devuelve el elemento mínimo de una colección</a:t>
            </a:r>
            <a:r>
              <a:rPr lang="es-CO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r>
              <a:rPr lang="es-CO" dirty="0" smtClean="0"/>
              <a:t>La </a:t>
            </a:r>
            <a:r>
              <a:rPr lang="es-CO" dirty="0"/>
              <a:t>clase </a:t>
            </a:r>
            <a:r>
              <a:rPr lang="es-CO" dirty="0" err="1"/>
              <a:t>Collections</a:t>
            </a:r>
            <a:r>
              <a:rPr lang="es-CO" dirty="0"/>
              <a:t> se utiliza comúnmente en combinación con otras clases de colecciones, como </a:t>
            </a:r>
            <a:r>
              <a:rPr lang="es-CO" dirty="0" err="1"/>
              <a:t>ArrayList</a:t>
            </a:r>
            <a:r>
              <a:rPr lang="es-CO" dirty="0"/>
              <a:t>, </a:t>
            </a:r>
            <a:r>
              <a:rPr lang="es-CO" dirty="0" err="1"/>
              <a:t>LinkedList</a:t>
            </a:r>
            <a:r>
              <a:rPr lang="es-CO" dirty="0"/>
              <a:t>, </a:t>
            </a:r>
            <a:r>
              <a:rPr lang="es-CO" dirty="0" err="1"/>
              <a:t>HashSet</a:t>
            </a:r>
            <a:r>
              <a:rPr lang="es-CO" dirty="0"/>
              <a:t>, </a:t>
            </a:r>
            <a:r>
              <a:rPr lang="es-CO" dirty="0" err="1"/>
              <a:t>TreeSet</a:t>
            </a:r>
            <a:r>
              <a:rPr lang="es-CO" dirty="0"/>
              <a:t>, entre otras, para realizar operaciones de manipulación de datos en colecciones de objetos.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63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 mod="1">
    <p:ext uri="{6950BFC3-D8DA-4A85-94F7-54DA5524770B}">
      <p188:commentRel xmlns="" xmlns:p188="http://schemas.microsoft.com/office/powerpoint/2018/8/main" r:id="rId5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=""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1691640" y="969376"/>
            <a:ext cx="8074151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En programación, una lista es una colección de elementos ordenados en la que se puede acceder a cada elemento por su posición dentro de la lista. Las listas se utilizan comúnmente para almacenar y manipular conjuntos de datos relacionados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En Java, existen varias implementaciones de listas en el paquete </a:t>
            </a:r>
            <a:r>
              <a:rPr lang="es-CO" dirty="0" err="1"/>
              <a:t>java.util</a:t>
            </a:r>
            <a:r>
              <a:rPr lang="es-CO" dirty="0"/>
              <a:t>, como </a:t>
            </a:r>
            <a:r>
              <a:rPr lang="es-CO" dirty="0" err="1"/>
              <a:t>ArrayList</a:t>
            </a:r>
            <a:r>
              <a:rPr lang="es-CO" dirty="0"/>
              <a:t>, </a:t>
            </a:r>
            <a:r>
              <a:rPr lang="es-CO" dirty="0" err="1"/>
              <a:t>LinkedList</a:t>
            </a:r>
            <a:r>
              <a:rPr lang="es-CO" dirty="0"/>
              <a:t> y Vector. Cada una de estas implementaciones de lista tiene sus propias características y se utiliza según las necesidades específicas del programador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Las listas permiten la inserción y eliminación de elementos en cualquier posición de la lista, así como la búsqueda de elementos por su posición o por su valor. Además, se pueden recorrer los elementos de la lista en orden ascendente o descendente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Las listas también pueden ser utilizadas en conjunto con otros tipos de colecciones, como conjuntos y mapas, para construir estructuras de datos más complejas y eficientes.</a:t>
            </a:r>
          </a:p>
        </p:txBody>
      </p:sp>
    </p:spTree>
    <p:extLst>
      <p:ext uri="{BB962C8B-B14F-4D97-AF65-F5344CB8AC3E}">
        <p14:creationId xmlns:p14="http://schemas.microsoft.com/office/powerpoint/2010/main" val="27500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=""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581C35F-AC82-DC1A-659D-5A355E7A7D22}"/>
              </a:ext>
            </a:extLst>
          </p:cNvPr>
          <p:cNvSpPr txBox="1"/>
          <p:nvPr/>
        </p:nvSpPr>
        <p:spPr>
          <a:xfrm>
            <a:off x="2276856" y="806620"/>
            <a:ext cx="7607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Que son los mapas ? </a:t>
            </a:r>
          </a:p>
          <a:p>
            <a:endParaRPr lang="es-CO" dirty="0"/>
          </a:p>
          <a:p>
            <a:r>
              <a:rPr lang="es-CO" dirty="0" smtClean="0"/>
              <a:t>En </a:t>
            </a:r>
            <a:r>
              <a:rPr lang="es-CO" dirty="0"/>
              <a:t>programación, un mapa (también conocido como diccionario) es una estructura de datos que asocia claves con valores. Un mapa es similar a una lista, pero en lugar de acceder a los elementos por su posición, se accede a ellos mediante una clave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En Java, la interfaz </a:t>
            </a:r>
            <a:r>
              <a:rPr lang="es-CO" dirty="0" err="1"/>
              <a:t>Map</a:t>
            </a:r>
            <a:r>
              <a:rPr lang="es-CO" dirty="0"/>
              <a:t> en el paquete </a:t>
            </a:r>
            <a:r>
              <a:rPr lang="es-CO" dirty="0" err="1"/>
              <a:t>java.util</a:t>
            </a:r>
            <a:r>
              <a:rPr lang="es-CO" dirty="0"/>
              <a:t> define un mapa como una colección de pares clave-valor, donde cada clave está asociada a un valor. Las implementaciones de </a:t>
            </a:r>
            <a:r>
              <a:rPr lang="es-CO" dirty="0" err="1"/>
              <a:t>Map</a:t>
            </a:r>
            <a:r>
              <a:rPr lang="es-CO" dirty="0"/>
              <a:t> en Java incluyen </a:t>
            </a:r>
            <a:r>
              <a:rPr lang="es-CO" dirty="0" err="1"/>
              <a:t>HashMap</a:t>
            </a:r>
            <a:r>
              <a:rPr lang="es-CO" dirty="0"/>
              <a:t>, </a:t>
            </a:r>
            <a:r>
              <a:rPr lang="es-CO" dirty="0" err="1"/>
              <a:t>TreeMap</a:t>
            </a:r>
            <a:r>
              <a:rPr lang="es-CO" dirty="0"/>
              <a:t>, </a:t>
            </a:r>
            <a:r>
              <a:rPr lang="es-CO" dirty="0" err="1"/>
              <a:t>LinkedHashMap</a:t>
            </a:r>
            <a:r>
              <a:rPr lang="es-CO" dirty="0"/>
              <a:t>, entre otros.</a:t>
            </a:r>
          </a:p>
          <a:p>
            <a:pPr algn="ctr"/>
            <a:endParaRPr lang="x-none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51560" y="1499616"/>
            <a:ext cx="987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/>
            </a:r>
            <a:br>
              <a:rPr lang="es-CO" sz="1200" dirty="0"/>
            </a:b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7129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=""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Por ejemplo, en un mapa que representa un diccionario, las palabras serían las claves y las definiciones serían los valores. Para buscar la definición de una palabra, se utiliza la clave para acceder al valor correspondiente en el mapa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Los mapas permiten la inserción, actualización y eliminación de elementos asociados a una clave. Además, se pueden recorrer todos los pares clave-valor del mapa en un orden específico (si la implementación del mapa lo permite</a:t>
            </a:r>
            <a:r>
              <a:rPr lang="es-CO" dirty="0" smtClean="0"/>
              <a:t>).</a:t>
            </a:r>
          </a:p>
          <a:p>
            <a:endParaRPr lang="es-CO" dirty="0"/>
          </a:p>
          <a:p>
            <a:r>
              <a:rPr lang="es-CO" dirty="0"/>
              <a:t>Los mapas se utilizan comúnmente para almacenar y recuperar información de manera eficiente en aplicaciones de programación, como por ejemplo en aplicaciones de bases de datos, sistemas de gestión de inventarios, motores de búsqueda, etc.</a:t>
            </a:r>
          </a:p>
        </p:txBody>
      </p:sp>
    </p:spTree>
    <p:extLst>
      <p:ext uri="{BB962C8B-B14F-4D97-AF65-F5344CB8AC3E}">
        <p14:creationId xmlns:p14="http://schemas.microsoft.com/office/powerpoint/2010/main" val="31732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=""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239012" y="676656"/>
            <a:ext cx="9944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err="1" smtClean="0"/>
              <a:t>Metodos</a:t>
            </a:r>
            <a:r>
              <a:rPr lang="es-CO" b="1" dirty="0" smtClean="0"/>
              <a:t> Mapas</a:t>
            </a:r>
            <a:endParaRPr lang="es-CO" b="1" dirty="0"/>
          </a:p>
          <a:p>
            <a:pPr algn="ctr"/>
            <a:endParaRPr lang="es-CO" b="1" dirty="0" smtClean="0"/>
          </a:p>
          <a:p>
            <a:r>
              <a:rPr lang="es-CO" dirty="0"/>
              <a:t>En Java, la interfaz </a:t>
            </a:r>
            <a:r>
              <a:rPr lang="es-CO" dirty="0" err="1"/>
              <a:t>Map</a:t>
            </a:r>
            <a:r>
              <a:rPr lang="es-CO" dirty="0"/>
              <a:t> del paquete </a:t>
            </a:r>
            <a:r>
              <a:rPr lang="es-CO" dirty="0" err="1"/>
              <a:t>java.util</a:t>
            </a:r>
            <a:r>
              <a:rPr lang="es-CO" dirty="0"/>
              <a:t> define los siguientes métodos comunes para manipular y acceder a los datos almacenados en un mapa</a:t>
            </a:r>
            <a:r>
              <a:rPr lang="es-CO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/>
              <a:t>put</a:t>
            </a:r>
            <a:r>
              <a:rPr lang="es-CO" b="1" dirty="0"/>
              <a:t>(</a:t>
            </a:r>
            <a:r>
              <a:rPr lang="es-CO" b="1" dirty="0" err="1"/>
              <a:t>Object</a:t>
            </a:r>
            <a:r>
              <a:rPr lang="es-CO" b="1" dirty="0"/>
              <a:t> clave, </a:t>
            </a:r>
            <a:r>
              <a:rPr lang="es-CO" b="1" dirty="0" err="1"/>
              <a:t>Object</a:t>
            </a:r>
            <a:r>
              <a:rPr lang="es-CO" b="1" dirty="0"/>
              <a:t> valor): </a:t>
            </a:r>
            <a:r>
              <a:rPr lang="es-CO" dirty="0"/>
              <a:t>inserta un nuevo par clave-valor en el mapa. Si la clave ya existe en el mapa, el valor anterior se reemplaza por el nuevo valor.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/>
              <a:t>get</a:t>
            </a:r>
            <a:r>
              <a:rPr lang="es-CO" b="1" dirty="0"/>
              <a:t>(</a:t>
            </a:r>
            <a:r>
              <a:rPr lang="es-CO" b="1" dirty="0" err="1"/>
              <a:t>Object</a:t>
            </a:r>
            <a:r>
              <a:rPr lang="es-CO" b="1" dirty="0"/>
              <a:t> clave): </a:t>
            </a:r>
            <a:r>
              <a:rPr lang="es-CO" dirty="0"/>
              <a:t>devuelve el valor asociado a la clave especificada, o </a:t>
            </a:r>
            <a:r>
              <a:rPr lang="es-CO" dirty="0" err="1"/>
              <a:t>null</a:t>
            </a:r>
            <a:r>
              <a:rPr lang="es-CO" dirty="0"/>
              <a:t> si la clave no existe en el mapa.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/>
              <a:t>remove</a:t>
            </a:r>
            <a:r>
              <a:rPr lang="es-CO" b="1" dirty="0"/>
              <a:t>(</a:t>
            </a:r>
            <a:r>
              <a:rPr lang="es-CO" b="1" dirty="0" err="1"/>
              <a:t>Object</a:t>
            </a:r>
            <a:r>
              <a:rPr lang="es-CO" b="1" dirty="0"/>
              <a:t> clave): </a:t>
            </a:r>
            <a:r>
              <a:rPr lang="es-CO" dirty="0"/>
              <a:t>elimina el par clave-valor asociado a la clave especificada y devuelve el valor eliminado, o </a:t>
            </a:r>
            <a:r>
              <a:rPr lang="es-CO" dirty="0" err="1"/>
              <a:t>null</a:t>
            </a:r>
            <a:r>
              <a:rPr lang="es-CO" dirty="0"/>
              <a:t> si la clave no existe en el mapa.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/>
              <a:t>size</a:t>
            </a:r>
            <a:r>
              <a:rPr lang="es-CO" b="1" dirty="0"/>
              <a:t>(): </a:t>
            </a:r>
            <a:r>
              <a:rPr lang="es-CO" dirty="0"/>
              <a:t>devuelve el número de pares clave-valor en el mapa.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/>
              <a:t>containsKey</a:t>
            </a:r>
            <a:r>
              <a:rPr lang="es-CO" b="1" dirty="0"/>
              <a:t>(</a:t>
            </a:r>
            <a:r>
              <a:rPr lang="es-CO" b="1" dirty="0" err="1"/>
              <a:t>Object</a:t>
            </a:r>
            <a:r>
              <a:rPr lang="es-CO" b="1" dirty="0"/>
              <a:t> clave): </a:t>
            </a:r>
            <a:r>
              <a:rPr lang="es-CO" dirty="0"/>
              <a:t>devuelve true si el mapa contiene la clave especificada, o false de lo contrario.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/>
              <a:t>containsValue</a:t>
            </a:r>
            <a:r>
              <a:rPr lang="es-CO" b="1" dirty="0"/>
              <a:t>(</a:t>
            </a:r>
            <a:r>
              <a:rPr lang="es-CO" b="1" dirty="0" err="1"/>
              <a:t>Object</a:t>
            </a:r>
            <a:r>
              <a:rPr lang="es-CO" b="1" dirty="0"/>
              <a:t> valor): </a:t>
            </a:r>
            <a:r>
              <a:rPr lang="es-CO" dirty="0"/>
              <a:t>devuelve true si el mapa contiene al menos una clave asociada al valor especificado, o false de lo contrario.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/>
              <a:t>keySet</a:t>
            </a:r>
            <a:r>
              <a:rPr lang="es-CO" b="1" dirty="0"/>
              <a:t>(): </a:t>
            </a:r>
            <a:r>
              <a:rPr lang="es-CO" dirty="0"/>
              <a:t>devuelve un conjunto de todas las claves en el mapa.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/>
              <a:t>values</a:t>
            </a:r>
            <a:r>
              <a:rPr lang="es-CO" b="1" dirty="0"/>
              <a:t>(): </a:t>
            </a:r>
            <a:r>
              <a:rPr lang="es-CO" dirty="0"/>
              <a:t>devuelve una colección de todos los valores en el mapa.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/>
              <a:t>entrySet</a:t>
            </a:r>
            <a:r>
              <a:rPr lang="es-CO" b="1" dirty="0"/>
              <a:t>(): </a:t>
            </a:r>
            <a:r>
              <a:rPr lang="es-CO" dirty="0"/>
              <a:t>devuelve un conjunto de todos los pares clave-valor en el mapa como objetos </a:t>
            </a:r>
            <a:r>
              <a:rPr lang="es-CO" dirty="0" err="1"/>
              <a:t>Map.Entry</a:t>
            </a:r>
            <a:r>
              <a:rPr lang="es-CO" dirty="0"/>
              <a:t>.</a:t>
            </a:r>
          </a:p>
          <a:p>
            <a:pPr algn="ctr"/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91830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=""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Además de estos métodos, existen otros métodos para recorrer y manipular los pares clave-valor del mapa, como </a:t>
            </a:r>
            <a:r>
              <a:rPr lang="es-CO" dirty="0" err="1"/>
              <a:t>forEach</a:t>
            </a:r>
            <a:r>
              <a:rPr lang="es-CO" dirty="0"/>
              <a:t>(), </a:t>
            </a:r>
            <a:r>
              <a:rPr lang="es-CO" dirty="0" err="1"/>
              <a:t>replace</a:t>
            </a:r>
            <a:r>
              <a:rPr lang="es-CO" dirty="0"/>
              <a:t>(), </a:t>
            </a:r>
            <a:r>
              <a:rPr lang="es-CO" dirty="0" err="1"/>
              <a:t>putAll</a:t>
            </a:r>
            <a:r>
              <a:rPr lang="es-CO" dirty="0"/>
              <a:t>(), </a:t>
            </a:r>
            <a:r>
              <a:rPr lang="es-CO" dirty="0" err="1"/>
              <a:t>clear</a:t>
            </a:r>
            <a:r>
              <a:rPr lang="es-CO" dirty="0"/>
              <a:t>(), entre otros. La implementación concreta de </a:t>
            </a:r>
            <a:r>
              <a:rPr lang="es-CO" dirty="0" err="1"/>
              <a:t>Map</a:t>
            </a:r>
            <a:r>
              <a:rPr lang="es-CO" dirty="0"/>
              <a:t> (</a:t>
            </a:r>
            <a:r>
              <a:rPr lang="es-CO" dirty="0" err="1"/>
              <a:t>HashMap</a:t>
            </a:r>
            <a:r>
              <a:rPr lang="es-CO" dirty="0"/>
              <a:t>, </a:t>
            </a:r>
            <a:r>
              <a:rPr lang="es-CO" dirty="0" err="1"/>
              <a:t>TreeMap</a:t>
            </a:r>
            <a:r>
              <a:rPr lang="es-CO" dirty="0"/>
              <a:t>, etc.) puede tener métodos adicionales o variaciones en la funcionalidad de los métodos mencionados</a:t>
            </a:r>
            <a:r>
              <a:rPr lang="es-CO" dirty="0" smtClean="0"/>
              <a:t>.</a:t>
            </a:r>
          </a:p>
          <a:p>
            <a:endParaRPr lang="es-CO" b="1" dirty="0" smtClean="0"/>
          </a:p>
          <a:p>
            <a:pPr algn="ctr"/>
            <a:r>
              <a:rPr lang="es-CO" b="1" dirty="0" err="1" smtClean="0"/>
              <a:t>EJercicios</a:t>
            </a:r>
            <a:endParaRPr lang="es-CO" b="1" dirty="0"/>
          </a:p>
          <a:p>
            <a:endParaRPr lang="es-CO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39" y="3143250"/>
            <a:ext cx="5851020" cy="26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8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D5129D1-4CF4-4A87-A842-87DDC6EBC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F07E2-B0D1-487C-8FF3-651F698D7F29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d9d2458e-e414-492a-b4c0-d84ebee47fd2"/>
    <ds:schemaRef ds:uri="adf42388-5c37-48f2-81de-ffca450cbe9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9366</TotalTime>
  <Words>985</Words>
  <Application>Microsoft Office PowerPoint</Application>
  <PresentationFormat>Personalizado</PresentationFormat>
  <Paragraphs>82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1040031390</cp:lastModifiedBy>
  <cp:revision>368</cp:revision>
  <dcterms:created xsi:type="dcterms:W3CDTF">2014-10-14T06:21:58Z</dcterms:created>
  <dcterms:modified xsi:type="dcterms:W3CDTF">2023-03-07T14:27:20Z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