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38119D6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73" r:id="rId6"/>
    <p:sldId id="417" r:id="rId7"/>
    <p:sldId id="456" r:id="rId8"/>
    <p:sldId id="457" r:id="rId9"/>
    <p:sldId id="458" r:id="rId10"/>
    <p:sldId id="459" r:id="rId11"/>
    <p:sldId id="461" r:id="rId12"/>
    <p:sldId id="462" r:id="rId13"/>
    <p:sldId id="460" r:id="rId14"/>
    <p:sldId id="386" r:id="rId15"/>
    <p:sldId id="3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55"/>
    <p:restoredTop sz="86392"/>
  </p:normalViewPr>
  <p:slideViewPr>
    <p:cSldViewPr snapToGrid="0">
      <p:cViewPr varScale="1">
        <p:scale>
          <a:sx n="84" d="100"/>
          <a:sy n="84" d="100"/>
        </p:scale>
        <p:origin x="208" y="9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06/03/23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723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2934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1221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27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0638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6838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3078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771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6947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9422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5941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846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9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670" r:id="rId13"/>
    <p:sldLayoutId id="2147483681" r:id="rId14"/>
    <p:sldLayoutId id="2147483713" r:id="rId15"/>
    <p:sldLayoutId id="2147483714" r:id="rId16"/>
    <p:sldLayoutId id="214748371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  <p:sldLayoutId id="2147483758" r:id="rId40"/>
    <p:sldLayoutId id="2147483759" r:id="rId41"/>
    <p:sldLayoutId id="2147483760" r:id="rId42"/>
    <p:sldLayoutId id="2147483761" r:id="rId43"/>
    <p:sldLayoutId id="2147483762" r:id="rId44"/>
    <p:sldLayoutId id="2147483763" r:id="rId45"/>
    <p:sldLayoutId id="214748376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38119D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emf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hyperlink" Target="https://docs.oracle.com/javase/8/docs/api/java/util/ArrayList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>
                <a:solidFill>
                  <a:schemeClr val="accent5">
                    <a:lumMod val="50000"/>
                  </a:schemeClr>
                </a:solidFill>
              </a:rPr>
              <a:t>Sesión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s-ES" sz="3600" dirty="0"/>
              <a:t>Colecciones en Java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9220" name="Picture 4" descr="Java Map Interface">
            <a:extLst>
              <a:ext uri="{FF2B5EF4-FFF2-40B4-BE49-F238E27FC236}">
                <a16:creationId xmlns:a16="http://schemas.microsoft.com/office/drawing/2014/main" id="{0B52C21E-83E5-1E6A-344A-2179C8881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85" y="1849120"/>
            <a:ext cx="4567048" cy="315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Java Collections Framework y Mapas">
            <a:extLst>
              <a:ext uri="{FF2B5EF4-FFF2-40B4-BE49-F238E27FC236}">
                <a16:creationId xmlns:a16="http://schemas.microsoft.com/office/drawing/2014/main" id="{A3F68BEC-9232-ED30-715F-807FA9D7D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76" y="698474"/>
            <a:ext cx="4253059" cy="479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609CB0-AE0B-C874-887B-EE5B429AE2B2}"/>
              </a:ext>
            </a:extLst>
          </p:cNvPr>
          <p:cNvSpPr txBox="1"/>
          <p:nvPr/>
        </p:nvSpPr>
        <p:spPr>
          <a:xfrm>
            <a:off x="5442616" y="55839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3200" dirty="0"/>
              <a:t>Mapas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10162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E082C-A278-4689-BEE5-F67DB767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40" y="748241"/>
            <a:ext cx="10515600" cy="1325563"/>
          </a:xfrm>
        </p:spPr>
        <p:txBody>
          <a:bodyPr>
            <a:noAutofit/>
          </a:bodyPr>
          <a:lstStyle/>
          <a:p>
            <a:r>
              <a:rPr lang="es-ES" sz="6000" dirty="0"/>
              <a:t>Fuentes</a:t>
            </a:r>
            <a:endParaRPr lang="es-CO" sz="6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3BA5EB-7B53-4267-96C0-B95E5C4F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325"/>
            <a:ext cx="10363200" cy="38326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https://www.w3schools.com/java/</a:t>
            </a:r>
            <a:r>
              <a:rPr lang="es-CO" dirty="0" err="1"/>
              <a:t>java_linkedlist.asp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032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102415B-16B3-4235-B273-0788EBFE71BD}"/>
              </a:ext>
            </a:extLst>
          </p:cNvPr>
          <p:cNvSpPr txBox="1"/>
          <p:nvPr/>
        </p:nvSpPr>
        <p:spPr>
          <a:xfrm>
            <a:off x="6486080" y="263321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CONCEPT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B5045-5C55-4090-B8D5-23552687ABFC}"/>
              </a:ext>
            </a:extLst>
          </p:cNvPr>
          <p:cNvSpPr txBox="1"/>
          <p:nvPr/>
        </p:nvSpPr>
        <p:spPr>
          <a:xfrm>
            <a:off x="7888167" y="182500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STRATEGY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1183B-E863-43B0-B1D7-25B769A8020D}"/>
              </a:ext>
            </a:extLst>
          </p:cNvPr>
          <p:cNvSpPr txBox="1"/>
          <p:nvPr/>
        </p:nvSpPr>
        <p:spPr>
          <a:xfrm>
            <a:off x="9160435" y="262804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PROMOTE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0" y="760290"/>
            <a:ext cx="4643438" cy="1436838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0" y="760289"/>
            <a:ext cx="487680" cy="14232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4FBCA7C-7E66-427A-AE80-D1AA30F47C49}"/>
              </a:ext>
            </a:extLst>
          </p:cNvPr>
          <p:cNvSpPr txBox="1"/>
          <p:nvPr/>
        </p:nvSpPr>
        <p:spPr>
          <a:xfrm>
            <a:off x="208698" y="2469973"/>
            <a:ext cx="601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68734">
            <a:off x="-170247" y="1176459"/>
            <a:ext cx="1019955" cy="685282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711673" y="2584213"/>
            <a:ext cx="128394" cy="235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07221" y="4008551"/>
            <a:ext cx="4923547" cy="2990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Corporación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MAKAIA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Medellín, Colombia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Carrera 43A – 34-155.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Almacentro</a:t>
            </a:r>
            <a:endParaRPr lang="en-US" sz="30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Torre Norte,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Oficina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701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Teléfono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(+574) 448 03 74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Móvil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(+57) 320 761 01 76</a:t>
            </a: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1" t="2212" r="24681" b="3006"/>
          <a:stretch/>
        </p:blipFill>
        <p:spPr>
          <a:xfrm>
            <a:off x="6486080" y="6279314"/>
            <a:ext cx="587960" cy="57868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28" y="6279315"/>
            <a:ext cx="578686" cy="57868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73" y="6279314"/>
            <a:ext cx="578686" cy="57868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5" t="8391" r="23915" b="7895"/>
          <a:stretch/>
        </p:blipFill>
        <p:spPr>
          <a:xfrm>
            <a:off x="8450447" y="6279314"/>
            <a:ext cx="580973" cy="5786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26" y="6075148"/>
            <a:ext cx="987017" cy="987017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10054613" y="6261205"/>
            <a:ext cx="2697801" cy="59679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b="0">
                <a:solidFill>
                  <a:srgbClr val="7F7F7F"/>
                </a:solidFill>
                <a:latin typeface="Futura PT Cond Book"/>
                <a:ea typeface="Futura PT Cond Book" charset="0"/>
                <a:cs typeface="Futura PT Cond Book" charset="0"/>
              </a:rPr>
              <a:t>@</a:t>
            </a:r>
            <a:r>
              <a:rPr lang="en-US" sz="3200" b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makaiaorg</a:t>
            </a: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97376" y="2803870"/>
            <a:ext cx="578689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Info: comunicaciones@makaia.org</a:t>
            </a:r>
          </a:p>
        </p:txBody>
      </p:sp>
    </p:spTree>
    <p:extLst>
      <p:ext uri="{BB962C8B-B14F-4D97-AF65-F5344CB8AC3E}">
        <p14:creationId xmlns:p14="http://schemas.microsoft.com/office/powerpoint/2010/main" val="1987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54DF2-188F-49E3-98A5-A590FA05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6"/>
            <a:ext cx="10515600" cy="1325563"/>
          </a:xfrm>
        </p:spPr>
        <p:txBody>
          <a:bodyPr/>
          <a:lstStyle/>
          <a:p>
            <a:r>
              <a:rPr lang="es-CO" sz="6000" dirty="0"/>
              <a:t>Contenido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87BBA-0C9F-41F2-BBC8-85519317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4631"/>
            <a:ext cx="8319868" cy="4400621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s-ES" sz="2000" dirty="0"/>
              <a:t> </a:t>
            </a:r>
          </a:p>
          <a:p>
            <a:pPr marL="1885950" lvl="3" indent="-514350">
              <a:buFont typeface="+mj-lt"/>
              <a:buAutoNum type="arabicPeriod"/>
            </a:pPr>
            <a:endParaRPr lang="es-ES" sz="2000" dirty="0"/>
          </a:p>
          <a:p>
            <a:pPr marL="1885950" lvl="3" indent="-514350">
              <a:buFont typeface="+mj-lt"/>
              <a:buAutoNum type="arabicPeriod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6698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1026" name="Picture 2" descr="Collection Framework in Java - Hierarchy, Need &amp; Advantages - DataFlair">
            <a:extLst>
              <a:ext uri="{FF2B5EF4-FFF2-40B4-BE49-F238E27FC236}">
                <a16:creationId xmlns:a16="http://schemas.microsoft.com/office/drawing/2014/main" id="{3A28A47B-BA4A-5B7B-E128-73454998D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0"/>
            <a:ext cx="11818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076" name="Picture 4" descr="Java ArrayList (With Examples)">
            <a:hlinkClick r:id="rId4"/>
            <a:extLst>
              <a:ext uri="{FF2B5EF4-FFF2-40B4-BE49-F238E27FC236}">
                <a16:creationId xmlns:a16="http://schemas.microsoft.com/office/drawing/2014/main" id="{D3A58F9F-502C-45B0-1CFD-4F9222462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167" y="792480"/>
            <a:ext cx="3057666" cy="460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4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0D5058-966E-507F-C995-A6079E085900}"/>
              </a:ext>
            </a:extLst>
          </p:cNvPr>
          <p:cNvSpPr txBox="1"/>
          <p:nvPr/>
        </p:nvSpPr>
        <p:spPr>
          <a:xfrm>
            <a:off x="1488434" y="2151727"/>
            <a:ext cx="101396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Ejemplos de uso de ArrayList.</a:t>
            </a:r>
          </a:p>
        </p:txBody>
      </p:sp>
    </p:spTree>
    <p:extLst>
      <p:ext uri="{BB962C8B-B14F-4D97-AF65-F5344CB8AC3E}">
        <p14:creationId xmlns:p14="http://schemas.microsoft.com/office/powerpoint/2010/main" val="88624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0D5058-966E-507F-C995-A6079E085900}"/>
              </a:ext>
            </a:extLst>
          </p:cNvPr>
          <p:cNvSpPr txBox="1"/>
          <p:nvPr/>
        </p:nvSpPr>
        <p:spPr>
          <a:xfrm>
            <a:off x="1381754" y="576196"/>
            <a:ext cx="10139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ArrayList vs LinkedList</a:t>
            </a:r>
          </a:p>
        </p:txBody>
      </p:sp>
      <p:pic>
        <p:nvPicPr>
          <p:cNvPr id="5122" name="Picture 2" descr="FACE Prep | The right place to prepare for placements">
            <a:extLst>
              <a:ext uri="{FF2B5EF4-FFF2-40B4-BE49-F238E27FC236}">
                <a16:creationId xmlns:a16="http://schemas.microsoft.com/office/drawing/2014/main" id="{5078CC98-D819-F127-F4C9-6358830FA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63" y="1899635"/>
            <a:ext cx="9281160" cy="390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11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0D5058-966E-507F-C995-A6079E085900}"/>
              </a:ext>
            </a:extLst>
          </p:cNvPr>
          <p:cNvSpPr txBox="1"/>
          <p:nvPr/>
        </p:nvSpPr>
        <p:spPr>
          <a:xfrm>
            <a:off x="1381754" y="576196"/>
            <a:ext cx="10139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sz="8000" dirty="0"/>
              <a:t>ArrayList vs LinkedList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02E3D95-5313-B3C1-AE49-9A3819FDE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97433"/>
              </p:ext>
            </p:extLst>
          </p:nvPr>
        </p:nvGraphicFramePr>
        <p:xfrm>
          <a:off x="1867149" y="2594901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48307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863056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permite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inserciones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eliminaciones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tiempo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constante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usando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iteradores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pero</a:t>
                      </a:r>
                      <a:r>
                        <a:rPr lang="en-US" dirty="0"/>
                        <a:t> solo </a:t>
                      </a:r>
                      <a:r>
                        <a:rPr lang="en-US" dirty="0" err="1"/>
                        <a:t>acceso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secuencial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otras</a:t>
                      </a:r>
                      <a:r>
                        <a:rPr lang="en-US" dirty="0"/>
                        <a:t> palabras, </a:t>
                      </a:r>
                      <a:r>
                        <a:rPr lang="en-US" dirty="0" err="1"/>
                        <a:t>puede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recorrer</a:t>
                      </a:r>
                      <a:r>
                        <a:rPr lang="en-US" dirty="0"/>
                        <a:t> la </a:t>
                      </a:r>
                      <a:r>
                        <a:rPr lang="en-US" dirty="0" err="1"/>
                        <a:t>lista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hacia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adelante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hacia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atrás</a:t>
                      </a:r>
                      <a:r>
                        <a:rPr lang="en-US" dirty="0"/>
                        <a:t>.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permita</a:t>
                      </a:r>
                      <a:r>
                        <a:rPr lang="en-US" dirty="0"/>
                        <a:t> un </a:t>
                      </a:r>
                      <a:r>
                        <a:rPr lang="en-US" dirty="0" err="1"/>
                        <a:t>acceso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rápido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lectura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aleatoria</a:t>
                      </a:r>
                      <a:r>
                        <a:rPr lang="en-US" dirty="0"/>
                        <a:t>, para que </a:t>
                      </a:r>
                      <a:r>
                        <a:rPr lang="en-US" dirty="0" err="1"/>
                        <a:t>pueda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tomar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cualquier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elemento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tiempo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constante</a:t>
                      </a:r>
                      <a:r>
                        <a:rPr lang="en-US" dirty="0"/>
                        <a:t>. Pero </a:t>
                      </a:r>
                      <a:r>
                        <a:rPr lang="en-US" dirty="0" err="1"/>
                        <a:t>agregar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quitar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cualquier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lugar</a:t>
                      </a:r>
                      <a:r>
                        <a:rPr lang="en-US" dirty="0"/>
                        <a:t> que no sea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final </a:t>
                      </a:r>
                      <a:r>
                        <a:rPr lang="en-US" dirty="0" err="1"/>
                        <a:t>requiere</a:t>
                      </a:r>
                      <a:r>
                        <a:rPr lang="en-US" dirty="0"/>
                        <a:t> mover </a:t>
                      </a:r>
                      <a:r>
                        <a:rPr lang="en-US" dirty="0" err="1"/>
                        <a:t>todos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últimos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ya</a:t>
                      </a:r>
                      <a:r>
                        <a:rPr lang="en-US" dirty="0"/>
                        <a:t> sea para </a:t>
                      </a:r>
                      <a:r>
                        <a:rPr lang="en-US" dirty="0" err="1"/>
                        <a:t>hacer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abertura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llenar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espacio</a:t>
                      </a:r>
                      <a:r>
                        <a:rPr lang="en-US" dirty="0"/>
                        <a:t>.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463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48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11268" name="Picture 4" descr="001">
            <a:extLst>
              <a:ext uri="{FF2B5EF4-FFF2-40B4-BE49-F238E27FC236}">
                <a16:creationId xmlns:a16="http://schemas.microsoft.com/office/drawing/2014/main" id="{1ACC525B-6306-A181-CCCF-8A3663663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165" y="411427"/>
            <a:ext cx="375218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003">
            <a:extLst>
              <a:ext uri="{FF2B5EF4-FFF2-40B4-BE49-F238E27FC236}">
                <a16:creationId xmlns:a16="http://schemas.microsoft.com/office/drawing/2014/main" id="{E54FA37E-98B6-5DA4-EA5A-D1F22F2BA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36927"/>
            <a:ext cx="5295900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DD4ABB-610B-5FDE-C6BE-89B153E84F9F}"/>
              </a:ext>
            </a:extLst>
          </p:cNvPr>
          <p:cNvSpPr txBox="1"/>
          <p:nvPr/>
        </p:nvSpPr>
        <p:spPr>
          <a:xfrm>
            <a:off x="5931149" y="411427"/>
            <a:ext cx="920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4000" dirty="0"/>
              <a:t>SET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59251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D4ABB-610B-5FDE-C6BE-89B153E84F9F}"/>
              </a:ext>
            </a:extLst>
          </p:cNvPr>
          <p:cNvSpPr txBox="1"/>
          <p:nvPr/>
        </p:nvSpPr>
        <p:spPr>
          <a:xfrm>
            <a:off x="3066613" y="576196"/>
            <a:ext cx="6058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7200" dirty="0"/>
              <a:t>Set vs ArrayList.</a:t>
            </a:r>
            <a:endParaRPr lang="en-CO" sz="40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5F78151-C039-843C-9562-43764699B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718379"/>
              </p:ext>
            </p:extLst>
          </p:nvPr>
        </p:nvGraphicFramePr>
        <p:xfrm>
          <a:off x="2032000" y="2519726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618336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31359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mantiene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orden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inserción</a:t>
                      </a:r>
                      <a:r>
                        <a:rPr lang="en-US" dirty="0"/>
                        <a:t>, es </a:t>
                      </a:r>
                      <a:r>
                        <a:rPr lang="en-US" dirty="0" err="1"/>
                        <a:t>decir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orden</a:t>
                      </a:r>
                      <a:r>
                        <a:rPr lang="en-US" dirty="0"/>
                        <a:t> del </a:t>
                      </a:r>
                      <a:r>
                        <a:rPr lang="en-US" dirty="0" err="1"/>
                        <a:t>objeto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que se </a:t>
                      </a:r>
                      <a:r>
                        <a:rPr lang="en-US" dirty="0" err="1"/>
                        <a:t>insertan</a:t>
                      </a:r>
                      <a:r>
                        <a:rPr lang="en-US" dirty="0"/>
                        <a:t>.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HashSet es </a:t>
                      </a:r>
                      <a:r>
                        <a:rPr lang="en-US" dirty="0" err="1"/>
                        <a:t>una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colección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desordenada</a:t>
                      </a:r>
                      <a:r>
                        <a:rPr lang="en-US" dirty="0"/>
                        <a:t> y no </a:t>
                      </a:r>
                      <a:r>
                        <a:rPr lang="en-US" dirty="0" err="1"/>
                        <a:t>mantiene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ningún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orden</a:t>
                      </a:r>
                      <a:r>
                        <a:rPr lang="en-US" dirty="0"/>
                        <a:t>.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9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permite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valores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duplicados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colección</a:t>
                      </a:r>
                      <a:r>
                        <a:rPr lang="en-US" dirty="0"/>
                        <a:t>.</a:t>
                      </a:r>
                      <a:endParaRPr lang="en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 </a:t>
                      </a:r>
                      <a:r>
                        <a:rPr lang="en-US" dirty="0" err="1"/>
                        <a:t>otro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lado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elementos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duplicados</a:t>
                      </a:r>
                      <a:r>
                        <a:rPr lang="en-US" dirty="0"/>
                        <a:t> no </a:t>
                      </a:r>
                      <a:r>
                        <a:rPr lang="en-US" dirty="0" err="1"/>
                        <a:t>están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permitidos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Hashset</a:t>
                      </a:r>
                      <a:r>
                        <a:rPr lang="en-US" dirty="0"/>
                        <a:t>.</a:t>
                      </a:r>
                      <a:endParaRPr lang="en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39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92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1F8DDE1-A6C3-486A-A2C2-BF79EDB25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EF07E2-B0D1-487C-8FF3-651F698D7F29}">
  <ds:schemaRefs>
    <ds:schemaRef ds:uri="a2c594ff-f782-4977-8903-11cab3f1d586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a65d35-e9f1-4ca6-a69b-aac84688de06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d9d2458e-e414-492a-b4c0-d84ebee47fd2"/>
    <ds:schemaRef ds:uri="adf42388-5c37-48f2-81de-ffca450cbe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18113</TotalTime>
  <Words>483</Words>
  <Application>Microsoft Macintosh PowerPoint</Application>
  <PresentationFormat>Widescreen</PresentationFormat>
  <Paragraphs>83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Futura PT Cond Book</vt:lpstr>
      <vt:lpstr>Montserrat</vt:lpstr>
      <vt:lpstr>Montserrat SemiBold</vt:lpstr>
      <vt:lpstr>Office Theme</vt:lpstr>
      <vt:lpstr>PowerPoint Presentation</vt:lpstr>
      <vt:lpstr>Contenido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Fuentes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Mateo Zapata</cp:lastModifiedBy>
  <cp:revision>325</cp:revision>
  <dcterms:created xsi:type="dcterms:W3CDTF">2014-10-14T06:21:58Z</dcterms:created>
  <dcterms:modified xsi:type="dcterms:W3CDTF">2023-03-07T01:57:39Z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