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6"/>
  </p:notesMasterIdLst>
  <p:handoutMasterIdLst>
    <p:handoutMasterId r:id="rId17"/>
  </p:handoutMasterIdLst>
  <p:sldIdLst>
    <p:sldId id="256" r:id="rId5"/>
    <p:sldId id="373" r:id="rId6"/>
    <p:sldId id="319" r:id="rId7"/>
    <p:sldId id="388" r:id="rId8"/>
    <p:sldId id="399" r:id="rId9"/>
    <p:sldId id="407" r:id="rId10"/>
    <p:sldId id="408" r:id="rId11"/>
    <p:sldId id="409" r:id="rId12"/>
    <p:sldId id="410" r:id="rId13"/>
    <p:sldId id="411" r:id="rId14"/>
    <p:sldId id="41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varScale="1">
        <p:scale>
          <a:sx n="83" d="100"/>
          <a:sy n="83" d="100"/>
        </p:scale>
        <p:origin x="-475"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3/10/2023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10/03/2023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408844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18/10/relationships/comments" Target="../comments/modernComment_13F_4917FBA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a:solidFill>
                  <a:schemeClr val="accent5">
                    <a:lumMod val="50000"/>
                  </a:schemeClr>
                </a:solidFill>
              </a:rPr>
              <a:t>Carrera 43 A # 34 - 155. </a:t>
            </a:r>
            <a:r>
              <a:rPr lang="es-ES_tradnl" sz="1000" err="1">
                <a:solidFill>
                  <a:schemeClr val="accent5">
                    <a:lumMod val="50000"/>
                  </a:schemeClr>
                </a:solidFill>
              </a:rPr>
              <a:t>Almacentro</a:t>
            </a:r>
            <a:r>
              <a:rPr lang="es-ES_tradnl" sz="1000">
                <a:solidFill>
                  <a:schemeClr val="accent5">
                    <a:lumMod val="50000"/>
                  </a:schemeClr>
                </a:solidFill>
              </a:rPr>
              <a:t>. Torre Norte. Oficina 701</a:t>
            </a:r>
          </a:p>
          <a:p>
            <a:pPr algn="ctr"/>
            <a:r>
              <a:rPr lang="es-ES_tradnl" sz="100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xmlns=""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xmlns=""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smtClean="0">
                <a:solidFill>
                  <a:schemeClr val="accent5">
                    <a:lumMod val="50000"/>
                  </a:schemeClr>
                </a:solidFill>
              </a:rPr>
              <a:t>Sesión 27</a:t>
            </a:r>
            <a:endParaRPr lang="es-CO" sz="6600" b="1" dirty="0">
              <a:solidFill>
                <a:schemeClr val="accent5">
                  <a:lumMod val="50000"/>
                </a:schemeClr>
              </a:solidFill>
            </a:endParaRPr>
          </a:p>
        </p:txBody>
      </p:sp>
      <p:sp>
        <p:nvSpPr>
          <p:cNvPr id="6" name="Subtítulo 2">
            <a:extLst>
              <a:ext uri="{FF2B5EF4-FFF2-40B4-BE49-F238E27FC236}">
                <a16:creationId xmlns:a16="http://schemas.microsoft.com/office/drawing/2014/main" xmlns=""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600" dirty="0" smtClean="0"/>
              <a:t>Crear Proyecto con Spring </a:t>
            </a:r>
            <a:r>
              <a:rPr lang="es-ES" sz="3600" dirty="0" err="1" smtClean="0"/>
              <a:t>Initializr</a:t>
            </a:r>
            <a:r>
              <a:rPr lang="es-ES" sz="3600" dirty="0" smtClean="0"/>
              <a:t>, Importar</a:t>
            </a:r>
          </a:p>
          <a:p>
            <a:r>
              <a:rPr lang="es-ES" sz="3600" dirty="0" err="1" smtClean="0"/>
              <a:t>Librerias</a:t>
            </a:r>
            <a:r>
              <a:rPr lang="es-ES" sz="3600" dirty="0" smtClean="0"/>
              <a:t> con </a:t>
            </a:r>
            <a:r>
              <a:rPr lang="es-ES" sz="3600" dirty="0" err="1" smtClean="0"/>
              <a:t>maven</a:t>
            </a:r>
            <a:endParaRPr lang="es-ES" sz="3600" dirty="0"/>
          </a:p>
        </p:txBody>
      </p:sp>
      <p:cxnSp>
        <p:nvCxnSpPr>
          <p:cNvPr id="9" name="Conector recto 8">
            <a:extLst>
              <a:ext uri="{FF2B5EF4-FFF2-40B4-BE49-F238E27FC236}">
                <a16:creationId xmlns:a16="http://schemas.microsoft.com/office/drawing/2014/main" xmlns=""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7017306"/>
          </a:xfrm>
          <a:prstGeom prst="rect">
            <a:avLst/>
          </a:prstGeom>
          <a:noFill/>
        </p:spPr>
        <p:txBody>
          <a:bodyPr wrap="square" rtlCol="0">
            <a:spAutoFit/>
          </a:bodyPr>
          <a:lstStyle/>
          <a:p>
            <a:pPr marL="285750" indent="-285750">
              <a:buFont typeface="Arial" panose="020B0604020202020204" pitchFamily="34" charset="0"/>
              <a:buChar char="•"/>
            </a:pPr>
            <a:r>
              <a:rPr lang="es-CO" dirty="0"/>
              <a:t>Guardar el archivo </a:t>
            </a:r>
            <a:r>
              <a:rPr lang="es-CO" dirty="0" err="1"/>
              <a:t>build.gradle</a:t>
            </a:r>
            <a:r>
              <a:rPr lang="es-CO" dirty="0"/>
              <a:t>.</a:t>
            </a:r>
          </a:p>
          <a:p>
            <a:pPr marL="285750" indent="-285750">
              <a:buFont typeface="Arial" panose="020B0604020202020204" pitchFamily="34" charset="0"/>
              <a:buChar char="•"/>
            </a:pPr>
            <a:r>
              <a:rPr lang="es-CO" dirty="0"/>
              <a:t>Ejecutar la tarea en la línea de comando utilizando el comando "</a:t>
            </a:r>
            <a:r>
              <a:rPr lang="es-CO" dirty="0" err="1"/>
              <a:t>gradle</a:t>
            </a:r>
            <a:r>
              <a:rPr lang="es-CO" dirty="0"/>
              <a:t> &lt;</a:t>
            </a:r>
            <a:r>
              <a:rPr lang="es-CO" dirty="0" err="1"/>
              <a:t>nombre_de_la_tarea</a:t>
            </a:r>
            <a:r>
              <a:rPr lang="es-CO" dirty="0"/>
              <a:t>&gt;". Por ejemplo, si quisieras ejecutar la tarea "saludo", deberías escribir</a:t>
            </a:r>
            <a:r>
              <a:rPr lang="es-CO" dirty="0" smtClean="0"/>
              <a:t>:</a:t>
            </a:r>
          </a:p>
          <a:p>
            <a:endParaRPr lang="es-CO" dirty="0" smtClean="0"/>
          </a:p>
          <a:p>
            <a:r>
              <a:rPr lang="es-CO" dirty="0"/>
              <a:t> </a:t>
            </a:r>
            <a:r>
              <a:rPr lang="es-CO" dirty="0" smtClean="0"/>
              <a:t>     </a:t>
            </a:r>
            <a:r>
              <a:rPr lang="es-CO" dirty="0" err="1" smtClean="0"/>
              <a:t>gradle</a:t>
            </a:r>
            <a:r>
              <a:rPr lang="es-CO" dirty="0" smtClean="0"/>
              <a:t> saludo</a:t>
            </a:r>
          </a:p>
          <a:p>
            <a:endParaRPr lang="es-CO" dirty="0"/>
          </a:p>
          <a:p>
            <a:r>
              <a:rPr lang="es-CO" dirty="0"/>
              <a:t>Para ejecutar una tarea de </a:t>
            </a:r>
            <a:r>
              <a:rPr lang="es-CO" dirty="0" err="1"/>
              <a:t>Gradle</a:t>
            </a:r>
            <a:r>
              <a:rPr lang="es-CO" dirty="0"/>
              <a:t> desde la línea de comandos, sigue estos pasos</a:t>
            </a:r>
            <a:r>
              <a:rPr lang="es-CO" dirty="0" smtClean="0"/>
              <a:t>:</a:t>
            </a:r>
          </a:p>
          <a:p>
            <a:endParaRPr lang="es-CO" dirty="0"/>
          </a:p>
          <a:p>
            <a:pPr marL="285750" indent="-285750">
              <a:buFont typeface="Arial" panose="020B0604020202020204" pitchFamily="34" charset="0"/>
              <a:buChar char="•"/>
            </a:pPr>
            <a:r>
              <a:rPr lang="es-CO" dirty="0"/>
              <a:t>Abre una terminal o línea de comandos en tu sistema operativo.</a:t>
            </a:r>
          </a:p>
          <a:p>
            <a:pPr marL="285750" indent="-285750">
              <a:buFont typeface="Arial" panose="020B0604020202020204" pitchFamily="34" charset="0"/>
              <a:buChar char="•"/>
            </a:pPr>
            <a:r>
              <a:rPr lang="es-CO" dirty="0"/>
              <a:t>Navega hasta el directorio raíz de tu proyecto.</a:t>
            </a:r>
          </a:p>
          <a:p>
            <a:pPr marL="285750" indent="-285750">
              <a:buFont typeface="Arial" panose="020B0604020202020204" pitchFamily="34" charset="0"/>
              <a:buChar char="•"/>
            </a:pPr>
            <a:r>
              <a:rPr lang="es-CO" dirty="0"/>
              <a:t>Ejecuta el comando "</a:t>
            </a:r>
            <a:r>
              <a:rPr lang="es-CO" dirty="0" err="1"/>
              <a:t>gradle</a:t>
            </a:r>
            <a:r>
              <a:rPr lang="es-CO" dirty="0"/>
              <a:t> &lt;</a:t>
            </a:r>
            <a:r>
              <a:rPr lang="es-CO" dirty="0" err="1"/>
              <a:t>nombre_de_la_tarea</a:t>
            </a:r>
            <a:r>
              <a:rPr lang="es-CO" dirty="0"/>
              <a:t>&gt;". Por ejemplo, si tienes una tarea llamada "</a:t>
            </a:r>
            <a:r>
              <a:rPr lang="es-CO" dirty="0" err="1"/>
              <a:t>build</a:t>
            </a:r>
            <a:r>
              <a:rPr lang="es-CO" dirty="0"/>
              <a:t>" en tu archivo </a:t>
            </a:r>
            <a:r>
              <a:rPr lang="es-CO" dirty="0" err="1"/>
              <a:t>build.gradle</a:t>
            </a:r>
            <a:r>
              <a:rPr lang="es-CO" dirty="0"/>
              <a:t>, deberías escribir</a:t>
            </a:r>
            <a:r>
              <a:rPr lang="es-CO" dirty="0" smtClean="0"/>
              <a:t>:</a:t>
            </a:r>
          </a:p>
          <a:p>
            <a:endParaRPr lang="es-CO" dirty="0"/>
          </a:p>
          <a:p>
            <a:r>
              <a:rPr lang="es-CO" dirty="0" err="1" smtClean="0"/>
              <a:t>gradle</a:t>
            </a:r>
            <a:r>
              <a:rPr lang="es-CO" dirty="0" smtClean="0"/>
              <a:t> </a:t>
            </a:r>
            <a:r>
              <a:rPr lang="es-CO" dirty="0" err="1"/>
              <a:t>build</a:t>
            </a:r>
            <a:r>
              <a:rPr lang="es-CO" dirty="0"/>
              <a:t> </a:t>
            </a:r>
            <a:endParaRPr lang="es-CO" dirty="0" smtClean="0"/>
          </a:p>
          <a:p>
            <a:endParaRPr lang="es-CO" dirty="0"/>
          </a:p>
          <a:p>
            <a:r>
              <a:rPr lang="es-CO" dirty="0"/>
              <a:t>Espera a que </a:t>
            </a:r>
            <a:r>
              <a:rPr lang="es-CO" dirty="0" err="1"/>
              <a:t>Gradle</a:t>
            </a:r>
            <a:r>
              <a:rPr lang="es-CO" dirty="0"/>
              <a:t> termine de ejecutar la tarea. Puedes ver el progreso y la salida de la tarea en la línea de comandos</a:t>
            </a:r>
            <a:r>
              <a:rPr lang="es-CO" dirty="0" smtClean="0"/>
              <a:t>.</a:t>
            </a:r>
          </a:p>
          <a:p>
            <a:endParaRPr lang="es-CO" dirty="0"/>
          </a:p>
          <a:p>
            <a:r>
              <a:rPr lang="es-CO" dirty="0"/>
              <a:t>Si la tarea se ejecuta correctamente, deberías ver un mensaje de "BUILD SUCCESSFUL" en la salida de la línea de comandos. Si hay algún problema durante la ejecución de la tarea, verás un mensaje de error en su lugar.</a:t>
            </a:r>
          </a:p>
          <a:p>
            <a:endParaRPr lang="es-CO" dirty="0"/>
          </a:p>
          <a:p>
            <a:pPr marL="285750" indent="-285750">
              <a:buFont typeface="Arial" panose="020B0604020202020204" pitchFamily="34" charset="0"/>
              <a:buChar char="•"/>
            </a:pPr>
            <a:endParaRPr lang="es-CO" dirty="0"/>
          </a:p>
          <a:p>
            <a:endParaRPr lang="es-CO" dirty="0"/>
          </a:p>
          <a:p>
            <a:pPr algn="ctr"/>
            <a:endParaRPr lang="es-CO" b="1" dirty="0"/>
          </a:p>
        </p:txBody>
      </p:sp>
    </p:spTree>
    <p:extLst>
      <p:ext uri="{BB962C8B-B14F-4D97-AF65-F5344CB8AC3E}">
        <p14:creationId xmlns:p14="http://schemas.microsoft.com/office/powerpoint/2010/main" val="177170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3908762"/>
          </a:xfrm>
          <a:prstGeom prst="rect">
            <a:avLst/>
          </a:prstGeom>
          <a:noFill/>
        </p:spPr>
        <p:txBody>
          <a:bodyPr wrap="square" rtlCol="0">
            <a:spAutoFit/>
          </a:bodyPr>
          <a:lstStyle/>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pPr algn="ctr"/>
            <a:r>
              <a:rPr lang="es-CO" sz="3200" b="1" dirty="0" smtClean="0"/>
              <a:t>GUIA DE USO</a:t>
            </a:r>
            <a:endParaRPr lang="es-CO" sz="3200" b="1" dirty="0"/>
          </a:p>
          <a:p>
            <a:pPr marL="285750" indent="-285750">
              <a:buFont typeface="Arial" panose="020B0604020202020204" pitchFamily="34" charset="0"/>
              <a:buChar char="•"/>
            </a:pPr>
            <a:endParaRPr lang="es-CO" dirty="0"/>
          </a:p>
          <a:p>
            <a:endParaRPr lang="es-CO" dirty="0"/>
          </a:p>
          <a:p>
            <a:pPr algn="ctr"/>
            <a:endParaRPr lang="es-CO" b="1" dirty="0"/>
          </a:p>
        </p:txBody>
      </p:sp>
    </p:spTree>
    <p:extLst>
      <p:ext uri="{BB962C8B-B14F-4D97-AF65-F5344CB8AC3E}">
        <p14:creationId xmlns:p14="http://schemas.microsoft.com/office/powerpoint/2010/main" val="7318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xmlns=""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r>
              <a:rPr lang="es-ES" sz="2000" dirty="0" smtClean="0"/>
              <a:t>Que es Spring </a:t>
            </a:r>
            <a:r>
              <a:rPr lang="es-ES" sz="2000" dirty="0" err="1" smtClean="0"/>
              <a:t>Initializr</a:t>
            </a:r>
            <a:endParaRPr lang="es-ES" sz="2000" dirty="0" smtClean="0"/>
          </a:p>
          <a:p>
            <a:pPr marL="1885950" lvl="3" indent="-514350">
              <a:buFont typeface="+mj-lt"/>
              <a:buAutoNum type="arabicPeriod"/>
            </a:pPr>
            <a:r>
              <a:rPr lang="es-ES" sz="2000" dirty="0" smtClean="0"/>
              <a:t>Como configurar nuestro proyecto</a:t>
            </a:r>
          </a:p>
          <a:p>
            <a:pPr marL="1885950" lvl="3" indent="-514350">
              <a:buFont typeface="+mj-lt"/>
              <a:buAutoNum type="arabicPeriod"/>
            </a:pPr>
            <a:r>
              <a:rPr lang="es-ES" sz="2000" dirty="0" smtClean="0"/>
              <a:t>Agregar dependencias  </a:t>
            </a:r>
          </a:p>
          <a:p>
            <a:pPr marL="1885950" lvl="3" indent="-514350">
              <a:buFont typeface="+mj-lt"/>
              <a:buAutoNum type="arabicPeriod"/>
            </a:pPr>
            <a:r>
              <a:rPr lang="es-ES" sz="2000" dirty="0" smtClean="0"/>
              <a:t>Correr un proyecto</a:t>
            </a:r>
            <a:endParaRPr lang="es-ES" sz="2000" dirty="0"/>
          </a:p>
        </p:txBody>
      </p:sp>
    </p:spTree>
    <p:extLst>
      <p:ext uri="{BB962C8B-B14F-4D97-AF65-F5344CB8AC3E}">
        <p14:creationId xmlns:p14="http://schemas.microsoft.com/office/powerpoint/2010/main" val="106698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581912" y="643694"/>
            <a:ext cx="8979408" cy="5447645"/>
          </a:xfrm>
          <a:prstGeom prst="rect">
            <a:avLst/>
          </a:prstGeom>
          <a:noFill/>
        </p:spPr>
        <p:txBody>
          <a:bodyPr wrap="square" rtlCol="0">
            <a:spAutoFit/>
          </a:bodyPr>
          <a:lstStyle/>
          <a:p>
            <a:pPr algn="ctr"/>
            <a:r>
              <a:rPr lang="es-CO" sz="2400" b="1" dirty="0" smtClean="0"/>
              <a:t>Que es Spring Initializr?</a:t>
            </a:r>
          </a:p>
          <a:p>
            <a:endParaRPr lang="es-CO" dirty="0" smtClean="0"/>
          </a:p>
          <a:p>
            <a:endParaRPr lang="es-CO" dirty="0"/>
          </a:p>
          <a:p>
            <a:r>
              <a:rPr lang="es-CO" dirty="0"/>
              <a:t>Spring Initializr es una herramienta web que permite generar rápidamente un proyecto base de Spring </a:t>
            </a:r>
            <a:r>
              <a:rPr lang="es-CO" dirty="0" err="1"/>
              <a:t>Boot</a:t>
            </a:r>
            <a:r>
              <a:rPr lang="es-CO" dirty="0"/>
              <a:t> con las configuraciones y dependencias necesarias para comenzar a desarrollar una aplicación web en Java</a:t>
            </a:r>
            <a:r>
              <a:rPr lang="es-CO" dirty="0" smtClean="0"/>
              <a:t>.</a:t>
            </a:r>
          </a:p>
          <a:p>
            <a:endParaRPr lang="es-CO" dirty="0"/>
          </a:p>
          <a:p>
            <a:r>
              <a:rPr lang="es-CO" dirty="0"/>
              <a:t>La herramienta Spring Initializr ayuda a los desarrolladores a crear rápidamente un proyecto base de Spring </a:t>
            </a:r>
            <a:r>
              <a:rPr lang="es-CO" dirty="0" err="1"/>
              <a:t>Boot</a:t>
            </a:r>
            <a:r>
              <a:rPr lang="es-CO" dirty="0"/>
              <a:t>. El proceso de configuración inicial puede ser tedioso y requiere tiempo, y Spring Initializr simplifica este proceso al generar un proyecto base de Spring </a:t>
            </a:r>
            <a:r>
              <a:rPr lang="es-CO" dirty="0" err="1"/>
              <a:t>Boot</a:t>
            </a:r>
            <a:r>
              <a:rPr lang="es-CO" dirty="0"/>
              <a:t> </a:t>
            </a:r>
            <a:r>
              <a:rPr lang="es-CO" dirty="0" err="1"/>
              <a:t>preconfigurado</a:t>
            </a:r>
            <a:r>
              <a:rPr lang="es-CO" dirty="0"/>
              <a:t>. Al utilizar Spring Initializr, los desarrolladores pueden concentrarse en el desarrollo de la lógica de negocio de su aplicación sin tener que preocuparse por la configuración del proyecto y las dependencias</a:t>
            </a:r>
            <a:r>
              <a:rPr lang="es-CO" dirty="0" smtClean="0"/>
              <a:t>.</a:t>
            </a:r>
          </a:p>
          <a:p>
            <a:endParaRPr lang="es-CO" dirty="0"/>
          </a:p>
          <a:p>
            <a:r>
              <a:rPr lang="es-CO" dirty="0"/>
              <a:t>Además, Spring Initializr permite personalizar las características del proyecto como la versión de Spring </a:t>
            </a:r>
            <a:r>
              <a:rPr lang="es-CO" dirty="0" err="1"/>
              <a:t>Boot</a:t>
            </a:r>
            <a:r>
              <a:rPr lang="es-CO" dirty="0"/>
              <a:t>, el lenguaje de programación, el tipo de empaquetado y las dependencias específicas. Esto hace que el proceso de creación de un proyecto sea más eficiente y adaptable a las necesidades específicas de cada proyecto.</a:t>
            </a:r>
          </a:p>
          <a:p>
            <a:endParaRPr lang="es-CO" dirty="0"/>
          </a:p>
        </p:txBody>
      </p:sp>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392A103E-8C4C-A963-514D-6B57303804F2}"/>
              </a:ext>
            </a:extLst>
          </p:cNvPr>
          <p:cNvSpPr txBox="1"/>
          <p:nvPr/>
        </p:nvSpPr>
        <p:spPr>
          <a:xfrm>
            <a:off x="1709928" y="969376"/>
            <a:ext cx="8604505" cy="4247317"/>
          </a:xfrm>
          <a:prstGeom prst="rect">
            <a:avLst/>
          </a:prstGeom>
          <a:noFill/>
        </p:spPr>
        <p:txBody>
          <a:bodyPr wrap="square" lIns="91440" tIns="45720" rIns="91440" bIns="45720" rtlCol="0" anchor="t">
            <a:spAutoFit/>
          </a:bodyPr>
          <a:lstStyle/>
          <a:p>
            <a:pPr algn="ctr"/>
            <a:r>
              <a:rPr lang="es-CO" sz="2400" b="1" dirty="0" smtClean="0"/>
              <a:t>Configuración Inicial Spring Initializr</a:t>
            </a:r>
          </a:p>
          <a:p>
            <a:pPr algn="ctr"/>
            <a:endParaRPr lang="es-CO" sz="2400" b="1" dirty="0" smtClean="0"/>
          </a:p>
          <a:p>
            <a:r>
              <a:rPr lang="es-CO" dirty="0"/>
              <a:t>Para configurar un proyecto usando Spring Initializr, sigue los siguientes pasos:</a:t>
            </a:r>
          </a:p>
          <a:p>
            <a:r>
              <a:rPr lang="es-CO" dirty="0" smtClean="0"/>
              <a:t>Abre un navegador web y visita el sitio web de Spring Initializr en </a:t>
            </a:r>
            <a:r>
              <a:rPr lang="es-CO" u="sng" dirty="0" smtClean="0"/>
              <a:t> </a:t>
            </a:r>
            <a:r>
              <a:rPr lang="es-CO" u="sng" dirty="0" smtClean="0">
                <a:solidFill>
                  <a:srgbClr val="0070C0"/>
                </a:solidFill>
              </a:rPr>
              <a:t>https://start.spring.io</a:t>
            </a:r>
          </a:p>
          <a:p>
            <a:endParaRPr lang="es-CO" dirty="0" smtClean="0">
              <a:solidFill>
                <a:srgbClr val="FF0000"/>
              </a:solidFill>
            </a:endParaRPr>
          </a:p>
          <a:p>
            <a:r>
              <a:rPr lang="es-CO" dirty="0" smtClean="0"/>
              <a:t>Selecciona </a:t>
            </a:r>
            <a:r>
              <a:rPr lang="es-CO" dirty="0"/>
              <a:t>las opciones de configuración que deseas para tu proyecto, como el lenguaje de programación, la versión de Spring </a:t>
            </a:r>
            <a:r>
              <a:rPr lang="es-CO" dirty="0" err="1"/>
              <a:t>Boot</a:t>
            </a:r>
            <a:r>
              <a:rPr lang="es-CO" dirty="0"/>
              <a:t>, el tipo de empaquetado y las dependencias necesarias. Puedes seleccionar las dependencias haciendo clic en el botón "</a:t>
            </a:r>
            <a:r>
              <a:rPr lang="es-CO" dirty="0" err="1"/>
              <a:t>Add</a:t>
            </a:r>
            <a:r>
              <a:rPr lang="es-CO" dirty="0"/>
              <a:t> </a:t>
            </a:r>
            <a:r>
              <a:rPr lang="es-CO" dirty="0" err="1"/>
              <a:t>dependencies</a:t>
            </a:r>
            <a:r>
              <a:rPr lang="es-CO" dirty="0" smtClean="0"/>
              <a:t>".</a:t>
            </a:r>
          </a:p>
          <a:p>
            <a:endParaRPr lang="es-CO" dirty="0"/>
          </a:p>
          <a:p>
            <a:r>
              <a:rPr lang="es-CO" dirty="0"/>
              <a:t>Haz clic en el botón "</a:t>
            </a:r>
            <a:r>
              <a:rPr lang="es-CO" dirty="0" err="1"/>
              <a:t>Generate</a:t>
            </a:r>
            <a:r>
              <a:rPr lang="es-CO" dirty="0"/>
              <a:t>" para generar el proyecto base de Spring </a:t>
            </a:r>
            <a:r>
              <a:rPr lang="es-CO" dirty="0" err="1"/>
              <a:t>Boot</a:t>
            </a:r>
            <a:r>
              <a:rPr lang="es-CO" dirty="0"/>
              <a:t>.</a:t>
            </a:r>
          </a:p>
          <a:p>
            <a:r>
              <a:rPr lang="es-CO" dirty="0"/>
              <a:t>Descarga el archivo ZIP generado que contiene el código fuente del proyecto base.</a:t>
            </a:r>
          </a:p>
          <a:p>
            <a:pPr algn="ctr"/>
            <a:endParaRPr lang="es-CO" b="1" dirty="0"/>
          </a:p>
          <a:p>
            <a:pPr algn="ctr"/>
            <a:endParaRPr lang="x-none" sz="2400" b="1" dirty="0"/>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0581C35F-AC82-DC1A-659D-5A355E7A7D22}"/>
              </a:ext>
            </a:extLst>
          </p:cNvPr>
          <p:cNvSpPr txBox="1"/>
          <p:nvPr/>
        </p:nvSpPr>
        <p:spPr>
          <a:xfrm>
            <a:off x="1719072" y="806620"/>
            <a:ext cx="9208008" cy="3600986"/>
          </a:xfrm>
          <a:prstGeom prst="rect">
            <a:avLst/>
          </a:prstGeom>
          <a:noFill/>
        </p:spPr>
        <p:txBody>
          <a:bodyPr wrap="square" rtlCol="0">
            <a:spAutoFit/>
          </a:bodyPr>
          <a:lstStyle/>
          <a:p>
            <a:pPr algn="ctr"/>
            <a:r>
              <a:rPr lang="es-CO" sz="2400" b="1" dirty="0" smtClean="0"/>
              <a:t>Que es Maven?</a:t>
            </a:r>
          </a:p>
          <a:p>
            <a:pPr algn="ctr"/>
            <a:endParaRPr lang="es-CO" sz="2400" b="1" dirty="0" smtClean="0"/>
          </a:p>
          <a:p>
            <a:pPr algn="ctr"/>
            <a:endParaRPr lang="es-CO" b="1" dirty="0" smtClean="0"/>
          </a:p>
          <a:p>
            <a:r>
              <a:rPr lang="es-CO" b="1" dirty="0"/>
              <a:t>Maven</a:t>
            </a:r>
            <a:r>
              <a:rPr lang="es-CO" dirty="0"/>
              <a:t> es una herramienta de gestión de dependencias y construcción de proyectos de software desarrollada por Apache Software </a:t>
            </a:r>
            <a:r>
              <a:rPr lang="es-CO" dirty="0" err="1"/>
              <a:t>Foundation</a:t>
            </a:r>
            <a:r>
              <a:rPr lang="es-CO" dirty="0"/>
              <a:t>. Maven utiliza un archivo XML llamado "pom.xml" (Project </a:t>
            </a:r>
            <a:r>
              <a:rPr lang="es-CO" dirty="0" err="1"/>
              <a:t>Object</a:t>
            </a:r>
            <a:r>
              <a:rPr lang="es-CO" dirty="0"/>
              <a:t> </a:t>
            </a:r>
            <a:r>
              <a:rPr lang="es-CO" dirty="0" err="1"/>
              <a:t>Model</a:t>
            </a:r>
            <a:r>
              <a:rPr lang="es-CO" dirty="0"/>
              <a:t>) para describir la configuración del proyecto, incluyendo las dependencias y los </a:t>
            </a:r>
            <a:r>
              <a:rPr lang="es-CO" dirty="0" err="1"/>
              <a:t>plugins</a:t>
            </a:r>
            <a:r>
              <a:rPr lang="es-CO" dirty="0"/>
              <a:t> necesarios</a:t>
            </a:r>
            <a:r>
              <a:rPr lang="es-CO" dirty="0" smtClean="0"/>
              <a:t>.</a:t>
            </a:r>
          </a:p>
          <a:p>
            <a:endParaRPr lang="es-CO" dirty="0"/>
          </a:p>
          <a:p>
            <a:r>
              <a:rPr lang="es-CO" dirty="0" smtClean="0"/>
              <a:t>Maven </a:t>
            </a:r>
            <a:r>
              <a:rPr lang="es-CO" dirty="0"/>
              <a:t>descarga automáticamente las dependencias necesarias del repositorio central de Maven y las agrega al proyecto. Maven también proporciona </a:t>
            </a:r>
            <a:r>
              <a:rPr lang="es-CO" dirty="0" err="1"/>
              <a:t>plugins</a:t>
            </a:r>
            <a:r>
              <a:rPr lang="es-CO" dirty="0"/>
              <a:t> para tareas comunes de construcción, como compilar el código fuente, ejecutar pruebas, empaquetar el proyecto y generar documentación.</a:t>
            </a:r>
            <a:endParaRPr lang="x-none" b="1" dirty="0"/>
          </a:p>
        </p:txBody>
      </p:sp>
      <p:sp>
        <p:nvSpPr>
          <p:cNvPr id="3" name="2 CuadroTexto"/>
          <p:cNvSpPr txBox="1"/>
          <p:nvPr/>
        </p:nvSpPr>
        <p:spPr>
          <a:xfrm>
            <a:off x="1051560" y="1499616"/>
            <a:ext cx="9875520" cy="461665"/>
          </a:xfrm>
          <a:prstGeom prst="rect">
            <a:avLst/>
          </a:prstGeom>
          <a:noFill/>
        </p:spPr>
        <p:txBody>
          <a:bodyPr wrap="square" rtlCol="0">
            <a:spAutoFit/>
          </a:bodyPr>
          <a:lstStyle/>
          <a:p>
            <a:r>
              <a:rPr lang="es-CO" sz="1200" dirty="0"/>
              <a:t/>
            </a:r>
            <a:br>
              <a:rPr lang="es-CO" sz="1200" dirty="0"/>
            </a:br>
            <a:endParaRPr lang="es-CO" sz="1200" dirty="0"/>
          </a:p>
        </p:txBody>
      </p:sp>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4" name="3 CuadroTexto"/>
          <p:cNvSpPr txBox="1"/>
          <p:nvPr/>
        </p:nvSpPr>
        <p:spPr>
          <a:xfrm>
            <a:off x="1367028" y="896112"/>
            <a:ext cx="8883396" cy="3231654"/>
          </a:xfrm>
          <a:prstGeom prst="rect">
            <a:avLst/>
          </a:prstGeom>
          <a:noFill/>
        </p:spPr>
        <p:txBody>
          <a:bodyPr wrap="square" rtlCol="0">
            <a:spAutoFit/>
          </a:bodyPr>
          <a:lstStyle/>
          <a:p>
            <a:pPr algn="ctr"/>
            <a:r>
              <a:rPr lang="es-CO" sz="2400" b="1" dirty="0" smtClean="0"/>
              <a:t>¿ Que es Gradle ?</a:t>
            </a:r>
          </a:p>
          <a:p>
            <a:pPr algn="ctr"/>
            <a:endParaRPr lang="es-CO" b="1" dirty="0"/>
          </a:p>
          <a:p>
            <a:r>
              <a:rPr lang="es-CO" dirty="0"/>
              <a:t>Gradle es otra herramienta de construcción de proyectos de software desarrollada por Gradle Inc. Gradle utiliza un archivo de configuración llamado "</a:t>
            </a:r>
            <a:r>
              <a:rPr lang="es-CO" dirty="0" err="1"/>
              <a:t>build.gradle</a:t>
            </a:r>
            <a:r>
              <a:rPr lang="es-CO" dirty="0"/>
              <a:t>" para describir la configuración del proyecto. </a:t>
            </a:r>
            <a:endParaRPr lang="es-CO" dirty="0" smtClean="0"/>
          </a:p>
          <a:p>
            <a:endParaRPr lang="es-CO" dirty="0"/>
          </a:p>
          <a:p>
            <a:r>
              <a:rPr lang="es-CO" dirty="0" smtClean="0"/>
              <a:t>Gradle </a:t>
            </a:r>
            <a:r>
              <a:rPr lang="es-CO" dirty="0"/>
              <a:t>utiliza un sistema de </a:t>
            </a:r>
            <a:r>
              <a:rPr lang="es-CO" dirty="0" err="1"/>
              <a:t>plugins</a:t>
            </a:r>
            <a:r>
              <a:rPr lang="es-CO" dirty="0"/>
              <a:t> para automatizar tareas comunes de construcción y proporciona una sintaxis de lenguaje de programación </a:t>
            </a:r>
            <a:r>
              <a:rPr lang="es-CO" dirty="0" err="1"/>
              <a:t>Groovy</a:t>
            </a:r>
            <a:r>
              <a:rPr lang="es-CO" dirty="0"/>
              <a:t> o </a:t>
            </a:r>
            <a:r>
              <a:rPr lang="es-CO" dirty="0" err="1"/>
              <a:t>Kotlin</a:t>
            </a:r>
            <a:r>
              <a:rPr lang="es-CO" dirty="0"/>
              <a:t> para definir la configuración del proyecto y las tareas de construcción. Gradle es altamente personalizable y flexible, lo que permite a los desarrolladores adaptar la construcción de su proyecto a sus necesidades específicas.</a:t>
            </a:r>
            <a:endParaRPr lang="es-CO" b="1" dirty="0"/>
          </a:p>
        </p:txBody>
      </p:sp>
    </p:spTree>
    <p:extLst>
      <p:ext uri="{BB962C8B-B14F-4D97-AF65-F5344CB8AC3E}">
        <p14:creationId xmlns:p14="http://schemas.microsoft.com/office/powerpoint/2010/main" val="31732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70432" y="411480"/>
            <a:ext cx="10314432" cy="7848302"/>
          </a:xfrm>
          <a:prstGeom prst="rect">
            <a:avLst/>
          </a:prstGeom>
          <a:noFill/>
        </p:spPr>
        <p:txBody>
          <a:bodyPr wrap="square" rtlCol="0">
            <a:spAutoFit/>
          </a:bodyPr>
          <a:lstStyle/>
          <a:p>
            <a:pPr algn="ctr"/>
            <a:endParaRPr lang="es-CO" sz="2400" b="1" dirty="0" smtClean="0"/>
          </a:p>
          <a:p>
            <a:pPr algn="ctr"/>
            <a:r>
              <a:rPr lang="es-CO" sz="2400" b="1" dirty="0" smtClean="0"/>
              <a:t>Diferencias entre Maven y Gradle</a:t>
            </a:r>
          </a:p>
          <a:p>
            <a:pPr algn="ctr"/>
            <a:endParaRPr lang="es-CO" sz="2400" b="1" dirty="0" smtClean="0"/>
          </a:p>
          <a:p>
            <a:r>
              <a:rPr lang="es-CO" dirty="0"/>
              <a:t>Maven y Gradle son dos herramientas populares de construcción de proyectos en Java, pero existen algunas diferencias entre ellas</a:t>
            </a:r>
            <a:r>
              <a:rPr lang="es-CO" dirty="0" smtClean="0"/>
              <a:t>:</a:t>
            </a:r>
          </a:p>
          <a:p>
            <a:endParaRPr lang="es-CO" dirty="0"/>
          </a:p>
          <a:p>
            <a:r>
              <a:rPr lang="es-CO" b="1" dirty="0"/>
              <a:t>Lenguaje de configuración: </a:t>
            </a:r>
            <a:r>
              <a:rPr lang="es-CO" dirty="0"/>
              <a:t>Maven utiliza un archivo XML llamado "pom.xml" (Project </a:t>
            </a:r>
            <a:r>
              <a:rPr lang="es-CO" dirty="0" err="1"/>
              <a:t>Object</a:t>
            </a:r>
            <a:r>
              <a:rPr lang="es-CO" dirty="0"/>
              <a:t> </a:t>
            </a:r>
            <a:r>
              <a:rPr lang="es-CO" dirty="0" err="1"/>
              <a:t>Model</a:t>
            </a:r>
            <a:r>
              <a:rPr lang="es-CO" dirty="0"/>
              <a:t>) para describir la configuración del proyecto, mientras que Gradle utiliza un archivo de configuración llamado "</a:t>
            </a:r>
            <a:r>
              <a:rPr lang="es-CO" dirty="0" err="1"/>
              <a:t>build.gradle</a:t>
            </a:r>
            <a:r>
              <a:rPr lang="es-CO" dirty="0"/>
              <a:t>" que utiliza una sintaxis de lenguaje de programación </a:t>
            </a:r>
            <a:r>
              <a:rPr lang="es-CO" dirty="0" err="1"/>
              <a:t>Groovy</a:t>
            </a:r>
            <a:r>
              <a:rPr lang="es-CO" dirty="0"/>
              <a:t> o </a:t>
            </a:r>
            <a:r>
              <a:rPr lang="es-CO" dirty="0" err="1"/>
              <a:t>Kotlin</a:t>
            </a:r>
            <a:r>
              <a:rPr lang="es-CO" dirty="0"/>
              <a:t>. Esto hace que la configuración en Gradle sea más legible y expresiva que en Maven</a:t>
            </a:r>
            <a:r>
              <a:rPr lang="es-CO" dirty="0" smtClean="0"/>
              <a:t>.</a:t>
            </a:r>
          </a:p>
          <a:p>
            <a:endParaRPr lang="es-CO" dirty="0"/>
          </a:p>
          <a:p>
            <a:r>
              <a:rPr lang="es-CO" b="1" dirty="0"/>
              <a:t>Flexibilidad: </a:t>
            </a:r>
            <a:r>
              <a:rPr lang="es-CO" dirty="0"/>
              <a:t>Gradle es altamente personalizable y flexible, lo que permite a los desarrolladores adaptar la construcción de su proyecto a sus necesidades específicas. Por otro lado, Maven es más rígido en su estructura y es más difícil de personalizar.</a:t>
            </a:r>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smtClean="0"/>
          </a:p>
          <a:p>
            <a:endParaRPr lang="es-CO" dirty="0"/>
          </a:p>
          <a:p>
            <a:endParaRPr lang="es-CO" dirty="0" smtClean="0"/>
          </a:p>
        </p:txBody>
      </p:sp>
    </p:spTree>
    <p:extLst>
      <p:ext uri="{BB962C8B-B14F-4D97-AF65-F5344CB8AC3E}">
        <p14:creationId xmlns:p14="http://schemas.microsoft.com/office/powerpoint/2010/main" val="33146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828978"/>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490472" y="1014984"/>
            <a:ext cx="9144000" cy="4524315"/>
          </a:xfrm>
          <a:prstGeom prst="rect">
            <a:avLst/>
          </a:prstGeom>
          <a:noFill/>
        </p:spPr>
        <p:txBody>
          <a:bodyPr wrap="square" rtlCol="0">
            <a:spAutoFit/>
          </a:bodyPr>
          <a:lstStyle/>
          <a:p>
            <a:r>
              <a:rPr lang="es-CO" b="1" dirty="0"/>
              <a:t>Velocidad de construcción: </a:t>
            </a:r>
            <a:r>
              <a:rPr lang="es-CO" dirty="0"/>
              <a:t>Gradle es conocido por ser más rápido que Maven en la construcción de proyectos, especialmente para proyectos grandes con muchas dependencias</a:t>
            </a:r>
            <a:r>
              <a:rPr lang="es-CO" dirty="0" smtClean="0"/>
              <a:t>.</a:t>
            </a:r>
          </a:p>
          <a:p>
            <a:endParaRPr lang="es-CO" dirty="0"/>
          </a:p>
          <a:p>
            <a:r>
              <a:rPr lang="es-CO" b="1" dirty="0"/>
              <a:t>Gestión de dependencias: </a:t>
            </a:r>
            <a:r>
              <a:rPr lang="es-CO" dirty="0"/>
              <a:t>Ambas herramientas pueden manejar dependencias de forma eficiente, pero Gradle tiene un sistema de resolución de dependencias más avanzado que permite una mayor flexibilidad en la versión de las dependencias</a:t>
            </a:r>
            <a:r>
              <a:rPr lang="es-CO" dirty="0" smtClean="0"/>
              <a:t>.</a:t>
            </a:r>
          </a:p>
          <a:p>
            <a:endParaRPr lang="es-CO" dirty="0"/>
          </a:p>
          <a:p>
            <a:r>
              <a:rPr lang="es-CO" b="1" dirty="0"/>
              <a:t>Ecosistema: </a:t>
            </a:r>
            <a:r>
              <a:rPr lang="es-CO" dirty="0"/>
              <a:t>Maven tiene un ecosistema más maduro con una amplia variedad de </a:t>
            </a:r>
            <a:r>
              <a:rPr lang="es-CO" dirty="0" err="1"/>
              <a:t>plugins</a:t>
            </a:r>
            <a:r>
              <a:rPr lang="es-CO" dirty="0"/>
              <a:t> y herramientas de soporte, mientras que Gradle es una herramienta más nueva con un ecosistema en constante crecimiento</a:t>
            </a:r>
            <a:r>
              <a:rPr lang="es-CO" dirty="0" smtClean="0"/>
              <a:t>.</a:t>
            </a:r>
          </a:p>
          <a:p>
            <a:endParaRPr lang="es-CO" dirty="0"/>
          </a:p>
          <a:p>
            <a:r>
              <a:rPr lang="es-CO" dirty="0"/>
              <a:t>En resumen, Maven y Gradle son herramientas populares y efectivas para la construcción de proyectos en Java, y cada una tiene sus ventajas y desventajas. La elección entre una u otra dependerá de las necesidades específicas del proyecto y de las preferencias del equipo de desarrollo.</a:t>
            </a:r>
          </a:p>
          <a:p>
            <a:endParaRPr lang="es-CO" dirty="0"/>
          </a:p>
        </p:txBody>
      </p:sp>
    </p:spTree>
    <p:extLst>
      <p:ext uri="{BB962C8B-B14F-4D97-AF65-F5344CB8AC3E}">
        <p14:creationId xmlns:p14="http://schemas.microsoft.com/office/powerpoint/2010/main" val="13929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79576" y="740664"/>
            <a:ext cx="9884664" cy="5847755"/>
          </a:xfrm>
          <a:prstGeom prst="rect">
            <a:avLst/>
          </a:prstGeom>
          <a:noFill/>
        </p:spPr>
        <p:txBody>
          <a:bodyPr wrap="square" rtlCol="0">
            <a:spAutoFit/>
          </a:bodyPr>
          <a:lstStyle/>
          <a:p>
            <a:pPr algn="ctr"/>
            <a:r>
              <a:rPr lang="es-CO" sz="3200" b="1" dirty="0" err="1" smtClean="0"/>
              <a:t>Creacion</a:t>
            </a:r>
            <a:r>
              <a:rPr lang="es-CO" sz="3200" b="1" dirty="0" smtClean="0"/>
              <a:t> de tareas </a:t>
            </a:r>
            <a:r>
              <a:rPr lang="es-CO" sz="3200" b="1" dirty="0" err="1" smtClean="0"/>
              <a:t>Gradle</a:t>
            </a:r>
            <a:endParaRPr lang="es-CO" sz="3200" b="1" dirty="0" smtClean="0"/>
          </a:p>
          <a:p>
            <a:r>
              <a:rPr lang="es-CO" dirty="0"/>
              <a:t>Para crear una tarea en </a:t>
            </a:r>
            <a:r>
              <a:rPr lang="es-CO" dirty="0" err="1"/>
              <a:t>Gradle</a:t>
            </a:r>
            <a:r>
              <a:rPr lang="es-CO" dirty="0"/>
              <a:t>, debes seguir los siguientes pasos</a:t>
            </a:r>
            <a:r>
              <a:rPr lang="es-CO" dirty="0" smtClean="0"/>
              <a:t>:</a:t>
            </a:r>
          </a:p>
          <a:p>
            <a:endParaRPr lang="es-CO" dirty="0"/>
          </a:p>
          <a:p>
            <a:pPr marL="285750" indent="-285750">
              <a:buFont typeface="Arial" panose="020B0604020202020204" pitchFamily="34" charset="0"/>
              <a:buChar char="•"/>
            </a:pPr>
            <a:r>
              <a:rPr lang="es-CO" dirty="0"/>
              <a:t>Abrir el archivo </a:t>
            </a:r>
            <a:r>
              <a:rPr lang="es-CO" dirty="0" err="1"/>
              <a:t>build.gradle</a:t>
            </a:r>
            <a:r>
              <a:rPr lang="es-CO" dirty="0"/>
              <a:t> en tu proyecto.</a:t>
            </a:r>
          </a:p>
          <a:p>
            <a:pPr marL="285750" indent="-285750">
              <a:buFont typeface="Arial" panose="020B0604020202020204" pitchFamily="34" charset="0"/>
              <a:buChar char="•"/>
            </a:pPr>
            <a:r>
              <a:rPr lang="es-CO" dirty="0"/>
              <a:t>Agregar una nueva tarea utilizando la sintaxis básica de </a:t>
            </a:r>
            <a:r>
              <a:rPr lang="es-CO" dirty="0" err="1"/>
              <a:t>Gradle</a:t>
            </a:r>
            <a:r>
              <a:rPr lang="es-CO" dirty="0" smtClean="0"/>
              <a:t>:</a:t>
            </a:r>
          </a:p>
          <a:p>
            <a:pPr marL="285750" indent="-285750">
              <a:buFont typeface="Arial" panose="020B0604020202020204" pitchFamily="34" charset="0"/>
              <a:buChar char="•"/>
            </a:pPr>
            <a:endParaRPr lang="es-CO" dirty="0"/>
          </a:p>
          <a:p>
            <a:r>
              <a:rPr lang="es-CO" dirty="0" err="1"/>
              <a:t>task</a:t>
            </a:r>
            <a:r>
              <a:rPr lang="es-CO" dirty="0"/>
              <a:t> &lt;</a:t>
            </a:r>
            <a:r>
              <a:rPr lang="es-CO" dirty="0" err="1"/>
              <a:t>nombre_de_la_tarea</a:t>
            </a:r>
            <a:r>
              <a:rPr lang="es-CO" dirty="0"/>
              <a:t>&gt; {</a:t>
            </a:r>
          </a:p>
          <a:p>
            <a:r>
              <a:rPr lang="es-CO" dirty="0"/>
              <a:t>    // Código de la tarea aquí</a:t>
            </a:r>
          </a:p>
          <a:p>
            <a:r>
              <a:rPr lang="es-CO" dirty="0" smtClean="0"/>
              <a:t>}</a:t>
            </a:r>
          </a:p>
          <a:p>
            <a:endParaRPr lang="es-CO" dirty="0"/>
          </a:p>
          <a:p>
            <a:r>
              <a:rPr lang="es-CO" dirty="0"/>
              <a:t>Dentro de los corchetes, escribir el código de la tarea que quieres ejecutar. Por ejemplo, si quisieras imprimir un mensaje en la consola, podrías escribir</a:t>
            </a:r>
            <a:r>
              <a:rPr lang="es-CO" dirty="0" smtClean="0"/>
              <a:t>:</a:t>
            </a:r>
          </a:p>
          <a:p>
            <a:endParaRPr lang="es-CO" dirty="0"/>
          </a:p>
          <a:p>
            <a:r>
              <a:rPr lang="es-CO" dirty="0" err="1"/>
              <a:t>task</a:t>
            </a:r>
            <a:r>
              <a:rPr lang="es-CO" dirty="0"/>
              <a:t> saludo {</a:t>
            </a:r>
          </a:p>
          <a:p>
            <a:r>
              <a:rPr lang="es-CO" dirty="0"/>
              <a:t>    </a:t>
            </a:r>
            <a:r>
              <a:rPr lang="es-CO" dirty="0" err="1"/>
              <a:t>doLast</a:t>
            </a:r>
            <a:r>
              <a:rPr lang="es-CO" dirty="0"/>
              <a:t> {</a:t>
            </a:r>
          </a:p>
          <a:p>
            <a:r>
              <a:rPr lang="es-CO" dirty="0"/>
              <a:t>        </a:t>
            </a:r>
            <a:r>
              <a:rPr lang="es-CO" dirty="0" err="1"/>
              <a:t>println</a:t>
            </a:r>
            <a:r>
              <a:rPr lang="es-CO" dirty="0"/>
              <a:t> "¡Hola, mundo!"</a:t>
            </a:r>
          </a:p>
          <a:p>
            <a:r>
              <a:rPr lang="es-CO" dirty="0"/>
              <a:t>    }</a:t>
            </a:r>
          </a:p>
          <a:p>
            <a:r>
              <a:rPr lang="es-CO" dirty="0"/>
              <a:t>}</a:t>
            </a:r>
          </a:p>
          <a:p>
            <a:endParaRPr lang="es-CO" dirty="0"/>
          </a:p>
          <a:p>
            <a:pPr algn="ctr"/>
            <a:endParaRPr lang="es-CO" b="1" dirty="0"/>
          </a:p>
        </p:txBody>
      </p:sp>
    </p:spTree>
    <p:extLst>
      <p:ext uri="{BB962C8B-B14F-4D97-AF65-F5344CB8AC3E}">
        <p14:creationId xmlns:p14="http://schemas.microsoft.com/office/powerpoint/2010/main" val="35877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EF07E2-B0D1-487C-8FF3-651F698D7F29}">
  <ds:schemaRefs>
    <ds:schemaRef ds:uri="http://purl.org/dc/elements/1.1/"/>
    <ds:schemaRef ds:uri="d9d2458e-e414-492a-b4c0-d84ebee47fd2"/>
    <ds:schemaRef ds:uri="adf42388-5c37-48f2-81de-ffca450cbe91"/>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9543</TotalTime>
  <Words>1272</Words>
  <Application>Microsoft Office PowerPoint</Application>
  <PresentationFormat>Personalizado</PresentationFormat>
  <Paragraphs>149</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370</cp:revision>
  <dcterms:created xsi:type="dcterms:W3CDTF">2014-10-14T06:21:58Z</dcterms:created>
  <dcterms:modified xsi:type="dcterms:W3CDTF">2023-03-10T17:55:22Z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