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3"/>
  </p:notesMasterIdLst>
  <p:handoutMasterIdLst>
    <p:handoutMasterId r:id="rId24"/>
  </p:handoutMasterIdLst>
  <p:sldIdLst>
    <p:sldId id="256" r:id="rId5"/>
    <p:sldId id="466" r:id="rId6"/>
    <p:sldId id="471" r:id="rId7"/>
    <p:sldId id="472" r:id="rId8"/>
    <p:sldId id="474" r:id="rId9"/>
    <p:sldId id="476" r:id="rId10"/>
    <p:sldId id="473" r:id="rId11"/>
    <p:sldId id="475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386" r:id="rId21"/>
    <p:sldId id="3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/>
    <p:restoredTop sz="86409"/>
  </p:normalViewPr>
  <p:slideViewPr>
    <p:cSldViewPr snapToGrid="0">
      <p:cViewPr varScale="1">
        <p:scale>
          <a:sx n="96" d="100"/>
          <a:sy n="96" d="100"/>
        </p:scale>
        <p:origin x="176" y="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12/03/23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78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133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2989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750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7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534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0317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949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732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18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110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009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18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137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22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nadinCodeHat/rest-api-naming-conventions-and-best-practices-1c4e781eb6a5" TargetMode="External"/><Relationship Id="rId4" Type="http://schemas.openxmlformats.org/officeDocument/2006/relationships/hyperlink" Target="https://www.amitph.com/spring-requestparam-annotation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API REST- DESING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2027225" y="650479"/>
            <a:ext cx="813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Buenas</a:t>
            </a:r>
            <a:r>
              <a:rPr lang="en-US" sz="3200" dirty="0"/>
              <a:t> </a:t>
            </a:r>
            <a:r>
              <a:rPr lang="en-US" sz="3200" dirty="0" err="1"/>
              <a:t>practicas</a:t>
            </a:r>
            <a:r>
              <a:rPr lang="en-US" sz="3200" dirty="0"/>
              <a:t> de </a:t>
            </a:r>
            <a:r>
              <a:rPr lang="en-US" sz="3200" dirty="0" err="1"/>
              <a:t>nombramiento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API REST.</a:t>
            </a:r>
            <a:endParaRPr lang="en-CO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01C5F-E6BA-6803-6467-C10F24EDD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89" y="1325338"/>
            <a:ext cx="7388610" cy="43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2027225" y="650479"/>
            <a:ext cx="813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Buenas</a:t>
            </a:r>
            <a:r>
              <a:rPr lang="en-US" sz="3200" dirty="0"/>
              <a:t> </a:t>
            </a:r>
            <a:r>
              <a:rPr lang="en-US" sz="3200" dirty="0" err="1"/>
              <a:t>practicas</a:t>
            </a:r>
            <a:r>
              <a:rPr lang="en-US" sz="3200" dirty="0"/>
              <a:t> de </a:t>
            </a:r>
            <a:r>
              <a:rPr lang="en-US" sz="3200" dirty="0" err="1"/>
              <a:t>nombramiento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API REST.</a:t>
            </a:r>
            <a:endParaRPr lang="en-CO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57276-1622-73C0-8955-CD76D6D5B532}"/>
              </a:ext>
            </a:extLst>
          </p:cNvPr>
          <p:cNvSpPr txBox="1"/>
          <p:nvPr/>
        </p:nvSpPr>
        <p:spPr>
          <a:xfrm>
            <a:off x="2722735" y="1431234"/>
            <a:ext cx="744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utilice</a:t>
            </a:r>
            <a:r>
              <a:rPr lang="en-US" dirty="0"/>
              <a:t> </a:t>
            </a:r>
            <a:r>
              <a:rPr lang="en-US" dirty="0" err="1"/>
              <a:t>guiones</a:t>
            </a:r>
            <a:r>
              <a:rPr lang="en-US" dirty="0"/>
              <a:t> </a:t>
            </a:r>
            <a:r>
              <a:rPr lang="en-US" dirty="0" err="1"/>
              <a:t>bajos</a:t>
            </a:r>
            <a:r>
              <a:rPr lang="en-US" dirty="0"/>
              <a:t>. </a:t>
            </a:r>
            <a:r>
              <a:rPr lang="en-US" dirty="0" err="1"/>
              <a:t>Separar</a:t>
            </a:r>
            <a:r>
              <a:rPr lang="en-US" dirty="0"/>
              <a:t> palabras con </a:t>
            </a:r>
            <a:r>
              <a:rPr lang="en-US" dirty="0" err="1"/>
              <a:t>guiones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interpretar</a:t>
            </a:r>
            <a:r>
              <a:rPr lang="en-US" dirty="0"/>
              <a:t> para </a:t>
            </a:r>
            <a:r>
              <a:rPr lang="en-US" dirty="0" err="1"/>
              <a:t>ti</a:t>
            </a:r>
            <a:r>
              <a:rPr lang="en-US" dirty="0"/>
              <a:t> y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demás</a:t>
            </a:r>
            <a:r>
              <a:rPr lang="en-US" dirty="0"/>
              <a:t>.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usar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trata</a:t>
            </a:r>
            <a:r>
              <a:rPr lang="en-US" dirty="0"/>
              <a:t> de URI </a:t>
            </a:r>
            <a:r>
              <a:rPr lang="en-US" dirty="0" err="1"/>
              <a:t>segmentados</a:t>
            </a:r>
            <a:r>
              <a:rPr lang="en-US" dirty="0"/>
              <a:t> de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3895A-97F2-9A9A-82E2-250B3BCBE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889" y="2354564"/>
            <a:ext cx="5595730" cy="33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C0A97-82F4-D2F3-E24D-2C2DFC141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84" y="397565"/>
            <a:ext cx="5518541" cy="51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06FD5-D622-175A-4750-67501E3CF911}"/>
              </a:ext>
            </a:extLst>
          </p:cNvPr>
          <p:cNvSpPr txBox="1"/>
          <p:nvPr/>
        </p:nvSpPr>
        <p:spPr>
          <a:xfrm>
            <a:off x="3670853" y="673407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Filtrado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en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Api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rest. Query parameters</a:t>
            </a:r>
          </a:p>
          <a:p>
            <a:pPr algn="ctr"/>
            <a:br>
              <a:rPr lang="en-US" sz="3200" dirty="0"/>
            </a:br>
            <a:endParaRPr lang="en-CO" sz="3200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B40E454D-FE88-F40E-F39A-411AC816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94543"/>
            <a:ext cx="97790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5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06FD5-D622-175A-4750-67501E3CF911}"/>
              </a:ext>
            </a:extLst>
          </p:cNvPr>
          <p:cNvSpPr txBox="1"/>
          <p:nvPr/>
        </p:nvSpPr>
        <p:spPr>
          <a:xfrm>
            <a:off x="3048000" y="41725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Body</a:t>
            </a:r>
          </a:p>
          <a:p>
            <a:pPr algn="ctr"/>
            <a:br>
              <a:rPr lang="en-US" sz="3200" dirty="0"/>
            </a:br>
            <a:endParaRPr lang="en-CO" sz="3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6F97E1A-F1F1-3055-8EED-F9AB05F3D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" b="50000"/>
          <a:stretch/>
        </p:blipFill>
        <p:spPr bwMode="auto">
          <a:xfrm>
            <a:off x="2822713" y="1549453"/>
            <a:ext cx="6546574" cy="22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06FD5-D622-175A-4750-67501E3CF911}"/>
              </a:ext>
            </a:extLst>
          </p:cNvPr>
          <p:cNvSpPr txBox="1"/>
          <p:nvPr/>
        </p:nvSpPr>
        <p:spPr>
          <a:xfrm>
            <a:off x="3047999" y="675165"/>
            <a:ext cx="693088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Ejemplo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: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crear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una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Api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rest para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gestionar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personas.</a:t>
            </a:r>
          </a:p>
          <a:p>
            <a:pPr algn="ctr"/>
            <a:endParaRPr lang="en-US" sz="3200" b="1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sz="3200" b="1" dirty="0">
                <a:solidFill>
                  <a:srgbClr val="292929"/>
                </a:solidFill>
                <a:latin typeface="sohne"/>
              </a:rPr>
              <a:t>1/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Obtener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todas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las personas</a:t>
            </a:r>
          </a:p>
          <a:p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2/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Obtener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una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persona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por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cedula</a:t>
            </a:r>
          </a:p>
          <a:p>
            <a:r>
              <a:rPr lang="en-US" sz="3200" b="1" dirty="0">
                <a:solidFill>
                  <a:srgbClr val="292929"/>
                </a:solidFill>
                <a:latin typeface="sohne"/>
              </a:rPr>
              <a:t>3/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Elimnar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una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persona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por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cedula</a:t>
            </a:r>
          </a:p>
          <a:p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4/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Obtener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todas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las personas </a:t>
            </a:r>
            <a:r>
              <a:rPr lang="en-US" sz="3200" b="1" i="0" dirty="0" err="1">
                <a:solidFill>
                  <a:srgbClr val="292929"/>
                </a:solidFill>
                <a:effectLst/>
                <a:latin typeface="sohne"/>
              </a:rPr>
              <a:t>por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 ciudad</a:t>
            </a:r>
          </a:p>
          <a:p>
            <a:r>
              <a:rPr lang="en-US" sz="3200" b="1" dirty="0">
                <a:solidFill>
                  <a:srgbClr val="292929"/>
                </a:solidFill>
                <a:latin typeface="sohne"/>
              </a:rPr>
              <a:t>5/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Obtener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persona </a:t>
            </a:r>
            <a:r>
              <a:rPr lang="en-US" sz="3200" b="1" dirty="0" err="1">
                <a:solidFill>
                  <a:srgbClr val="292929"/>
                </a:solidFill>
                <a:latin typeface="sohne"/>
              </a:rPr>
              <a:t>por</a:t>
            </a:r>
            <a:r>
              <a:rPr lang="en-US" sz="3200" b="1" dirty="0">
                <a:solidFill>
                  <a:srgbClr val="292929"/>
                </a:solidFill>
                <a:latin typeface="sohne"/>
              </a:rPr>
              <a:t> cedula</a:t>
            </a:r>
            <a:endParaRPr lang="en-US" sz="3200" b="1" i="0" dirty="0">
              <a:solidFill>
                <a:srgbClr val="292929"/>
              </a:solidFill>
              <a:effectLst/>
              <a:latin typeface="sohne"/>
            </a:endParaRPr>
          </a:p>
          <a:p>
            <a:pPr algn="ctr"/>
            <a:br>
              <a:rPr lang="en-US" sz="3200" dirty="0"/>
            </a:br>
            <a:endParaRPr lang="en-CO" sz="3200" dirty="0"/>
          </a:p>
        </p:txBody>
      </p:sp>
    </p:spTree>
    <p:extLst>
      <p:ext uri="{BB962C8B-B14F-4D97-AF65-F5344CB8AC3E}">
        <p14:creationId xmlns:p14="http://schemas.microsoft.com/office/powerpoint/2010/main" val="403079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06FD5-D622-175A-4750-67501E3CF911}"/>
              </a:ext>
            </a:extLst>
          </p:cNvPr>
          <p:cNvSpPr txBox="1"/>
          <p:nvPr/>
        </p:nvSpPr>
        <p:spPr>
          <a:xfrm>
            <a:off x="2630556" y="701669"/>
            <a:ext cx="693088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i="0" dirty="0">
                <a:solidFill>
                  <a:srgbClr val="292929"/>
                </a:solidFill>
                <a:effectLst/>
                <a:latin typeface="sohne"/>
              </a:rPr>
              <a:t>Challenge </a:t>
            </a:r>
            <a:endParaRPr lang="en-CO" sz="1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49484-DA2F-407D-12CC-65FF848FCF7E}"/>
              </a:ext>
            </a:extLst>
          </p:cNvPr>
          <p:cNvSpPr txBox="1"/>
          <p:nvPr/>
        </p:nvSpPr>
        <p:spPr>
          <a:xfrm>
            <a:off x="834887" y="29560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/>
              <a:t>https://regex101.com/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B44F-884C-1936-C63E-10075AE588CA}"/>
              </a:ext>
            </a:extLst>
          </p:cNvPr>
          <p:cNvSpPr txBox="1"/>
          <p:nvPr/>
        </p:nvSpPr>
        <p:spPr>
          <a:xfrm>
            <a:off x="834887" y="37148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/>
              <a:t>https://www.baeldung.com/rest-template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FB82-6851-15AD-D048-4E87A1087808}"/>
              </a:ext>
            </a:extLst>
          </p:cNvPr>
          <p:cNvSpPr txBox="1"/>
          <p:nvPr/>
        </p:nvSpPr>
        <p:spPr>
          <a:xfrm>
            <a:off x="834887" y="4528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/>
              <a:t>https://www.stackchief.com/blog/How%20to%20read%20a%20CSV%20file%20in%20Java%20%7C%20with%20examples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C455-37A5-A88A-08B6-3B73DEBE29E4}"/>
              </a:ext>
            </a:extLst>
          </p:cNvPr>
          <p:cNvSpPr txBox="1"/>
          <p:nvPr/>
        </p:nvSpPr>
        <p:spPr>
          <a:xfrm>
            <a:off x="5751444" y="27930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/>
              <a:t>https://stackoverflow.com/questions/21083170/how-to-configure-port-for-a-spring-boot-application</a:t>
            </a:r>
          </a:p>
        </p:txBody>
      </p:sp>
    </p:spTree>
    <p:extLst>
      <p:ext uri="{BB962C8B-B14F-4D97-AF65-F5344CB8AC3E}">
        <p14:creationId xmlns:p14="http://schemas.microsoft.com/office/powerpoint/2010/main" val="25471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https://www.amitph.com/spring-requestparam-annotation/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5"/>
              </a:rPr>
              <a:t>https://medium.com/@nadinCodeHat/rest-api-naming-conventions-and-best-practices-1c4e781eb6a5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www.freecodecamp.org</a:t>
            </a:r>
            <a:r>
              <a:rPr lang="es-CO" dirty="0"/>
              <a:t>/</a:t>
            </a:r>
            <a:r>
              <a:rPr lang="es-CO" dirty="0" err="1"/>
              <a:t>news</a:t>
            </a:r>
            <a:r>
              <a:rPr lang="es-CO" dirty="0"/>
              <a:t>/</a:t>
            </a:r>
            <a:r>
              <a:rPr lang="es-CO" dirty="0" err="1"/>
              <a:t>rest</a:t>
            </a:r>
            <a:r>
              <a:rPr lang="es-CO" dirty="0"/>
              <a:t>-api-</a:t>
            </a:r>
            <a:r>
              <a:rPr lang="es-CO" dirty="0" err="1"/>
              <a:t>best</a:t>
            </a:r>
            <a:r>
              <a:rPr lang="es-CO" dirty="0"/>
              <a:t>-</a:t>
            </a:r>
            <a:r>
              <a:rPr lang="es-CO" dirty="0" err="1"/>
              <a:t>practices-rest-endpoint-design-examples</a:t>
            </a:r>
            <a:r>
              <a:rPr lang="es-CO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Qué es una API REST? - Seobility Wiki">
            <a:extLst>
              <a:ext uri="{FF2B5EF4-FFF2-40B4-BE49-F238E27FC236}">
                <a16:creationId xmlns:a16="http://schemas.microsoft.com/office/drawing/2014/main" id="{36F3A146-6151-255C-A9FB-FE5CBB07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5" y="576194"/>
            <a:ext cx="6990315" cy="52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2BE33-459B-51AD-0559-57D6B48224C4}"/>
              </a:ext>
            </a:extLst>
          </p:cNvPr>
          <p:cNvSpPr txBox="1"/>
          <p:nvPr/>
        </p:nvSpPr>
        <p:spPr>
          <a:xfrm>
            <a:off x="8680174" y="2828835"/>
            <a:ext cx="250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REST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es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interfaz</a:t>
            </a:r>
            <a:r>
              <a:rPr lang="en-US" b="0" i="0" dirty="0">
                <a:effectLst/>
                <a:latin typeface="arial" panose="020B0604020202020204" pitchFamily="34" charset="0"/>
              </a:rPr>
              <a:t> para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conectar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varios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sistemas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basados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protocolo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HTTP 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980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9D447-62EF-C0F9-0E38-5EC1328C4D68}"/>
              </a:ext>
            </a:extLst>
          </p:cNvPr>
          <p:cNvSpPr txBox="1"/>
          <p:nvPr/>
        </p:nvSpPr>
        <p:spPr>
          <a:xfrm>
            <a:off x="1050138" y="1951672"/>
            <a:ext cx="3707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Las API REST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diseñadas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torno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, que son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servicio</a:t>
            </a:r>
            <a:r>
              <a:rPr lang="en-US" dirty="0"/>
              <a:t> al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acceder.</a:t>
            </a:r>
            <a:endParaRPr lang="en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2808050" y="612801"/>
            <a:ext cx="6246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Principios para disenar una API Rest.</a:t>
            </a:r>
          </a:p>
        </p:txBody>
      </p:sp>
      <p:pic>
        <p:nvPicPr>
          <p:cNvPr id="2052" name="Picture 4" descr="Cohete - Iconos gratis de transporte">
            <a:extLst>
              <a:ext uri="{FF2B5EF4-FFF2-40B4-BE49-F238E27FC236}">
                <a16:creationId xmlns:a16="http://schemas.microsoft.com/office/drawing/2014/main" id="{56ECA09D-C07A-2AED-642D-3CF0A6B6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39" y="3815519"/>
            <a:ext cx="1909417" cy="19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6F41EF-0336-318A-6988-75FC020FC5C7}"/>
              </a:ext>
            </a:extLst>
          </p:cNvPr>
          <p:cNvSpPr txBox="1"/>
          <p:nvPr/>
        </p:nvSpPr>
        <p:spPr>
          <a:xfrm>
            <a:off x="6281531" y="1951672"/>
            <a:ext cx="524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identificador</a:t>
            </a:r>
            <a:r>
              <a:rPr lang="en-US" dirty="0"/>
              <a:t>, que es un URI que </a:t>
            </a:r>
            <a:r>
              <a:rPr lang="en-US" dirty="0" err="1"/>
              <a:t>identifica</a:t>
            </a:r>
            <a:r>
              <a:rPr lang="en-US" dirty="0"/>
              <a:t> de forma </a:t>
            </a:r>
            <a:r>
              <a:rPr lang="en-US" dirty="0" err="1"/>
              <a:t>única</a:t>
            </a:r>
            <a:r>
              <a:rPr lang="en-US" dirty="0"/>
              <a:t> ese </a:t>
            </a:r>
            <a:r>
              <a:rPr lang="en-US" dirty="0" err="1"/>
              <a:t>recurso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URI para un </a:t>
            </a:r>
            <a:r>
              <a:rPr lang="en-US" dirty="0" err="1"/>
              <a:t>pedido</a:t>
            </a:r>
            <a:r>
              <a:rPr lang="en-US" dirty="0"/>
              <a:t> de un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particular </a:t>
            </a:r>
            <a:r>
              <a:rPr lang="en-US" dirty="0" err="1"/>
              <a:t>podría</a:t>
            </a:r>
            <a:r>
              <a:rPr lang="en-US" dirty="0"/>
              <a:t> ser:</a:t>
            </a:r>
            <a:endParaRPr lang="en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FF1B-5D23-BDBE-FBCA-3CD67C44FD94}"/>
              </a:ext>
            </a:extLst>
          </p:cNvPr>
          <p:cNvSpPr txBox="1"/>
          <p:nvPr/>
        </p:nvSpPr>
        <p:spPr>
          <a:xfrm>
            <a:off x="6858591" y="2799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highlight>
                  <a:srgbClr val="FFFF00"/>
                </a:highlight>
              </a:rPr>
              <a:t>https://adventure-works.com/orders/1</a:t>
            </a:r>
          </a:p>
        </p:txBody>
      </p:sp>
    </p:spTree>
    <p:extLst>
      <p:ext uri="{BB962C8B-B14F-4D97-AF65-F5344CB8AC3E}">
        <p14:creationId xmlns:p14="http://schemas.microsoft.com/office/powerpoint/2010/main" val="32773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9D447-62EF-C0F9-0E38-5EC1328C4D68}"/>
              </a:ext>
            </a:extLst>
          </p:cNvPr>
          <p:cNvSpPr txBox="1"/>
          <p:nvPr/>
        </p:nvSpPr>
        <p:spPr>
          <a:xfrm>
            <a:off x="4077452" y="1752665"/>
            <a:ext cx="3707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interactúan</a:t>
            </a:r>
            <a:r>
              <a:rPr lang="en-US" dirty="0"/>
              <a:t> con un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/>
              <a:t>intercambiando</a:t>
            </a:r>
            <a:r>
              <a:rPr lang="en-US" dirty="0"/>
              <a:t> </a:t>
            </a:r>
            <a:r>
              <a:rPr lang="en-US" dirty="0" err="1"/>
              <a:t>representaciones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. </a:t>
            </a:r>
            <a:r>
              <a:rPr lang="en-US" dirty="0" err="1"/>
              <a:t>Muchas</a:t>
            </a:r>
            <a:r>
              <a:rPr lang="en-US" dirty="0"/>
              <a:t> API web </a:t>
            </a:r>
            <a:r>
              <a:rPr lang="en-US" dirty="0" err="1"/>
              <a:t>usan</a:t>
            </a:r>
            <a:r>
              <a:rPr lang="en-US" dirty="0"/>
              <a:t> JSON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intercambio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solicitud</a:t>
            </a:r>
            <a:r>
              <a:rPr lang="en-US" dirty="0"/>
              <a:t> GET al URI </a:t>
            </a:r>
            <a:r>
              <a:rPr lang="en-US" dirty="0" err="1"/>
              <a:t>mencionado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r>
              <a:rPr lang="en-US" dirty="0"/>
              <a:t>:</a:t>
            </a:r>
            <a:endParaRPr lang="en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2808050" y="612801"/>
            <a:ext cx="6246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Principios para disenar una API Rest.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B1A7D-B967-934E-246E-284272DFEAB9}"/>
              </a:ext>
            </a:extLst>
          </p:cNvPr>
          <p:cNvSpPr txBox="1"/>
          <p:nvPr/>
        </p:nvSpPr>
        <p:spPr>
          <a:xfrm>
            <a:off x="2855844" y="4616078"/>
            <a:ext cx="648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highlight>
                  <a:srgbClr val="FFFF00"/>
                </a:highlight>
              </a:rPr>
              <a:t>{"orderId":1,"orderValue":99.90,"productId":1,"quantity":1}</a:t>
            </a:r>
          </a:p>
        </p:txBody>
      </p:sp>
    </p:spTree>
    <p:extLst>
      <p:ext uri="{BB962C8B-B14F-4D97-AF65-F5344CB8AC3E}">
        <p14:creationId xmlns:p14="http://schemas.microsoft.com/office/powerpoint/2010/main" val="18993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1635254" y="86002"/>
            <a:ext cx="923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</a:t>
            </a:r>
            <a:r>
              <a:rPr lang="en-US" sz="3200" dirty="0" err="1"/>
              <a:t>operaciones</a:t>
            </a:r>
            <a:r>
              <a:rPr lang="en-US" sz="3200" dirty="0"/>
              <a:t> API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términos</a:t>
            </a:r>
            <a:r>
              <a:rPr lang="en-US" sz="3200" dirty="0"/>
              <a:t> de </a:t>
            </a:r>
            <a:r>
              <a:rPr lang="en-US" sz="3200" dirty="0" err="1"/>
              <a:t>métodos</a:t>
            </a:r>
            <a:r>
              <a:rPr lang="en-US" sz="3200" dirty="0"/>
              <a:t> HTTP</a:t>
            </a:r>
            <a:endParaRPr lang="en-CO" sz="32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C1642E2-3D40-417F-BB08-3C6CCADCF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37019"/>
              </p:ext>
            </p:extLst>
          </p:nvPr>
        </p:nvGraphicFramePr>
        <p:xfrm>
          <a:off x="1867148" y="697528"/>
          <a:ext cx="8496052" cy="607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026">
                  <a:extLst>
                    <a:ext uri="{9D8B030D-6E8A-4147-A177-3AD203B41FA5}">
                      <a16:colId xmlns:a16="http://schemas.microsoft.com/office/drawing/2014/main" val="2949135964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3521211011"/>
                    </a:ext>
                  </a:extLst>
                </a:gridCol>
              </a:tblGrid>
              <a:tr h="1566202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recupera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representación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recurso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URI </a:t>
                      </a:r>
                      <a:r>
                        <a:rPr lang="en-US" dirty="0" err="1"/>
                        <a:t>especificado</a:t>
                      </a:r>
                      <a:r>
                        <a:rPr lang="en-US" dirty="0"/>
                        <a:t>. El </a:t>
                      </a:r>
                      <a:r>
                        <a:rPr lang="en-US" dirty="0" err="1"/>
                        <a:t>cuerpo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mensaje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respuesta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contiene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detalles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recurso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solicitado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23959"/>
                  </a:ext>
                </a:extLst>
              </a:tr>
              <a:tr h="2153527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recurso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URI </a:t>
                      </a:r>
                      <a:r>
                        <a:rPr lang="en-US" dirty="0" err="1"/>
                        <a:t>especificado</a:t>
                      </a:r>
                      <a:r>
                        <a:rPr lang="en-US" dirty="0"/>
                        <a:t>. El </a:t>
                      </a:r>
                      <a:r>
                        <a:rPr lang="en-US" dirty="0" err="1"/>
                        <a:t>cuerpo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mensaje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solicitud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proporciona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detalles</a:t>
                      </a:r>
                      <a:r>
                        <a:rPr lang="en-US" dirty="0"/>
                        <a:t> del nuevo </a:t>
                      </a:r>
                      <a:r>
                        <a:rPr lang="en-US" dirty="0" err="1"/>
                        <a:t>recurso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Tenga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cuenta</a:t>
                      </a:r>
                      <a:r>
                        <a:rPr lang="en-US" dirty="0"/>
                        <a:t> que POST </a:t>
                      </a:r>
                      <a:r>
                        <a:rPr lang="en-US" dirty="0" err="1"/>
                        <a:t>también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usar para </a:t>
                      </a:r>
                      <a:r>
                        <a:rPr lang="en-US" dirty="0" err="1"/>
                        <a:t>desencadenar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operaciones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realidad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crean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recursos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98214"/>
                  </a:ext>
                </a:extLst>
              </a:tr>
              <a:tr h="1272539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reemplaza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recurso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URI </a:t>
                      </a:r>
                      <a:r>
                        <a:rPr lang="en-US" dirty="0" err="1"/>
                        <a:t>especificado</a:t>
                      </a:r>
                      <a:r>
                        <a:rPr lang="en-US" dirty="0"/>
                        <a:t>. El </a:t>
                      </a:r>
                      <a:r>
                        <a:rPr lang="en-US" dirty="0" err="1"/>
                        <a:t>cuerpo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mensaje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solicitud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recurso</a:t>
                      </a:r>
                      <a:r>
                        <a:rPr lang="en-US" dirty="0"/>
                        <a:t> que se </a:t>
                      </a:r>
                      <a:r>
                        <a:rPr lang="en-US" dirty="0" err="1"/>
                        <a:t>creará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actualizará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73756"/>
                  </a:ext>
                </a:extLst>
              </a:tr>
              <a:tr h="685213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parcial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recurso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32810"/>
                  </a:ext>
                </a:extLst>
              </a:tr>
              <a:tr h="396989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Elimina el recurso de una URL especifica.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F9ECAD-2E85-993B-5402-8FC64A46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60570"/>
            <a:ext cx="81280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1754523" y="764048"/>
            <a:ext cx="868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Organice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diseño</a:t>
            </a:r>
            <a:r>
              <a:rPr lang="en-US" sz="3200" dirty="0"/>
              <a:t> de la API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torno</a:t>
            </a:r>
            <a:r>
              <a:rPr lang="en-US" sz="3200" dirty="0"/>
              <a:t> a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recursos</a:t>
            </a:r>
            <a:endParaRPr lang="en-CO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947A4-9FA7-5D24-AE5A-08B45E9E8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255" y="3573482"/>
            <a:ext cx="7569200" cy="163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502137-322A-753B-A94E-278523D50CF8}"/>
              </a:ext>
            </a:extLst>
          </p:cNvPr>
          <p:cNvSpPr txBox="1"/>
          <p:nvPr/>
        </p:nvSpPr>
        <p:spPr>
          <a:xfrm>
            <a:off x="4559549" y="1908764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URI de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basarse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sustantivos</a:t>
            </a:r>
            <a:r>
              <a:rPr lang="en-US" dirty="0"/>
              <a:t> (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) y no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verbos</a:t>
            </a:r>
            <a:r>
              <a:rPr lang="en-US" dirty="0"/>
              <a:t> (las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).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891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1754523" y="764048"/>
            <a:ext cx="868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Organice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diseño</a:t>
            </a:r>
            <a:r>
              <a:rPr lang="en-US" sz="3200" dirty="0"/>
              <a:t> de la API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torno</a:t>
            </a:r>
            <a:r>
              <a:rPr lang="en-US" sz="3200" dirty="0"/>
              <a:t> a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recursos</a:t>
            </a:r>
            <a:endParaRPr lang="en-CO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02137-322A-753B-A94E-278523D50CF8}"/>
              </a:ext>
            </a:extLst>
          </p:cNvPr>
          <p:cNvSpPr txBox="1"/>
          <p:nvPr/>
        </p:nvSpPr>
        <p:spPr>
          <a:xfrm>
            <a:off x="3157036" y="1680969"/>
            <a:ext cx="5877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URI para </a:t>
            </a:r>
            <a:r>
              <a:rPr lang="en-US" dirty="0" err="1"/>
              <a:t>colecciones</a:t>
            </a:r>
            <a:r>
              <a:rPr lang="en-US" dirty="0"/>
              <a:t> y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jerarquía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                         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camino</a:t>
            </a:r>
            <a:r>
              <a:rPr lang="en-US" dirty="0"/>
              <a:t> a la </a:t>
            </a: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, y                            es la </a:t>
            </a:r>
            <a:r>
              <a:rPr lang="en-US" dirty="0" err="1"/>
              <a:t>ruta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con ID </a:t>
            </a:r>
            <a:r>
              <a:rPr lang="en-US" dirty="0" err="1"/>
              <a:t>igual</a:t>
            </a:r>
            <a:r>
              <a:rPr lang="en-US" dirty="0"/>
              <a:t> a 5. Este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mantener</a:t>
            </a:r>
            <a:r>
              <a:rPr lang="en-US" dirty="0"/>
              <a:t> la API web </a:t>
            </a:r>
            <a:r>
              <a:rPr lang="en-US" dirty="0" err="1"/>
              <a:t>intuitiva</a:t>
            </a:r>
            <a:r>
              <a:rPr lang="en-US" dirty="0"/>
              <a:t> </a:t>
            </a:r>
            <a:endParaRPr lang="en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FB7E00-BD66-D19A-95AE-FF7F5FFC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81" y="1990234"/>
            <a:ext cx="1193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7B3FA-D49F-86C6-1D06-7534FA8F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381" y="2296980"/>
            <a:ext cx="13970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7C1580-4D4A-50BD-35F9-8C2ECE018FD1}"/>
              </a:ext>
            </a:extLst>
          </p:cNvPr>
          <p:cNvSpPr txBox="1"/>
          <p:nvPr/>
        </p:nvSpPr>
        <p:spPr>
          <a:xfrm>
            <a:off x="2888973" y="3646400"/>
            <a:ext cx="791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Tambien puede haber una relacion entre diferentes tipos de recursos por ejemplo:</a:t>
            </a:r>
          </a:p>
          <a:p>
            <a:endParaRPr lang="en-C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861273-9173-6949-9061-28ACA4FD6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084" y="4039915"/>
            <a:ext cx="21082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3D6205-678E-DE3F-08E8-E438190977DB}"/>
              </a:ext>
            </a:extLst>
          </p:cNvPr>
          <p:cNvSpPr txBox="1"/>
          <p:nvPr/>
        </p:nvSpPr>
        <p:spPr>
          <a:xfrm>
            <a:off x="5183395" y="4033726"/>
            <a:ext cx="483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5</a:t>
            </a:r>
            <a:endParaRPr lang="en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800A9-8890-69C5-D64A-D47D0084B0E6}"/>
              </a:ext>
            </a:extLst>
          </p:cNvPr>
          <p:cNvSpPr txBox="1"/>
          <p:nvPr/>
        </p:nvSpPr>
        <p:spPr>
          <a:xfrm>
            <a:off x="2956685" y="4775789"/>
            <a:ext cx="644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complejos</a:t>
            </a:r>
            <a:r>
              <a:rPr lang="en-US" dirty="0"/>
              <a:t>,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tentador</a:t>
            </a:r>
            <a:r>
              <a:rPr lang="en-US" dirty="0"/>
              <a:t> </a:t>
            </a:r>
            <a:r>
              <a:rPr lang="en-US" dirty="0" err="1"/>
              <a:t>proporcionar</a:t>
            </a:r>
            <a:r>
              <a:rPr lang="en-US" dirty="0"/>
              <a:t> URI que </a:t>
            </a:r>
            <a:r>
              <a:rPr lang="en-US" dirty="0" err="1"/>
              <a:t>permitan</a:t>
            </a:r>
            <a:r>
              <a:rPr lang="en-US" dirty="0"/>
              <a:t> a un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relaciones</a:t>
            </a:r>
            <a:r>
              <a:rPr lang="en-US" dirty="0"/>
              <a:t>, </a:t>
            </a:r>
            <a:r>
              <a:rPr lang="en-US" dirty="0" err="1"/>
              <a:t>como</a:t>
            </a:r>
            <a:endParaRPr lang="en-CO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7D8EAE-8CDE-6222-3116-279E24504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481" y="5427078"/>
            <a:ext cx="34798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9DE46-C2F3-E02C-87A0-796B6B20E5EE}"/>
              </a:ext>
            </a:extLst>
          </p:cNvPr>
          <p:cNvSpPr txBox="1"/>
          <p:nvPr/>
        </p:nvSpPr>
        <p:spPr>
          <a:xfrm>
            <a:off x="2027225" y="650479"/>
            <a:ext cx="813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Buenas</a:t>
            </a:r>
            <a:r>
              <a:rPr lang="en-US" sz="3200" dirty="0"/>
              <a:t> </a:t>
            </a:r>
            <a:r>
              <a:rPr lang="en-US" sz="3200" dirty="0" err="1"/>
              <a:t>practicas</a:t>
            </a:r>
            <a:r>
              <a:rPr lang="en-US" sz="3200" dirty="0"/>
              <a:t> de </a:t>
            </a:r>
            <a:r>
              <a:rPr lang="en-US" sz="3200" dirty="0" err="1"/>
              <a:t>nombramiento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API REST.</a:t>
            </a:r>
            <a:endParaRPr lang="en-CO"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A84843-44AF-F0BC-4ECD-59A87579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9" y="1871090"/>
            <a:ext cx="889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21894</TotalTime>
  <Words>1111</Words>
  <Application>Microsoft Macintosh PowerPoint</Application>
  <PresentationFormat>Widescreen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Agency FB</vt:lpstr>
      <vt:lpstr>Arial</vt:lpstr>
      <vt:lpstr>Arial</vt:lpstr>
      <vt:lpstr>Calibri</vt:lpstr>
      <vt:lpstr>Calibri Light</vt:lpstr>
      <vt:lpstr>Futura PT Cond Book</vt:lpstr>
      <vt:lpstr>Montserrat</vt:lpstr>
      <vt:lpstr>Montserrat SemiBold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336</cp:revision>
  <dcterms:created xsi:type="dcterms:W3CDTF">2014-10-14T06:21:58Z</dcterms:created>
  <dcterms:modified xsi:type="dcterms:W3CDTF">2023-03-13T03:29:22Z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