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omments/modernComment_100_38119D6.xml" ContentType="application/vnd.ms-powerpoint.comments+xml"/>
  <Override PartName="/ppt/comments/modernComment_13F_4917FBA0.xml" ContentType="application/vnd.ms-powerpoint.comments+xml"/>
  <Override PartName="/ppt/authors.xml" ContentType="application/vnd.ms-powerpoint.author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5"/>
  </p:notesMasterIdLst>
  <p:handoutMasterIdLst>
    <p:handoutMasterId r:id="rId16"/>
  </p:handoutMasterIdLst>
  <p:sldIdLst>
    <p:sldId id="256" r:id="rId5"/>
    <p:sldId id="373" r:id="rId6"/>
    <p:sldId id="388" r:id="rId7"/>
    <p:sldId id="414" r:id="rId8"/>
    <p:sldId id="319" r:id="rId9"/>
    <p:sldId id="413" r:id="rId10"/>
    <p:sldId id="407" r:id="rId11"/>
    <p:sldId id="409" r:id="rId12"/>
    <p:sldId id="412" r:id="rId13"/>
    <p:sldId id="41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F69450-C5C0-8634-EF55-CFE8D4FD7DD0}" name="Comunicaciones Makaia" initials="CM" userId="S::comunicaciones@makaia.org::220e4890-9e40-4a58-b512-9f9a42413612" providerId="AD"/>
  <p188:author id="{07C80375-6B86-3645-0412-E9C429510666}" name="Ana Isabel Restrepo" initials="AR" userId="S::ana.restrepo@makaia.org::4cd68b0b-102c-411d-92b3-8237f583d83a" providerId="AD"/>
  <p188:author id="{EFBB4F9F-BE95-C1C9-87B4-9D45F59FA02A}" name="Hernando Arbeláez" initials="HA" userId="S::hernando.arbelaez@makaia.org::86facc00-5631-41d2-8728-453cc56a6689" providerId="AD"/>
  <p188:author id="{EC4F58FE-DA04-D761-DAC8-E34519A8F2B6}" name="Carlos Gonzalez" initials="CG" userId="S::carlos.gonzalez@makaia.org::d539283d-c23d-403f-9dea-c91fb318859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C"/>
    <a:srgbClr val="3F3F3F"/>
    <a:srgbClr val="2A9ABB"/>
    <a:srgbClr val="008AB0"/>
    <a:srgbClr val="0EAAE3"/>
    <a:srgbClr val="D8DEE4"/>
    <a:srgbClr val="00C6FD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5BEDD-4C0C-144D-E06E-6762DF807AE5}" v="22" dt="2022-03-12T16:39:55.469"/>
    <p1510:client id="{01CBEBC7-8BD7-591B-72A5-962541B517B7}" v="2" dt="2022-06-24T14:00:04.441"/>
    <p1510:client id="{027065CC-B534-47F5-5982-DA90ECEE9F59}" v="4" dt="2022-03-01T12:21:07.074"/>
    <p1510:client id="{0D7B58E4-B528-4290-8A7C-FA21FA12940D}" v="22" dt="2021-12-09T20:51:00.361"/>
    <p1510:client id="{15AC64F5-CBC5-D698-14F5-4D99EC705887}" v="69" dt="2022-02-22T17:53:27.556"/>
    <p1510:client id="{1BB87A1C-9A53-C9ED-83DE-B0D926356A61}" v="31" dt="2022-04-01T15:49:32.893"/>
    <p1510:client id="{201823E9-07BA-9C3C-0ADC-A854418E5626}" v="3" dt="2022-03-09T23:22:54.886"/>
    <p1510:client id="{239E6AD8-9268-7DD0-2EBD-684135CCEBCA}" v="943" dt="2022-03-09T19:48:17.798"/>
    <p1510:client id="{245345D3-0329-75AB-C108-C34EB74CDA83}" v="21" dt="2022-02-21T21:16:13.240"/>
    <p1510:client id="{28D34DF1-4878-C9CA-5C4B-17D64EE524C4}" v="720" dt="2022-03-09T20:03:19.538"/>
    <p1510:client id="{2F35EE74-5735-1AB9-FDCC-3CB132382A19}" v="1" dt="2022-06-16T14:53:35.196"/>
    <p1510:client id="{31C25D81-C893-DA06-0B8C-1F7FC9D1D82A}" v="19" dt="2023-01-24T13:44:00.628"/>
    <p1510:client id="{35A29D54-D221-157F-6924-49F37E97C841}" v="164" dt="2022-03-10T12:55:39.681"/>
    <p1510:client id="{3D2BA0B4-790E-BF0C-9062-66552FD1A3F3}" v="1347" dt="2022-02-21T14:15:21.965"/>
    <p1510:client id="{40D22E66-430A-C258-8AE6-0B9872D9096F}" v="1296" dt="2022-03-10T20:35:28.109"/>
    <p1510:client id="{41B5550B-2889-BBEE-F245-EB3CBD8237AA}" v="134" dt="2022-02-24T15:37:20.507"/>
    <p1510:client id="{50155A57-D5DC-2BDE-3317-7CF705F45375}" v="21" dt="2022-02-25T20:22:29.719"/>
    <p1510:client id="{53674272-1453-C54E-7A0F-F40F29DB5552}" v="198" dt="2022-03-09T20:58:34.001"/>
    <p1510:client id="{5532D05A-84EE-61E4-0FD6-4058E2F36C8B}" v="454" dt="2022-02-21T12:41:56.856"/>
    <p1510:client id="{63309643-FC8C-01E1-1A5B-422822D22F63}" v="20" dt="2022-03-18T19:11:21.890"/>
    <p1510:client id="{64266D59-2A64-BFF3-2D03-586FB9948E51}" v="3" dt="2021-12-09T21:37:33.105"/>
    <p1510:client id="{654A4E64-66B0-7527-42EB-7014E423203A}" v="1665" dt="2022-02-25T21:57:04.444"/>
    <p1510:client id="{68E2ED9F-8AB3-40DF-A52B-58440F0D2241}" v="2" dt="2022-03-10T15:00:16.616"/>
    <p1510:client id="{6CCDBBFD-60F6-443A-9478-207281CE70D2}" v="1" dt="2022-02-22T17:46:10.836"/>
    <p1510:client id="{75CCF672-AB72-A0CD-2C3F-672FA4A9205B}" v="95" dt="2022-06-24T15:57:31.551"/>
    <p1510:client id="{769FCA1F-DB04-82CD-F2E3-8BAF31C719D2}" v="297" dt="2021-12-09T14:55:22.927"/>
    <p1510:client id="{77E23DFA-6E59-77C6-8FAB-E0816DA89501}" v="8" dt="2022-02-22T20:13:45.757"/>
    <p1510:client id="{7CD757D5-CFF9-059F-BFE8-8465868A442F}" v="13" dt="2022-03-10T12:47:01.994"/>
    <p1510:client id="{819FC829-3FEA-618E-15C6-1B6E4053775A}" v="951" dt="2022-03-02T14:03:47.450"/>
    <p1510:client id="{8CDA410A-F4F9-6B50-F950-22759017E727}" v="1889" dt="2022-02-28T19:39:49.029"/>
    <p1510:client id="{8F90AB15-8B3D-EF08-4F66-2507AD5BF32F}" v="1389" dt="2022-02-25T16:21:56.910"/>
    <p1510:client id="{9068EF2D-A5AA-F78C-5273-8A6AE6530872}" v="1346" dt="2022-02-21T20:32:20.152"/>
    <p1510:client id="{93DEBDCD-E32D-D08F-AD18-6616170D881B}" v="31" dt="2022-02-23T20:18:20.119"/>
    <p1510:client id="{9CE175B8-C6C5-6164-C712-A6F2E813BDFD}" v="9" dt="2021-12-07T15:29:30.130"/>
    <p1510:client id="{9E2B4A5E-9DBD-D56D-6BAE-A111FC9DF677}" v="895" dt="2022-03-10T15:42:28.315"/>
    <p1510:client id="{A953FBBB-886C-701C-4E0C-C3CDFBD9A8CF}" v="6" dt="2022-03-01T21:39:43.549"/>
    <p1510:client id="{AB3FD79F-5090-9D7C-4BF8-B160A514C964}" v="10" dt="2022-02-25T15:30:24.658"/>
    <p1510:client id="{AC50A063-42DC-634F-18BB-3A0D441D652E}" v="748" dt="2022-02-18T20:43:29.854"/>
    <p1510:client id="{AFD1AD6F-AAFF-49FB-85C0-CE4C6CC5D2D2}" v="1" dt="2021-12-09T21:40:51.221"/>
    <p1510:client id="{B0BF6982-D4A1-14CD-C264-4DFF46D13378}" v="2" dt="2022-03-28T16:55:44.333"/>
    <p1510:client id="{B2600B06-1295-6CE3-5104-0BBAA9FC086B}" v="7433" dt="2022-02-24T19:37:52.311"/>
    <p1510:client id="{B8392FE0-2841-2E08-1D03-CF609408304A}" v="305" dt="2022-03-10T12:55:32.663"/>
    <p1510:client id="{B8D14F5F-F4DD-342B-080E-726B2951DFE4}" v="7" dt="2022-02-24T19:04:36.725"/>
    <p1510:client id="{BFE724A8-4018-3EC4-3E88-A84A4425650C}" v="10" dt="2022-03-24T13:25:43.648"/>
    <p1510:client id="{C6B1431A-7AB3-55D3-BDA0-15312A74D5E4}" v="27" dt="2022-07-06T07:32:06.309"/>
    <p1510:client id="{C75A1516-DC74-E490-15FA-2A626F45A478}" v="1980" dt="2022-03-10T13:53:16.613"/>
    <p1510:client id="{C91BF858-8E8F-1BC2-ECAC-365F49E13B5E}" v="1" dt="2022-03-17T15:33:19.140"/>
    <p1510:client id="{D399B28B-396D-FE76-8FC1-4BEB9090082C}" v="591" dt="2021-12-09T20:52:21.095"/>
    <p1510:client id="{D46A175B-D455-62E4-9AA8-9B4B117C1E11}" v="4" dt="2022-03-10T12:49:13.052"/>
    <p1510:client id="{D596B594-DFE7-4A9C-B280-C2FAC904A5F1}" v="6" dt="2021-12-09T21:43:23.244"/>
    <p1510:client id="{DB2604F1-5A98-3E70-B2A4-7421579D88F1}" v="302" dt="2022-03-02T15:45:35.896"/>
    <p1510:client id="{E30D0A0D-5AE0-B299-ABFA-EB0175A64AAE}" v="167" dt="2022-03-10T12:45:25.356"/>
    <p1510:client id="{E603F1DC-2299-A12B-AAE1-5302AA7917DB}" v="484" dt="2021-12-03T16:15:30.981"/>
    <p1510:client id="{E90C160F-A3F2-CB5B-5233-3E97A815DA3C}" v="276" dt="2023-01-31T01:16:48.058"/>
    <p1510:client id="{EA5E0B25-8602-974E-C2AA-88C434FF69BB}" v="165" dt="2022-02-28T21:20:55.481"/>
    <p1510:client id="{EAFA9BC6-0ADC-7E70-A675-20C67B8CE7A5}" v="183" dt="2022-03-10T14:59:20.858"/>
    <p1510:client id="{ED8377CF-E51D-595C-624E-CDBF2E4DB95F}" v="11" dt="2022-04-05T21:06:35.986"/>
    <p1510:client id="{F11B4400-5188-0916-F6D3-70D4FDC57DC9}" v="16" dt="2022-07-01T21:37:22.081"/>
    <p1510:client id="{F38A7B81-FC1E-01B7-EB62-2BACD78E7737}" v="13" dt="2022-02-28T21:23:36.627"/>
    <p1510:client id="{F3F4A5A4-8DD6-449C-9C5B-237B7611EAB5}" v="5" dt="2022-03-10T20:06:25.379"/>
    <p1510:client id="{F99867DE-8F5F-1214-CBD4-62425B159205}" v="82" dt="2022-02-24T03:01:50.937"/>
    <p1510:client id="{F9BB56E8-E107-49DB-94CD-E7376F915621}" v="75" dt="2021-12-08T20:54:49.023"/>
    <p1510:client id="{FD498B0F-A0A0-2952-7D8A-86BE0696B0BF}" v="46" dt="2022-02-22T13:42:35.064"/>
  </p1510:revLst>
</p1510:revInfo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3"/>
    <p:restoredTop sz="94679"/>
  </p:normalViewPr>
  <p:slideViewPr>
    <p:cSldViewPr snapToGrid="0">
      <p:cViewPr varScale="1">
        <p:scale>
          <a:sx n="83" d="100"/>
          <a:sy n="83" d="100"/>
        </p:scale>
        <p:origin x="-475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omments/modernComment_100_38119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D105DCB-6F96-4116-BF8F-C9AF53F3D6C1}" authorId="{EC4F58FE-DA04-D761-DAC8-E34519A8F2B6}" status="resolved" created="2021-12-08T20:26:34.601" complete="100000">
    <pc:sldMkLst xmlns:pc="http://schemas.microsoft.com/office/powerpoint/2013/main/command">
      <pc:docMk/>
      <pc:sldMk cId="58792406" sldId="256"/>
    </pc:sldMkLst>
    <p188:txBody>
      <a:bodyPr/>
      <a:lstStyle/>
      <a:p>
        <a:r>
          <a:rPr lang="es-ES"/>
          <a:t>no quisiera que el mapa se vuelva un elemento permanente y no debería estar en la portada de nuestra presentación</a:t>
        </a:r>
      </a:p>
    </p188:txBody>
  </p188:cm>
</p188:cmLst>
</file>

<file path=ppt/comments/modernComment_13F_4917FBA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2CF4DEE-84FF-4774-9F1E-294E8B928E49}" authorId="{EC4F58FE-DA04-D761-DAC8-E34519A8F2B6}" status="resolved" created="2022-02-24T02:32:35.572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26308512" sldId="319"/>
      <ac:spMk id="4" creationId="{00000000-0000-0000-0000-000000000000}"/>
    </ac:deMkLst>
    <p188:txBody>
      <a:bodyPr/>
      <a:lstStyle/>
      <a:p>
        <a:r>
          <a:rPr lang="es-ES"/>
          <a:t>[@Comunicaciones Makaia] este dato en rojo debe ser el acumulado a la fecha, no solo 2021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385A9-19D8-454E-881B-EC9DC2CA071D}" type="datetimeFigureOut">
              <a:rPr lang="en-US" smtClean="0"/>
              <a:t>3/12/2023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066CC-A6A2-44F3-B1B5-3ACDB18E5413}" type="datetimeFigureOut">
              <a:rPr lang="id-ID" smtClean="0"/>
              <a:t>12/03/2023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F4BB0-DE69-4039-8358-2F9C0C965788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185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0638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171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1716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6600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1716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8440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8440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8440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844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6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2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9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663597"/>
            <a:ext cx="12192000" cy="243704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70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85900" y="2395726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14861" y="2395725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43822" y="2395724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93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03728" y="2143125"/>
            <a:ext cx="3339823" cy="471487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85382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11454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5767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0079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54392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11454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25767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0079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54392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49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671639" y="2537371"/>
            <a:ext cx="4163214" cy="314690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22256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22614" y="3318038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819075" y="2703673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535134" y="3298172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9118190" y="2683806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549793" y="2190595"/>
            <a:ext cx="2891240" cy="1837416"/>
          </a:xfrm>
          <a:prstGeom prst="rect">
            <a:avLst/>
          </a:prstGeom>
        </p:spPr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504033" y="2190595"/>
            <a:ext cx="3779246" cy="1837416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93629" y="4091896"/>
            <a:ext cx="4386664" cy="1837416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549793" y="4091896"/>
            <a:ext cx="2262590" cy="1837416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869532" y="4091894"/>
            <a:ext cx="2266948" cy="1837416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29812" y="2190595"/>
            <a:ext cx="2250481" cy="183741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643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672114"/>
            <a:ext cx="2438400" cy="2438400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38400" y="3672114"/>
            <a:ext cx="2438400" cy="2438400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876800" y="3672114"/>
            <a:ext cx="2438400" cy="2438400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315200" y="3672114"/>
            <a:ext cx="2438400" cy="2438400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753600" y="3672114"/>
            <a:ext cx="2438400" cy="24384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3350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60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91769" y="2298744"/>
            <a:ext cx="3004457" cy="2882855"/>
          </a:xfrm>
          <a:prstGeom prst="rect">
            <a:avLst/>
          </a:prstGeom>
        </p:spPr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625067" y="2298744"/>
            <a:ext cx="3004457" cy="2882855"/>
          </a:xfrm>
          <a:prstGeom prst="rect">
            <a:avLst/>
          </a:prstGeom>
        </p:spPr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958363" y="2298744"/>
            <a:ext cx="3004457" cy="288285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92362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1323837" y="2335667"/>
            <a:ext cx="2425122" cy="35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3947974" y="4225636"/>
            <a:ext cx="2425122" cy="169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3947974" y="2335667"/>
            <a:ext cx="2425122" cy="169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714755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8569184" y="2335667"/>
            <a:ext cx="2425122" cy="35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941733" y="4225636"/>
            <a:ext cx="2425122" cy="169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5941733" y="2335667"/>
            <a:ext cx="2425122" cy="169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7900861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6095999" y="2243327"/>
            <a:ext cx="2425122" cy="35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972347" y="2243327"/>
            <a:ext cx="2425122" cy="35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3534173" y="2243327"/>
            <a:ext cx="2425122" cy="35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3"/>
          </p:nvPr>
        </p:nvSpPr>
        <p:spPr bwMode="auto">
          <a:xfrm>
            <a:off x="8657825" y="2243327"/>
            <a:ext cx="2425122" cy="35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2602764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325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988123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4915167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54182" y="595116"/>
            <a:ext cx="11083636" cy="56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91104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3305694" y="2355619"/>
            <a:ext cx="2133600" cy="2133600"/>
          </a:xfrm>
          <a:prstGeom prst="ellipse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6963294" y="2355619"/>
            <a:ext cx="2133600" cy="2133600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17906949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1424247" y="2053590"/>
            <a:ext cx="1939636" cy="1939636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4187503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46926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67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0885502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890989" y="2292914"/>
            <a:ext cx="4697188" cy="156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5890989" y="3989709"/>
            <a:ext cx="2282167" cy="156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8306010" y="3989709"/>
            <a:ext cx="2282167" cy="156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158208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817919" y="2354428"/>
            <a:ext cx="2095500" cy="1508760"/>
          </a:xfrm>
          <a:prstGeom prst="rect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4019391" y="2354428"/>
            <a:ext cx="2095500" cy="1508760"/>
          </a:xfrm>
          <a:prstGeom prst="rect">
            <a:avLst/>
          </a:prstGeom>
        </p:spPr>
      </p:sp>
      <p:sp>
        <p:nvSpPr>
          <p:cNvPr id="5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6220863" y="2354428"/>
            <a:ext cx="2095500" cy="1508760"/>
          </a:xfrm>
          <a:prstGeom prst="rect">
            <a:avLst/>
          </a:prstGeom>
        </p:spPr>
      </p:sp>
      <p:sp>
        <p:nvSpPr>
          <p:cNvPr id="6" name="Picture Placeholder 10"/>
          <p:cNvSpPr>
            <a:spLocks noGrp="1"/>
          </p:cNvSpPr>
          <p:nvPr>
            <p:ph type="pic" sz="quarter" idx="4294967295"/>
          </p:nvPr>
        </p:nvSpPr>
        <p:spPr>
          <a:xfrm>
            <a:off x="8422335" y="2354428"/>
            <a:ext cx="2095500" cy="150876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8137407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0121350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257502" y="2395727"/>
            <a:ext cx="2438400" cy="346454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986073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3311236"/>
            <a:ext cx="12192000" cy="354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6242219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3150796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88858" y="3106271"/>
            <a:ext cx="226618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8612371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922871" y="1769840"/>
            <a:ext cx="1898248" cy="322535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534217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2328863" y="4202119"/>
            <a:ext cx="2255153" cy="3966882"/>
          </a:xfrm>
          <a:prstGeom prst="rect">
            <a:avLst/>
          </a:prstGeom>
        </p:spPr>
      </p:sp>
      <p:sp>
        <p:nvSpPr>
          <p:cNvPr id="7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26590" y="3000145"/>
            <a:ext cx="2255153" cy="3966882"/>
          </a:xfrm>
          <a:prstGeom prst="rect">
            <a:avLst/>
          </a:prstGeom>
        </p:spPr>
      </p:sp>
      <p:sp>
        <p:nvSpPr>
          <p:cNvPr id="8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527575" y="4220532"/>
            <a:ext cx="225515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234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9286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8739679" y="1505368"/>
            <a:ext cx="1888348" cy="334395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277915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156447" y="2124635"/>
            <a:ext cx="2752165" cy="473336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6956091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419923" y="2057729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7010312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715833" y="207105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923033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068646" y="186531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5313615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006361" y="2117318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10958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6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5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28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8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8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2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70" r:id="rId12"/>
    <p:sldLayoutId id="2147483681" r:id="rId13"/>
    <p:sldLayoutId id="2147483713" r:id="rId14"/>
    <p:sldLayoutId id="2147483714" r:id="rId15"/>
    <p:sldLayoutId id="2147483715" r:id="rId16"/>
    <p:sldLayoutId id="2147483736" r:id="rId17"/>
    <p:sldLayoutId id="2147483737" r:id="rId18"/>
    <p:sldLayoutId id="2147483738" r:id="rId19"/>
    <p:sldLayoutId id="2147483739" r:id="rId20"/>
    <p:sldLayoutId id="2147483740" r:id="rId21"/>
    <p:sldLayoutId id="2147483741" r:id="rId22"/>
    <p:sldLayoutId id="2147483742" r:id="rId23"/>
    <p:sldLayoutId id="2147483743" r:id="rId24"/>
    <p:sldLayoutId id="2147483744" r:id="rId25"/>
    <p:sldLayoutId id="2147483745" r:id="rId26"/>
    <p:sldLayoutId id="2147483746" r:id="rId27"/>
    <p:sldLayoutId id="2147483747" r:id="rId28"/>
    <p:sldLayoutId id="2147483748" r:id="rId29"/>
    <p:sldLayoutId id="2147483749" r:id="rId30"/>
    <p:sldLayoutId id="2147483750" r:id="rId31"/>
    <p:sldLayoutId id="2147483751" r:id="rId32"/>
    <p:sldLayoutId id="2147483752" r:id="rId33"/>
    <p:sldLayoutId id="2147483753" r:id="rId34"/>
    <p:sldLayoutId id="2147483754" r:id="rId35"/>
    <p:sldLayoutId id="2147483755" r:id="rId36"/>
    <p:sldLayoutId id="2147483756" r:id="rId37"/>
    <p:sldLayoutId id="2147483757" r:id="rId38"/>
    <p:sldLayoutId id="2147483758" r:id="rId39"/>
    <p:sldLayoutId id="2147483759" r:id="rId40"/>
    <p:sldLayoutId id="2147483760" r:id="rId41"/>
    <p:sldLayoutId id="2147483761" r:id="rId42"/>
    <p:sldLayoutId id="2147483762" r:id="rId43"/>
    <p:sldLayoutId id="2147483763" r:id="rId44"/>
    <p:sldLayoutId id="2147483764" r:id="rId4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38119D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microsoft.com/office/2018/10/relationships/comments" Target="../comments/modernComment_13F_4917FBA0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04698F19-E78E-487B-3884-3091408BC336}"/>
              </a:ext>
            </a:extLst>
          </p:cNvPr>
          <p:cNvSpPr txBox="1"/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xmlns="" id="{B2E9B499-BD08-9CCE-FF8F-7091BE2441F0}"/>
              </a:ext>
            </a:extLst>
          </p:cNvPr>
          <p:cNvSpPr txBox="1"/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8124BC2C-FA46-4095-BE78-EDC7C6C46859}"/>
              </a:ext>
            </a:extLst>
          </p:cNvPr>
          <p:cNvSpPr txBox="1">
            <a:spLocks/>
          </p:cNvSpPr>
          <p:nvPr/>
        </p:nvSpPr>
        <p:spPr>
          <a:xfrm>
            <a:off x="1524000" y="85632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600" b="1" dirty="0" smtClean="0">
                <a:solidFill>
                  <a:schemeClr val="accent5">
                    <a:lumMod val="50000"/>
                  </a:schemeClr>
                </a:solidFill>
              </a:rPr>
              <a:t>Sesión </a:t>
            </a:r>
            <a:r>
              <a:rPr lang="es-CO" sz="6600" b="1" dirty="0" smtClean="0">
                <a:solidFill>
                  <a:schemeClr val="accent5">
                    <a:lumMod val="50000"/>
                  </a:schemeClr>
                </a:solidFill>
              </a:rPr>
              <a:t>28</a:t>
            </a:r>
            <a:endParaRPr lang="es-CO" sz="6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xmlns="" id="{F648ED21-2124-4408-9AD3-99343DDDF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O" sz="2800" b="1" dirty="0" err="1"/>
              <a:t>RabbitMQ</a:t>
            </a:r>
            <a:r>
              <a:rPr lang="es-CO" sz="2800" b="1" dirty="0"/>
              <a:t> con Spring </a:t>
            </a:r>
            <a:r>
              <a:rPr lang="es-CO" sz="2800" b="1" dirty="0" err="1"/>
              <a:t>Boot</a:t>
            </a:r>
            <a:r>
              <a:rPr lang="es-CO" sz="2800" b="1" dirty="0"/>
              <a:t>: Enviando mensajes entre </a:t>
            </a:r>
            <a:r>
              <a:rPr lang="es-CO" sz="2800" b="1" dirty="0" err="1"/>
              <a:t>microservicios</a:t>
            </a:r>
            <a:endParaRPr lang="es-CO" sz="2800" b="1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D7A96F3D-91B8-4FE5-8682-91BEE0F8E7F0}"/>
              </a:ext>
            </a:extLst>
          </p:cNvPr>
          <p:cNvCxnSpPr/>
          <p:nvPr/>
        </p:nvCxnSpPr>
        <p:spPr>
          <a:xfrm>
            <a:off x="2142978" y="3243925"/>
            <a:ext cx="79060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9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  <p:extLst mod="1">
    <p:ext uri="{6950BFC3-D8DA-4A85-94F7-54DA5524770B}">
      <p188:commentRel xmlns:p188="http://schemas.microsoft.com/office/powerpoint/2018/8/main" xmlns="" r:id="rId3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xmlns="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xmlns="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367028" y="1152144"/>
            <a:ext cx="854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b="1" dirty="0"/>
          </a:p>
          <a:p>
            <a:pPr algn="ctr"/>
            <a:endParaRPr lang="es-CO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261872" y="587002"/>
            <a:ext cx="100766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Hosts virtual</a:t>
            </a:r>
          </a:p>
          <a:p>
            <a:endParaRPr lang="es-CO" dirty="0" smtClean="0"/>
          </a:p>
          <a:p>
            <a:r>
              <a:rPr lang="es-CO" dirty="0" smtClean="0"/>
              <a:t>En </a:t>
            </a:r>
            <a:r>
              <a:rPr lang="es-CO" dirty="0" err="1"/>
              <a:t>RabbitMQ</a:t>
            </a:r>
            <a:r>
              <a:rPr lang="es-CO" dirty="0"/>
              <a:t>, </a:t>
            </a:r>
            <a:r>
              <a:rPr lang="es-CO"/>
              <a:t>un </a:t>
            </a:r>
            <a:r>
              <a:rPr lang="es-CO" smtClean="0"/>
              <a:t>hosts </a:t>
            </a:r>
            <a:r>
              <a:rPr lang="es-CO" dirty="0"/>
              <a:t>virtual es un espacio de nombres lógico y aislado que permite a los usuarios crear y administrar recursos de </a:t>
            </a:r>
            <a:r>
              <a:rPr lang="es-CO" dirty="0" err="1"/>
              <a:t>RabbitMQ</a:t>
            </a:r>
            <a:r>
              <a:rPr lang="es-CO" dirty="0"/>
              <a:t>, como colas, intercambios y enrutamientos, de manera independiente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Un host virtual en </a:t>
            </a:r>
            <a:r>
              <a:rPr lang="es-CO" dirty="0" err="1"/>
              <a:t>RabbitMQ</a:t>
            </a:r>
            <a:r>
              <a:rPr lang="es-CO" dirty="0"/>
              <a:t> es similar a un directorio en un sistema de archivos: es una forma de separar y organizar recursos para diferentes usuarios o aplicaciones en el mismo servidor </a:t>
            </a:r>
            <a:r>
              <a:rPr lang="es-CO" dirty="0" err="1"/>
              <a:t>RabbitMQ</a:t>
            </a:r>
            <a:r>
              <a:rPr lang="es-CO" dirty="0"/>
              <a:t>. Cada host virtual tiene su propia configuración y conjunto de permisos de usuario, lo que permite un mayor nivel de seguridad y control de acceso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Los hosts virtuales en </a:t>
            </a:r>
            <a:r>
              <a:rPr lang="es-CO" dirty="0" err="1"/>
              <a:t>RabbitMQ</a:t>
            </a:r>
            <a:r>
              <a:rPr lang="es-CO" dirty="0"/>
              <a:t> son útiles en situaciones donde varios equipos o aplicaciones comparten el mismo servidor </a:t>
            </a:r>
            <a:r>
              <a:rPr lang="es-CO" dirty="0" err="1"/>
              <a:t>RabbitMQ</a:t>
            </a:r>
            <a:r>
              <a:rPr lang="es-CO" dirty="0"/>
              <a:t>, ya que permiten que cada equipo o aplicación tenga su propio espacio aislado y seguro para trabajar.</a:t>
            </a:r>
          </a:p>
          <a:p>
            <a:endParaRPr lang="es-CO" b="1" dirty="0" smtClean="0"/>
          </a:p>
        </p:txBody>
      </p:sp>
    </p:spTree>
    <p:extLst>
      <p:ext uri="{BB962C8B-B14F-4D97-AF65-F5344CB8AC3E}">
        <p14:creationId xmlns:p14="http://schemas.microsoft.com/office/powerpoint/2010/main" val="8044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954DF2-188F-49E3-98A5-A590FA05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496"/>
            <a:ext cx="10515600" cy="1325563"/>
          </a:xfrm>
        </p:spPr>
        <p:txBody>
          <a:bodyPr>
            <a:normAutofit/>
          </a:bodyPr>
          <a:lstStyle/>
          <a:p>
            <a:r>
              <a:rPr lang="es-CO" sz="2800" b="1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9187BBA-0C9F-41F2-BBC8-85519317D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89" y="2335323"/>
            <a:ext cx="8319868" cy="4400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885950" lvl="3" indent="-514350">
              <a:buFont typeface="+mj-lt"/>
              <a:buAutoNum type="arabicPeriod"/>
            </a:pPr>
            <a:r>
              <a:rPr lang="es-CO" dirty="0" err="1"/>
              <a:t>RabbitMQ</a:t>
            </a:r>
            <a:r>
              <a:rPr lang="es-CO" dirty="0"/>
              <a:t> con Spring </a:t>
            </a:r>
            <a:r>
              <a:rPr lang="es-CO" dirty="0" err="1"/>
              <a:t>Boot</a:t>
            </a:r>
            <a:r>
              <a:rPr lang="es-CO" dirty="0"/>
              <a:t>: Enviando mensajes entre </a:t>
            </a:r>
            <a:r>
              <a:rPr lang="es-CO" dirty="0" err="1" smtClean="0"/>
              <a:t>microservicios</a:t>
            </a:r>
            <a:endParaRPr lang="es-ES" dirty="0" smtClean="0"/>
          </a:p>
          <a:p>
            <a:pPr marL="1885950" lvl="3" indent="-514350">
              <a:buFont typeface="+mj-lt"/>
              <a:buAutoNum type="arabicPeriod"/>
            </a:pPr>
            <a:r>
              <a:rPr lang="es-ES" dirty="0" smtClean="0"/>
              <a:t>Caracteristicas</a:t>
            </a:r>
          </a:p>
          <a:p>
            <a:pPr marL="1885950" lvl="3" indent="-514350">
              <a:buFont typeface="+mj-lt"/>
              <a:buAutoNum type="arabicPeriod"/>
            </a:pPr>
            <a:r>
              <a:rPr lang="es-ES" dirty="0" smtClean="0"/>
              <a:t>Ejemplo practico</a:t>
            </a:r>
          </a:p>
          <a:p>
            <a:pPr marL="1371600" lvl="3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06698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xmlns="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xmlns="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92A103E-8C4C-A963-514D-6B57303804F2}"/>
              </a:ext>
            </a:extLst>
          </p:cNvPr>
          <p:cNvSpPr txBox="1"/>
          <p:nvPr/>
        </p:nvSpPr>
        <p:spPr>
          <a:xfrm>
            <a:off x="1545336" y="572724"/>
            <a:ext cx="8604505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s-CO" b="1" dirty="0"/>
          </a:p>
          <a:p>
            <a:pPr algn="ctr"/>
            <a:endParaRPr lang="x-none" sz="24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1353312" y="572724"/>
            <a:ext cx="927201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/>
              <a:t>Que es un publicador</a:t>
            </a:r>
          </a:p>
          <a:p>
            <a:pPr algn="ctr"/>
            <a:endParaRPr lang="es-CO" sz="2800" b="1" dirty="0" smtClean="0"/>
          </a:p>
          <a:p>
            <a:r>
              <a:rPr lang="es-CO" dirty="0"/>
              <a:t>En </a:t>
            </a:r>
            <a:r>
              <a:rPr lang="es-CO" dirty="0" err="1"/>
              <a:t>RabbitMQ</a:t>
            </a:r>
            <a:r>
              <a:rPr lang="es-CO" dirty="0"/>
              <a:t>, un "publicador" (también conocido como "productor" o "emisor") es un componente de software que envía mensajes a una cola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Los publicadores en </a:t>
            </a:r>
            <a:r>
              <a:rPr lang="es-CO" dirty="0" err="1"/>
              <a:t>RabbitMQ</a:t>
            </a:r>
            <a:r>
              <a:rPr lang="es-CO" dirty="0"/>
              <a:t> son los encargados de crear los mensajes y enviarlos a un "</a:t>
            </a:r>
            <a:r>
              <a:rPr lang="es-CO" dirty="0" err="1"/>
              <a:t>exchange</a:t>
            </a:r>
            <a:r>
              <a:rPr lang="es-CO" dirty="0"/>
              <a:t>" (intercambio). Luego, el </a:t>
            </a:r>
            <a:r>
              <a:rPr lang="es-CO" dirty="0" err="1"/>
              <a:t>exchange</a:t>
            </a:r>
            <a:r>
              <a:rPr lang="es-CO" dirty="0"/>
              <a:t> se encarga de </a:t>
            </a:r>
            <a:r>
              <a:rPr lang="es-CO" dirty="0" err="1"/>
              <a:t>enrutar</a:t>
            </a:r>
            <a:r>
              <a:rPr lang="es-CO" dirty="0"/>
              <a:t> los mensajes a las colas correspondientes según las reglas de enrutamiento especificadas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Por lo tanto, un publicador en </a:t>
            </a:r>
            <a:r>
              <a:rPr lang="es-CO" dirty="0" err="1"/>
              <a:t>RabbitMQ</a:t>
            </a:r>
            <a:r>
              <a:rPr lang="es-CO" dirty="0"/>
              <a:t> es responsable de generar y enviar mensajes a un </a:t>
            </a:r>
            <a:r>
              <a:rPr lang="es-CO" dirty="0" err="1"/>
              <a:t>exchange</a:t>
            </a:r>
            <a:r>
              <a:rPr lang="es-CO" dirty="0"/>
              <a:t>, lo que permite que otros componentes, como consumidores o suscriptores, reciban y procesen esos mensajes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Los mensajes enviados por un publicador pueden contener cualquier tipo de información, como texto, JSON, XML, etc., y pueden ser utilizados para comunicar información entre diferentes componentes de un sistema distribuido o para implementar patrones de integración como el patrón "</a:t>
            </a:r>
            <a:r>
              <a:rPr lang="es-CO" dirty="0" err="1"/>
              <a:t>publish</a:t>
            </a:r>
            <a:r>
              <a:rPr lang="es-CO" dirty="0"/>
              <a:t>-subscribe".</a:t>
            </a:r>
          </a:p>
          <a:p>
            <a:pPr algn="ctr"/>
            <a:endParaRPr lang="es-CO" b="1" dirty="0" smtClean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500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xmlns="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xmlns="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92A103E-8C4C-A963-514D-6B57303804F2}"/>
              </a:ext>
            </a:extLst>
          </p:cNvPr>
          <p:cNvSpPr txBox="1"/>
          <p:nvPr/>
        </p:nvSpPr>
        <p:spPr>
          <a:xfrm>
            <a:off x="1545336" y="572724"/>
            <a:ext cx="8604505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s-CO" b="1" dirty="0"/>
          </a:p>
          <a:p>
            <a:pPr algn="ctr"/>
            <a:endParaRPr lang="x-none" sz="24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1353312" y="572724"/>
            <a:ext cx="927201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/>
              <a:t>Que es un suscriptor?</a:t>
            </a:r>
          </a:p>
          <a:p>
            <a:endParaRPr lang="es-CO" dirty="0"/>
          </a:p>
          <a:p>
            <a:r>
              <a:rPr lang="es-CO" dirty="0" smtClean="0"/>
              <a:t>En </a:t>
            </a:r>
            <a:r>
              <a:rPr lang="es-CO" dirty="0" err="1"/>
              <a:t>RabbitMQ</a:t>
            </a:r>
            <a:r>
              <a:rPr lang="es-CO" dirty="0"/>
              <a:t>, un "suscriptor" (también conocido como "consumidor" o "receptor") es un componente de software que recibe mensajes de una cola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Los suscriptores en </a:t>
            </a:r>
            <a:r>
              <a:rPr lang="es-CO" dirty="0" err="1"/>
              <a:t>RabbitMQ</a:t>
            </a:r>
            <a:r>
              <a:rPr lang="es-CO" dirty="0"/>
              <a:t> se suscriben a una cola específica y esperan recibir los mensajes que llegan a esa cola. Cuando un mensaje llega a la cola a la que se ha suscrito el suscriptor, </a:t>
            </a:r>
            <a:r>
              <a:rPr lang="es-CO" dirty="0" err="1"/>
              <a:t>RabbitMQ</a:t>
            </a:r>
            <a:r>
              <a:rPr lang="es-CO" dirty="0"/>
              <a:t> entrega el mensaje al suscriptor para que lo procese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Por lo tanto, un suscriptor en </a:t>
            </a:r>
            <a:r>
              <a:rPr lang="es-CO" dirty="0" err="1"/>
              <a:t>RabbitMQ</a:t>
            </a:r>
            <a:r>
              <a:rPr lang="es-CO" dirty="0"/>
              <a:t> es responsable de recibir y procesar mensajes que se han enviado a una cola específica. Los mensajes recibidos por un suscriptor pueden contener cualquier tipo de información, como texto, JSON, XML, etc., y pueden ser utilizados para comunicar información entre diferentes componentes de un sistema distribuido o para implementar patrones de integración como el patrón "</a:t>
            </a:r>
            <a:r>
              <a:rPr lang="es-CO" dirty="0" err="1"/>
              <a:t>publish</a:t>
            </a:r>
            <a:r>
              <a:rPr lang="es-CO" dirty="0"/>
              <a:t>-subscribe</a:t>
            </a:r>
            <a:r>
              <a:rPr lang="es-CO" dirty="0" smtClean="0"/>
              <a:t>".</a:t>
            </a:r>
          </a:p>
          <a:p>
            <a:endParaRPr lang="es-CO" dirty="0"/>
          </a:p>
          <a:p>
            <a:r>
              <a:rPr lang="es-CO" dirty="0"/>
              <a:t>Los suscriptores pueden ser implementados en diferentes lenguajes de programación y pueden ser configurados para manejar mensajes de manera síncrona o asíncrona, según las necesidades del sistema.</a:t>
            </a:r>
          </a:p>
          <a:p>
            <a:pPr algn="ctr"/>
            <a:endParaRPr lang="es-CO" b="1" dirty="0" smtClean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3139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xmlns="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xmlns="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261872" y="643694"/>
            <a:ext cx="92994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err="1"/>
              <a:t>RabbitMQ</a:t>
            </a:r>
            <a:r>
              <a:rPr lang="es-CO" sz="2800" b="1" dirty="0"/>
              <a:t> con Spring </a:t>
            </a:r>
            <a:r>
              <a:rPr lang="es-CO" sz="2800" b="1" dirty="0" err="1"/>
              <a:t>Boot</a:t>
            </a:r>
            <a:r>
              <a:rPr lang="es-CO" sz="2800" b="1" dirty="0"/>
              <a:t>: Enviando mensajes entre </a:t>
            </a:r>
            <a:r>
              <a:rPr lang="es-CO" sz="2800" b="1" dirty="0" err="1"/>
              <a:t>microservicios</a:t>
            </a:r>
            <a:endParaRPr lang="es-CO" sz="2800" b="1" dirty="0"/>
          </a:p>
          <a:p>
            <a:endParaRPr lang="es-CO" dirty="0" smtClean="0"/>
          </a:p>
          <a:p>
            <a:pPr algn="ctr"/>
            <a:r>
              <a:rPr lang="es-CO" dirty="0" smtClean="0"/>
              <a:t>Conexión entre 2 micro servicios</a:t>
            </a:r>
          </a:p>
          <a:p>
            <a:pPr algn="ctr"/>
            <a:endParaRPr lang="es-CO" dirty="0"/>
          </a:p>
          <a:p>
            <a:endParaRPr lang="es-CO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76" y="4087368"/>
            <a:ext cx="8741664" cy="1764792"/>
          </a:xfrm>
          <a:prstGeom prst="rect">
            <a:avLst/>
          </a:prstGeom>
        </p:spPr>
      </p:pic>
      <p:sp>
        <p:nvSpPr>
          <p:cNvPr id="4" name="3 Rectángulo"/>
          <p:cNvSpPr/>
          <p:nvPr/>
        </p:nvSpPr>
        <p:spPr>
          <a:xfrm>
            <a:off x="1408176" y="2514600"/>
            <a:ext cx="1965960" cy="10058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8430768" y="2514600"/>
            <a:ext cx="1929384" cy="10058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4 Rectángulo"/>
          <p:cNvSpPr/>
          <p:nvPr/>
        </p:nvSpPr>
        <p:spPr>
          <a:xfrm>
            <a:off x="4946904" y="2705797"/>
            <a:ext cx="1499616" cy="65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Rectángulo"/>
          <p:cNvSpPr/>
          <p:nvPr/>
        </p:nvSpPr>
        <p:spPr>
          <a:xfrm>
            <a:off x="4946904" y="2440621"/>
            <a:ext cx="237744" cy="403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9 Rectángulo"/>
          <p:cNvSpPr/>
          <p:nvPr/>
        </p:nvSpPr>
        <p:spPr>
          <a:xfrm>
            <a:off x="5458968" y="2440621"/>
            <a:ext cx="237744" cy="403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/>
        </p:nvSpPr>
        <p:spPr>
          <a:xfrm>
            <a:off x="5843016" y="2957670"/>
            <a:ext cx="351531" cy="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8 CuadroTexto"/>
          <p:cNvSpPr txBox="1"/>
          <p:nvPr/>
        </p:nvSpPr>
        <p:spPr>
          <a:xfrm>
            <a:off x="1508760" y="2812780"/>
            <a:ext cx="176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Ms1(publicador)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8557260" y="2812780"/>
            <a:ext cx="1738884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Ms2(Suscriptor)</a:t>
            </a:r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15" name="14 Conector recto de flecha"/>
          <p:cNvCxnSpPr>
            <a:stCxn id="4" idx="3"/>
            <a:endCxn id="5" idx="1"/>
          </p:cNvCxnSpPr>
          <p:nvPr/>
        </p:nvCxnSpPr>
        <p:spPr>
          <a:xfrm>
            <a:off x="3374136" y="3017520"/>
            <a:ext cx="1572768" cy="1330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endCxn id="7" idx="1"/>
          </p:cNvCxnSpPr>
          <p:nvPr/>
        </p:nvCxnSpPr>
        <p:spPr>
          <a:xfrm flipV="1">
            <a:off x="6446520" y="3017520"/>
            <a:ext cx="1984248" cy="665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3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  <p:extLst mod="1">
    <p:ext uri="{6950BFC3-D8DA-4A85-94F7-54DA5524770B}">
      <p188:commentRel xmlns:p188="http://schemas.microsoft.com/office/powerpoint/2018/8/main" xmlns="" r:id="rId5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xmlns="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xmlns="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92A103E-8C4C-A963-514D-6B57303804F2}"/>
              </a:ext>
            </a:extLst>
          </p:cNvPr>
          <p:cNvSpPr txBox="1"/>
          <p:nvPr/>
        </p:nvSpPr>
        <p:spPr>
          <a:xfrm>
            <a:off x="1472184" y="472140"/>
            <a:ext cx="8604505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s-CO" b="1" dirty="0"/>
          </a:p>
          <a:p>
            <a:pPr algn="ctr"/>
            <a:endParaRPr lang="x-none" sz="24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1060704" y="472140"/>
            <a:ext cx="9811512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/>
              <a:t>Componentes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Exchange</a:t>
            </a:r>
          </a:p>
          <a:p>
            <a:r>
              <a:rPr lang="es-CO" dirty="0"/>
              <a:t>En </a:t>
            </a:r>
            <a:r>
              <a:rPr lang="es-CO" dirty="0" err="1"/>
              <a:t>RabbitMQ</a:t>
            </a:r>
            <a:r>
              <a:rPr lang="es-CO" dirty="0"/>
              <a:t>, un "</a:t>
            </a:r>
            <a:r>
              <a:rPr lang="es-CO" dirty="0" err="1"/>
              <a:t>exchange</a:t>
            </a:r>
            <a:r>
              <a:rPr lang="es-CO" dirty="0"/>
              <a:t>" (intercambio en español) es un componente que recibe mensajes de los productores (publicadores) y los </a:t>
            </a:r>
            <a:r>
              <a:rPr lang="es-CO" dirty="0" err="1"/>
              <a:t>enruta</a:t>
            </a:r>
            <a:r>
              <a:rPr lang="es-CO" dirty="0"/>
              <a:t> a las colas correspondientes basándose en las reglas de enrutamiento especificadas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Cuando un publicador envía un mensaje a un </a:t>
            </a:r>
            <a:r>
              <a:rPr lang="es-CO" dirty="0" err="1"/>
              <a:t>exchange</a:t>
            </a:r>
            <a:r>
              <a:rPr lang="es-CO" dirty="0"/>
              <a:t>, el </a:t>
            </a:r>
            <a:r>
              <a:rPr lang="es-CO" dirty="0" err="1"/>
              <a:t>exchange</a:t>
            </a:r>
            <a:r>
              <a:rPr lang="es-CO" dirty="0"/>
              <a:t> examina el mensaje y lo </a:t>
            </a:r>
            <a:r>
              <a:rPr lang="es-CO" dirty="0" err="1"/>
              <a:t>enruta</a:t>
            </a:r>
            <a:r>
              <a:rPr lang="es-CO" dirty="0"/>
              <a:t> a una o varias colas, según las reglas de enrutamiento especificadas. Las reglas de enrutamiento pueden ser definidas por el tipo de </a:t>
            </a:r>
            <a:r>
              <a:rPr lang="es-CO" dirty="0" err="1"/>
              <a:t>exchange</a:t>
            </a:r>
            <a:r>
              <a:rPr lang="es-CO" dirty="0"/>
              <a:t> y la clave de enrutamiento utilizada en el mensaje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Existen cuatro tipos de </a:t>
            </a:r>
            <a:r>
              <a:rPr lang="es-CO" dirty="0" err="1"/>
              <a:t>exchanges</a:t>
            </a:r>
            <a:r>
              <a:rPr lang="es-CO" dirty="0"/>
              <a:t> en </a:t>
            </a:r>
            <a:r>
              <a:rPr lang="es-CO" dirty="0" err="1"/>
              <a:t>RabbitMQ</a:t>
            </a:r>
            <a:r>
              <a:rPr lang="es-CO" dirty="0" smtClean="0"/>
              <a:t>:</a:t>
            </a:r>
          </a:p>
          <a:p>
            <a:endParaRPr lang="es-CO" dirty="0"/>
          </a:p>
          <a:p>
            <a:r>
              <a:rPr lang="es-CO" b="1" dirty="0" err="1"/>
              <a:t>Direct</a:t>
            </a:r>
            <a:r>
              <a:rPr lang="es-CO" b="1" dirty="0"/>
              <a:t>: </a:t>
            </a:r>
            <a:r>
              <a:rPr lang="es-CO" dirty="0"/>
              <a:t>envía mensajes a la cola con la clave de enrutamiento exacta.</a:t>
            </a:r>
          </a:p>
          <a:p>
            <a:r>
              <a:rPr lang="es-CO" b="1" dirty="0" err="1"/>
              <a:t>Fanout</a:t>
            </a:r>
            <a:r>
              <a:rPr lang="es-CO" dirty="0"/>
              <a:t>: envía mensajes a todas las colas que están vinculadas al </a:t>
            </a:r>
            <a:r>
              <a:rPr lang="es-CO" dirty="0" err="1"/>
              <a:t>exchange</a:t>
            </a:r>
            <a:r>
              <a:rPr lang="es-CO" dirty="0"/>
              <a:t>.</a:t>
            </a:r>
          </a:p>
          <a:p>
            <a:r>
              <a:rPr lang="es-CO" b="1" dirty="0" err="1"/>
              <a:t>Topic</a:t>
            </a:r>
            <a:r>
              <a:rPr lang="es-CO" b="1" dirty="0"/>
              <a:t>: </a:t>
            </a:r>
            <a:r>
              <a:rPr lang="es-CO" dirty="0"/>
              <a:t>envía mensajes a las colas que coinciden con el patrón de la clave de enrutamiento.</a:t>
            </a:r>
          </a:p>
          <a:p>
            <a:r>
              <a:rPr lang="es-CO" b="1" dirty="0" err="1"/>
              <a:t>Headers</a:t>
            </a:r>
            <a:r>
              <a:rPr lang="es-CO" b="1" dirty="0"/>
              <a:t>: </a:t>
            </a:r>
            <a:r>
              <a:rPr lang="es-CO" dirty="0"/>
              <a:t>utiliza los atributos del mensaje como clave de </a:t>
            </a:r>
            <a:r>
              <a:rPr lang="es-CO" dirty="0" smtClean="0"/>
              <a:t>enrutamiento.</a:t>
            </a:r>
          </a:p>
          <a:p>
            <a:endParaRPr lang="es-CO" dirty="0"/>
          </a:p>
          <a:p>
            <a:r>
              <a:rPr lang="es-CO" dirty="0"/>
              <a:t>Los </a:t>
            </a:r>
            <a:r>
              <a:rPr lang="es-CO" dirty="0" err="1"/>
              <a:t>exchanges</a:t>
            </a:r>
            <a:r>
              <a:rPr lang="es-CO" dirty="0"/>
              <a:t> en </a:t>
            </a:r>
            <a:r>
              <a:rPr lang="es-CO" dirty="0" err="1"/>
              <a:t>RabbitMQ</a:t>
            </a:r>
            <a:r>
              <a:rPr lang="es-CO" dirty="0"/>
              <a:t> proporcionan una manera flexible y eficiente de </a:t>
            </a:r>
            <a:r>
              <a:rPr lang="es-CO" dirty="0" err="1"/>
              <a:t>enrutar</a:t>
            </a:r>
            <a:r>
              <a:rPr lang="es-CO" dirty="0"/>
              <a:t> los mensajes a las colas correspondientes, lo que permite que los sistemas distribuidos manejen grandes volúmenes de mensajes de manera escalable y robusta.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CO" b="1" dirty="0" smtClean="0"/>
          </a:p>
          <a:p>
            <a:pPr algn="ctr"/>
            <a:endParaRPr lang="es-CO" dirty="0"/>
          </a:p>
          <a:p>
            <a:pPr algn="ctr"/>
            <a:endParaRPr lang="es-CO" b="1" dirty="0" smtClean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9091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xmlns="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xmlns="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367028" y="1152144"/>
            <a:ext cx="854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b="1" dirty="0"/>
          </a:p>
          <a:p>
            <a:pPr algn="ctr"/>
            <a:endParaRPr lang="es-CO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1064504" y="416186"/>
            <a:ext cx="98298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err="1" smtClean="0"/>
              <a:t>Routing</a:t>
            </a:r>
            <a:r>
              <a:rPr lang="es-CO" b="1" dirty="0" smtClean="0"/>
              <a:t> Key</a:t>
            </a:r>
          </a:p>
          <a:p>
            <a:r>
              <a:rPr lang="es-CO" dirty="0" smtClean="0"/>
              <a:t>En </a:t>
            </a:r>
            <a:r>
              <a:rPr lang="es-CO" dirty="0" err="1"/>
              <a:t>RabbitMQ</a:t>
            </a:r>
            <a:r>
              <a:rPr lang="es-CO" dirty="0"/>
              <a:t>, una "</a:t>
            </a:r>
            <a:r>
              <a:rPr lang="es-CO" dirty="0" err="1"/>
              <a:t>routing</a:t>
            </a:r>
            <a:r>
              <a:rPr lang="es-CO" dirty="0"/>
              <a:t> </a:t>
            </a:r>
            <a:r>
              <a:rPr lang="es-CO" dirty="0" err="1"/>
              <a:t>key</a:t>
            </a:r>
            <a:r>
              <a:rPr lang="es-CO" dirty="0"/>
              <a:t>" (clave de enrutamiento en español) es una cadena de texto que se utiliza para </a:t>
            </a:r>
            <a:r>
              <a:rPr lang="es-CO" dirty="0" err="1"/>
              <a:t>enrutar</a:t>
            </a:r>
            <a:r>
              <a:rPr lang="es-CO" dirty="0"/>
              <a:t> los mensajes desde un </a:t>
            </a:r>
            <a:r>
              <a:rPr lang="es-CO" dirty="0" err="1"/>
              <a:t>exchange</a:t>
            </a:r>
            <a:r>
              <a:rPr lang="es-CO" dirty="0"/>
              <a:t> a las colas correspondientes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Cuando un mensaje es enviado a un </a:t>
            </a:r>
            <a:r>
              <a:rPr lang="es-CO" dirty="0" err="1"/>
              <a:t>exchange</a:t>
            </a:r>
            <a:r>
              <a:rPr lang="es-CO" dirty="0"/>
              <a:t>, el </a:t>
            </a:r>
            <a:r>
              <a:rPr lang="es-CO" dirty="0" err="1"/>
              <a:t>exchange</a:t>
            </a:r>
            <a:r>
              <a:rPr lang="es-CO" dirty="0"/>
              <a:t> examina la clave de enrutamiento en el mensaje y la utiliza para determinar a qué colas debe ser enviado el mensaje. El comportamiento exacto del enrutamiento depende del tipo de </a:t>
            </a:r>
            <a:r>
              <a:rPr lang="es-CO" dirty="0" err="1"/>
              <a:t>exchange</a:t>
            </a:r>
            <a:r>
              <a:rPr lang="es-CO" dirty="0"/>
              <a:t> que se está utilizando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Por ejemplo, en un </a:t>
            </a:r>
            <a:r>
              <a:rPr lang="es-CO" dirty="0" err="1"/>
              <a:t>exchange</a:t>
            </a:r>
            <a:r>
              <a:rPr lang="es-CO" dirty="0"/>
              <a:t> de tipo "</a:t>
            </a:r>
            <a:r>
              <a:rPr lang="es-CO" dirty="0" err="1"/>
              <a:t>direct</a:t>
            </a:r>
            <a:r>
              <a:rPr lang="es-CO" dirty="0"/>
              <a:t>", la clave de enrutamiento se utiliza para identificar la cola exacta a la que se debe enviar el mensaje. En un </a:t>
            </a:r>
            <a:r>
              <a:rPr lang="es-CO" dirty="0" err="1"/>
              <a:t>exchange</a:t>
            </a:r>
            <a:r>
              <a:rPr lang="es-CO" dirty="0"/>
              <a:t> de tipo "</a:t>
            </a:r>
            <a:r>
              <a:rPr lang="es-CO" dirty="0" err="1"/>
              <a:t>topic</a:t>
            </a:r>
            <a:r>
              <a:rPr lang="es-CO" dirty="0"/>
              <a:t>", la clave de enrutamiento se utiliza para enrutamiento basado en patrones, donde una cola puede ser suscrita a un patrón de enrutamiento que coincida con múltiples claves de enrutamiento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La clave de enrutamiento puede ser cualquier cadena de texto y es definida por el productor (publicador) al enviar el mensaje al </a:t>
            </a:r>
            <a:r>
              <a:rPr lang="es-CO" dirty="0" err="1"/>
              <a:t>exchange</a:t>
            </a:r>
            <a:r>
              <a:rPr lang="es-CO" dirty="0"/>
              <a:t>. El consumidor (suscriptor) que está suscrito a una cola específica también define su propia clave de enrutamiento para indicar qué mensajes desea recibir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En resumen, la clave de enrutamiento es un componente clave en el enrutamiento de mensajes en </a:t>
            </a:r>
            <a:r>
              <a:rPr lang="es-CO" dirty="0" err="1"/>
              <a:t>RabbitMQ</a:t>
            </a:r>
            <a:r>
              <a:rPr lang="es-CO" dirty="0"/>
              <a:t> y se utiliza para garantizar que los mensajes sean enviados a las colas correctas en un sistema distribuido.</a:t>
            </a:r>
          </a:p>
          <a:p>
            <a:pPr algn="ctr"/>
            <a:endParaRPr lang="es-CO" sz="2800" b="1" dirty="0"/>
          </a:p>
        </p:txBody>
      </p:sp>
    </p:spTree>
    <p:extLst>
      <p:ext uri="{BB962C8B-B14F-4D97-AF65-F5344CB8AC3E}">
        <p14:creationId xmlns:p14="http://schemas.microsoft.com/office/powerpoint/2010/main" val="317325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xmlns="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xmlns="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367028" y="1152143"/>
            <a:ext cx="854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b="1" dirty="0"/>
          </a:p>
          <a:p>
            <a:pPr algn="ctr"/>
            <a:endParaRPr lang="es-CO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932688" y="372494"/>
            <a:ext cx="1020470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Cola</a:t>
            </a:r>
          </a:p>
          <a:p>
            <a:r>
              <a:rPr lang="es-CO" dirty="0" smtClean="0"/>
              <a:t>En </a:t>
            </a:r>
            <a:r>
              <a:rPr lang="es-CO" dirty="0" err="1"/>
              <a:t>RabbitMQ</a:t>
            </a:r>
            <a:r>
              <a:rPr lang="es-CO" dirty="0"/>
              <a:t>, una "cola" es un componente que almacena los mensajes enviados por los productores (publicadores) y los hace disponibles para los consumidores (suscriptores) que están suscritos a esa cola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Cuando un mensaje es enviado a un </a:t>
            </a:r>
            <a:r>
              <a:rPr lang="es-CO" dirty="0" err="1"/>
              <a:t>exchange</a:t>
            </a:r>
            <a:r>
              <a:rPr lang="es-CO" dirty="0"/>
              <a:t> en </a:t>
            </a:r>
            <a:r>
              <a:rPr lang="es-CO" dirty="0" err="1"/>
              <a:t>RabbitMQ</a:t>
            </a:r>
            <a:r>
              <a:rPr lang="es-CO" dirty="0"/>
              <a:t>, el </a:t>
            </a:r>
            <a:r>
              <a:rPr lang="es-CO" dirty="0" err="1"/>
              <a:t>exchange</a:t>
            </a:r>
            <a:r>
              <a:rPr lang="es-CO" dirty="0"/>
              <a:t> lo </a:t>
            </a:r>
            <a:r>
              <a:rPr lang="es-CO" dirty="0" err="1"/>
              <a:t>enruta</a:t>
            </a:r>
            <a:r>
              <a:rPr lang="es-CO" dirty="0"/>
              <a:t> a una o varias colas basándose en las reglas de enrutamiento especificadas. Los mensajes se almacenan en las colas hasta que un consumidor los consume y los procesa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Cada cola en </a:t>
            </a:r>
            <a:r>
              <a:rPr lang="es-CO" dirty="0" err="1"/>
              <a:t>RabbitMQ</a:t>
            </a:r>
            <a:r>
              <a:rPr lang="es-CO" dirty="0"/>
              <a:t> tiene un nombre único y se pueden definir varias propiedades para controlar su comportamiento, como la durabilidad, la exclusividad y la capacidad máxima de mensajes.</a:t>
            </a:r>
          </a:p>
          <a:p>
            <a:r>
              <a:rPr lang="es-CO" dirty="0"/>
              <a:t>La durabilidad de una cola indica si los mensajes que se han almacenado en ella deben sobrevivir a una caída o reinicio del </a:t>
            </a:r>
            <a:r>
              <a:rPr lang="es-CO" dirty="0" err="1"/>
              <a:t>broker</a:t>
            </a:r>
            <a:r>
              <a:rPr lang="es-CO" dirty="0"/>
              <a:t> </a:t>
            </a:r>
            <a:r>
              <a:rPr lang="es-CO" dirty="0" err="1"/>
              <a:t>RabbitMQ</a:t>
            </a:r>
            <a:r>
              <a:rPr lang="es-CO" dirty="0" smtClean="0"/>
              <a:t>.</a:t>
            </a:r>
          </a:p>
          <a:p>
            <a:r>
              <a:rPr lang="es-CO" dirty="0" smtClean="0"/>
              <a:t>La </a:t>
            </a:r>
            <a:r>
              <a:rPr lang="es-CO" dirty="0"/>
              <a:t>exclusividad de una cola indica si sólo un consumidor puede estar suscrito a ella en un momento dado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La capacidad máxima de mensajes de una cola indica el número máximo de mensajes que se pueden almacenar en la cola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Las colas en </a:t>
            </a:r>
            <a:r>
              <a:rPr lang="es-CO" dirty="0" err="1"/>
              <a:t>RabbitMQ</a:t>
            </a:r>
            <a:r>
              <a:rPr lang="es-CO" dirty="0"/>
              <a:t> son una forma efectiva de gestionar grandes volúmenes de mensajes en sistemas distribuidos, permitiendo que los productores envíen mensajes a un ritmo constante y que los consumidores los procesen según sea necesario.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9297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xmlns="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Almacentro.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xmlns="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367028" y="1152144"/>
            <a:ext cx="854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b="1" dirty="0"/>
          </a:p>
          <a:p>
            <a:pPr algn="ctr"/>
            <a:endParaRPr lang="es-CO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1261872" y="587002"/>
            <a:ext cx="100766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err="1" smtClean="0"/>
              <a:t>binding</a:t>
            </a:r>
            <a:endParaRPr lang="es-CO" b="1" dirty="0" smtClean="0"/>
          </a:p>
          <a:p>
            <a:endParaRPr lang="es-CO" dirty="0"/>
          </a:p>
          <a:p>
            <a:r>
              <a:rPr lang="es-CO" dirty="0" smtClean="0"/>
              <a:t>En </a:t>
            </a:r>
            <a:r>
              <a:rPr lang="es-CO" dirty="0" err="1"/>
              <a:t>RabbitMQ</a:t>
            </a:r>
            <a:r>
              <a:rPr lang="es-CO" dirty="0"/>
              <a:t>, un "</a:t>
            </a:r>
            <a:r>
              <a:rPr lang="es-CO" dirty="0" err="1"/>
              <a:t>binding</a:t>
            </a:r>
            <a:r>
              <a:rPr lang="es-CO" dirty="0"/>
              <a:t>" es la relación que se establece entre un </a:t>
            </a:r>
            <a:r>
              <a:rPr lang="es-CO" dirty="0" err="1"/>
              <a:t>exchange</a:t>
            </a:r>
            <a:r>
              <a:rPr lang="es-CO" dirty="0"/>
              <a:t> y una cola para permitir que los mensajes sean </a:t>
            </a:r>
            <a:r>
              <a:rPr lang="es-CO" dirty="0" err="1"/>
              <a:t>enrutados</a:t>
            </a:r>
            <a:r>
              <a:rPr lang="es-CO" dirty="0"/>
              <a:t> desde el </a:t>
            </a:r>
            <a:r>
              <a:rPr lang="es-CO" dirty="0" err="1"/>
              <a:t>exchange</a:t>
            </a:r>
            <a:r>
              <a:rPr lang="es-CO" dirty="0"/>
              <a:t> a la cola correspondiente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Un </a:t>
            </a:r>
            <a:r>
              <a:rPr lang="es-CO" dirty="0" err="1"/>
              <a:t>binding</a:t>
            </a:r>
            <a:r>
              <a:rPr lang="es-CO" dirty="0"/>
              <a:t> se crea mediante la especificación de una clave de enrutamiento y un conjunto de argumentos opcionales que definen el comportamiento del </a:t>
            </a:r>
            <a:r>
              <a:rPr lang="es-CO" dirty="0" err="1"/>
              <a:t>binding</a:t>
            </a:r>
            <a:r>
              <a:rPr lang="es-CO" dirty="0"/>
              <a:t>, como la durabilidad y la exclusividad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Cuando un mensaje es enviado a un </a:t>
            </a:r>
            <a:r>
              <a:rPr lang="es-CO" dirty="0" err="1"/>
              <a:t>exchange</a:t>
            </a:r>
            <a:r>
              <a:rPr lang="es-CO" dirty="0"/>
              <a:t> en </a:t>
            </a:r>
            <a:r>
              <a:rPr lang="es-CO" dirty="0" err="1"/>
              <a:t>RabbitMQ</a:t>
            </a:r>
            <a:r>
              <a:rPr lang="es-CO" dirty="0"/>
              <a:t>, el </a:t>
            </a:r>
            <a:r>
              <a:rPr lang="es-CO" dirty="0" err="1"/>
              <a:t>exchange</a:t>
            </a:r>
            <a:r>
              <a:rPr lang="es-CO" dirty="0"/>
              <a:t> utiliza la clave de enrutamiento del mensaje para determinar a qué colas se deben enviar los mensajes. Si existe un </a:t>
            </a:r>
            <a:r>
              <a:rPr lang="es-CO" dirty="0" err="1"/>
              <a:t>binding</a:t>
            </a:r>
            <a:r>
              <a:rPr lang="es-CO" dirty="0"/>
              <a:t> entre el </a:t>
            </a:r>
            <a:r>
              <a:rPr lang="es-CO" dirty="0" err="1"/>
              <a:t>exchange</a:t>
            </a:r>
            <a:r>
              <a:rPr lang="es-CO" dirty="0"/>
              <a:t> y la cola que coincide con la clave de enrutamiento, entonces el mensaje se </a:t>
            </a:r>
            <a:r>
              <a:rPr lang="es-CO" dirty="0" err="1"/>
              <a:t>enruta</a:t>
            </a:r>
            <a:r>
              <a:rPr lang="es-CO" dirty="0"/>
              <a:t> a esa cola.</a:t>
            </a:r>
          </a:p>
          <a:p>
            <a:r>
              <a:rPr lang="es-CO" dirty="0"/>
              <a:t>Los </a:t>
            </a:r>
            <a:r>
              <a:rPr lang="es-CO" dirty="0" err="1"/>
              <a:t>bindings</a:t>
            </a:r>
            <a:r>
              <a:rPr lang="es-CO" dirty="0"/>
              <a:t> permiten una gran flexibilidad en la forma en que se </a:t>
            </a:r>
            <a:r>
              <a:rPr lang="es-CO" dirty="0" err="1"/>
              <a:t>enrutan</a:t>
            </a:r>
            <a:r>
              <a:rPr lang="es-CO" dirty="0"/>
              <a:t> los mensajes en </a:t>
            </a:r>
            <a:r>
              <a:rPr lang="es-CO" dirty="0" err="1"/>
              <a:t>RabbitMQ</a:t>
            </a:r>
            <a:r>
              <a:rPr lang="es-CO" dirty="0"/>
              <a:t>, ya que un </a:t>
            </a:r>
            <a:r>
              <a:rPr lang="es-CO" dirty="0" err="1"/>
              <a:t>exchange</a:t>
            </a:r>
            <a:r>
              <a:rPr lang="es-CO" dirty="0"/>
              <a:t> puede estar vinculado a varias colas y una cola puede estar vinculada a varios </a:t>
            </a:r>
            <a:r>
              <a:rPr lang="es-CO" dirty="0" err="1"/>
              <a:t>exchanges</a:t>
            </a:r>
            <a:r>
              <a:rPr lang="es-CO" dirty="0"/>
              <a:t>. Esto permite que los mensajes sean </a:t>
            </a:r>
            <a:r>
              <a:rPr lang="es-CO" dirty="0" err="1"/>
              <a:t>enrutados</a:t>
            </a:r>
            <a:r>
              <a:rPr lang="es-CO" dirty="0"/>
              <a:t> a diferentes colas basándose en diferentes criterios, como el tipo de mensaje, el origen del mensaje, etc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En resumen, los </a:t>
            </a:r>
            <a:r>
              <a:rPr lang="es-CO" dirty="0" err="1"/>
              <a:t>bindings</a:t>
            </a:r>
            <a:r>
              <a:rPr lang="es-CO" dirty="0"/>
              <a:t> son la forma en que se establece la relación entre un </a:t>
            </a:r>
            <a:r>
              <a:rPr lang="es-CO" dirty="0" err="1"/>
              <a:t>exchange</a:t>
            </a:r>
            <a:r>
              <a:rPr lang="es-CO" dirty="0"/>
              <a:t> y una cola en </a:t>
            </a:r>
            <a:r>
              <a:rPr lang="es-CO" dirty="0" err="1"/>
              <a:t>RabbitMQ</a:t>
            </a:r>
            <a:r>
              <a:rPr lang="es-CO" dirty="0"/>
              <a:t>, permitiendo que los mensajes sean </a:t>
            </a:r>
            <a:r>
              <a:rPr lang="es-CO" dirty="0" err="1"/>
              <a:t>enrutados</a:t>
            </a:r>
            <a:r>
              <a:rPr lang="es-CO" dirty="0"/>
              <a:t> de manera efectiva en sistemas distribuidos.</a:t>
            </a:r>
          </a:p>
        </p:txBody>
      </p:sp>
    </p:spTree>
    <p:extLst>
      <p:ext uri="{BB962C8B-B14F-4D97-AF65-F5344CB8AC3E}">
        <p14:creationId xmlns:p14="http://schemas.microsoft.com/office/powerpoint/2010/main" val="91100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flat-min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ABB9B"/>
      </a:accent1>
      <a:accent2>
        <a:srgbClr val="169F84"/>
      </a:accent2>
      <a:accent3>
        <a:srgbClr val="A5A5A5"/>
      </a:accent3>
      <a:accent4>
        <a:srgbClr val="7E7F7E"/>
      </a:accent4>
      <a:accent5>
        <a:srgbClr val="4472C4"/>
      </a:accent5>
      <a:accent6>
        <a:srgbClr val="585958"/>
      </a:accent6>
      <a:hlink>
        <a:srgbClr val="D8D9D8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2458e-e414-492a-b4c0-d84ebee47fd2" xsi:nil="true"/>
    <lcf76f155ced4ddcb4097134ff3c332f xmlns="adf42388-5c37-48f2-81de-ffca450cbe91">
      <Terms xmlns="http://schemas.microsoft.com/office/infopath/2007/PartnerControls"/>
    </lcf76f155ced4ddcb4097134ff3c332f>
    <SharedWithUsers xmlns="d9d2458e-e414-492a-b4c0-d84ebee47fd2">
      <UserInfo>
        <DisplayName>Mateo Zapata</DisplayName>
        <AccountId>268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FADE36D5EDA642A95FA0E2F736B996" ma:contentTypeVersion="14" ma:contentTypeDescription="Crear nuevo documento." ma:contentTypeScope="" ma:versionID="b2782a78429d3a9d26390cf2b524b85e">
  <xsd:schema xmlns:xsd="http://www.w3.org/2001/XMLSchema" xmlns:xs="http://www.w3.org/2001/XMLSchema" xmlns:p="http://schemas.microsoft.com/office/2006/metadata/properties" xmlns:ns2="adf42388-5c37-48f2-81de-ffca450cbe91" xmlns:ns3="d9d2458e-e414-492a-b4c0-d84ebee47fd2" targetNamespace="http://schemas.microsoft.com/office/2006/metadata/properties" ma:root="true" ma:fieldsID="098ceda3ed5fe1c3d2589b05f29e951a" ns2:_="" ns3:_="">
    <xsd:import namespace="adf42388-5c37-48f2-81de-ffca450cbe91"/>
    <xsd:import namespace="d9d2458e-e414-492a-b4c0-d84ebee47f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f42388-5c37-48f2-81de-ffca450cb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e3083340-18c3-4d5f-bd51-a3670af1dd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2458e-e414-492a-b4c0-d84ebee47f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fcc46534-0328-4de1-aa45-c42e007f960c}" ma:internalName="TaxCatchAll" ma:showField="CatchAllData" ma:web="d9d2458e-e414-492a-b4c0-d84ebee47f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EF07E2-B0D1-487C-8FF3-651F698D7F29}">
  <ds:schemaRefs>
    <ds:schemaRef ds:uri="http://purl.org/dc/terms/"/>
    <ds:schemaRef ds:uri="d9d2458e-e414-492a-b4c0-d84ebee47fd2"/>
    <ds:schemaRef ds:uri="adf42388-5c37-48f2-81de-ffca450cbe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E4CB9A0-2582-4E27-AA6B-BD1770D571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5129D1-4CF4-4A87-A842-87DDC6EBC2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f42388-5c37-48f2-81de-ffca450cbe91"/>
    <ds:schemaRef ds:uri="d9d2458e-e414-492a-b4c0-d84ebee47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13655</TotalTime>
  <Words>1614</Words>
  <Application>Microsoft Office PowerPoint</Application>
  <PresentationFormat>Personalizado</PresentationFormat>
  <Paragraphs>123</Paragraphs>
  <Slides>10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Office Theme</vt:lpstr>
      <vt:lpstr>Presentación de PowerPoint</vt:lpstr>
      <vt:lpstr>Contenido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</dc:creator>
  <cp:lastModifiedBy>1040031390</cp:lastModifiedBy>
  <cp:revision>383</cp:revision>
  <dcterms:created xsi:type="dcterms:W3CDTF">2014-10-14T06:21:58Z</dcterms:created>
  <dcterms:modified xsi:type="dcterms:W3CDTF">2023-03-13T21:42:10Z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0x010100C2FADE36D5EDA642A95FA0E2F736B996</vt:lpwstr>
  </property>
  <property fmtid="{D5CDD505-2E9C-101B-9397-08002B2CF9AE}" pid="3" name="MediaServiceImageTags">
    <vt:lpwstr/>
  </property>
</Properties>
</file>