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0_38119D6.xml" ContentType="application/vnd.ms-powerpoint.comments+xml"/>
  <Override PartName="/ppt/comments/modernComment_13F_4917FBA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9"/>
  </p:notesMasterIdLst>
  <p:handoutMasterIdLst>
    <p:handoutMasterId r:id="rId20"/>
  </p:handoutMasterIdLst>
  <p:sldIdLst>
    <p:sldId id="256" r:id="rId5"/>
    <p:sldId id="373" r:id="rId6"/>
    <p:sldId id="319" r:id="rId7"/>
    <p:sldId id="388" r:id="rId8"/>
    <p:sldId id="413" r:id="rId9"/>
    <p:sldId id="399" r:id="rId10"/>
    <p:sldId id="407" r:id="rId11"/>
    <p:sldId id="408" r:id="rId12"/>
    <p:sldId id="409" r:id="rId13"/>
    <p:sldId id="410" r:id="rId14"/>
    <p:sldId id="414" r:id="rId15"/>
    <p:sldId id="415" r:id="rId16"/>
    <p:sldId id="416" r:id="rId17"/>
    <p:sldId id="4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4679"/>
  </p:normalViewPr>
  <p:slideViewPr>
    <p:cSldViewPr snapToGrid="0">
      <p:cViewPr varScale="1">
        <p:scale>
          <a:sx n="83" d="100"/>
          <a:sy n="83" d="100"/>
        </p:scale>
        <p:origin x="-475"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3/20/2023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20/03/2023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14</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408844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dirty="0"/>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dirty="0"/>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dirty="0"/>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dirty="0"/>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dirty="0"/>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dirty="0"/>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dirty="0"/>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dirty="0"/>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dirty="0"/>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dirty="0"/>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dirty="0"/>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dirty="0"/>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dirty="0"/>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dirty="0"/>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dirty="0"/>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dirty="0"/>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8119D6.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18/10/relationships/comments" Target="../comments/modernComment_13F_4917FBA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12" name="TextBox 3">
            <a:extLst>
              <a:ext uri="{FF2B5EF4-FFF2-40B4-BE49-F238E27FC236}">
                <a16:creationId xmlns=""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smtClean="0">
                <a:solidFill>
                  <a:schemeClr val="accent5">
                    <a:lumMod val="50000"/>
                  </a:schemeClr>
                </a:solidFill>
              </a:rPr>
              <a:t>Sesión </a:t>
            </a:r>
            <a:r>
              <a:rPr lang="es-CO" sz="6600" b="1" dirty="0" smtClean="0">
                <a:solidFill>
                  <a:schemeClr val="accent5">
                    <a:lumMod val="50000"/>
                  </a:schemeClr>
                </a:solidFill>
              </a:rPr>
              <a:t>32</a:t>
            </a:r>
            <a:endParaRPr lang="es-CO" sz="6600" b="1" dirty="0">
              <a:solidFill>
                <a:schemeClr val="accent5">
                  <a:lumMod val="50000"/>
                </a:schemeClr>
              </a:solidFill>
            </a:endParaRPr>
          </a:p>
        </p:txBody>
      </p:sp>
      <p:sp>
        <p:nvSpPr>
          <p:cNvPr id="6" name="Subtítulo 2">
            <a:extLst>
              <a:ext uri="{FF2B5EF4-FFF2-40B4-BE49-F238E27FC236}">
                <a16:creationId xmlns=""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600" dirty="0" smtClean="0"/>
              <a:t>Conexión de MySQL con IDE,</a:t>
            </a:r>
          </a:p>
          <a:p>
            <a:r>
              <a:rPr lang="es-ES" sz="3600" dirty="0" smtClean="0"/>
              <a:t>Introduccion JPA </a:t>
            </a:r>
            <a:endParaRPr lang="es-ES" sz="3600" dirty="0"/>
          </a:p>
        </p:txBody>
      </p:sp>
      <p:cxnSp>
        <p:nvCxnSpPr>
          <p:cNvPr id="9" name="Conector recto 8">
            <a:extLst>
              <a:ext uri="{FF2B5EF4-FFF2-40B4-BE49-F238E27FC236}">
                <a16:creationId xmlns=""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mod="1">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458468" y="1188720"/>
            <a:ext cx="8791956" cy="3693319"/>
          </a:xfrm>
          <a:prstGeom prst="rect">
            <a:avLst/>
          </a:prstGeom>
          <a:noFill/>
        </p:spPr>
        <p:txBody>
          <a:bodyPr wrap="square" rtlCol="0">
            <a:spAutoFit/>
          </a:bodyPr>
          <a:lstStyle/>
          <a:p>
            <a:r>
              <a:rPr lang="es-CO" b="1" dirty="0"/>
              <a:t>One-to-One (Uno a Uno): </a:t>
            </a:r>
            <a:r>
              <a:rPr lang="es-CO" dirty="0"/>
              <a:t>En una relación one-to-one, cada instancia de una entidad solo puede estar asociada con una instancia de otra entidad, y viceversa. </a:t>
            </a:r>
            <a:endParaRPr lang="es-CO" dirty="0" smtClean="0"/>
          </a:p>
          <a:p>
            <a:endParaRPr lang="es-CO" dirty="0"/>
          </a:p>
          <a:p>
            <a:r>
              <a:rPr lang="es-CO" dirty="0" smtClean="0"/>
              <a:t>Por </a:t>
            </a:r>
            <a:r>
              <a:rPr lang="es-CO" dirty="0"/>
              <a:t>ejemplo, en una base de datos de empleados, cada empleado puede tener una sola cuenta de correo electrónico y cada cuenta de correo electrónico solo puede pertenecer a un empleado. Para implementar esta relación, se utiliza una clave externa en una de las tablas para hacer referencia a la otra tabla. Además, se debe asegurar que cada clave externa sea única en su tabla correspondiente</a:t>
            </a:r>
            <a:r>
              <a:rPr lang="es-CO" dirty="0" smtClean="0"/>
              <a:t>.</a:t>
            </a:r>
          </a:p>
          <a:p>
            <a:endParaRPr lang="es-CO" dirty="0"/>
          </a:p>
          <a:p>
            <a:r>
              <a:rPr lang="es-CO" dirty="0"/>
              <a:t>En resumen, los métodos many-to-many, one-to-many y one-to-one son formas de modelar las relaciones entre entidades en una base de datos relacional. Cada método tiene una implementación específica utilizando claves externas y tablas intermedias para crear las relaciones entre las entidades.</a:t>
            </a:r>
            <a:endParaRPr lang="es-CO" dirty="0"/>
          </a:p>
        </p:txBody>
      </p:sp>
      <p:sp>
        <p:nvSpPr>
          <p:cNvPr id="3" name="2 CuadroTexto"/>
          <p:cNvSpPr txBox="1"/>
          <p:nvPr/>
        </p:nvSpPr>
        <p:spPr>
          <a:xfrm>
            <a:off x="1179576" y="740664"/>
            <a:ext cx="9884664" cy="646331"/>
          </a:xfrm>
          <a:prstGeom prst="rect">
            <a:avLst/>
          </a:prstGeom>
          <a:noFill/>
        </p:spPr>
        <p:txBody>
          <a:bodyPr wrap="square" rtlCol="0">
            <a:spAutoFit/>
          </a:bodyPr>
          <a:lstStyle/>
          <a:p>
            <a:endParaRPr lang="es-CO" dirty="0"/>
          </a:p>
          <a:p>
            <a:pPr algn="ctr"/>
            <a:endParaRPr lang="es-CO" b="1" dirty="0"/>
          </a:p>
        </p:txBody>
      </p:sp>
    </p:spTree>
    <p:extLst>
      <p:ext uri="{BB962C8B-B14F-4D97-AF65-F5344CB8AC3E}">
        <p14:creationId xmlns:p14="http://schemas.microsoft.com/office/powerpoint/2010/main" val="35877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973836" y="1517904"/>
            <a:ext cx="10090404" cy="4524315"/>
          </a:xfrm>
          <a:prstGeom prst="rect">
            <a:avLst/>
          </a:prstGeom>
          <a:noFill/>
        </p:spPr>
        <p:txBody>
          <a:bodyPr wrap="square" rtlCol="0">
            <a:spAutoFit/>
          </a:bodyPr>
          <a:lstStyle/>
          <a:p>
            <a:r>
              <a:rPr lang="es-CO" dirty="0"/>
              <a:t>En el contexto de Java Persistence API (JPA), </a:t>
            </a:r>
            <a:r>
              <a:rPr lang="es-CO" b="1" dirty="0"/>
              <a:t>DAO</a:t>
            </a:r>
            <a:r>
              <a:rPr lang="es-CO" dirty="0"/>
              <a:t> significa "</a:t>
            </a:r>
            <a:r>
              <a:rPr lang="es-CO" b="1" dirty="0"/>
              <a:t>Data Access Object</a:t>
            </a:r>
            <a:r>
              <a:rPr lang="es-CO" dirty="0"/>
              <a:t>", que es un patrón de diseño utilizado para abstraer la capa de acceso a datos de una aplicación</a:t>
            </a:r>
            <a:r>
              <a:rPr lang="es-CO" dirty="0" smtClean="0"/>
              <a:t>.</a:t>
            </a:r>
          </a:p>
          <a:p>
            <a:endParaRPr lang="es-CO" dirty="0"/>
          </a:p>
          <a:p>
            <a:r>
              <a:rPr lang="es-CO" dirty="0"/>
              <a:t>El objetivo de un DAO es proporcionar una interfaz consistente y fácil de usar para acceder a los datos almacenados en una base de datos, independientemente de la tecnología subyacente utilizada para almacenar los datos. Un DAO encapsula la complejidad de la consulta y la manipulación de los datos en una capa separada de la lógica de negocios de la aplicación</a:t>
            </a:r>
            <a:r>
              <a:rPr lang="es-CO" dirty="0" smtClean="0"/>
              <a:t>.</a:t>
            </a:r>
          </a:p>
          <a:p>
            <a:endParaRPr lang="es-CO" dirty="0"/>
          </a:p>
          <a:p>
            <a:r>
              <a:rPr lang="es-CO" dirty="0"/>
              <a:t>En JPA, un DAO se utiliza para interactuar con la base de datos a través de la capa de persistencia. El DAO proporciona métodos para realizar operaciones CRUD (Crear, Leer, Actualizar y Borrar) en los objetos de entidad de JPA. La implementación concreta del DAO utiliza las API de JPA para realizar estas operaciones en la base de datos</a:t>
            </a:r>
            <a:r>
              <a:rPr lang="es-CO" dirty="0" smtClean="0"/>
              <a:t>.</a:t>
            </a:r>
          </a:p>
          <a:p>
            <a:endParaRPr lang="es-CO" dirty="0"/>
          </a:p>
          <a:p>
            <a:r>
              <a:rPr lang="es-CO" dirty="0"/>
              <a:t>En resumen, un DAO en JPA es una capa de abstracción utilizada para interactuar con la base de datos de una aplicación y proporciona una interfaz consistente para acceder y manipular los datos almacenados en la base de datos.</a:t>
            </a:r>
          </a:p>
        </p:txBody>
      </p:sp>
      <p:sp>
        <p:nvSpPr>
          <p:cNvPr id="3" name="2 CuadroTexto"/>
          <p:cNvSpPr txBox="1"/>
          <p:nvPr/>
        </p:nvSpPr>
        <p:spPr>
          <a:xfrm>
            <a:off x="1179576" y="740664"/>
            <a:ext cx="9884664" cy="800219"/>
          </a:xfrm>
          <a:prstGeom prst="rect">
            <a:avLst/>
          </a:prstGeom>
          <a:noFill/>
        </p:spPr>
        <p:txBody>
          <a:bodyPr wrap="square" rtlCol="0">
            <a:spAutoFit/>
          </a:bodyPr>
          <a:lstStyle/>
          <a:p>
            <a:pPr algn="ctr"/>
            <a:r>
              <a:rPr lang="es-CO" sz="2800" b="1" dirty="0" smtClean="0"/>
              <a:t>Patron</a:t>
            </a:r>
            <a:r>
              <a:rPr lang="es-CO" sz="2800" b="1" dirty="0" smtClean="0"/>
              <a:t> de diseño DAO</a:t>
            </a:r>
            <a:endParaRPr lang="es-CO" sz="2800" b="1" dirty="0"/>
          </a:p>
          <a:p>
            <a:pPr algn="ctr"/>
            <a:endParaRPr lang="es-CO" b="1" dirty="0"/>
          </a:p>
        </p:txBody>
      </p:sp>
    </p:spTree>
    <p:extLst>
      <p:ext uri="{BB962C8B-B14F-4D97-AF65-F5344CB8AC3E}">
        <p14:creationId xmlns:p14="http://schemas.microsoft.com/office/powerpoint/2010/main" val="420038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3" name="2 CuadroTexto"/>
          <p:cNvSpPr txBox="1"/>
          <p:nvPr/>
        </p:nvSpPr>
        <p:spPr>
          <a:xfrm>
            <a:off x="1115568" y="1033272"/>
            <a:ext cx="10341864" cy="5539978"/>
          </a:xfrm>
          <a:prstGeom prst="rect">
            <a:avLst/>
          </a:prstGeom>
          <a:noFill/>
        </p:spPr>
        <p:txBody>
          <a:bodyPr wrap="square" rtlCol="0">
            <a:spAutoFit/>
          </a:bodyPr>
          <a:lstStyle/>
          <a:p>
            <a:pPr algn="ctr"/>
            <a:r>
              <a:rPr lang="es-CO" sz="2800" b="1" dirty="0" smtClean="0"/>
              <a:t>ORM</a:t>
            </a:r>
          </a:p>
          <a:p>
            <a:pPr algn="ctr"/>
            <a:endParaRPr lang="es-CO" sz="2800" b="1" dirty="0" smtClean="0"/>
          </a:p>
          <a:p>
            <a:r>
              <a:rPr lang="es-CO" dirty="0"/>
              <a:t>Las anotaciones </a:t>
            </a:r>
            <a:r>
              <a:rPr lang="es-CO" b="1" dirty="0"/>
              <a:t>ORM (Object-Relational Mapping</a:t>
            </a:r>
            <a:r>
              <a:rPr lang="es-CO" dirty="0"/>
              <a:t>) son una forma de configurar la relación entre objetos de la aplicación y la base de datos subyacente. En Java, las anotaciones ORM se utilizan con JPA (Java Persistence API) para mapear los objetos de entidad de JPA a las tablas de la base de datos y viceversa</a:t>
            </a:r>
            <a:r>
              <a:rPr lang="es-CO" dirty="0" smtClean="0"/>
              <a:t>.</a:t>
            </a:r>
          </a:p>
          <a:p>
            <a:endParaRPr lang="es-CO" dirty="0"/>
          </a:p>
          <a:p>
            <a:r>
              <a:rPr lang="es-CO" dirty="0"/>
              <a:t>Las anotaciones ORM se colocan encima de las clases y atributos de los objetos de entidad y proporcionan información a JPA sobre cómo se deben almacenar y recuperar los datos de la base de datos. </a:t>
            </a:r>
            <a:endParaRPr lang="es-CO" dirty="0" smtClean="0"/>
          </a:p>
          <a:p>
            <a:endParaRPr lang="es-CO" dirty="0"/>
          </a:p>
          <a:p>
            <a:r>
              <a:rPr lang="es-CO" dirty="0" smtClean="0"/>
              <a:t>A </a:t>
            </a:r>
            <a:r>
              <a:rPr lang="es-CO" dirty="0"/>
              <a:t>continuación, se muestran algunas de las anotaciones ORM más comunes utilizadas con JPA</a:t>
            </a:r>
            <a:r>
              <a:rPr lang="es-CO" dirty="0" smtClean="0"/>
              <a:t>:</a:t>
            </a:r>
          </a:p>
          <a:p>
            <a:endParaRPr lang="es-CO" dirty="0"/>
          </a:p>
          <a:p>
            <a:r>
              <a:rPr lang="es-CO" b="1" dirty="0"/>
              <a:t>@</a:t>
            </a:r>
            <a:r>
              <a:rPr lang="es-CO" b="1" dirty="0"/>
              <a:t>Entity</a:t>
            </a:r>
            <a:r>
              <a:rPr lang="es-CO" b="1" dirty="0"/>
              <a:t>: </a:t>
            </a:r>
            <a:r>
              <a:rPr lang="es-CO" dirty="0"/>
              <a:t>se utiliza para marcar una clase como una entidad JPA que se puede almacenar en la base de datos</a:t>
            </a:r>
            <a:r>
              <a:rPr lang="es-CO" dirty="0" smtClean="0"/>
              <a:t>.</a:t>
            </a:r>
          </a:p>
          <a:p>
            <a:endParaRPr lang="es-CO" dirty="0"/>
          </a:p>
          <a:p>
            <a:r>
              <a:rPr lang="es-CO" b="1" dirty="0"/>
              <a:t>@</a:t>
            </a:r>
            <a:r>
              <a:rPr lang="es-CO" b="1" dirty="0"/>
              <a:t>Table</a:t>
            </a:r>
            <a:r>
              <a:rPr lang="es-CO" b="1" dirty="0"/>
              <a:t>: </a:t>
            </a:r>
            <a:r>
              <a:rPr lang="es-CO" dirty="0"/>
              <a:t>se utiliza para especificar el nombre de la tabla en la base de datos que se corresponde con la entidad JPA</a:t>
            </a:r>
            <a:r>
              <a:rPr lang="es-CO" dirty="0" smtClean="0"/>
              <a:t>.</a:t>
            </a:r>
          </a:p>
          <a:p>
            <a:endParaRPr lang="es-CO" dirty="0"/>
          </a:p>
          <a:p>
            <a:pPr algn="ctr"/>
            <a:endParaRPr lang="es-CO" sz="2800" b="1" dirty="0"/>
          </a:p>
          <a:p>
            <a:endParaRPr lang="es-CO" b="1" dirty="0"/>
          </a:p>
        </p:txBody>
      </p:sp>
    </p:spTree>
    <p:extLst>
      <p:ext uri="{BB962C8B-B14F-4D97-AF65-F5344CB8AC3E}">
        <p14:creationId xmlns:p14="http://schemas.microsoft.com/office/powerpoint/2010/main" val="1569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3" name="2 CuadroTexto"/>
          <p:cNvSpPr txBox="1"/>
          <p:nvPr/>
        </p:nvSpPr>
        <p:spPr>
          <a:xfrm>
            <a:off x="1033272" y="512064"/>
            <a:ext cx="10341864" cy="6217087"/>
          </a:xfrm>
          <a:prstGeom prst="rect">
            <a:avLst/>
          </a:prstGeom>
          <a:noFill/>
        </p:spPr>
        <p:txBody>
          <a:bodyPr wrap="square" rtlCol="0">
            <a:spAutoFit/>
          </a:bodyPr>
          <a:lstStyle/>
          <a:p>
            <a:pPr algn="ctr"/>
            <a:r>
              <a:rPr lang="es-CO" sz="2800" b="1" dirty="0" smtClean="0"/>
              <a:t>ORM</a:t>
            </a:r>
          </a:p>
          <a:p>
            <a:endParaRPr lang="es-CO" dirty="0"/>
          </a:p>
          <a:p>
            <a:r>
              <a:rPr lang="es-CO" b="1" dirty="0"/>
              <a:t>@</a:t>
            </a:r>
            <a:r>
              <a:rPr lang="es-CO" b="1" dirty="0"/>
              <a:t>GeneratedValue</a:t>
            </a:r>
            <a:r>
              <a:rPr lang="es-CO" b="1" dirty="0"/>
              <a:t>: </a:t>
            </a:r>
            <a:r>
              <a:rPr lang="es-CO" dirty="0"/>
              <a:t>se utiliza para especificar cómo se generan los valores de las claves primarias de las entidades JPA</a:t>
            </a:r>
            <a:r>
              <a:rPr lang="es-CO" dirty="0" smtClean="0"/>
              <a:t>.</a:t>
            </a:r>
          </a:p>
          <a:p>
            <a:endParaRPr lang="es-CO" dirty="0"/>
          </a:p>
          <a:p>
            <a:r>
              <a:rPr lang="es-CO" b="1" dirty="0"/>
              <a:t>@</a:t>
            </a:r>
            <a:r>
              <a:rPr lang="es-CO" b="1" dirty="0"/>
              <a:t>Column</a:t>
            </a:r>
            <a:r>
              <a:rPr lang="es-CO" b="1" dirty="0"/>
              <a:t>: </a:t>
            </a:r>
            <a:r>
              <a:rPr lang="es-CO" dirty="0"/>
              <a:t>se utiliza para especificar el nombre de la columna en la base de datos que se corresponde con el atributo de la entidad JPA</a:t>
            </a:r>
            <a:r>
              <a:rPr lang="es-CO" dirty="0" smtClean="0"/>
              <a:t>.</a:t>
            </a:r>
          </a:p>
          <a:p>
            <a:endParaRPr lang="es-CO" dirty="0"/>
          </a:p>
          <a:p>
            <a:r>
              <a:rPr lang="es-CO" b="1" dirty="0"/>
              <a:t>@</a:t>
            </a:r>
            <a:r>
              <a:rPr lang="es-CO" b="1" dirty="0"/>
              <a:t>OneToMany</a:t>
            </a:r>
            <a:r>
              <a:rPr lang="es-CO" b="1" dirty="0"/>
              <a:t> y @</a:t>
            </a:r>
            <a:r>
              <a:rPr lang="es-CO" b="1" dirty="0"/>
              <a:t>ManyToOne</a:t>
            </a:r>
            <a:r>
              <a:rPr lang="es-CO" b="1" dirty="0"/>
              <a:t>: </a:t>
            </a:r>
            <a:r>
              <a:rPr lang="es-CO" dirty="0"/>
              <a:t>se utilizan para establecer relaciones de uno a muchos y muchos a uno entre entidades JPA</a:t>
            </a:r>
            <a:r>
              <a:rPr lang="es-CO" dirty="0" smtClean="0"/>
              <a:t>.</a:t>
            </a:r>
          </a:p>
          <a:p>
            <a:endParaRPr lang="es-CO" dirty="0"/>
          </a:p>
          <a:p>
            <a:r>
              <a:rPr lang="es-CO" b="1" dirty="0"/>
              <a:t>@</a:t>
            </a:r>
            <a:r>
              <a:rPr lang="es-CO" b="1" dirty="0"/>
              <a:t>JoinColumn</a:t>
            </a:r>
            <a:r>
              <a:rPr lang="es-CO" b="1" dirty="0"/>
              <a:t>: </a:t>
            </a:r>
            <a:r>
              <a:rPr lang="es-CO" dirty="0"/>
              <a:t>se utiliza para especificar la columna en la tabla correspondiente de la base de datos que se utiliza para unir dos tablas relacionadas</a:t>
            </a:r>
            <a:r>
              <a:rPr lang="es-CO" dirty="0" smtClean="0"/>
              <a:t>.</a:t>
            </a:r>
          </a:p>
          <a:p>
            <a:endParaRPr lang="es-CO" dirty="0"/>
          </a:p>
          <a:p>
            <a:r>
              <a:rPr lang="es-CO" dirty="0"/>
              <a:t>Estas son solo algunas de las anotaciones ORM disponibles en JPA. Al utilizar estas anotaciones, es posible mapear los objetos de entidad de JPA a las tablas de la base de datos de manera eficiente y mantener la coherencia entre los datos de la aplicación y la base de datos.</a:t>
            </a:r>
          </a:p>
          <a:p>
            <a:endParaRPr lang="es-CO" dirty="0"/>
          </a:p>
          <a:p>
            <a:endParaRPr lang="es-CO" dirty="0"/>
          </a:p>
          <a:p>
            <a:pPr algn="ctr"/>
            <a:endParaRPr lang="es-CO" sz="2800" b="1" dirty="0"/>
          </a:p>
          <a:p>
            <a:endParaRPr lang="es-CO" b="1" dirty="0"/>
          </a:p>
        </p:txBody>
      </p:sp>
    </p:spTree>
    <p:extLst>
      <p:ext uri="{BB962C8B-B14F-4D97-AF65-F5344CB8AC3E}">
        <p14:creationId xmlns:p14="http://schemas.microsoft.com/office/powerpoint/2010/main" val="36018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3908762"/>
          </a:xfrm>
          <a:prstGeom prst="rect">
            <a:avLst/>
          </a:prstGeom>
          <a:noFill/>
        </p:spPr>
        <p:txBody>
          <a:bodyPr wrap="square" rtlCol="0">
            <a:spAutoFit/>
          </a:bodyPr>
          <a:lstStyle/>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pPr algn="ctr"/>
            <a:r>
              <a:rPr lang="es-CO" sz="3200" b="1" dirty="0" smtClean="0"/>
              <a:t>GUIA DE USO</a:t>
            </a:r>
            <a:endParaRPr lang="es-CO" sz="3200" b="1" dirty="0"/>
          </a:p>
          <a:p>
            <a:pPr marL="285750" indent="-285750">
              <a:buFont typeface="Arial" panose="020B0604020202020204" pitchFamily="34" charset="0"/>
              <a:buChar char="•"/>
            </a:pPr>
            <a:endParaRPr lang="es-CO" dirty="0"/>
          </a:p>
          <a:p>
            <a:endParaRPr lang="es-CO" dirty="0"/>
          </a:p>
          <a:p>
            <a:pPr algn="ctr"/>
            <a:endParaRPr lang="es-CO" b="1" dirty="0"/>
          </a:p>
        </p:txBody>
      </p:sp>
    </p:spTree>
    <p:extLst>
      <p:ext uri="{BB962C8B-B14F-4D97-AF65-F5344CB8AC3E}">
        <p14:creationId xmlns:p14="http://schemas.microsoft.com/office/powerpoint/2010/main" val="73185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 xmlns:a16="http://schemas.microsoft.com/office/drawing/2014/main"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endParaRPr lang="es-ES" sz="2000" dirty="0" smtClean="0"/>
          </a:p>
          <a:p>
            <a:pPr marL="1885950" lvl="3" indent="-514350">
              <a:buFont typeface="+mj-lt"/>
              <a:buAutoNum type="arabicPeriod"/>
            </a:pPr>
            <a:r>
              <a:rPr lang="es-ES" sz="2000" dirty="0" smtClean="0"/>
              <a:t>Introduccion a Jpa</a:t>
            </a:r>
            <a:endParaRPr lang="es-ES" sz="2000" dirty="0" smtClean="0"/>
          </a:p>
          <a:p>
            <a:pPr marL="1885950" lvl="3" indent="-514350">
              <a:buFont typeface="+mj-lt"/>
              <a:buAutoNum type="arabicPeriod"/>
            </a:pPr>
            <a:r>
              <a:rPr lang="es-ES" sz="2000" dirty="0" smtClean="0"/>
              <a:t>Entidades</a:t>
            </a:r>
          </a:p>
          <a:p>
            <a:pPr marL="1885950" lvl="3" indent="-514350">
              <a:buFont typeface="+mj-lt"/>
              <a:buAutoNum type="arabicPeriod"/>
            </a:pPr>
            <a:r>
              <a:rPr lang="es-ES" sz="2000" dirty="0" smtClean="0"/>
              <a:t>Patrón de Diseño DAO</a:t>
            </a:r>
          </a:p>
          <a:p>
            <a:pPr marL="1885950" lvl="3" indent="-514350">
              <a:buFont typeface="+mj-lt"/>
              <a:buAutoNum type="arabicPeriod"/>
            </a:pPr>
            <a:r>
              <a:rPr lang="es-ES" sz="2000" dirty="0"/>
              <a:t>Conexión My Sql con </a:t>
            </a:r>
            <a:r>
              <a:rPr lang="es-ES" sz="2000" dirty="0" smtClean="0"/>
              <a:t>IDE</a:t>
            </a:r>
          </a:p>
          <a:p>
            <a:pPr marL="1885950" lvl="3" indent="-514350">
              <a:buFont typeface="+mj-lt"/>
              <a:buAutoNum type="arabicPeriod"/>
            </a:pPr>
            <a:r>
              <a:rPr lang="es-ES" sz="2000" dirty="0" smtClean="0"/>
              <a:t>Ejercicio practico</a:t>
            </a:r>
            <a:endParaRPr lang="es-ES" sz="2000" dirty="0" smtClean="0"/>
          </a:p>
          <a:p>
            <a:pPr marL="1885950" lvl="3" indent="-514350">
              <a:buFont typeface="+mj-lt"/>
              <a:buAutoNum type="arabicPeriod"/>
            </a:pPr>
            <a:endParaRPr lang="es-ES" sz="2000" dirty="0"/>
          </a:p>
        </p:txBody>
      </p:sp>
    </p:spTree>
    <p:extLst>
      <p:ext uri="{BB962C8B-B14F-4D97-AF65-F5344CB8AC3E}">
        <p14:creationId xmlns:p14="http://schemas.microsoft.com/office/powerpoint/2010/main" val="106698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581912" y="643694"/>
            <a:ext cx="8979408" cy="5047536"/>
          </a:xfrm>
          <a:prstGeom prst="rect">
            <a:avLst/>
          </a:prstGeom>
          <a:noFill/>
        </p:spPr>
        <p:txBody>
          <a:bodyPr wrap="square" rtlCol="0">
            <a:spAutoFit/>
          </a:bodyPr>
          <a:lstStyle/>
          <a:p>
            <a:pPr algn="ctr"/>
            <a:r>
              <a:rPr lang="es-CO" sz="2800" b="1" dirty="0"/>
              <a:t>JPA: Java Persistence </a:t>
            </a:r>
            <a:r>
              <a:rPr lang="es-CO" sz="2800" b="1" dirty="0" smtClean="0"/>
              <a:t>API</a:t>
            </a:r>
          </a:p>
          <a:p>
            <a:r>
              <a:rPr lang="es-CO" sz="2400" dirty="0"/>
              <a:t/>
            </a:r>
            <a:br>
              <a:rPr lang="es-CO" sz="2400" dirty="0"/>
            </a:br>
            <a:r>
              <a:rPr lang="es-CO" dirty="0"/>
              <a:t>Java Persistence API (JPA) proporciona un estándar para gestionar datos relacionales en aplicaciones Java SE o Java EE, de forma que además se simplifique el desarrollo de la persistencia de datos. </a:t>
            </a:r>
            <a:endParaRPr lang="es-CO" dirty="0" smtClean="0"/>
          </a:p>
          <a:p>
            <a:endParaRPr lang="es-CO" dirty="0"/>
          </a:p>
          <a:p>
            <a:r>
              <a:rPr lang="es-CO" dirty="0" smtClean="0"/>
              <a:t>Es </a:t>
            </a:r>
            <a:r>
              <a:rPr lang="es-CO" dirty="0"/>
              <a:t>una API de persistencia de POJOs (Plain Old Java Object). Es decir, objetos simples que no heredan ni implementan otras clases (como los EJBs</a:t>
            </a:r>
            <a:r>
              <a:rPr lang="es-CO" dirty="0" smtClean="0"/>
              <a:t>).</a:t>
            </a:r>
          </a:p>
          <a:p>
            <a:endParaRPr lang="es-CO" dirty="0"/>
          </a:p>
          <a:p>
            <a:r>
              <a:rPr lang="es-CO" dirty="0" smtClean="0"/>
              <a:t>Requerimientos:</a:t>
            </a:r>
          </a:p>
          <a:p>
            <a:endParaRPr lang="es-CO" dirty="0" smtClean="0"/>
          </a:p>
          <a:p>
            <a:pPr marL="285750" indent="-285750">
              <a:buFont typeface="Arial" panose="020B0604020202020204" pitchFamily="34" charset="0"/>
              <a:buChar char="•"/>
            </a:pPr>
            <a:r>
              <a:rPr lang="es-CO" dirty="0" smtClean="0"/>
              <a:t>Programación </a:t>
            </a:r>
            <a:r>
              <a:rPr lang="es-CO" dirty="0"/>
              <a:t>Orientada a </a:t>
            </a:r>
            <a:r>
              <a:rPr lang="es-CO" dirty="0" smtClean="0"/>
              <a:t>objetosAnotaciones</a:t>
            </a:r>
          </a:p>
          <a:p>
            <a:pPr marL="285750" indent="-285750">
              <a:buFont typeface="Arial" panose="020B0604020202020204" pitchFamily="34" charset="0"/>
              <a:buChar char="•"/>
            </a:pPr>
            <a:r>
              <a:rPr lang="es-CO" dirty="0" smtClean="0"/>
              <a:t>en </a:t>
            </a:r>
            <a:r>
              <a:rPr lang="es-CO" dirty="0"/>
              <a:t>Java 5Generic </a:t>
            </a:r>
            <a:endParaRPr lang="es-CO" dirty="0" smtClean="0"/>
          </a:p>
          <a:p>
            <a:pPr marL="285750" indent="-285750">
              <a:buFont typeface="Arial" panose="020B0604020202020204" pitchFamily="34" charset="0"/>
              <a:buChar char="•"/>
            </a:pPr>
            <a:r>
              <a:rPr lang="es-CO" dirty="0" smtClean="0"/>
              <a:t>en </a:t>
            </a:r>
            <a:r>
              <a:rPr lang="es-CO" dirty="0"/>
              <a:t>java </a:t>
            </a:r>
            <a:r>
              <a:rPr lang="es-CO" dirty="0" smtClean="0"/>
              <a:t>5</a:t>
            </a:r>
          </a:p>
          <a:p>
            <a:pPr marL="285750" indent="-285750">
              <a:buFont typeface="Arial" panose="020B0604020202020204" pitchFamily="34" charset="0"/>
              <a:buChar char="•"/>
            </a:pPr>
            <a:r>
              <a:rPr lang="es-CO" dirty="0" smtClean="0"/>
              <a:t>Base </a:t>
            </a:r>
            <a:r>
              <a:rPr lang="es-CO" dirty="0"/>
              <a:t>de datos </a:t>
            </a:r>
            <a:r>
              <a:rPr lang="es-CO" dirty="0" smtClean="0"/>
              <a:t>relacionales</a:t>
            </a:r>
          </a:p>
          <a:p>
            <a:pPr marL="285750" indent="-285750">
              <a:buFont typeface="Arial" panose="020B0604020202020204" pitchFamily="34" charset="0"/>
              <a:buChar char="•"/>
            </a:pPr>
            <a:r>
              <a:rPr lang="es-CO" dirty="0" smtClean="0"/>
              <a:t>Lenguaje </a:t>
            </a:r>
            <a:r>
              <a:rPr lang="es-CO" dirty="0"/>
              <a:t>estructurado de consultas (SQL)</a:t>
            </a:r>
            <a:r>
              <a:rPr lang="es-CO" sz="2400" dirty="0"/>
              <a:t/>
            </a:r>
            <a:br>
              <a:rPr lang="es-CO" sz="2400" dirty="0"/>
            </a:br>
            <a:endParaRPr lang="es-CO" dirty="0"/>
          </a:p>
        </p:txBody>
      </p:sp>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 xmlns:p188="http://schemas.microsoft.com/office/powerpoint/2018/8/main" r:id="rId5"/>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1709928" y="969376"/>
            <a:ext cx="8604505" cy="5324535"/>
          </a:xfrm>
          <a:prstGeom prst="rect">
            <a:avLst/>
          </a:prstGeom>
          <a:noFill/>
        </p:spPr>
        <p:txBody>
          <a:bodyPr wrap="square" lIns="91440" tIns="45720" rIns="91440" bIns="45720" rtlCol="0" anchor="t">
            <a:spAutoFit/>
          </a:bodyPr>
          <a:lstStyle/>
          <a:p>
            <a:pPr algn="ctr"/>
            <a:r>
              <a:rPr lang="es-CO" sz="2800" b="1" dirty="0" smtClean="0"/>
              <a:t>JPA</a:t>
            </a:r>
            <a:r>
              <a:rPr lang="es-CO" sz="2800" b="1" dirty="0"/>
              <a:t>: Java Persistence </a:t>
            </a:r>
            <a:r>
              <a:rPr lang="es-CO" sz="2800" b="1" dirty="0" smtClean="0"/>
              <a:t>API</a:t>
            </a:r>
          </a:p>
          <a:p>
            <a:r>
              <a:rPr lang="es-CO" dirty="0"/>
              <a:t/>
            </a:r>
            <a:br>
              <a:rPr lang="es-CO" dirty="0"/>
            </a:br>
            <a:r>
              <a:rPr lang="es-CO" dirty="0"/>
              <a:t>En su definición, ha combinado ideas y conceptos de los principales frameworks de persistencia, como Hibernate, Toplink y JDO, y de las versiones anteriores de EJB. Todos estos cuentan actualmente con una implementación JPA</a:t>
            </a:r>
            <a:r>
              <a:rPr lang="es-CO" dirty="0" smtClean="0"/>
              <a:t>.</a:t>
            </a:r>
          </a:p>
          <a:p>
            <a:endParaRPr lang="es-CO" dirty="0"/>
          </a:p>
          <a:p>
            <a:r>
              <a:rPr lang="es-CO" dirty="0" smtClean="0"/>
              <a:t>El </a:t>
            </a:r>
            <a:r>
              <a:rPr lang="es-CO" dirty="0"/>
              <a:t>mapeo objeto-relacional (es decir, la relación entre entidades Java y tablas de la base de datos, queries con nombre, etc) se realiza mediante anotaciones en las propias clases de entidad. No se requieren ficheros descriptores XML. </a:t>
            </a:r>
            <a:endParaRPr lang="es-CO" dirty="0" smtClean="0"/>
          </a:p>
          <a:p>
            <a:r>
              <a:rPr lang="es-CO" dirty="0"/>
              <a:t/>
            </a:r>
            <a:br>
              <a:rPr lang="es-CO" dirty="0"/>
            </a:br>
            <a:r>
              <a:rPr lang="es-CO" dirty="0"/>
              <a:t>El mapeo objeto/relacional, es decir, la relación entre entidades Java y tablas de la base de datos, se realiza mediante anotaciones en las propias clases de entidad, por lo que no se requieren ficheros descriptores XML. También pueden definirse transacciones como anotaciones JPA</a:t>
            </a:r>
            <a:r>
              <a:rPr lang="es-CO" dirty="0" smtClean="0"/>
              <a:t>.</a:t>
            </a:r>
          </a:p>
          <a:p>
            <a:endParaRPr lang="es-CO" dirty="0"/>
          </a:p>
          <a:p>
            <a:r>
              <a:rPr lang="es-CO" dirty="0" smtClean="0"/>
              <a:t>@</a:t>
            </a:r>
            <a:r>
              <a:rPr lang="es-CO" dirty="0"/>
              <a:t>anotación</a:t>
            </a:r>
          </a:p>
          <a:p>
            <a:pPr algn="ctr"/>
            <a:endParaRPr lang="es-CO" b="1" dirty="0"/>
          </a:p>
          <a:p>
            <a:pPr algn="ctr"/>
            <a:endParaRPr lang="x-none" sz="2400" b="1" dirty="0"/>
          </a:p>
        </p:txBody>
      </p:sp>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1143000" y="526494"/>
            <a:ext cx="10021824" cy="5601533"/>
          </a:xfrm>
          <a:prstGeom prst="rect">
            <a:avLst/>
          </a:prstGeom>
          <a:noFill/>
        </p:spPr>
        <p:txBody>
          <a:bodyPr wrap="square" lIns="91440" tIns="45720" rIns="91440" bIns="45720" rtlCol="0" anchor="t">
            <a:spAutoFit/>
          </a:bodyPr>
          <a:lstStyle/>
          <a:p>
            <a:pPr algn="ctr"/>
            <a:r>
              <a:rPr lang="es-CO" sz="2800" b="1" dirty="0" smtClean="0"/>
              <a:t>Que es JDBC ?</a:t>
            </a:r>
          </a:p>
          <a:p>
            <a:r>
              <a:rPr lang="es-CO" dirty="0"/>
              <a:t/>
            </a:r>
            <a:br>
              <a:rPr lang="es-CO" dirty="0"/>
            </a:br>
            <a:r>
              <a:rPr lang="es-CO" dirty="0"/>
              <a:t>JDBC (Java Database Connectivity) es una API de Java que proporciona una forma estándar de acceder a bases de datos relacionales desde aplicaciones Java. JDBC permite a los desarrolladores escribir código Java para interactuar con bases de datos a través de una conexión JDBC</a:t>
            </a:r>
            <a:r>
              <a:rPr lang="es-CO" dirty="0" smtClean="0"/>
              <a:t>.</a:t>
            </a:r>
          </a:p>
          <a:p>
            <a:endParaRPr lang="es-CO" dirty="0"/>
          </a:p>
          <a:p>
            <a:r>
              <a:rPr lang="es-CO" dirty="0"/>
              <a:t>JDBC proporciona una interfaz común para conectarse a diferentes bases de datos relacionales, lo que significa que los desarrolladores pueden escribir código que funcione con varias bases de datos sin tener que escribir código específico para cada una de ellas. JDBC también proporciona una forma de enviar y recibir datos entre la aplicación y la base de datos, y permite realizar operaciones como consultas, actualizaciones y eliminaciones de registros</a:t>
            </a:r>
            <a:r>
              <a:rPr lang="es-CO" dirty="0" smtClean="0"/>
              <a:t>.</a:t>
            </a:r>
          </a:p>
          <a:p>
            <a:endParaRPr lang="es-CO" dirty="0"/>
          </a:p>
          <a:p>
            <a:r>
              <a:rPr lang="es-CO" dirty="0"/>
              <a:t>JDBC es una API de bajo nivel y requiere que los desarrolladores escriban mucho código para interactuar con bases de datos. Para simplificar el acceso a bases de datos relacionales, se han desarrollado herramientas de mayor nivel de abstracción, como JPA (Java Persistence API), que se basa en JDBC pero proporciona una capa adicional de abstracción para simplificar la interacción con bases de datos relacionales.</a:t>
            </a:r>
          </a:p>
          <a:p>
            <a:pPr algn="ctr"/>
            <a:endParaRPr lang="es-CO" b="1" dirty="0"/>
          </a:p>
          <a:p>
            <a:pPr algn="ctr"/>
            <a:endParaRPr lang="x-none" sz="2400" b="1" dirty="0"/>
          </a:p>
        </p:txBody>
      </p:sp>
    </p:spTree>
    <p:extLst>
      <p:ext uri="{BB962C8B-B14F-4D97-AF65-F5344CB8AC3E}">
        <p14:creationId xmlns:p14="http://schemas.microsoft.com/office/powerpoint/2010/main" val="214867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0581C35F-AC82-DC1A-659D-5A355E7A7D22}"/>
              </a:ext>
            </a:extLst>
          </p:cNvPr>
          <p:cNvSpPr txBox="1"/>
          <p:nvPr/>
        </p:nvSpPr>
        <p:spPr>
          <a:xfrm>
            <a:off x="1719072" y="806620"/>
            <a:ext cx="9208008" cy="4216539"/>
          </a:xfrm>
          <a:prstGeom prst="rect">
            <a:avLst/>
          </a:prstGeom>
          <a:noFill/>
        </p:spPr>
        <p:txBody>
          <a:bodyPr wrap="square" rtlCol="0">
            <a:spAutoFit/>
          </a:bodyPr>
          <a:lstStyle/>
          <a:p>
            <a:pPr algn="ctr"/>
            <a:r>
              <a:rPr lang="es-CO" sz="2800" b="1" dirty="0" smtClean="0"/>
              <a:t>Que es Jpa</a:t>
            </a:r>
          </a:p>
          <a:p>
            <a:pPr algn="ctr"/>
            <a:endParaRPr lang="es-CO" sz="2400" b="1" dirty="0"/>
          </a:p>
          <a:p>
            <a:r>
              <a:rPr lang="es-CO" dirty="0"/>
              <a:t>JPA (Java Persistence API) es una API de Java que proporciona un framework para el mapeo objeto-relacional (ORM) en aplicaciones Java. ORM es una técnica que permite mapear las estructuras de datos de una base de datos relacional en objetos de una aplicación, simplificando así el acceso y manipulación de los datos</a:t>
            </a:r>
            <a:r>
              <a:rPr lang="es-CO" dirty="0" smtClean="0"/>
              <a:t>.</a:t>
            </a:r>
          </a:p>
          <a:p>
            <a:endParaRPr lang="es-CO" dirty="0"/>
          </a:p>
          <a:p>
            <a:r>
              <a:rPr lang="es-CO" dirty="0"/>
              <a:t>JPA se utiliza comúnmente en aplicaciones empresariales para interactuar con bases de datos relacionales, ya que proporciona una abstracción de la capa de persistencia y permite a los desarrolladores trabajar con objetos Java en lugar de tener que escribir sentencias SQL directamente. JPA también permite a los desarrolladores escribir código independiente del proveedor de la base de datos, lo que significa que se puede cambiar el proveedor de la base de datos subyacente sin tener que cambiar el código de la aplicación.</a:t>
            </a:r>
          </a:p>
          <a:p>
            <a:pPr algn="ctr"/>
            <a:endParaRPr lang="x-none" b="1" dirty="0"/>
          </a:p>
        </p:txBody>
      </p:sp>
      <p:sp>
        <p:nvSpPr>
          <p:cNvPr id="3" name="2 CuadroTexto"/>
          <p:cNvSpPr txBox="1"/>
          <p:nvPr/>
        </p:nvSpPr>
        <p:spPr>
          <a:xfrm>
            <a:off x="1051560" y="1499616"/>
            <a:ext cx="9875520" cy="461665"/>
          </a:xfrm>
          <a:prstGeom prst="rect">
            <a:avLst/>
          </a:prstGeom>
          <a:noFill/>
        </p:spPr>
        <p:txBody>
          <a:bodyPr wrap="square" rtlCol="0">
            <a:spAutoFit/>
          </a:bodyPr>
          <a:lstStyle/>
          <a:p>
            <a:r>
              <a:rPr lang="es-CO" sz="1200" dirty="0"/>
              <a:t/>
            </a:r>
            <a:br>
              <a:rPr lang="es-CO" sz="1200" dirty="0"/>
            </a:br>
            <a:endParaRPr lang="es-CO" sz="1200" dirty="0"/>
          </a:p>
        </p:txBody>
      </p:sp>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4" name="3 CuadroTexto"/>
          <p:cNvSpPr txBox="1"/>
          <p:nvPr/>
        </p:nvSpPr>
        <p:spPr>
          <a:xfrm>
            <a:off x="1367028" y="475488"/>
            <a:ext cx="9752076" cy="5047536"/>
          </a:xfrm>
          <a:prstGeom prst="rect">
            <a:avLst/>
          </a:prstGeom>
          <a:noFill/>
        </p:spPr>
        <p:txBody>
          <a:bodyPr wrap="square" rtlCol="0">
            <a:spAutoFit/>
          </a:bodyPr>
          <a:lstStyle/>
          <a:p>
            <a:pPr algn="ctr"/>
            <a:r>
              <a:rPr lang="es-CO" sz="2800" b="1" dirty="0" smtClean="0"/>
              <a:t>¿ Que es </a:t>
            </a:r>
            <a:r>
              <a:rPr lang="es-CO" sz="2800" b="1" dirty="0" smtClean="0"/>
              <a:t>ORM</a:t>
            </a:r>
            <a:r>
              <a:rPr lang="es-CO" sz="2800" b="1" dirty="0" smtClean="0"/>
              <a:t> ?</a:t>
            </a:r>
          </a:p>
          <a:p>
            <a:pPr algn="ctr"/>
            <a:endParaRPr lang="es-CO" sz="2400" b="1" dirty="0" smtClean="0"/>
          </a:p>
          <a:p>
            <a:r>
              <a:rPr lang="es-CO" dirty="0"/>
              <a:t>ORM (Object-Relational Mapping) es una técnica que permite mapear objetos de una aplicación a una base de datos relacional. En otras palabras, ORM es una herramienta que ayuda a simplificar la forma en que las aplicaciones interactúan con las bases de datos relacionales</a:t>
            </a:r>
            <a:r>
              <a:rPr lang="es-CO" dirty="0" smtClean="0"/>
              <a:t>.</a:t>
            </a:r>
          </a:p>
          <a:p>
            <a:endParaRPr lang="es-CO" dirty="0"/>
          </a:p>
          <a:p>
            <a:r>
              <a:rPr lang="es-CO" dirty="0"/>
              <a:t>En el contexto de la programación orientada a objetos, las aplicaciones manejan los datos como objetos, mientras que las bases de datos relacionales manejan los datos en forma de tablas. ORM actúa como un puente entre estos dos mundos, permitiendo a los desarrolladores trabajar con objetos en lugar de tener que escribir directamente sentencias SQL</a:t>
            </a:r>
            <a:r>
              <a:rPr lang="es-CO" dirty="0" smtClean="0"/>
              <a:t>.</a:t>
            </a:r>
          </a:p>
          <a:p>
            <a:endParaRPr lang="es-CO" dirty="0"/>
          </a:p>
          <a:p>
            <a:r>
              <a:rPr lang="es-CO" dirty="0"/>
              <a:t>ORM también puede proporcionar características como el control de versiones de objetos, la gestión de transacciones, la validación de datos y la generación automática de código, lo que puede hacer que el desarrollo de aplicaciones sea más rápido y fácil</a:t>
            </a:r>
            <a:r>
              <a:rPr lang="es-CO" dirty="0" smtClean="0"/>
              <a:t>.</a:t>
            </a:r>
          </a:p>
          <a:p>
            <a:endParaRPr lang="es-CO" dirty="0"/>
          </a:p>
          <a:p>
            <a:r>
              <a:rPr lang="es-CO" dirty="0"/>
              <a:t>Hay varias herramientas de ORM disponibles para varios lenguajes de programación, y cada herramienta tiene sus propias características y ventajas.</a:t>
            </a:r>
          </a:p>
        </p:txBody>
      </p:sp>
    </p:spTree>
    <p:extLst>
      <p:ext uri="{BB962C8B-B14F-4D97-AF65-F5344CB8AC3E}">
        <p14:creationId xmlns:p14="http://schemas.microsoft.com/office/powerpoint/2010/main" val="31732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667512" y="210312"/>
            <a:ext cx="10817352" cy="9632513"/>
          </a:xfrm>
          <a:prstGeom prst="rect">
            <a:avLst/>
          </a:prstGeom>
          <a:noFill/>
        </p:spPr>
        <p:txBody>
          <a:bodyPr wrap="square" rtlCol="0">
            <a:spAutoFit/>
          </a:bodyPr>
          <a:lstStyle/>
          <a:p>
            <a:pPr algn="ctr"/>
            <a:r>
              <a:rPr lang="es-CO" sz="2800" b="1" dirty="0" smtClean="0"/>
              <a:t>Que relacion tienen estos terminos?</a:t>
            </a:r>
          </a:p>
          <a:p>
            <a:pPr algn="ctr"/>
            <a:endParaRPr lang="es-CO" sz="2800" b="1" dirty="0" smtClean="0"/>
          </a:p>
          <a:p>
            <a:r>
              <a:rPr lang="es-CO" dirty="0"/>
              <a:t>JDBC, ORM y JPA están relacionados entre sí porque son herramientas que permiten interactuar con bases de datos relacionales desde aplicaciones Java, aunque con diferentes niveles de abstracción</a:t>
            </a:r>
            <a:r>
              <a:rPr lang="es-CO" dirty="0" smtClean="0"/>
              <a:t>.</a:t>
            </a:r>
          </a:p>
          <a:p>
            <a:endParaRPr lang="es-CO" dirty="0"/>
          </a:p>
          <a:p>
            <a:r>
              <a:rPr lang="es-CO" dirty="0"/>
              <a:t>JDBC es una API de bajo nivel que proporciona una forma estándar de interactuar con bases de datos relacionales desde Java. JDBC se centra en la conexión a bases de datos y la ejecución de consultas SQL, y requiere que los desarrolladores escriban mucho código para interactuar con bases de datos</a:t>
            </a:r>
            <a:r>
              <a:rPr lang="es-CO" dirty="0" smtClean="0"/>
              <a:t>.</a:t>
            </a:r>
          </a:p>
          <a:p>
            <a:endParaRPr lang="es-CO" dirty="0"/>
          </a:p>
          <a:p>
            <a:r>
              <a:rPr lang="es-CO" dirty="0"/>
              <a:t>ORM es una técnica que permite mapear objetos de una aplicación a una base de datos relacional. ORM simplifica el acceso y manipulación de datos en una base de datos al permitir que los desarrolladores interactúen con los datos como objetos Java. ORM puede utilizar JDBC como mecanismo subyacente para la conexión a la base de datos y la ejecución de consultas SQL</a:t>
            </a:r>
            <a:r>
              <a:rPr lang="es-CO" dirty="0" smtClean="0"/>
              <a:t>.</a:t>
            </a:r>
          </a:p>
          <a:p>
            <a:endParaRPr lang="es-CO" dirty="0"/>
          </a:p>
          <a:p>
            <a:r>
              <a:rPr lang="es-CO" dirty="0"/>
              <a:t>JPA es una API de Java que proporciona un framework para el mapeo objeto-relacional (ORM) en aplicaciones Java. JPA se basa en JDBC pero proporciona una capa adicional de abstracción para simplificar la interacción con bases de datos relacionales. JPA permite a los desarrolladores trabajar con objetos Java en lugar de tener que escribir sentencias SQL directamente. JPA también permite a los desarrolladores escribir código independiente del proveedor de la base de datos, lo que significa que se puede cambiar el proveedor de la base de datos subyacente sin tener que cambiar el código de la aplicación.</a:t>
            </a:r>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smtClean="0"/>
          </a:p>
          <a:p>
            <a:endParaRPr lang="es-CO" dirty="0"/>
          </a:p>
          <a:p>
            <a:endParaRPr lang="es-CO" dirty="0" smtClean="0"/>
          </a:p>
        </p:txBody>
      </p:sp>
    </p:spTree>
    <p:extLst>
      <p:ext uri="{BB962C8B-B14F-4D97-AF65-F5344CB8AC3E}">
        <p14:creationId xmlns:p14="http://schemas.microsoft.com/office/powerpoint/2010/main" val="33146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042416" y="828978"/>
            <a:ext cx="10296144" cy="5355312"/>
          </a:xfrm>
          <a:prstGeom prst="rect">
            <a:avLst/>
          </a:prstGeom>
          <a:noFill/>
        </p:spPr>
        <p:txBody>
          <a:bodyPr wrap="square" rtlCol="0">
            <a:spAutoFit/>
          </a:bodyPr>
          <a:lstStyle/>
          <a:p>
            <a:r>
              <a:rPr lang="es-CO" dirty="0"/>
              <a:t>Los términos "manytomany", "onetomany" y "onetoone" se refieren a las relaciones entre entidades en una base de datos relacional. </a:t>
            </a:r>
            <a:endParaRPr lang="es-CO" dirty="0" smtClean="0"/>
          </a:p>
          <a:p>
            <a:endParaRPr lang="es-CO" dirty="0"/>
          </a:p>
          <a:p>
            <a:pPr marL="285750" indent="-285750">
              <a:buFont typeface="Arial" panose="020B0604020202020204" pitchFamily="34" charset="0"/>
              <a:buChar char="•"/>
            </a:pPr>
            <a:r>
              <a:rPr lang="es-CO" b="1" dirty="0"/>
              <a:t>Many-to-Many (Muchos a Muchos): </a:t>
            </a:r>
            <a:r>
              <a:rPr lang="es-CO" dirty="0"/>
              <a:t>En una relación many-to-many, una entidad puede estar asociada con muchas instancias de otra entidad, y viceversa. Por ejemplo, en una base de datos de una tienda en línea, muchos clientes pueden tener muchas órdenes y muchas órdenes pueden tener muchos productos</a:t>
            </a:r>
            <a:r>
              <a:rPr lang="es-CO" dirty="0" smtClean="0"/>
              <a:t>.</a:t>
            </a:r>
          </a:p>
          <a:p>
            <a:endParaRPr lang="es-CO" dirty="0" smtClean="0"/>
          </a:p>
          <a:p>
            <a:r>
              <a:rPr lang="es-CO" dirty="0" smtClean="0"/>
              <a:t>Para implementar </a:t>
            </a:r>
            <a:r>
              <a:rPr lang="es-CO" dirty="0"/>
              <a:t>esta relación, se requiere una tabla intermedia, que actúa como un puente entre las </a:t>
            </a:r>
            <a:r>
              <a:rPr lang="es-CO" dirty="0" smtClean="0"/>
              <a:t>      dos </a:t>
            </a:r>
            <a:r>
              <a:rPr lang="es-CO" dirty="0"/>
              <a:t>entidades, y contiene claves externas que se relacionan con las tablas de ambas entidades. La tabla intermedia puede contener información adicional sobre la relación, como la fecha en que se realizó la orden o la cantidad de productos en la orden</a:t>
            </a:r>
            <a:r>
              <a:rPr lang="es-CO" dirty="0" smtClean="0"/>
              <a:t>.</a:t>
            </a:r>
          </a:p>
          <a:p>
            <a:endParaRPr lang="es-CO" dirty="0"/>
          </a:p>
          <a:p>
            <a:pPr marL="285750" indent="-285750">
              <a:buFont typeface="Arial" panose="020B0604020202020204" pitchFamily="34" charset="0"/>
              <a:buChar char="•"/>
            </a:pPr>
            <a:r>
              <a:rPr lang="es-CO" b="1" dirty="0"/>
              <a:t>One-to-Many (Uno a Muchos): </a:t>
            </a:r>
            <a:r>
              <a:rPr lang="es-CO" dirty="0"/>
              <a:t>En una relación one-to-many, una entidad puede estar asociada con muchas instancias de otra entidad, pero cada instancia de la segunda entidad solo puede estar asociada con una instancia de la primera entidad. Por ejemplo, en una base de datos de un blog, un autor puede tener muchos artículos, pero cada artículo solo puede tener un autor. Para implementar esta relación, se utiliza una clave externa en la tabla de la entidad "muchos" que se relaciona con la tabla de la entidad "uno</a:t>
            </a:r>
            <a:r>
              <a:rPr lang="es-CO" dirty="0" smtClean="0"/>
              <a:t>".</a:t>
            </a:r>
            <a:endParaRPr lang="es-CO" dirty="0"/>
          </a:p>
        </p:txBody>
      </p:sp>
    </p:spTree>
    <p:extLst>
      <p:ext uri="{BB962C8B-B14F-4D97-AF65-F5344CB8AC3E}">
        <p14:creationId xmlns:p14="http://schemas.microsoft.com/office/powerpoint/2010/main" val="13929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Props1.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3.xml><?xml version="1.0" encoding="utf-8"?>
<ds:datastoreItem xmlns:ds="http://schemas.openxmlformats.org/officeDocument/2006/customXml" ds:itemID="{02EF07E2-B0D1-487C-8FF3-651F698D7F29}">
  <ds:schemaRefs>
    <ds:schemaRef ds:uri="http://purl.org/dc/terms/"/>
    <ds:schemaRef ds:uri="d9d2458e-e414-492a-b4c0-d84ebee47fd2"/>
    <ds:schemaRef ds:uri="adf42388-5c37-48f2-81de-ffca450cbe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10266</TotalTime>
  <Words>1836</Words>
  <Application>Microsoft Office PowerPoint</Application>
  <PresentationFormat>Personalizado</PresentationFormat>
  <Paragraphs>178</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378</cp:revision>
  <dcterms:created xsi:type="dcterms:W3CDTF">2014-10-14T06:21:58Z</dcterms:created>
  <dcterms:modified xsi:type="dcterms:W3CDTF">2023-03-21T05:21:32Z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