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6"/>
  </p:notesMasterIdLst>
  <p:handoutMasterIdLst>
    <p:handoutMasterId r:id="rId27"/>
  </p:handoutMasterIdLst>
  <p:sldIdLst>
    <p:sldId id="256" r:id="rId5"/>
    <p:sldId id="460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70" r:id="rId15"/>
    <p:sldId id="482" r:id="rId16"/>
    <p:sldId id="483" r:id="rId17"/>
    <p:sldId id="484" r:id="rId18"/>
    <p:sldId id="485" r:id="rId19"/>
    <p:sldId id="486" r:id="rId20"/>
    <p:sldId id="481" r:id="rId21"/>
    <p:sldId id="471" r:id="rId22"/>
    <p:sldId id="472" r:id="rId23"/>
    <p:sldId id="386" r:id="rId24"/>
    <p:sldId id="3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/>
    <p:restoredTop sz="86180"/>
  </p:normalViewPr>
  <p:slideViewPr>
    <p:cSldViewPr snapToGrid="0">
      <p:cViewPr varScale="1">
        <p:scale>
          <a:sx n="104" d="100"/>
          <a:sy n="104" d="100"/>
        </p:scale>
        <p:origin x="232" y="8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22/03/23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9226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1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5868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67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3679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634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992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7157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895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879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97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309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353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666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59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45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ictosaltrabajo.com/2020/04/02/hibernate-onetoone-onetomany-manytoone-y-manytomany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JPA-</a:t>
            </a:r>
            <a:r>
              <a:rPr lang="es-ES" sz="3600" dirty="0" err="1"/>
              <a:t>Hibernate</a:t>
            </a:r>
            <a:endParaRPr lang="es-ES" sz="36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7180" name="Picture 12" descr="modelo base de datos">
            <a:extLst>
              <a:ext uri="{FF2B5EF4-FFF2-40B4-BE49-F238E27FC236}">
                <a16:creationId xmlns:a16="http://schemas.microsoft.com/office/drawing/2014/main" id="{9B89A264-3606-2414-E5D1-F46B7C4E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08" y="576196"/>
            <a:ext cx="3810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4998A-FE67-AA6B-7194-7DADAD436703}"/>
              </a:ext>
            </a:extLst>
          </p:cNvPr>
          <p:cNvSpPr txBox="1"/>
          <p:nvPr/>
        </p:nvSpPr>
        <p:spPr>
          <a:xfrm>
            <a:off x="877274" y="309883"/>
            <a:ext cx="689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anotación</a:t>
            </a:r>
            <a:r>
              <a:rPr lang="en-US" dirty="0"/>
              <a:t> @</a:t>
            </a:r>
            <a:r>
              <a:rPr lang="en-US" dirty="0" err="1"/>
              <a:t>JoinColumn</a:t>
            </a:r>
            <a:r>
              <a:rPr lang="en-US" dirty="0"/>
              <a:t> indica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es </a:t>
            </a:r>
            <a:r>
              <a:rPr lang="en-US" dirty="0" err="1"/>
              <a:t>dueña</a:t>
            </a:r>
            <a:r>
              <a:rPr lang="en-US" dirty="0"/>
              <a:t> de la </a:t>
            </a:r>
            <a:r>
              <a:rPr lang="en-US" dirty="0" err="1"/>
              <a:t>relación</a:t>
            </a:r>
            <a:r>
              <a:rPr lang="en-US" dirty="0"/>
              <a:t> (es </a:t>
            </a:r>
            <a:r>
              <a:rPr lang="en-US" dirty="0" err="1"/>
              <a:t>decir</a:t>
            </a:r>
            <a:r>
              <a:rPr lang="en-US" dirty="0"/>
              <a:t>: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con clave externa a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referenciada</a:t>
            </a:r>
            <a:r>
              <a:rPr lang="en-US" dirty="0"/>
              <a:t>), </a:t>
            </a:r>
            <a:r>
              <a:rPr lang="en-US" dirty="0" err="1"/>
              <a:t>mientras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indica que la </a:t>
            </a:r>
            <a:r>
              <a:rPr lang="en-US" dirty="0" err="1"/>
              <a:t>entidad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es la </a:t>
            </a:r>
            <a:r>
              <a:rPr lang="en-US" dirty="0" err="1"/>
              <a:t>inversa</a:t>
            </a:r>
            <a:r>
              <a:rPr lang="en-US" dirty="0"/>
              <a:t> de la </a:t>
            </a:r>
            <a:r>
              <a:rPr lang="en-US" dirty="0" err="1"/>
              <a:t>relación</a:t>
            </a:r>
            <a:r>
              <a:rPr lang="en-US" dirty="0"/>
              <a:t>,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propietario</a:t>
            </a:r>
            <a:r>
              <a:rPr lang="en-US" dirty="0"/>
              <a:t> reside </a:t>
            </a:r>
            <a:r>
              <a:rPr lang="en-US" dirty="0" err="1"/>
              <a:t>en</a:t>
            </a:r>
            <a:r>
              <a:rPr lang="en-US" dirty="0"/>
              <a:t> la "</a:t>
            </a:r>
            <a:r>
              <a:rPr lang="en-US" dirty="0" err="1"/>
              <a:t>otra</a:t>
            </a:r>
            <a:r>
              <a:rPr lang="en-US" dirty="0"/>
              <a:t>" </a:t>
            </a:r>
            <a:r>
              <a:rPr lang="en-US" dirty="0" err="1"/>
              <a:t>entidad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acceder a la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que ha </a:t>
            </a:r>
            <a:r>
              <a:rPr lang="en-US" dirty="0" err="1"/>
              <a:t>anotado</a:t>
            </a:r>
            <a:r>
              <a:rPr lang="en-US" dirty="0"/>
              <a:t> con "</a:t>
            </a:r>
            <a:r>
              <a:rPr lang="en-US" dirty="0" err="1"/>
              <a:t>mappedBy</a:t>
            </a:r>
            <a:r>
              <a:rPr lang="en-US" dirty="0"/>
              <a:t>" (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bidireccional</a:t>
            </a:r>
            <a:r>
              <a:rPr lang="en-US" dirty="0"/>
              <a:t>).</a:t>
            </a:r>
            <a:endParaRPr lang="en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E8ECA-B64B-2561-2523-2EAFF9372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26398"/>
            <a:ext cx="5651500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D9A14-5AC0-3D52-CB6A-DB3BFA6A4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43" y="2807148"/>
            <a:ext cx="5308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8196" name="Picture 4" descr="JPA Relaciones">
            <a:extLst>
              <a:ext uri="{FF2B5EF4-FFF2-40B4-BE49-F238E27FC236}">
                <a16:creationId xmlns:a16="http://schemas.microsoft.com/office/drawing/2014/main" id="{1F581DF3-8B7C-5F1C-F1CB-A01546A8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2" y="2000250"/>
            <a:ext cx="4991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502117-6C75-AFDF-DD6C-DFAEE8A9D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55" y="778756"/>
            <a:ext cx="3952051" cy="4836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60530-B460-8334-6BFE-93DB7351530D}"/>
              </a:ext>
            </a:extLst>
          </p:cNvPr>
          <p:cNvSpPr txBox="1"/>
          <p:nvPr/>
        </p:nvSpPr>
        <p:spPr>
          <a:xfrm>
            <a:off x="4954057" y="206864"/>
            <a:ext cx="149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@oneToMany</a:t>
            </a:r>
          </a:p>
        </p:txBody>
      </p:sp>
    </p:spTree>
    <p:extLst>
      <p:ext uri="{BB962C8B-B14F-4D97-AF65-F5344CB8AC3E}">
        <p14:creationId xmlns:p14="http://schemas.microsoft.com/office/powerpoint/2010/main" val="9763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60530-B460-8334-6BFE-93DB7351530D}"/>
              </a:ext>
            </a:extLst>
          </p:cNvPr>
          <p:cNvSpPr txBox="1"/>
          <p:nvPr/>
        </p:nvSpPr>
        <p:spPr>
          <a:xfrm>
            <a:off x="4954057" y="206864"/>
            <a:ext cx="15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@ManyToOne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29D27-D765-E8A1-03EC-A8ABB1C4C6AD}"/>
              </a:ext>
            </a:extLst>
          </p:cNvPr>
          <p:cNvSpPr txBox="1"/>
          <p:nvPr/>
        </p:nvSpPr>
        <p:spPr>
          <a:xfrm>
            <a:off x="3150063" y="3244334"/>
            <a:ext cx="603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LO MISMO DE LO ANTERIOR PERO QUIEN INICIA LA RELACION?</a:t>
            </a:r>
          </a:p>
        </p:txBody>
      </p:sp>
    </p:spTree>
    <p:extLst>
      <p:ext uri="{BB962C8B-B14F-4D97-AF65-F5344CB8AC3E}">
        <p14:creationId xmlns:p14="http://schemas.microsoft.com/office/powerpoint/2010/main" val="38530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60530-B460-8334-6BFE-93DB7351530D}"/>
              </a:ext>
            </a:extLst>
          </p:cNvPr>
          <p:cNvSpPr txBox="1"/>
          <p:nvPr/>
        </p:nvSpPr>
        <p:spPr>
          <a:xfrm>
            <a:off x="4954057" y="206864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@ManyToMany</a:t>
            </a:r>
          </a:p>
        </p:txBody>
      </p:sp>
      <p:pic>
        <p:nvPicPr>
          <p:cNvPr id="12290" name="Picture 2" descr="simple-model-updated">
            <a:extLst>
              <a:ext uri="{FF2B5EF4-FFF2-40B4-BE49-F238E27FC236}">
                <a16:creationId xmlns:a16="http://schemas.microsoft.com/office/drawing/2014/main" id="{17C1A4CD-2C85-D729-6454-C48AB276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89" y="1097177"/>
            <a:ext cx="71247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88890-D5F0-6716-9E50-E31819D89EB3}"/>
              </a:ext>
            </a:extLst>
          </p:cNvPr>
          <p:cNvSpPr txBox="1"/>
          <p:nvPr/>
        </p:nvSpPr>
        <p:spPr>
          <a:xfrm>
            <a:off x="604151" y="3577952"/>
            <a:ext cx="397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muchos</a:t>
            </a:r>
            <a:r>
              <a:rPr lang="en-US" dirty="0"/>
              <a:t> a </a:t>
            </a:r>
            <a:r>
              <a:rPr lang="en-US" dirty="0" err="1"/>
              <a:t>muchos</a:t>
            </a:r>
            <a:r>
              <a:rPr lang="en-US" dirty="0"/>
              <a:t> con POJO es </a:t>
            </a:r>
            <a:r>
              <a:rPr lang="en-US" dirty="0" err="1"/>
              <a:t>fácil</a:t>
            </a:r>
            <a:r>
              <a:rPr lang="en-US" dirty="0"/>
              <a:t>.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ambas </a:t>
            </a:r>
            <a:r>
              <a:rPr lang="en-US" dirty="0" err="1"/>
              <a:t>clases</a:t>
            </a:r>
            <a:r>
              <a:rPr lang="en-US" dirty="0"/>
              <a:t>, que </a:t>
            </a:r>
            <a:r>
              <a:rPr lang="en-US" dirty="0" err="1"/>
              <a:t>contenga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las </a:t>
            </a:r>
            <a:r>
              <a:rPr lang="en-US" dirty="0" err="1"/>
              <a:t>demás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50B18-FB5E-2491-13F9-C5D132667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458" y="2744860"/>
            <a:ext cx="2876335" cy="30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4338" name="Picture 2" descr="Javarevisited: What is a Spring Data Repository? JpaRepository,  CrudRepository, and PagingAndSortingRepository Example">
            <a:extLst>
              <a:ext uri="{FF2B5EF4-FFF2-40B4-BE49-F238E27FC236}">
                <a16:creationId xmlns:a16="http://schemas.microsoft.com/office/drawing/2014/main" id="{B8F434E7-2D63-2AFA-296C-CB77E2CF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756165"/>
            <a:ext cx="6502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65BF4-0FD5-FA24-FF60-E55C2D0A7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390" y="816859"/>
            <a:ext cx="5047220" cy="46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EC222-8546-D4FA-392C-23E9095B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576196"/>
            <a:ext cx="72136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6BA8-FDB7-646B-D1A7-76403D9EC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887401"/>
            <a:ext cx="7772400" cy="4996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83C73-B317-868D-7AF8-E51BBCC9259B}"/>
              </a:ext>
            </a:extLst>
          </p:cNvPr>
          <p:cNvSpPr txBox="1"/>
          <p:nvPr/>
        </p:nvSpPr>
        <p:spPr>
          <a:xfrm>
            <a:off x="5175173" y="47302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Dependencias</a:t>
            </a:r>
          </a:p>
        </p:txBody>
      </p:sp>
    </p:spTree>
    <p:extLst>
      <p:ext uri="{BB962C8B-B14F-4D97-AF65-F5344CB8AC3E}">
        <p14:creationId xmlns:p14="http://schemas.microsoft.com/office/powerpoint/2010/main" val="58492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83C73-B317-868D-7AF8-E51BBCC9259B}"/>
              </a:ext>
            </a:extLst>
          </p:cNvPr>
          <p:cNvSpPr txBox="1"/>
          <p:nvPr/>
        </p:nvSpPr>
        <p:spPr>
          <a:xfrm>
            <a:off x="2729886" y="576196"/>
            <a:ext cx="67322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Configuracion de conexion a la base de datos</a:t>
            </a:r>
          </a:p>
          <a:p>
            <a:endParaRPr lang="en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2F12B-5BA6-3CED-B56D-2AFC7A570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890444"/>
            <a:ext cx="7772400" cy="22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83C73-B317-868D-7AF8-E51BBCC9259B}"/>
              </a:ext>
            </a:extLst>
          </p:cNvPr>
          <p:cNvSpPr txBox="1"/>
          <p:nvPr/>
        </p:nvSpPr>
        <p:spPr>
          <a:xfrm>
            <a:off x="2729886" y="576196"/>
            <a:ext cx="71690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Estructura de un proyecto con JPA (persistencia)</a:t>
            </a:r>
          </a:p>
          <a:p>
            <a:endParaRPr lang="en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B07AA-78A3-BF11-3C49-4E301624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193" y="1497391"/>
            <a:ext cx="7772400" cy="35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CA807A-6809-6693-4DDB-F5071CBD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524000"/>
            <a:ext cx="8458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/>
              </a:rPr>
              <a:t>https://www.adictosaltrabajo.com/2020/04/02/hibernate-onetoone-onetomany-manytoone-y-manytomany/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www.digitalocean.com</a:t>
            </a:r>
            <a:r>
              <a:rPr lang="es-CO" dirty="0"/>
              <a:t>/</a:t>
            </a:r>
            <a:r>
              <a:rPr lang="es-CO" dirty="0" err="1"/>
              <a:t>community</a:t>
            </a:r>
            <a:r>
              <a:rPr lang="es-CO" dirty="0"/>
              <a:t>/</a:t>
            </a:r>
            <a:r>
              <a:rPr lang="es-CO" dirty="0" err="1"/>
              <a:t>tutorials</a:t>
            </a:r>
            <a:r>
              <a:rPr lang="es-CO" dirty="0"/>
              <a:t>/</a:t>
            </a:r>
            <a:r>
              <a:rPr lang="es-CO" dirty="0" err="1"/>
              <a:t>jpa-hibernate-annotations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 descr="Proyecto JPA Java Web usando Hibernate | Academia Rolosa">
            <a:extLst>
              <a:ext uri="{FF2B5EF4-FFF2-40B4-BE49-F238E27FC236}">
                <a16:creationId xmlns:a16="http://schemas.microsoft.com/office/drawing/2014/main" id="{6B422CD3-7392-0525-04E5-14F8DC4E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9" y="270706"/>
            <a:ext cx="5995799" cy="33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26CB5-E2A2-09E5-D1E8-4B3E515E0460}"/>
              </a:ext>
            </a:extLst>
          </p:cNvPr>
          <p:cNvSpPr txBox="1"/>
          <p:nvPr/>
        </p:nvSpPr>
        <p:spPr>
          <a:xfrm>
            <a:off x="354900" y="3435807"/>
            <a:ext cx="5412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JPA es la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propuesta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estándar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que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ofrece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Java para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implementar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un Framework Object Relational Mapping (ORM), que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permite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interactuar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con la base de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datos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por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medio de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objetos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, de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esta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forma, JPA es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el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encargado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convertir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los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objetos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Java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en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instrucciones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para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el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Manejador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de Base de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Datos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(MDB).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212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DDE06-78F1-CEB6-9BF7-DD8E37ADC2C7}"/>
              </a:ext>
            </a:extLst>
          </p:cNvPr>
          <p:cNvSpPr txBox="1"/>
          <p:nvPr/>
        </p:nvSpPr>
        <p:spPr>
          <a:xfrm>
            <a:off x="4107365" y="165158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lang="en-US" dirty="0">
                <a:solidFill>
                  <a:srgbClr val="24335A"/>
                </a:solidFill>
                <a:latin typeface="Courier New" panose="02070309020205020404" pitchFamily="49" charset="0"/>
              </a:rPr>
              <a:t>: </a:t>
            </a:r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</a:t>
            </a:r>
            <a:endParaRPr lang="en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940620" y="580789"/>
            <a:ext cx="4102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JPA ANOTACIONES @Entity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55F8-1412-F3E7-559D-9A8E509F8023}"/>
              </a:ext>
            </a:extLst>
          </p:cNvPr>
          <p:cNvSpPr txBox="1"/>
          <p:nvPr/>
        </p:nvSpPr>
        <p:spPr>
          <a:xfrm>
            <a:off x="4107365" y="233875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javax.persistence.Entity</a:t>
            </a:r>
            <a:endParaRPr lang="en-C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B9185-E7A5-4A42-D6D1-59379BE2C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55" y="3214446"/>
            <a:ext cx="3479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DDE06-78F1-CEB6-9BF7-DD8E37ADC2C7}"/>
              </a:ext>
            </a:extLst>
          </p:cNvPr>
          <p:cNvSpPr txBox="1"/>
          <p:nvPr/>
        </p:nvSpPr>
        <p:spPr>
          <a:xfrm>
            <a:off x="4107365" y="165158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lang="en-US" dirty="0">
                <a:solidFill>
                  <a:srgbClr val="24335A"/>
                </a:solidFill>
                <a:latin typeface="Courier New" panose="02070309020205020404" pitchFamily="49" charset="0"/>
              </a:rPr>
              <a:t>: </a:t>
            </a:r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</a:t>
            </a:r>
            <a:endParaRPr lang="en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940620" y="580789"/>
            <a:ext cx="4024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JPA ANOTACIONES @Table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55F8-1412-F3E7-559D-9A8E509F8023}"/>
              </a:ext>
            </a:extLst>
          </p:cNvPr>
          <p:cNvSpPr txBox="1"/>
          <p:nvPr/>
        </p:nvSpPr>
        <p:spPr>
          <a:xfrm>
            <a:off x="4107365" y="233875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javax.persistence.Table</a:t>
            </a:r>
            <a:endParaRPr lang="en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E4E20-30A5-086C-B4DD-6D23BD286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37" y="3255668"/>
            <a:ext cx="3454400" cy="1435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3296F-F16C-9D11-7D72-EE4FDF3031A4}"/>
              </a:ext>
            </a:extLst>
          </p:cNvPr>
          <p:cNvSpPr txBox="1"/>
          <p:nvPr/>
        </p:nvSpPr>
        <p:spPr>
          <a:xfrm>
            <a:off x="511549" y="3025792"/>
            <a:ext cx="3595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Especifica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con la que se </a:t>
            </a:r>
            <a:r>
              <a:rPr lang="en-US" dirty="0" err="1"/>
              <a:t>mapea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almacenarán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"</a:t>
            </a:r>
            <a:r>
              <a:rPr lang="en-US" dirty="0" err="1"/>
              <a:t>empleado</a:t>
            </a:r>
            <a:r>
              <a:rPr lang="en-US" dirty="0"/>
              <a:t>". El </a:t>
            </a:r>
            <a:r>
              <a:rPr lang="en-US" dirty="0" err="1"/>
              <a:t>atributo</a:t>
            </a:r>
            <a:r>
              <a:rPr lang="en-US" dirty="0"/>
              <a:t> de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anotación</a:t>
            </a:r>
            <a:r>
              <a:rPr lang="en-US" dirty="0"/>
              <a:t> @Table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402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DDE06-78F1-CEB6-9BF7-DD8E37ADC2C7}"/>
              </a:ext>
            </a:extLst>
          </p:cNvPr>
          <p:cNvSpPr txBox="1"/>
          <p:nvPr/>
        </p:nvSpPr>
        <p:spPr>
          <a:xfrm>
            <a:off x="4107365" y="165158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lang="en-US" dirty="0">
                <a:solidFill>
                  <a:srgbClr val="24335A"/>
                </a:solidFill>
                <a:latin typeface="Courier New" panose="02070309020205020404" pitchFamily="49" charset="0"/>
              </a:rPr>
              <a:t>: </a:t>
            </a:r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</a:t>
            </a:r>
            <a:endParaRPr lang="en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940620" y="580789"/>
            <a:ext cx="438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JPA ANOTACIONES @Column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55F8-1412-F3E7-559D-9A8E509F8023}"/>
              </a:ext>
            </a:extLst>
          </p:cNvPr>
          <p:cNvSpPr txBox="1"/>
          <p:nvPr/>
        </p:nvSpPr>
        <p:spPr>
          <a:xfrm>
            <a:off x="4107365" y="233875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javax.persistence.Column</a:t>
            </a:r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3296F-F16C-9D11-7D72-EE4FDF3031A4}"/>
              </a:ext>
            </a:extLst>
          </p:cNvPr>
          <p:cNvSpPr txBox="1"/>
          <p:nvPr/>
        </p:nvSpPr>
        <p:spPr>
          <a:xfrm>
            <a:off x="511549" y="3241293"/>
            <a:ext cx="3595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@Column: </a:t>
            </a:r>
            <a:r>
              <a:rPr lang="en-US" dirty="0" err="1"/>
              <a:t>especifique</a:t>
            </a:r>
            <a:r>
              <a:rPr lang="en-US" dirty="0"/>
              <a:t> la </a:t>
            </a:r>
            <a:r>
              <a:rPr lang="en-US" dirty="0" err="1"/>
              <a:t>asignación</a:t>
            </a:r>
            <a:r>
              <a:rPr lang="en-US" dirty="0"/>
              <a:t> de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anotación</a:t>
            </a:r>
            <a:r>
              <a:rPr lang="en-US" dirty="0"/>
              <a:t> @Column. El </a:t>
            </a:r>
            <a:r>
              <a:rPr lang="en-US" dirty="0" err="1"/>
              <a:t>atributo</a:t>
            </a:r>
            <a:r>
              <a:rPr lang="en-US" dirty="0"/>
              <a:t> de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anotación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59C6A-D3AF-5AEE-9ACA-1ACB937B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317" y="2950056"/>
            <a:ext cx="4648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DDE06-78F1-CEB6-9BF7-DD8E37ADC2C7}"/>
              </a:ext>
            </a:extLst>
          </p:cNvPr>
          <p:cNvSpPr txBox="1"/>
          <p:nvPr/>
        </p:nvSpPr>
        <p:spPr>
          <a:xfrm>
            <a:off x="4107365" y="165158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lang="en-US" dirty="0">
                <a:solidFill>
                  <a:srgbClr val="24335A"/>
                </a:solidFill>
                <a:latin typeface="Courier New" panose="02070309020205020404" pitchFamily="49" charset="0"/>
              </a:rPr>
              <a:t>: </a:t>
            </a:r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</a:t>
            </a:r>
            <a:endParaRPr lang="en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940620" y="580789"/>
            <a:ext cx="3536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JPA ANOTACIONES @Id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55F8-1412-F3E7-559D-9A8E509F8023}"/>
              </a:ext>
            </a:extLst>
          </p:cNvPr>
          <p:cNvSpPr txBox="1"/>
          <p:nvPr/>
        </p:nvSpPr>
        <p:spPr>
          <a:xfrm>
            <a:off x="4107365" y="233875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javax.persistence.Id</a:t>
            </a:r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3296F-F16C-9D11-7D72-EE4FDF3031A4}"/>
              </a:ext>
            </a:extLst>
          </p:cNvPr>
          <p:cNvSpPr txBox="1"/>
          <p:nvPr/>
        </p:nvSpPr>
        <p:spPr>
          <a:xfrm>
            <a:off x="324196" y="3795290"/>
            <a:ext cx="359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@Id: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anotación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la clave principal de la </a:t>
            </a:r>
            <a:r>
              <a:rPr lang="en-US" dirty="0" err="1"/>
              <a:t>entidad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3FE3E-935C-77D3-0499-5951735F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83" y="3185005"/>
            <a:ext cx="4800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DDE06-78F1-CEB6-9BF7-DD8E37ADC2C7}"/>
              </a:ext>
            </a:extLst>
          </p:cNvPr>
          <p:cNvSpPr txBox="1"/>
          <p:nvPr/>
        </p:nvSpPr>
        <p:spPr>
          <a:xfrm>
            <a:off x="4107365" y="165158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Paquete</a:t>
            </a:r>
            <a:r>
              <a:rPr lang="en-US" dirty="0">
                <a:solidFill>
                  <a:srgbClr val="24335A"/>
                </a:solidFill>
                <a:latin typeface="Courier New" panose="02070309020205020404" pitchFamily="49" charset="0"/>
              </a:rPr>
              <a:t>: </a:t>
            </a:r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</a:t>
            </a:r>
            <a:endParaRPr lang="en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02EFB-4594-F8A7-1EF9-48E890DE7B15}"/>
              </a:ext>
            </a:extLst>
          </p:cNvPr>
          <p:cNvSpPr txBox="1"/>
          <p:nvPr/>
        </p:nvSpPr>
        <p:spPr>
          <a:xfrm>
            <a:off x="3294944" y="583981"/>
            <a:ext cx="560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800" dirty="0"/>
              <a:t>JPA ANOTACIONES @GeneratedValue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955F8-1412-F3E7-559D-9A8E509F8023}"/>
              </a:ext>
            </a:extLst>
          </p:cNvPr>
          <p:cNvSpPr txBox="1"/>
          <p:nvPr/>
        </p:nvSpPr>
        <p:spPr>
          <a:xfrm>
            <a:off x="4107365" y="233875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4335A"/>
                </a:solidFill>
                <a:effectLst/>
                <a:latin typeface="Courier New" panose="02070309020205020404" pitchFamily="49" charset="0"/>
              </a:rPr>
              <a:t>javax.persistence.</a:t>
            </a:r>
            <a:r>
              <a:rPr lang="en-US" dirty="0" err="1">
                <a:solidFill>
                  <a:srgbClr val="24335A"/>
                </a:solidFill>
                <a:latin typeface="Courier New" panose="02070309020205020404" pitchFamily="49" charset="0"/>
              </a:rPr>
              <a:t>GeneratedValue</a:t>
            </a:r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3296F-F16C-9D11-7D72-EE4FDF3031A4}"/>
              </a:ext>
            </a:extLst>
          </p:cNvPr>
          <p:cNvSpPr txBox="1"/>
          <p:nvPr/>
        </p:nvSpPr>
        <p:spPr>
          <a:xfrm>
            <a:off x="324196" y="3795290"/>
            <a:ext cx="359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: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anotación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las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las claves </a:t>
            </a:r>
            <a:r>
              <a:rPr lang="en-US" dirty="0" err="1"/>
              <a:t>primarias</a:t>
            </a:r>
            <a:r>
              <a:rPr lang="en-US" dirty="0"/>
              <a:t>.</a:t>
            </a:r>
            <a:endParaRPr lang="en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61CB9-7B42-C4F1-E302-D3C6969DD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40" y="3129753"/>
            <a:ext cx="5651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5122" name="Picture 2" descr="JPA - Entity Relationships">
            <a:extLst>
              <a:ext uri="{FF2B5EF4-FFF2-40B4-BE49-F238E27FC236}">
                <a16:creationId xmlns:a16="http://schemas.microsoft.com/office/drawing/2014/main" id="{3FD2D067-FEE2-2237-CF63-FE72C701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77" y="1249510"/>
            <a:ext cx="6019543" cy="43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DEC25-11EC-6C66-471C-653DC3115036}"/>
              </a:ext>
            </a:extLst>
          </p:cNvPr>
          <p:cNvSpPr txBox="1"/>
          <p:nvPr/>
        </p:nvSpPr>
        <p:spPr>
          <a:xfrm>
            <a:off x="4806778" y="481966"/>
            <a:ext cx="2012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Relaciones</a:t>
            </a:r>
            <a:r>
              <a:rPr lang="en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1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21565</TotalTime>
  <Words>990</Words>
  <Application>Microsoft Macintosh PowerPoint</Application>
  <PresentationFormat>Widescreen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Courier New</vt:lpstr>
      <vt:lpstr>Futura PT Cond Book</vt:lpstr>
      <vt:lpstr>Montserrat</vt:lpstr>
      <vt:lpstr>Montserrat SemiBold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342</cp:revision>
  <dcterms:created xsi:type="dcterms:W3CDTF">2014-10-14T06:21:58Z</dcterms:created>
  <dcterms:modified xsi:type="dcterms:W3CDTF">2023-03-23T03:17:19Z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