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modernComment_100_38119D6.xml" ContentType="application/vnd.ms-powerpoint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20"/>
  </p:notesMasterIdLst>
  <p:handoutMasterIdLst>
    <p:handoutMasterId r:id="rId21"/>
  </p:handoutMasterIdLst>
  <p:sldIdLst>
    <p:sldId id="256" r:id="rId5"/>
    <p:sldId id="460" r:id="rId6"/>
    <p:sldId id="487" r:id="rId7"/>
    <p:sldId id="488" r:id="rId8"/>
    <p:sldId id="489" r:id="rId9"/>
    <p:sldId id="474" r:id="rId10"/>
    <p:sldId id="490" r:id="rId11"/>
    <p:sldId id="493" r:id="rId12"/>
    <p:sldId id="494" r:id="rId13"/>
    <p:sldId id="495" r:id="rId14"/>
    <p:sldId id="491" r:id="rId15"/>
    <p:sldId id="492" r:id="rId16"/>
    <p:sldId id="496" r:id="rId17"/>
    <p:sldId id="386" r:id="rId18"/>
    <p:sldId id="36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F69450-C5C0-8634-EF55-CFE8D4FD7DD0}" name="Comunicaciones Makaia" initials="CM" userId="S::comunicaciones@makaia.org::220e4890-9e40-4a58-b512-9f9a42413612" providerId="AD"/>
  <p188:author id="{07C80375-6B86-3645-0412-E9C429510666}" name="Ana Isabel Restrepo" initials="AR" userId="S::ana.restrepo@makaia.org::4cd68b0b-102c-411d-92b3-8237f583d83a" providerId="AD"/>
  <p188:author id="{EFBB4F9F-BE95-C1C9-87B4-9D45F59FA02A}" name="Hernando Arbeláez" initials="HA" userId="S::hernando.arbelaez@makaia.org::86facc00-5631-41d2-8728-453cc56a6689" providerId="AD"/>
  <p188:author id="{EC4F58FE-DA04-D761-DAC8-E34519A8F2B6}" name="Carlos Gonzalez" initials="CG" userId="S::carlos.gonzalez@makaia.org::d539283d-c23d-403f-9dea-c91fb318859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CC"/>
    <a:srgbClr val="3F3F3F"/>
    <a:srgbClr val="2A9ABB"/>
    <a:srgbClr val="008AB0"/>
    <a:srgbClr val="0EAAE3"/>
    <a:srgbClr val="D8DEE4"/>
    <a:srgbClr val="00C6FD"/>
    <a:srgbClr val="606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70444B-DAF3-92BC-C1E4-908059F1551C}" v="4" dt="2023-06-21T19:47:39.447"/>
  </p1510:revLst>
</p1510:revInfo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76"/>
    <p:restoredTop sz="86067"/>
  </p:normalViewPr>
  <p:slideViewPr>
    <p:cSldViewPr snapToGrid="0">
      <p:cViewPr varScale="1">
        <p:scale>
          <a:sx n="134" d="100"/>
          <a:sy n="134" d="100"/>
        </p:scale>
        <p:origin x="3944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Sebastian Alvarez" userId="S::desarrollador.nodoka@makaia.org::b3388cb1-4c81-4fbe-a083-55577b5c6fa9" providerId="AD" clId="Web-{C670444B-DAF3-92BC-C1E4-908059F1551C}"/>
    <pc:docChg chg="modSld">
      <pc:chgData name="Juan Sebastian Alvarez" userId="S::desarrollador.nodoka@makaia.org::b3388cb1-4c81-4fbe-a083-55577b5c6fa9" providerId="AD" clId="Web-{C670444B-DAF3-92BC-C1E4-908059F1551C}" dt="2023-06-21T19:47:39.447" v="2" actId="20577"/>
      <pc:docMkLst>
        <pc:docMk/>
      </pc:docMkLst>
      <pc:sldChg chg="modSp">
        <pc:chgData name="Juan Sebastian Alvarez" userId="S::desarrollador.nodoka@makaia.org::b3388cb1-4c81-4fbe-a083-55577b5c6fa9" providerId="AD" clId="Web-{C670444B-DAF3-92BC-C1E4-908059F1551C}" dt="2023-06-21T19:47:39.447" v="2" actId="20577"/>
        <pc:sldMkLst>
          <pc:docMk/>
          <pc:sldMk cId="2951456098" sldId="490"/>
        </pc:sldMkLst>
        <pc:spChg chg="mod">
          <ac:chgData name="Juan Sebastian Alvarez" userId="S::desarrollador.nodoka@makaia.org::b3388cb1-4c81-4fbe-a083-55577b5c6fa9" providerId="AD" clId="Web-{C670444B-DAF3-92BC-C1E4-908059F1551C}" dt="2023-06-21T19:47:39.447" v="2" actId="20577"/>
          <ac:spMkLst>
            <pc:docMk/>
            <pc:sldMk cId="2951456098" sldId="490"/>
            <ac:spMk id="4" creationId="{33F02EFB-4594-F8A7-1EF9-48E890DE7B15}"/>
          </ac:spMkLst>
        </pc:spChg>
      </pc:sldChg>
    </pc:docChg>
  </pc:docChgLst>
</pc:chgInfo>
</file>

<file path=ppt/comments/modernComment_100_38119D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D105DCB-6F96-4116-BF8F-C9AF53F3D6C1}" authorId="{EC4F58FE-DA04-D761-DAC8-E34519A8F2B6}" status="resolved" created="2021-12-08T20:26:34.601" complete="100000">
    <pc:sldMkLst xmlns:pc="http://schemas.microsoft.com/office/powerpoint/2013/main/command">
      <pc:docMk/>
      <pc:sldMk cId="58792406" sldId="256"/>
    </pc:sldMkLst>
    <p188:txBody>
      <a:bodyPr/>
      <a:lstStyle/>
      <a:p>
        <a:r>
          <a:rPr lang="es-ES"/>
          <a:t>no quisiera que el mapa se vuelva un elemento permanente y no debería estar en la portada de nuestra presentación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385A9-19D8-454E-881B-EC9DC2CA071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0298A-A03F-418F-998A-F7CA54F8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894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066CC-A6A2-44F3-B1B5-3ACDB18E5413}" type="datetimeFigureOut">
              <a:rPr lang="id-ID" smtClean="0"/>
              <a:t>21/06/2023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F4BB0-DE69-4039-8358-2F9C0C96578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01859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747230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663541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569985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822883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29218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412213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10270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2934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9775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20987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05860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43093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86125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28543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30852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63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25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99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1392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663597"/>
            <a:ext cx="12192000" cy="243704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70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85900" y="2395726"/>
            <a:ext cx="2843213" cy="28432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14861" y="2395725"/>
            <a:ext cx="2843213" cy="28432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743822" y="2395724"/>
            <a:ext cx="2843213" cy="28432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93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203728" y="2143125"/>
            <a:ext cx="3339823" cy="471487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985382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114549" y="2249578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257674" y="2249578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400799" y="2249578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543924" y="2249578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114549" y="4404392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4257674" y="4404392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400799" y="4404392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8543924" y="4404392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490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671639" y="2537371"/>
            <a:ext cx="4163214" cy="3146903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9222562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122614" y="3318038"/>
            <a:ext cx="614365" cy="61436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819075" y="2703673"/>
            <a:ext cx="614365" cy="61436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535134" y="3298172"/>
            <a:ext cx="614365" cy="61436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9118190" y="2683806"/>
            <a:ext cx="614365" cy="61436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109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549793" y="2190595"/>
            <a:ext cx="2891240" cy="1837416"/>
          </a:xfrm>
          <a:prstGeom prst="rect">
            <a:avLst/>
          </a:prstGeom>
        </p:spPr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504033" y="2190595"/>
            <a:ext cx="3779246" cy="1837416"/>
          </a:xfrm>
          <a:prstGeom prst="rect">
            <a:avLst/>
          </a:prstGeom>
        </p:spPr>
      </p:sp>
      <p:sp>
        <p:nvSpPr>
          <p:cNvPr id="11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193629" y="4091896"/>
            <a:ext cx="4386664" cy="1837416"/>
          </a:xfrm>
          <a:prstGeom prst="rect">
            <a:avLst/>
          </a:prstGeom>
        </p:spPr>
      </p:sp>
      <p:sp>
        <p:nvSpPr>
          <p:cNvPr id="1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549793" y="4091896"/>
            <a:ext cx="2262590" cy="1837416"/>
          </a:xfrm>
          <a:prstGeom prst="rect">
            <a:avLst/>
          </a:prstGeom>
        </p:spPr>
      </p:sp>
      <p:sp>
        <p:nvSpPr>
          <p:cNvPr id="1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3869532" y="4091894"/>
            <a:ext cx="2266948" cy="1837416"/>
          </a:xfrm>
          <a:prstGeom prst="rect">
            <a:avLst/>
          </a:prstGeom>
        </p:spPr>
      </p:sp>
      <p:sp>
        <p:nvSpPr>
          <p:cNvPr id="1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29812" y="2190595"/>
            <a:ext cx="2250481" cy="183741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764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609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3672114"/>
            <a:ext cx="2438400" cy="2438400"/>
          </a:xfrm>
          <a:prstGeom prst="rect">
            <a:avLst/>
          </a:prstGeom>
        </p:spPr>
      </p:sp>
      <p:sp>
        <p:nvSpPr>
          <p:cNvPr id="11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438400" y="3672114"/>
            <a:ext cx="2438400" cy="2438400"/>
          </a:xfrm>
          <a:prstGeom prst="rect">
            <a:avLst/>
          </a:prstGeom>
        </p:spPr>
      </p:sp>
      <p:sp>
        <p:nvSpPr>
          <p:cNvPr id="12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876800" y="3672114"/>
            <a:ext cx="2438400" cy="2438400"/>
          </a:xfrm>
          <a:prstGeom prst="rect">
            <a:avLst/>
          </a:prstGeom>
        </p:spPr>
      </p:sp>
      <p:sp>
        <p:nvSpPr>
          <p:cNvPr id="13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7315200" y="3672114"/>
            <a:ext cx="2438400" cy="2438400"/>
          </a:xfrm>
          <a:prstGeom prst="rect">
            <a:avLst/>
          </a:prstGeom>
        </p:spPr>
      </p:sp>
      <p:sp>
        <p:nvSpPr>
          <p:cNvPr id="14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9753600" y="3672114"/>
            <a:ext cx="2438400" cy="243840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4335046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291769" y="2298744"/>
            <a:ext cx="3004457" cy="2882855"/>
          </a:xfrm>
          <a:prstGeom prst="rect">
            <a:avLst/>
          </a:prstGeom>
        </p:spPr>
      </p:sp>
      <p:sp>
        <p:nvSpPr>
          <p:cNvPr id="7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625067" y="2298744"/>
            <a:ext cx="3004457" cy="2882855"/>
          </a:xfrm>
          <a:prstGeom prst="rect">
            <a:avLst/>
          </a:prstGeom>
        </p:spPr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7958363" y="2298744"/>
            <a:ext cx="3004457" cy="288285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092362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1323837" y="233566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3947974" y="4225636"/>
            <a:ext cx="2425122" cy="1699265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 bwMode="auto">
          <a:xfrm>
            <a:off x="3947974" y="2335667"/>
            <a:ext cx="2425122" cy="1699265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7147550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8569184" y="233566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5941733" y="4225636"/>
            <a:ext cx="2425122" cy="1699265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 bwMode="auto">
          <a:xfrm>
            <a:off x="5941733" y="2335667"/>
            <a:ext cx="2425122" cy="1699265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7900861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/>
          <p:cNvSpPr>
            <a:spLocks noGrp="1"/>
          </p:cNvSpPr>
          <p:nvPr>
            <p:ph type="pic" sz="quarter" idx="12"/>
          </p:nvPr>
        </p:nvSpPr>
        <p:spPr bwMode="auto">
          <a:xfrm>
            <a:off x="6095999" y="224332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972347" y="224332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8" name="Picture Placeholder 1"/>
          <p:cNvSpPr>
            <a:spLocks noGrp="1"/>
          </p:cNvSpPr>
          <p:nvPr>
            <p:ph type="pic" sz="quarter" idx="11"/>
          </p:nvPr>
        </p:nvSpPr>
        <p:spPr bwMode="auto">
          <a:xfrm>
            <a:off x="3534173" y="224332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0" name="Picture Placeholder 1"/>
          <p:cNvSpPr>
            <a:spLocks noGrp="1"/>
          </p:cNvSpPr>
          <p:nvPr>
            <p:ph type="pic" sz="quarter" idx="13"/>
          </p:nvPr>
        </p:nvSpPr>
        <p:spPr bwMode="auto">
          <a:xfrm>
            <a:off x="8657825" y="224332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2602764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12192000" cy="3255818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988123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6082145" cy="6858000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4915167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554182" y="595116"/>
            <a:ext cx="11083636" cy="5667768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911049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52"/>
          </p:nvPr>
        </p:nvSpPr>
        <p:spPr>
          <a:xfrm>
            <a:off x="3305694" y="2355619"/>
            <a:ext cx="2133600" cy="2133600"/>
          </a:xfrm>
          <a:prstGeom prst="ellipse">
            <a:avLst/>
          </a:prstGeom>
        </p:spPr>
      </p:sp>
      <p:sp>
        <p:nvSpPr>
          <p:cNvPr id="4" name="Picture Placeholder 3"/>
          <p:cNvSpPr>
            <a:spLocks noGrp="1"/>
          </p:cNvSpPr>
          <p:nvPr>
            <p:ph type="pic" sz="quarter" idx="51"/>
          </p:nvPr>
        </p:nvSpPr>
        <p:spPr>
          <a:xfrm>
            <a:off x="6963294" y="2355619"/>
            <a:ext cx="2133600" cy="2133600"/>
          </a:xfrm>
          <a:prstGeom prst="ellipse">
            <a:avLst/>
          </a:prstGeom>
        </p:spPr>
      </p:sp>
    </p:spTree>
    <p:extLst>
      <p:ext uri="{BB962C8B-B14F-4D97-AF65-F5344CB8AC3E}">
        <p14:creationId xmlns:p14="http://schemas.microsoft.com/office/powerpoint/2010/main" val="17906949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52"/>
          </p:nvPr>
        </p:nvSpPr>
        <p:spPr>
          <a:xfrm>
            <a:off x="1424247" y="2053590"/>
            <a:ext cx="1939636" cy="1939636"/>
          </a:xfrm>
          <a:prstGeom prst="ellipse">
            <a:avLst/>
          </a:prstGeom>
        </p:spPr>
      </p:sp>
    </p:spTree>
    <p:extLst>
      <p:ext uri="{BB962C8B-B14F-4D97-AF65-F5344CB8AC3E}">
        <p14:creationId xmlns:p14="http://schemas.microsoft.com/office/powerpoint/2010/main" val="418750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673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6082145" cy="6858000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4692693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0885502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5890989" y="2292914"/>
            <a:ext cx="4697188" cy="1567933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" name="Picture Placeholder 1"/>
          <p:cNvSpPr>
            <a:spLocks noGrp="1"/>
          </p:cNvSpPr>
          <p:nvPr>
            <p:ph type="pic" sz="quarter" idx="11"/>
          </p:nvPr>
        </p:nvSpPr>
        <p:spPr bwMode="auto">
          <a:xfrm>
            <a:off x="5890989" y="3989709"/>
            <a:ext cx="2282167" cy="1567933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0" name="Picture Placeholder 1"/>
          <p:cNvSpPr>
            <a:spLocks noGrp="1"/>
          </p:cNvSpPr>
          <p:nvPr>
            <p:ph type="pic" sz="quarter" idx="12"/>
          </p:nvPr>
        </p:nvSpPr>
        <p:spPr bwMode="auto">
          <a:xfrm>
            <a:off x="8306010" y="3989709"/>
            <a:ext cx="2282167" cy="1567933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158208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817919" y="2354428"/>
            <a:ext cx="2095500" cy="1508760"/>
          </a:xfrm>
          <a:prstGeom prst="rect">
            <a:avLst/>
          </a:prstGeom>
        </p:spPr>
      </p:sp>
      <p:sp>
        <p:nvSpPr>
          <p:cNvPr id="4" name="Picture Placeholder 3"/>
          <p:cNvSpPr>
            <a:spLocks noGrp="1"/>
          </p:cNvSpPr>
          <p:nvPr>
            <p:ph type="pic" sz="quarter" idx="4294967295"/>
          </p:nvPr>
        </p:nvSpPr>
        <p:spPr>
          <a:xfrm>
            <a:off x="4019391" y="2354428"/>
            <a:ext cx="2095500" cy="1508760"/>
          </a:xfrm>
          <a:prstGeom prst="rect">
            <a:avLst/>
          </a:prstGeom>
        </p:spPr>
      </p:sp>
      <p:sp>
        <p:nvSpPr>
          <p:cNvPr id="5" name="Picture Placeholder 4"/>
          <p:cNvSpPr>
            <a:spLocks noGrp="1"/>
          </p:cNvSpPr>
          <p:nvPr>
            <p:ph type="pic" sz="quarter" idx="4294967295"/>
          </p:nvPr>
        </p:nvSpPr>
        <p:spPr>
          <a:xfrm>
            <a:off x="6220863" y="2354428"/>
            <a:ext cx="2095500" cy="1508760"/>
          </a:xfrm>
          <a:prstGeom prst="rect">
            <a:avLst/>
          </a:prstGeom>
        </p:spPr>
      </p:sp>
      <p:sp>
        <p:nvSpPr>
          <p:cNvPr id="6" name="Picture Placeholder 10"/>
          <p:cNvSpPr>
            <a:spLocks noGrp="1"/>
          </p:cNvSpPr>
          <p:nvPr>
            <p:ph type="pic" sz="quarter" idx="4294967295"/>
          </p:nvPr>
        </p:nvSpPr>
        <p:spPr>
          <a:xfrm>
            <a:off x="8422335" y="2354428"/>
            <a:ext cx="2095500" cy="150876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8137407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012135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257502" y="2395727"/>
            <a:ext cx="2438400" cy="3464544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4986073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3311236"/>
            <a:ext cx="12192000" cy="3546763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6242219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3150796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4988858" y="3106271"/>
            <a:ext cx="2266183" cy="3966882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8612371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7922871" y="1769840"/>
            <a:ext cx="1898248" cy="3225353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553421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2864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2328863" y="4202119"/>
            <a:ext cx="2255153" cy="3966882"/>
          </a:xfrm>
          <a:prstGeom prst="rect">
            <a:avLst/>
          </a:prstGeom>
        </p:spPr>
      </p:sp>
      <p:sp>
        <p:nvSpPr>
          <p:cNvPr id="7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4926590" y="3000145"/>
            <a:ext cx="2255153" cy="3966882"/>
          </a:xfrm>
          <a:prstGeom prst="rect">
            <a:avLst/>
          </a:prstGeom>
        </p:spPr>
      </p:sp>
      <p:sp>
        <p:nvSpPr>
          <p:cNvPr id="8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7527575" y="4220532"/>
            <a:ext cx="2255153" cy="3966882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7234127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8739679" y="1505368"/>
            <a:ext cx="1888348" cy="334395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0277915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156447" y="2124635"/>
            <a:ext cx="2752165" cy="473336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69560917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419923" y="2057729"/>
            <a:ext cx="3382536" cy="216486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70103122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7715833" y="2071053"/>
            <a:ext cx="3382536" cy="216486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59230334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068646" y="1865313"/>
            <a:ext cx="3382536" cy="216486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53136150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7006361" y="2117318"/>
            <a:ext cx="3382536" cy="216486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109588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66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5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83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83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80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2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670" r:id="rId13"/>
    <p:sldLayoutId id="2147483681" r:id="rId14"/>
    <p:sldLayoutId id="2147483713" r:id="rId15"/>
    <p:sldLayoutId id="2147483714" r:id="rId16"/>
    <p:sldLayoutId id="2147483715" r:id="rId17"/>
    <p:sldLayoutId id="2147483736" r:id="rId18"/>
    <p:sldLayoutId id="2147483737" r:id="rId19"/>
    <p:sldLayoutId id="2147483738" r:id="rId20"/>
    <p:sldLayoutId id="2147483739" r:id="rId21"/>
    <p:sldLayoutId id="2147483740" r:id="rId22"/>
    <p:sldLayoutId id="2147483741" r:id="rId23"/>
    <p:sldLayoutId id="2147483742" r:id="rId24"/>
    <p:sldLayoutId id="2147483743" r:id="rId25"/>
    <p:sldLayoutId id="2147483744" r:id="rId26"/>
    <p:sldLayoutId id="2147483745" r:id="rId27"/>
    <p:sldLayoutId id="2147483746" r:id="rId28"/>
    <p:sldLayoutId id="2147483747" r:id="rId29"/>
    <p:sldLayoutId id="2147483748" r:id="rId30"/>
    <p:sldLayoutId id="2147483749" r:id="rId31"/>
    <p:sldLayoutId id="2147483750" r:id="rId32"/>
    <p:sldLayoutId id="2147483751" r:id="rId33"/>
    <p:sldLayoutId id="2147483752" r:id="rId34"/>
    <p:sldLayoutId id="2147483753" r:id="rId35"/>
    <p:sldLayoutId id="2147483754" r:id="rId36"/>
    <p:sldLayoutId id="2147483755" r:id="rId37"/>
    <p:sldLayoutId id="2147483756" r:id="rId38"/>
    <p:sldLayoutId id="2147483757" r:id="rId39"/>
    <p:sldLayoutId id="2147483758" r:id="rId40"/>
    <p:sldLayoutId id="2147483759" r:id="rId41"/>
    <p:sldLayoutId id="2147483760" r:id="rId42"/>
    <p:sldLayoutId id="2147483761" r:id="rId43"/>
    <p:sldLayoutId id="2147483762" r:id="rId44"/>
    <p:sldLayoutId id="2147483763" r:id="rId45"/>
    <p:sldLayoutId id="2147483764" r:id="rId4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0_38119D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emf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emf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04698F19-E78E-487B-3884-3091408BC336}"/>
              </a:ext>
            </a:extLst>
          </p:cNvPr>
          <p:cNvSpPr txBox="1"/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B2E9B499-BD08-9CCE-FF8F-7091BE2441F0}"/>
              </a:ext>
            </a:extLst>
          </p:cNvPr>
          <p:cNvSpPr txBox="1"/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124BC2C-FA46-4095-BE78-EDC7C6C46859}"/>
              </a:ext>
            </a:extLst>
          </p:cNvPr>
          <p:cNvSpPr txBox="1">
            <a:spLocks/>
          </p:cNvSpPr>
          <p:nvPr/>
        </p:nvSpPr>
        <p:spPr>
          <a:xfrm>
            <a:off x="1524000" y="85632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6600" b="1" dirty="0">
                <a:solidFill>
                  <a:schemeClr val="accent5">
                    <a:lumMod val="50000"/>
                  </a:schemeClr>
                </a:solidFill>
              </a:rPr>
              <a:t>Sesión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F648ED21-2124-4408-9AD3-99343DDDF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s-ES" sz="3600" dirty="0"/>
              <a:t>Pruebas unitarias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D7A96F3D-91B8-4FE5-8682-91BEE0F8E7F0}"/>
              </a:ext>
            </a:extLst>
          </p:cNvPr>
          <p:cNvCxnSpPr/>
          <p:nvPr/>
        </p:nvCxnSpPr>
        <p:spPr>
          <a:xfrm>
            <a:off x="2142978" y="3243925"/>
            <a:ext cx="790604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9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  <p:extLst>
    <p:ext uri="{6950BFC3-D8DA-4A85-94F7-54DA5524770B}">
      <p188:commentRel xmlns:p188="http://schemas.microsoft.com/office/powerpoint/2018/8/main" r:id="rId3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F02EFB-4594-F8A7-1EF9-48E890DE7B15}"/>
              </a:ext>
            </a:extLst>
          </p:cNvPr>
          <p:cNvSpPr txBox="1"/>
          <p:nvPr/>
        </p:nvSpPr>
        <p:spPr>
          <a:xfrm>
            <a:off x="3636993" y="580892"/>
            <a:ext cx="49180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sz="2800" dirty="0"/>
              <a:t>Patron de pruebas unitarias AAA</a:t>
            </a:r>
          </a:p>
          <a:p>
            <a:endParaRPr lang="en-CO" sz="2800" dirty="0"/>
          </a:p>
        </p:txBody>
      </p:sp>
      <p:pic>
        <p:nvPicPr>
          <p:cNvPr id="13314" name="Picture 2" descr="Using Arrange-Act-Assert Pattern And Assertions In NUnit">
            <a:extLst>
              <a:ext uri="{FF2B5EF4-FFF2-40B4-BE49-F238E27FC236}">
                <a16:creationId xmlns:a16="http://schemas.microsoft.com/office/drawing/2014/main" id="{00C0E537-8145-D25A-F306-F4B893043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599" y="1746250"/>
            <a:ext cx="4876800" cy="321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72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F02EFB-4594-F8A7-1EF9-48E890DE7B15}"/>
              </a:ext>
            </a:extLst>
          </p:cNvPr>
          <p:cNvSpPr txBox="1"/>
          <p:nvPr/>
        </p:nvSpPr>
        <p:spPr>
          <a:xfrm>
            <a:off x="4605110" y="610659"/>
            <a:ext cx="2981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sz="2800" dirty="0"/>
              <a:t>Que son los mocks </a:t>
            </a:r>
          </a:p>
        </p:txBody>
      </p:sp>
      <p:pic>
        <p:nvPicPr>
          <p:cNvPr id="8194" name="Picture 2" descr="Introducción a las Pruebas Unitarias (Unit Testing) con JUnit y Mockito -  Java desde 0">
            <a:extLst>
              <a:ext uri="{FF2B5EF4-FFF2-40B4-BE49-F238E27FC236}">
                <a16:creationId xmlns:a16="http://schemas.microsoft.com/office/drawing/2014/main" id="{76E8A7B0-9F7B-F154-9EFC-9E32CE16C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768" y="1287399"/>
            <a:ext cx="6675120" cy="4283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9344AF-D20E-47BF-27C5-32AF2F241DE2}"/>
              </a:ext>
            </a:extLst>
          </p:cNvPr>
          <p:cNvSpPr txBox="1"/>
          <p:nvPr/>
        </p:nvSpPr>
        <p:spPr>
          <a:xfrm>
            <a:off x="8115300" y="2828835"/>
            <a:ext cx="34415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Servicios externos</a:t>
            </a:r>
          </a:p>
          <a:p>
            <a:pPr marL="342900" indent="-342900">
              <a:buAutoNum type="arabicParenR"/>
            </a:pPr>
            <a:r>
              <a:rPr lang="en-US" dirty="0"/>
              <a:t>H</a:t>
            </a:r>
            <a:r>
              <a:rPr lang="en-CO" dirty="0"/>
              <a:t>tttps request a otros servicios</a:t>
            </a:r>
          </a:p>
          <a:p>
            <a:pPr marL="342900" indent="-342900">
              <a:buAutoNum type="arabicParenR"/>
            </a:pPr>
            <a:r>
              <a:rPr lang="en-CO" dirty="0"/>
              <a:t>Poner mensajes en una cola</a:t>
            </a:r>
          </a:p>
          <a:p>
            <a:r>
              <a:rPr lang="en-CO" dirty="0"/>
              <a:t>Bases de datos.</a:t>
            </a:r>
          </a:p>
        </p:txBody>
      </p:sp>
    </p:spTree>
    <p:extLst>
      <p:ext uri="{BB962C8B-B14F-4D97-AF65-F5344CB8AC3E}">
        <p14:creationId xmlns:p14="http://schemas.microsoft.com/office/powerpoint/2010/main" val="3883662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F02EFB-4594-F8A7-1EF9-48E890DE7B15}"/>
              </a:ext>
            </a:extLst>
          </p:cNvPr>
          <p:cNvSpPr txBox="1"/>
          <p:nvPr/>
        </p:nvSpPr>
        <p:spPr>
          <a:xfrm>
            <a:off x="4715974" y="490537"/>
            <a:ext cx="2760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sz="2800" dirty="0"/>
              <a:t>Metodos en JUnit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5EC6972-B886-C5B8-9D84-46B20AE086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295844"/>
              </p:ext>
            </p:extLst>
          </p:nvPr>
        </p:nvGraphicFramePr>
        <p:xfrm>
          <a:off x="2032000" y="1103841"/>
          <a:ext cx="81280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6925095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23502352"/>
                    </a:ext>
                  </a:extLst>
                </a:gridCol>
              </a:tblGrid>
              <a:tr h="598864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@Test</a:t>
                      </a:r>
                      <a:endParaRPr lang="en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indica que </a:t>
                      </a:r>
                      <a:r>
                        <a:rPr lang="en-US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</a:t>
                      </a: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método</a:t>
                      </a: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que la </a:t>
                      </a:r>
                      <a:r>
                        <a:rPr lang="en-US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contiene</a:t>
                      </a: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es un test: expected y timeout.</a:t>
                      </a:r>
                      <a:endParaRPr lang="en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885425"/>
                  </a:ext>
                </a:extLst>
              </a:tr>
              <a:tr h="598864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@Before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en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ejecuta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método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que la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contiene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justo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antes de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cada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test.</a:t>
                      </a:r>
                      <a:endParaRPr lang="en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808582"/>
                  </a:ext>
                </a:extLst>
              </a:tr>
              <a:tr h="598864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@After</a:t>
                      </a:r>
                      <a:endParaRPr lang="en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ejecuta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método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que la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contiene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justo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después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cada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test.</a:t>
                      </a:r>
                      <a:endParaRPr lang="en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973902"/>
                  </a:ext>
                </a:extLst>
              </a:tr>
              <a:tr h="598864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BeforeClass</a:t>
                      </a:r>
                      <a:endParaRPr lang="en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ejecuta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método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estático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que la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contiene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justo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antes del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primer test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528436"/>
                  </a:ext>
                </a:extLst>
              </a:tr>
              <a:tr h="598864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AfterClass</a:t>
                      </a:r>
                      <a:endParaRPr lang="en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ejecuta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método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estático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que la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contiene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justo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después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 </a:t>
                      </a: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último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test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563004"/>
                  </a:ext>
                </a:extLst>
              </a:tr>
              <a:tr h="1368832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@Ignore</a:t>
                      </a:r>
                      <a:endParaRPr lang="en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evita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ejecución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 tests. No es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recomendable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uso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porque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puede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ocultar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test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fallidos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Si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dudamos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test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debe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estar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 no,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quizás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borrarlo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es la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mejor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las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decisiones</a:t>
                      </a:r>
                      <a:endParaRPr lang="en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102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336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F02EFB-4594-F8A7-1EF9-48E890DE7B15}"/>
              </a:ext>
            </a:extLst>
          </p:cNvPr>
          <p:cNvSpPr txBox="1"/>
          <p:nvPr/>
        </p:nvSpPr>
        <p:spPr>
          <a:xfrm>
            <a:off x="4715974" y="490537"/>
            <a:ext cx="2760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sz="2800" dirty="0"/>
              <a:t>Metodos en JUnit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5EC6972-B886-C5B8-9D84-46B20AE086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803913"/>
              </p:ext>
            </p:extLst>
          </p:nvPr>
        </p:nvGraphicFramePr>
        <p:xfrm>
          <a:off x="2031999" y="1865841"/>
          <a:ext cx="8128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6925095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23502352"/>
                    </a:ext>
                  </a:extLst>
                </a:gridCol>
              </a:tblGrid>
              <a:tr h="598864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assertTrue</a:t>
                      </a:r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assertFalse</a:t>
                      </a:r>
                      <a:endParaRPr lang="en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</a:t>
                      </a:r>
                      <a:r>
                        <a:rPr lang="en-US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condición</a:t>
                      </a: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</a:t>
                      </a:r>
                      <a:r>
                        <a:rPr lang="en-US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testear</a:t>
                      </a: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): </a:t>
                      </a:r>
                      <a:r>
                        <a:rPr lang="en-US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Comprueba</a:t>
                      </a: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que la </a:t>
                      </a:r>
                      <a:r>
                        <a:rPr lang="en-US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condición</a:t>
                      </a: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es </a:t>
                      </a:r>
                      <a:r>
                        <a:rPr lang="en-US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cierta</a:t>
                      </a: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 falsa.</a:t>
                      </a:r>
                      <a:endParaRPr lang="en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885425"/>
                  </a:ext>
                </a:extLst>
              </a:tr>
              <a:tr h="598864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assertEquals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assertNotEquals</a:t>
                      </a:r>
                      <a:endParaRPr lang="en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(valor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esperado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valor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obtenido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). Es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importante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valores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esperado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obtenido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808582"/>
                  </a:ext>
                </a:extLst>
              </a:tr>
              <a:tr h="598864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assertNull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assertNotNull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(object)</a:t>
                      </a:r>
                      <a:endParaRPr lang="en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Comprueba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que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objeto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obtenido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es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nulo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 no.</a:t>
                      </a:r>
                      <a:endParaRPr lang="en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973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3141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6E082C-A278-4689-BEE5-F67DB7675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440" y="748241"/>
            <a:ext cx="10515600" cy="1325563"/>
          </a:xfrm>
        </p:spPr>
        <p:txBody>
          <a:bodyPr>
            <a:noAutofit/>
          </a:bodyPr>
          <a:lstStyle/>
          <a:p>
            <a:r>
              <a:rPr lang="es-ES" sz="6000" dirty="0"/>
              <a:t>Fuentes</a:t>
            </a:r>
            <a:endParaRPr lang="es-CO" sz="6000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983BA5EB-7B53-4267-96C0-B95E5C4FB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6325"/>
            <a:ext cx="10363200" cy="383266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CO" dirty="0"/>
              <a:t>https://</a:t>
            </a:r>
            <a:r>
              <a:rPr lang="es-CO" dirty="0" err="1"/>
              <a:t>blog.softtek.com</a:t>
            </a:r>
            <a:r>
              <a:rPr lang="es-CO" dirty="0"/>
              <a:t>/es/</a:t>
            </a:r>
            <a:r>
              <a:rPr lang="es-CO" dirty="0" err="1"/>
              <a:t>testing</a:t>
            </a:r>
            <a:r>
              <a:rPr lang="es-CO" dirty="0"/>
              <a:t>-unitario</a:t>
            </a:r>
          </a:p>
          <a:p>
            <a:pPr marL="514350" indent="-514350">
              <a:buFont typeface="+mj-lt"/>
              <a:buAutoNum type="arabicPeriod"/>
            </a:pPr>
            <a:endParaRPr lang="es-CO" dirty="0"/>
          </a:p>
          <a:p>
            <a:pPr marL="514350" indent="-514350">
              <a:buFont typeface="+mj-lt"/>
              <a:buAutoNum type="arabicPeriod"/>
            </a:pPr>
            <a:endParaRPr lang="es-CO" dirty="0"/>
          </a:p>
          <a:p>
            <a:pPr marL="514350" indent="-514350">
              <a:buFont typeface="+mj-lt"/>
              <a:buAutoNum type="arabicPeriod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7032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C102415B-16B3-4235-B273-0788EBFE71BD}"/>
              </a:ext>
            </a:extLst>
          </p:cNvPr>
          <p:cNvSpPr txBox="1"/>
          <p:nvPr/>
        </p:nvSpPr>
        <p:spPr>
          <a:xfrm>
            <a:off x="6486080" y="2633219"/>
            <a:ext cx="117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400" b="1">
                <a:solidFill>
                  <a:schemeClr val="bg1"/>
                </a:solidFill>
                <a:latin typeface="Montserrat SemiBold" panose="00000700000000000000" pitchFamily="50" charset="0"/>
                <a:ea typeface="Lato" charset="0"/>
                <a:cs typeface="Lato" charset="0"/>
              </a:rPr>
              <a:t>CONCEPT</a:t>
            </a:r>
            <a:endParaRPr lang="en-US" sz="1400" b="1">
              <a:solidFill>
                <a:schemeClr val="bg1"/>
              </a:solidFill>
              <a:latin typeface="Montserrat SemiBold" panose="00000700000000000000" pitchFamily="50" charset="0"/>
              <a:ea typeface="Lato" charset="0"/>
              <a:cs typeface="Lato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0AB5045-5C55-4090-B8D5-23552687ABFC}"/>
              </a:ext>
            </a:extLst>
          </p:cNvPr>
          <p:cNvSpPr txBox="1"/>
          <p:nvPr/>
        </p:nvSpPr>
        <p:spPr>
          <a:xfrm>
            <a:off x="7888167" y="1825009"/>
            <a:ext cx="117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400" b="1">
                <a:solidFill>
                  <a:schemeClr val="bg1"/>
                </a:solidFill>
                <a:latin typeface="Montserrat SemiBold" panose="00000700000000000000" pitchFamily="50" charset="0"/>
                <a:ea typeface="Lato" charset="0"/>
                <a:cs typeface="Lato" charset="0"/>
              </a:rPr>
              <a:t>STRATEGY</a:t>
            </a:r>
            <a:endParaRPr lang="en-US" sz="1400" b="1">
              <a:solidFill>
                <a:schemeClr val="bg1"/>
              </a:solidFill>
              <a:latin typeface="Montserrat SemiBold" panose="00000700000000000000" pitchFamily="50" charset="0"/>
              <a:ea typeface="Lato" charset="0"/>
              <a:cs typeface="Lato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A01183B-E863-43B0-B1D7-25B769A8020D}"/>
              </a:ext>
            </a:extLst>
          </p:cNvPr>
          <p:cNvSpPr txBox="1"/>
          <p:nvPr/>
        </p:nvSpPr>
        <p:spPr>
          <a:xfrm>
            <a:off x="9160435" y="2628049"/>
            <a:ext cx="117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400" b="1">
                <a:solidFill>
                  <a:schemeClr val="bg1"/>
                </a:solidFill>
                <a:latin typeface="Montserrat SemiBold" panose="00000700000000000000" pitchFamily="50" charset="0"/>
                <a:ea typeface="Lato" charset="0"/>
                <a:cs typeface="Lato" charset="0"/>
              </a:rPr>
              <a:t>PROMOTE</a:t>
            </a:r>
            <a:endParaRPr lang="en-US" sz="1400" b="1">
              <a:solidFill>
                <a:schemeClr val="bg1"/>
              </a:solidFill>
              <a:latin typeface="Montserrat SemiBold" panose="00000700000000000000" pitchFamily="50" charset="0"/>
              <a:ea typeface="Lato" charset="0"/>
              <a:cs typeface="Lato" charset="0"/>
            </a:endParaRPr>
          </a:p>
        </p:txBody>
      </p:sp>
      <p:pic>
        <p:nvPicPr>
          <p:cNvPr id="59" name="Imagen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750" y="760290"/>
            <a:ext cx="4643438" cy="1436838"/>
          </a:xfrm>
          <a:prstGeom prst="rect">
            <a:avLst/>
          </a:prstGeom>
        </p:spPr>
      </p:pic>
      <p:sp>
        <p:nvSpPr>
          <p:cNvPr id="80" name="Rectángulo 79"/>
          <p:cNvSpPr/>
          <p:nvPr/>
        </p:nvSpPr>
        <p:spPr>
          <a:xfrm>
            <a:off x="0" y="760289"/>
            <a:ext cx="487680" cy="14232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0" name="TextBox 3">
            <a:extLst>
              <a:ext uri="{FF2B5EF4-FFF2-40B4-BE49-F238E27FC236}">
                <a16:creationId xmlns:a16="http://schemas.microsoft.com/office/drawing/2014/main" id="{C4FBCA7C-7E66-427A-AE80-D1AA30F47C49}"/>
              </a:ext>
            </a:extLst>
          </p:cNvPr>
          <p:cNvSpPr txBox="1"/>
          <p:nvPr/>
        </p:nvSpPr>
        <p:spPr>
          <a:xfrm>
            <a:off x="208698" y="2469973"/>
            <a:ext cx="6019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pc="60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7268734">
            <a:off x="-170247" y="1176459"/>
            <a:ext cx="1019955" cy="685282"/>
          </a:xfrm>
          <a:prstGeom prst="rect">
            <a:avLst/>
          </a:prstGeom>
        </p:spPr>
      </p:pic>
      <p:sp>
        <p:nvSpPr>
          <p:cNvPr id="36" name="Rectángulo 35"/>
          <p:cNvSpPr/>
          <p:nvPr/>
        </p:nvSpPr>
        <p:spPr>
          <a:xfrm>
            <a:off x="711673" y="2584213"/>
            <a:ext cx="128394" cy="23520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907221" y="4008551"/>
            <a:ext cx="4923547" cy="29903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500" b="1" i="0" kern="1200" baseline="0" dirty="0">
                <a:solidFill>
                  <a:srgbClr val="002060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sz="3000" b="0" dirty="0" err="1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Corporación</a:t>
            </a:r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 MAKAIA</a:t>
            </a:r>
          </a:p>
          <a:p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Medellín, Colombia</a:t>
            </a:r>
          </a:p>
          <a:p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Carrera 43A – 34-155. </a:t>
            </a:r>
            <a:r>
              <a:rPr lang="en-US" sz="3000" b="0" dirty="0" err="1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Almacentro</a:t>
            </a:r>
            <a:endParaRPr lang="en-US" sz="3000" b="0" dirty="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  <a:p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Torre Norte, </a:t>
            </a:r>
            <a:r>
              <a:rPr lang="en-US" sz="3000" b="0" dirty="0" err="1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Oficina</a:t>
            </a:r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 701</a:t>
            </a:r>
          </a:p>
          <a:p>
            <a:r>
              <a:rPr lang="en-US" sz="3000" b="0" dirty="0" err="1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Teléfono</a:t>
            </a:r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: (+574) 448 03 74</a:t>
            </a:r>
          </a:p>
          <a:p>
            <a:r>
              <a:rPr lang="en-US" sz="3000" b="0" dirty="0" err="1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Móvil</a:t>
            </a:r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: (+57) 320 761 01 76</a:t>
            </a:r>
          </a:p>
          <a:p>
            <a:endParaRPr lang="en-US" sz="3200" b="0" dirty="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  <a:p>
            <a:endParaRPr lang="en-US" sz="3200" b="0" dirty="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  <a:p>
            <a:endParaRPr lang="en-US" sz="3200" dirty="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  <a:p>
            <a:endParaRPr lang="en-US" sz="3200" dirty="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  <a:p>
            <a:endParaRPr lang="en-US" sz="3200" dirty="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61" t="2212" r="24681" b="3006"/>
          <a:stretch/>
        </p:blipFill>
        <p:spPr>
          <a:xfrm>
            <a:off x="6486080" y="6279314"/>
            <a:ext cx="587960" cy="578686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328" y="6279315"/>
            <a:ext cx="578686" cy="578686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473" y="6279314"/>
            <a:ext cx="578686" cy="578686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15" t="8391" r="23915" b="7895"/>
          <a:stretch/>
        </p:blipFill>
        <p:spPr>
          <a:xfrm>
            <a:off x="8450447" y="6279314"/>
            <a:ext cx="580973" cy="578686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326" y="6075148"/>
            <a:ext cx="987017" cy="987017"/>
          </a:xfrm>
          <a:prstGeom prst="rect">
            <a:avLst/>
          </a:prstGeom>
        </p:spPr>
      </p:pic>
      <p:sp>
        <p:nvSpPr>
          <p:cNvPr id="23" name="Título 1"/>
          <p:cNvSpPr txBox="1">
            <a:spLocks/>
          </p:cNvSpPr>
          <p:nvPr/>
        </p:nvSpPr>
        <p:spPr>
          <a:xfrm>
            <a:off x="10054613" y="6261205"/>
            <a:ext cx="2697801" cy="596795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500" b="1" i="0" kern="1200" baseline="0" dirty="0">
                <a:solidFill>
                  <a:srgbClr val="002060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sz="3200" b="0">
                <a:solidFill>
                  <a:srgbClr val="7F7F7F"/>
                </a:solidFill>
                <a:latin typeface="Futura PT Cond Book"/>
                <a:ea typeface="Futura PT Cond Book" charset="0"/>
                <a:cs typeface="Futura PT Cond Book" charset="0"/>
              </a:rPr>
              <a:t>@</a:t>
            </a:r>
            <a:r>
              <a:rPr lang="en-US" sz="3200" b="0">
                <a:solidFill>
                  <a:schemeClr val="accent5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makaiaorg</a:t>
            </a:r>
          </a:p>
          <a:p>
            <a:endParaRPr lang="en-US" sz="3200" b="0">
              <a:solidFill>
                <a:srgbClr val="7F7F7F"/>
              </a:solidFill>
              <a:latin typeface="Futura PT Cond Book" charset="0"/>
              <a:ea typeface="Futura PT Cond Book" charset="0"/>
              <a:cs typeface="Futura PT Cond Book" charset="0"/>
            </a:endParaRPr>
          </a:p>
          <a:p>
            <a:endParaRPr lang="en-US" sz="3200" b="0">
              <a:solidFill>
                <a:srgbClr val="7F7F7F"/>
              </a:solidFill>
              <a:latin typeface="Futura PT Cond Book" charset="0"/>
              <a:ea typeface="Futura PT Cond Book" charset="0"/>
              <a:cs typeface="Futura PT Cond Book" charset="0"/>
            </a:endParaRPr>
          </a:p>
          <a:p>
            <a:endParaRPr lang="en-US" sz="3200" b="0">
              <a:solidFill>
                <a:srgbClr val="7F7F7F"/>
              </a:solidFill>
              <a:latin typeface="Futura PT Cond Book" charset="0"/>
              <a:ea typeface="Futura PT Cond Book" charset="0"/>
              <a:cs typeface="Futura PT Cond Book" charset="0"/>
            </a:endParaRPr>
          </a:p>
          <a:p>
            <a:endParaRPr lang="en-US" sz="3200">
              <a:latin typeface="Futura PT Cond Book" charset="0"/>
              <a:ea typeface="Futura PT Cond Book" charset="0"/>
              <a:cs typeface="Futura PT Cond Book" charset="0"/>
            </a:endParaRPr>
          </a:p>
          <a:p>
            <a:endParaRPr lang="en-US" sz="3200">
              <a:latin typeface="Futura PT Cond Book" charset="0"/>
              <a:ea typeface="Futura PT Cond Book" charset="0"/>
              <a:cs typeface="Futura PT Cond Book" charset="0"/>
            </a:endParaRPr>
          </a:p>
          <a:p>
            <a:endParaRPr lang="en-US" sz="3200">
              <a:latin typeface="Futura PT Cond Book" charset="0"/>
              <a:ea typeface="Futura PT Cond Book" charset="0"/>
              <a:cs typeface="Futura PT Cond Book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997376" y="2803870"/>
            <a:ext cx="5786893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3600" dirty="0">
                <a:solidFill>
                  <a:schemeClr val="accent5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Info: comunicaciones@makaia.org</a:t>
            </a:r>
          </a:p>
        </p:txBody>
      </p:sp>
    </p:spTree>
    <p:extLst>
      <p:ext uri="{BB962C8B-B14F-4D97-AF65-F5344CB8AC3E}">
        <p14:creationId xmlns:p14="http://schemas.microsoft.com/office/powerpoint/2010/main" val="19871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pic>
        <p:nvPicPr>
          <p:cNvPr id="1026" name="Picture 2" descr="3 criterios clave para la automatización de pruebas de software">
            <a:extLst>
              <a:ext uri="{FF2B5EF4-FFF2-40B4-BE49-F238E27FC236}">
                <a16:creationId xmlns:a16="http://schemas.microsoft.com/office/drawing/2014/main" id="{0BDC56F2-B038-A579-BDD4-62B36BBD4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650" y="576196"/>
            <a:ext cx="8140700" cy="524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1620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pic>
        <p:nvPicPr>
          <p:cNvPr id="3074" name="Picture 2" descr="How to unit test and practice test-driven development - Codegrip">
            <a:extLst>
              <a:ext uri="{FF2B5EF4-FFF2-40B4-BE49-F238E27FC236}">
                <a16:creationId xmlns:a16="http://schemas.microsoft.com/office/drawing/2014/main" id="{E276B2A1-4F08-AFEF-5A64-E40AF1DCA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20902"/>
            <a:ext cx="12192000" cy="595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019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pic>
        <p:nvPicPr>
          <p:cNvPr id="5122" name="Picture 2" descr="JUnit · GitHub">
            <a:extLst>
              <a:ext uri="{FF2B5EF4-FFF2-40B4-BE49-F238E27FC236}">
                <a16:creationId xmlns:a16="http://schemas.microsoft.com/office/drawing/2014/main" id="{6582157E-1949-A0A0-1F61-FE41A5409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0" y="992846"/>
            <a:ext cx="3556000" cy="3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621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F02EFB-4594-F8A7-1EF9-48E890DE7B15}"/>
              </a:ext>
            </a:extLst>
          </p:cNvPr>
          <p:cNvSpPr txBox="1"/>
          <p:nvPr/>
        </p:nvSpPr>
        <p:spPr>
          <a:xfrm>
            <a:off x="2457906" y="576196"/>
            <a:ext cx="7067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sz="2800" dirty="0"/>
              <a:t>Pasos par realizar una prueba unitaria con Junit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31817C-E7BA-B665-CF40-EB5A1D09EF55}"/>
              </a:ext>
            </a:extLst>
          </p:cNvPr>
          <p:cNvSpPr txBox="1"/>
          <p:nvPr/>
        </p:nvSpPr>
        <p:spPr>
          <a:xfrm>
            <a:off x="182626" y="4570708"/>
            <a:ext cx="11826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b="1" i="0" dirty="0">
                <a:solidFill>
                  <a:srgbClr val="3C3C3C"/>
                </a:solidFill>
                <a:effectLst/>
                <a:latin typeface="GothamBook"/>
              </a:rPr>
              <a:t>@Before</a:t>
            </a:r>
            <a:r>
              <a:rPr lang="en-US" b="0" i="0" dirty="0">
                <a:solidFill>
                  <a:srgbClr val="3C3C3C"/>
                </a:solidFill>
                <a:effectLst/>
                <a:latin typeface="GothamBook"/>
              </a:rPr>
              <a:t>: </a:t>
            </a:r>
            <a:r>
              <a:rPr lang="en-US" b="0" i="0" dirty="0" err="1">
                <a:solidFill>
                  <a:srgbClr val="3C3C3C"/>
                </a:solidFill>
                <a:effectLst/>
                <a:latin typeface="GothamBook"/>
              </a:rPr>
              <a:t>ejecuta</a:t>
            </a:r>
            <a:r>
              <a:rPr lang="en-US" b="0" i="0" dirty="0">
                <a:solidFill>
                  <a:srgbClr val="3C3C3C"/>
                </a:solidFill>
                <a:effectLst/>
                <a:latin typeface="GothamBook"/>
              </a:rPr>
              <a:t> </a:t>
            </a:r>
            <a:r>
              <a:rPr lang="en-US" b="0" i="0" dirty="0" err="1">
                <a:solidFill>
                  <a:srgbClr val="3C3C3C"/>
                </a:solidFill>
                <a:effectLst/>
                <a:latin typeface="GothamBook"/>
              </a:rPr>
              <a:t>el</a:t>
            </a:r>
            <a:r>
              <a:rPr lang="en-US" b="0" i="0" dirty="0">
                <a:solidFill>
                  <a:srgbClr val="3C3C3C"/>
                </a:solidFill>
                <a:effectLst/>
                <a:latin typeface="GothamBook"/>
              </a:rPr>
              <a:t> </a:t>
            </a:r>
            <a:r>
              <a:rPr lang="en-US" b="0" i="0" dirty="0" err="1">
                <a:solidFill>
                  <a:srgbClr val="3C3C3C"/>
                </a:solidFill>
                <a:effectLst/>
                <a:latin typeface="GothamBook"/>
              </a:rPr>
              <a:t>método</a:t>
            </a:r>
            <a:r>
              <a:rPr lang="en-US" b="0" i="0" dirty="0">
                <a:solidFill>
                  <a:srgbClr val="3C3C3C"/>
                </a:solidFill>
                <a:effectLst/>
                <a:latin typeface="GothamBook"/>
              </a:rPr>
              <a:t> que la </a:t>
            </a:r>
            <a:r>
              <a:rPr lang="en-US" b="0" i="0" dirty="0" err="1">
                <a:solidFill>
                  <a:srgbClr val="3C3C3C"/>
                </a:solidFill>
                <a:effectLst/>
                <a:latin typeface="GothamBook"/>
              </a:rPr>
              <a:t>contiene</a:t>
            </a:r>
            <a:r>
              <a:rPr lang="en-US" b="0" i="0" dirty="0">
                <a:solidFill>
                  <a:srgbClr val="3C3C3C"/>
                </a:solidFill>
                <a:effectLst/>
                <a:latin typeface="GothamBook"/>
              </a:rPr>
              <a:t> </a:t>
            </a:r>
            <a:r>
              <a:rPr lang="en-US" b="0" i="0" dirty="0" err="1">
                <a:solidFill>
                  <a:srgbClr val="3C3C3C"/>
                </a:solidFill>
                <a:effectLst/>
                <a:latin typeface="GothamBook"/>
              </a:rPr>
              <a:t>justo</a:t>
            </a:r>
            <a:r>
              <a:rPr lang="en-US" b="0" i="0" dirty="0">
                <a:solidFill>
                  <a:srgbClr val="3C3C3C"/>
                </a:solidFill>
                <a:effectLst/>
                <a:latin typeface="GothamBook"/>
              </a:rPr>
              <a:t> antes de </a:t>
            </a:r>
            <a:r>
              <a:rPr lang="en-US" b="0" i="0" dirty="0" err="1">
                <a:solidFill>
                  <a:srgbClr val="3C3C3C"/>
                </a:solidFill>
                <a:effectLst/>
                <a:latin typeface="GothamBook"/>
              </a:rPr>
              <a:t>cada</a:t>
            </a:r>
            <a:r>
              <a:rPr lang="en-US" b="0" i="0" dirty="0">
                <a:solidFill>
                  <a:srgbClr val="3C3C3C"/>
                </a:solidFill>
                <a:effectLst/>
                <a:latin typeface="GothamBook"/>
              </a:rPr>
              <a:t> test, </a:t>
            </a:r>
            <a:r>
              <a:rPr lang="en-US" b="0" i="0" dirty="0" err="1">
                <a:solidFill>
                  <a:srgbClr val="3C3C3C"/>
                </a:solidFill>
                <a:effectLst/>
                <a:latin typeface="GothamBook"/>
              </a:rPr>
              <a:t>dirve</a:t>
            </a:r>
            <a:r>
              <a:rPr lang="en-US" b="0" i="0" dirty="0">
                <a:solidFill>
                  <a:srgbClr val="3C3C3C"/>
                </a:solidFill>
                <a:effectLst/>
                <a:latin typeface="GothamBook"/>
              </a:rPr>
              <a:t> para </a:t>
            </a:r>
            <a:r>
              <a:rPr lang="en-US" b="0" i="0" dirty="0" err="1">
                <a:solidFill>
                  <a:srgbClr val="3C3C3C"/>
                </a:solidFill>
                <a:effectLst/>
                <a:latin typeface="GothamBook"/>
              </a:rPr>
              <a:t>inicializar</a:t>
            </a:r>
            <a:r>
              <a:rPr lang="en-US" b="0" i="0" dirty="0">
                <a:solidFill>
                  <a:srgbClr val="3C3C3C"/>
                </a:solidFill>
                <a:effectLst/>
                <a:latin typeface="GothamBook"/>
              </a:rPr>
              <a:t> </a:t>
            </a:r>
            <a:r>
              <a:rPr lang="en-US" b="0" i="0" dirty="0" err="1">
                <a:solidFill>
                  <a:srgbClr val="3C3C3C"/>
                </a:solidFill>
                <a:effectLst/>
                <a:latin typeface="GothamBook"/>
              </a:rPr>
              <a:t>todas</a:t>
            </a:r>
            <a:r>
              <a:rPr lang="en-US" b="0" i="0" dirty="0">
                <a:solidFill>
                  <a:srgbClr val="3C3C3C"/>
                </a:solidFill>
                <a:effectLst/>
                <a:latin typeface="GothamBook"/>
              </a:rPr>
              <a:t> las </a:t>
            </a:r>
            <a:r>
              <a:rPr lang="en-US" b="0" i="0" dirty="0" err="1">
                <a:solidFill>
                  <a:srgbClr val="3C3C3C"/>
                </a:solidFill>
                <a:effectLst/>
                <a:latin typeface="GothamBook"/>
              </a:rPr>
              <a:t>dependencias</a:t>
            </a:r>
            <a:r>
              <a:rPr lang="en-US" b="0" i="0" dirty="0">
                <a:solidFill>
                  <a:srgbClr val="3C3C3C"/>
                </a:solidFill>
                <a:effectLst/>
                <a:latin typeface="GothamBook"/>
              </a:rPr>
              <a:t> de las </a:t>
            </a:r>
            <a:r>
              <a:rPr lang="en-US" b="0" i="0" dirty="0" err="1">
                <a:solidFill>
                  <a:srgbClr val="3C3C3C"/>
                </a:solidFill>
                <a:effectLst/>
                <a:latin typeface="GothamBook"/>
              </a:rPr>
              <a:t>clase</a:t>
            </a:r>
            <a:endParaRPr lang="en-US" b="0" i="0" dirty="0">
              <a:solidFill>
                <a:srgbClr val="3C3C3C"/>
              </a:solidFill>
              <a:effectLst/>
              <a:latin typeface="GothamBook"/>
            </a:endParaRPr>
          </a:p>
          <a:p>
            <a:endParaRPr lang="en-CO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76043C-33AB-1D11-4716-88F98638DC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8700" y="2011066"/>
            <a:ext cx="50546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617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F02EFB-4594-F8A7-1EF9-48E890DE7B15}"/>
              </a:ext>
            </a:extLst>
          </p:cNvPr>
          <p:cNvSpPr txBox="1"/>
          <p:nvPr/>
        </p:nvSpPr>
        <p:spPr>
          <a:xfrm>
            <a:off x="2457906" y="576196"/>
            <a:ext cx="7067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sz="2800" dirty="0"/>
              <a:t>Pasos par realizar una prueba unitaria con Junit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AA2CF1-1980-EA20-5A8C-D3B985F86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5650" y="1758721"/>
            <a:ext cx="5600700" cy="177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31817C-E7BA-B665-CF40-EB5A1D09EF55}"/>
              </a:ext>
            </a:extLst>
          </p:cNvPr>
          <p:cNvSpPr txBox="1"/>
          <p:nvPr/>
        </p:nvSpPr>
        <p:spPr>
          <a:xfrm>
            <a:off x="2564264" y="4570708"/>
            <a:ext cx="7063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3C3C3C"/>
                </a:solidFill>
                <a:effectLst/>
                <a:latin typeface="GothamBook"/>
              </a:rPr>
              <a:t>@Test</a:t>
            </a:r>
            <a:r>
              <a:rPr lang="en-US" b="0" i="0" dirty="0">
                <a:solidFill>
                  <a:srgbClr val="3C3C3C"/>
                </a:solidFill>
                <a:effectLst/>
                <a:latin typeface="GothamBook"/>
              </a:rPr>
              <a:t>: indica que </a:t>
            </a:r>
            <a:r>
              <a:rPr lang="en-US" b="0" i="0" dirty="0" err="1">
                <a:solidFill>
                  <a:srgbClr val="3C3C3C"/>
                </a:solidFill>
                <a:effectLst/>
                <a:latin typeface="GothamBook"/>
              </a:rPr>
              <a:t>el</a:t>
            </a:r>
            <a:r>
              <a:rPr lang="en-US" b="0" i="0" dirty="0">
                <a:solidFill>
                  <a:srgbClr val="3C3C3C"/>
                </a:solidFill>
                <a:effectLst/>
                <a:latin typeface="GothamBook"/>
              </a:rPr>
              <a:t> </a:t>
            </a:r>
            <a:r>
              <a:rPr lang="en-US" b="0" i="0" dirty="0" err="1">
                <a:solidFill>
                  <a:srgbClr val="3C3C3C"/>
                </a:solidFill>
                <a:effectLst/>
                <a:latin typeface="GothamBook"/>
              </a:rPr>
              <a:t>método</a:t>
            </a:r>
            <a:r>
              <a:rPr lang="en-US" b="0" i="0" dirty="0">
                <a:solidFill>
                  <a:srgbClr val="3C3C3C"/>
                </a:solidFill>
                <a:effectLst/>
                <a:latin typeface="GothamBook"/>
              </a:rPr>
              <a:t> que la </a:t>
            </a:r>
            <a:r>
              <a:rPr lang="en-US" b="0" i="0" dirty="0" err="1">
                <a:solidFill>
                  <a:srgbClr val="3C3C3C"/>
                </a:solidFill>
                <a:effectLst/>
                <a:latin typeface="GothamBook"/>
              </a:rPr>
              <a:t>contiene</a:t>
            </a:r>
            <a:r>
              <a:rPr lang="en-US" b="0" i="0" dirty="0">
                <a:solidFill>
                  <a:srgbClr val="3C3C3C"/>
                </a:solidFill>
                <a:effectLst/>
                <a:latin typeface="GothamBook"/>
              </a:rPr>
              <a:t> es un test: expected y </a:t>
            </a:r>
            <a:r>
              <a:rPr lang="en-US" b="0" i="0" dirty="0" err="1">
                <a:solidFill>
                  <a:srgbClr val="3C3C3C"/>
                </a:solidFill>
                <a:effectLst/>
                <a:latin typeface="GothamBook"/>
              </a:rPr>
              <a:t>timeo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247546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F02EFB-4594-F8A7-1EF9-48E890DE7B15}"/>
              </a:ext>
            </a:extLst>
          </p:cNvPr>
          <p:cNvSpPr txBox="1"/>
          <p:nvPr/>
        </p:nvSpPr>
        <p:spPr>
          <a:xfrm>
            <a:off x="2457906" y="576196"/>
            <a:ext cx="7232044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CO" sz="2800" dirty="0"/>
              <a:t>Pasos</a:t>
            </a:r>
            <a:r>
              <a:rPr lang="en-CO" sz="2800"/>
              <a:t> para </a:t>
            </a:r>
            <a:r>
              <a:rPr lang="en-CO" sz="2800" dirty="0" err="1"/>
              <a:t>realizar</a:t>
            </a:r>
            <a:r>
              <a:rPr lang="en-CO" sz="2800" dirty="0"/>
              <a:t> </a:t>
            </a:r>
            <a:r>
              <a:rPr lang="en-CO" sz="2800" dirty="0" err="1"/>
              <a:t>una</a:t>
            </a:r>
            <a:r>
              <a:rPr lang="en-CO" sz="2800" dirty="0"/>
              <a:t> </a:t>
            </a:r>
            <a:r>
              <a:rPr lang="en-CO" sz="2800" dirty="0" err="1"/>
              <a:t>prueba</a:t>
            </a:r>
            <a:r>
              <a:rPr lang="en-CO" sz="2800" dirty="0"/>
              <a:t> </a:t>
            </a:r>
            <a:r>
              <a:rPr lang="en-CO" sz="2800" dirty="0" err="1"/>
              <a:t>unitaria</a:t>
            </a:r>
            <a:r>
              <a:rPr lang="en-CO" sz="2800" dirty="0"/>
              <a:t> con Junit</a:t>
            </a:r>
          </a:p>
        </p:txBody>
      </p:sp>
      <p:pic>
        <p:nvPicPr>
          <p:cNvPr id="6146" name="Picture 2" descr="Introduction to Unit Testing and its Advantages - TestingDocs.com">
            <a:extLst>
              <a:ext uri="{FF2B5EF4-FFF2-40B4-BE49-F238E27FC236}">
                <a16:creationId xmlns:a16="http://schemas.microsoft.com/office/drawing/2014/main" id="{893790A9-576C-CE7C-F4AA-95862C732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534" y="1567871"/>
            <a:ext cx="6942931" cy="393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1456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F02EFB-4594-F8A7-1EF9-48E890DE7B15}"/>
              </a:ext>
            </a:extLst>
          </p:cNvPr>
          <p:cNvSpPr txBox="1"/>
          <p:nvPr/>
        </p:nvSpPr>
        <p:spPr>
          <a:xfrm>
            <a:off x="3636993" y="580892"/>
            <a:ext cx="49180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sz="2800" dirty="0"/>
              <a:t>Patron de pruebas unitarias AAA</a:t>
            </a:r>
          </a:p>
          <a:p>
            <a:endParaRPr lang="en-CO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B8975F-E269-8815-A901-87BEBB34A7EA}"/>
              </a:ext>
            </a:extLst>
          </p:cNvPr>
          <p:cNvSpPr txBox="1"/>
          <p:nvPr/>
        </p:nvSpPr>
        <p:spPr>
          <a:xfrm>
            <a:off x="3047999" y="135838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O" sz="1800" dirty="0"/>
              <a:t>Arrange: </a:t>
            </a:r>
            <a:r>
              <a:rPr lang="en-US" sz="1400" dirty="0" err="1"/>
              <a:t>Realice</a:t>
            </a:r>
            <a:r>
              <a:rPr lang="en-US" sz="1400" dirty="0"/>
              <a:t> la </a:t>
            </a:r>
            <a:r>
              <a:rPr lang="en-US" sz="1400" dirty="0" err="1"/>
              <a:t>configuración</a:t>
            </a:r>
            <a:r>
              <a:rPr lang="en-US" sz="1400" dirty="0"/>
              <a:t> y la </a:t>
            </a:r>
            <a:r>
              <a:rPr lang="en-US" sz="1400" dirty="0" err="1"/>
              <a:t>inicialización</a:t>
            </a:r>
            <a:r>
              <a:rPr lang="en-US" sz="1400" dirty="0"/>
              <a:t> </a:t>
            </a:r>
            <a:r>
              <a:rPr lang="en-US" sz="1400" dirty="0" err="1"/>
              <a:t>necesarias</a:t>
            </a:r>
            <a:r>
              <a:rPr lang="en-US" sz="1400" dirty="0"/>
              <a:t> para la </a:t>
            </a:r>
            <a:r>
              <a:rPr lang="en-US" sz="1400" dirty="0" err="1"/>
              <a:t>prueba</a:t>
            </a:r>
            <a:r>
              <a:rPr lang="en-US" sz="1400" dirty="0"/>
              <a:t>.</a:t>
            </a:r>
            <a:endParaRPr lang="en-CO" sz="1800" dirty="0"/>
          </a:p>
          <a:p>
            <a:r>
              <a:rPr lang="en-CO" sz="1800" dirty="0"/>
              <a:t>Act: </a:t>
            </a:r>
            <a:r>
              <a:rPr lang="en-US" sz="1400" dirty="0" err="1"/>
              <a:t>Tomar</a:t>
            </a:r>
            <a:r>
              <a:rPr lang="en-US" sz="1400" dirty="0"/>
              <a:t> la(s) </a:t>
            </a:r>
            <a:r>
              <a:rPr lang="en-US" sz="1400" dirty="0" err="1"/>
              <a:t>acción</a:t>
            </a:r>
            <a:r>
              <a:rPr lang="en-US" sz="1400" dirty="0"/>
              <a:t>(es) </a:t>
            </a:r>
            <a:r>
              <a:rPr lang="en-US" sz="1400" dirty="0" err="1"/>
              <a:t>requerida</a:t>
            </a:r>
            <a:r>
              <a:rPr lang="en-US" sz="1400" dirty="0"/>
              <a:t>(s) para la </a:t>
            </a:r>
            <a:r>
              <a:rPr lang="en-US" sz="1400" dirty="0" err="1"/>
              <a:t>prueba</a:t>
            </a:r>
            <a:r>
              <a:rPr lang="en-US" sz="1400" dirty="0"/>
              <a:t>.</a:t>
            </a:r>
            <a:endParaRPr lang="en-CO" sz="1800" dirty="0"/>
          </a:p>
          <a:p>
            <a:r>
              <a:rPr lang="en-CO" sz="1800" dirty="0"/>
              <a:t>Assert: </a:t>
            </a:r>
            <a:r>
              <a:rPr lang="en-CO" sz="1400" dirty="0"/>
              <a:t>Verificar los resultados de la prueba.</a:t>
            </a:r>
            <a:endParaRPr lang="en-CO" sz="1800" dirty="0"/>
          </a:p>
        </p:txBody>
      </p:sp>
      <p:pic>
        <p:nvPicPr>
          <p:cNvPr id="11266" name="Picture 2" descr="Arrange Act Assert: The Best Structure for Highly Successful Unit Tests in  C#">
            <a:extLst>
              <a:ext uri="{FF2B5EF4-FFF2-40B4-BE49-F238E27FC236}">
                <a16:creationId xmlns:a16="http://schemas.microsoft.com/office/drawing/2014/main" id="{1FB19A48-BD7A-73B3-24C2-9C8CCB4BB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536" y="2426471"/>
            <a:ext cx="5876925" cy="354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537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F02EFB-4594-F8A7-1EF9-48E890DE7B15}"/>
              </a:ext>
            </a:extLst>
          </p:cNvPr>
          <p:cNvSpPr txBox="1"/>
          <p:nvPr/>
        </p:nvSpPr>
        <p:spPr>
          <a:xfrm>
            <a:off x="3636993" y="580892"/>
            <a:ext cx="49180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sz="2800" dirty="0"/>
              <a:t>Patron de pruebas unitarias AAA</a:t>
            </a:r>
          </a:p>
          <a:p>
            <a:endParaRPr lang="en-CO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B8975F-E269-8815-A901-87BEBB34A7EA}"/>
              </a:ext>
            </a:extLst>
          </p:cNvPr>
          <p:cNvSpPr txBox="1"/>
          <p:nvPr/>
        </p:nvSpPr>
        <p:spPr>
          <a:xfrm>
            <a:off x="3047999" y="135838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O" sz="1800" dirty="0"/>
              <a:t>Arrange: </a:t>
            </a:r>
            <a:r>
              <a:rPr lang="en-US" sz="1400" dirty="0" err="1"/>
              <a:t>Realice</a:t>
            </a:r>
            <a:r>
              <a:rPr lang="en-US" sz="1400" dirty="0"/>
              <a:t> la </a:t>
            </a:r>
            <a:r>
              <a:rPr lang="en-US" sz="1400" dirty="0" err="1"/>
              <a:t>configuración</a:t>
            </a:r>
            <a:r>
              <a:rPr lang="en-US" sz="1400" dirty="0"/>
              <a:t> y la </a:t>
            </a:r>
            <a:r>
              <a:rPr lang="en-US" sz="1400" dirty="0" err="1"/>
              <a:t>inicialización</a:t>
            </a:r>
            <a:r>
              <a:rPr lang="en-US" sz="1400" dirty="0"/>
              <a:t> </a:t>
            </a:r>
            <a:r>
              <a:rPr lang="en-US" sz="1400" dirty="0" err="1"/>
              <a:t>necesarias</a:t>
            </a:r>
            <a:r>
              <a:rPr lang="en-US" sz="1400" dirty="0"/>
              <a:t> para la </a:t>
            </a:r>
            <a:r>
              <a:rPr lang="en-US" sz="1400" dirty="0" err="1"/>
              <a:t>prueba</a:t>
            </a:r>
            <a:r>
              <a:rPr lang="en-US" sz="1400" dirty="0"/>
              <a:t>.</a:t>
            </a:r>
            <a:endParaRPr lang="en-CO" sz="1800" dirty="0"/>
          </a:p>
          <a:p>
            <a:r>
              <a:rPr lang="en-CO" sz="1800" dirty="0"/>
              <a:t>Act: </a:t>
            </a:r>
            <a:r>
              <a:rPr lang="en-US" sz="1400" dirty="0" err="1"/>
              <a:t>Tomar</a:t>
            </a:r>
            <a:r>
              <a:rPr lang="en-US" sz="1400" dirty="0"/>
              <a:t> la(s) </a:t>
            </a:r>
            <a:r>
              <a:rPr lang="en-US" sz="1400" dirty="0" err="1"/>
              <a:t>acción</a:t>
            </a:r>
            <a:r>
              <a:rPr lang="en-US" sz="1400" dirty="0"/>
              <a:t>(es) </a:t>
            </a:r>
            <a:r>
              <a:rPr lang="en-US" sz="1400" dirty="0" err="1"/>
              <a:t>requerida</a:t>
            </a:r>
            <a:r>
              <a:rPr lang="en-US" sz="1400" dirty="0"/>
              <a:t>(s) para la </a:t>
            </a:r>
            <a:r>
              <a:rPr lang="en-US" sz="1400" dirty="0" err="1"/>
              <a:t>prueba</a:t>
            </a:r>
            <a:r>
              <a:rPr lang="en-US" sz="1400" dirty="0"/>
              <a:t>.</a:t>
            </a:r>
            <a:endParaRPr lang="en-CO" sz="1800" dirty="0"/>
          </a:p>
          <a:p>
            <a:r>
              <a:rPr lang="en-CO" sz="1800" dirty="0"/>
              <a:t>Assert: </a:t>
            </a:r>
            <a:r>
              <a:rPr lang="en-CO" sz="1400" dirty="0"/>
              <a:t>Verificar los resultados de la prueba.</a:t>
            </a:r>
            <a:endParaRPr lang="en-CO" sz="1800" dirty="0"/>
          </a:p>
        </p:txBody>
      </p:sp>
      <p:pic>
        <p:nvPicPr>
          <p:cNvPr id="11266" name="Picture 2" descr="Arrange Act Assert: The Best Structure for Highly Successful Unit Tests in  C#">
            <a:extLst>
              <a:ext uri="{FF2B5EF4-FFF2-40B4-BE49-F238E27FC236}">
                <a16:creationId xmlns:a16="http://schemas.microsoft.com/office/drawing/2014/main" id="{1FB19A48-BD7A-73B3-24C2-9C8CCB4BB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536" y="2426471"/>
            <a:ext cx="5876925" cy="354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186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theme/theme1.xml><?xml version="1.0" encoding="utf-8"?>
<a:theme xmlns:a="http://schemas.openxmlformats.org/drawingml/2006/main" name="Office Theme">
  <a:themeElements>
    <a:clrScheme name="flat-mint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ABB9B"/>
      </a:accent1>
      <a:accent2>
        <a:srgbClr val="169F84"/>
      </a:accent2>
      <a:accent3>
        <a:srgbClr val="A5A5A5"/>
      </a:accent3>
      <a:accent4>
        <a:srgbClr val="7E7F7E"/>
      </a:accent4>
      <a:accent5>
        <a:srgbClr val="4472C4"/>
      </a:accent5>
      <a:accent6>
        <a:srgbClr val="585958"/>
      </a:accent6>
      <a:hlink>
        <a:srgbClr val="D8D9D8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9d2458e-e414-492a-b4c0-d84ebee47fd2" xsi:nil="true"/>
    <lcf76f155ced4ddcb4097134ff3c332f xmlns="adf42388-5c37-48f2-81de-ffca450cbe91">
      <Terms xmlns="http://schemas.microsoft.com/office/infopath/2007/PartnerControls"/>
    </lcf76f155ced4ddcb4097134ff3c332f>
    <SharedWithUsers xmlns="d9d2458e-e414-492a-b4c0-d84ebee47fd2">
      <UserInfo>
        <DisplayName>Mateo Zapata</DisplayName>
        <AccountId>268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2FADE36D5EDA642A95FA0E2F736B996" ma:contentTypeVersion="14" ma:contentTypeDescription="Crear nuevo documento." ma:contentTypeScope="" ma:versionID="b2782a78429d3a9d26390cf2b524b85e">
  <xsd:schema xmlns:xsd="http://www.w3.org/2001/XMLSchema" xmlns:xs="http://www.w3.org/2001/XMLSchema" xmlns:p="http://schemas.microsoft.com/office/2006/metadata/properties" xmlns:ns2="adf42388-5c37-48f2-81de-ffca450cbe91" xmlns:ns3="d9d2458e-e414-492a-b4c0-d84ebee47fd2" targetNamespace="http://schemas.microsoft.com/office/2006/metadata/properties" ma:root="true" ma:fieldsID="098ceda3ed5fe1c3d2589b05f29e951a" ns2:_="" ns3:_="">
    <xsd:import namespace="adf42388-5c37-48f2-81de-ffca450cbe91"/>
    <xsd:import namespace="d9d2458e-e414-492a-b4c0-d84ebee47fd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f42388-5c37-48f2-81de-ffca450cbe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Etiquetas de imagen" ma:readOnly="false" ma:fieldId="{5cf76f15-5ced-4ddc-b409-7134ff3c332f}" ma:taxonomyMulti="true" ma:sspId="e3083340-18c3-4d5f-bd51-a3670af1ddc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d2458e-e414-492a-b4c0-d84ebee47fd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fcc46534-0328-4de1-aa45-c42e007f960c}" ma:internalName="TaxCatchAll" ma:showField="CatchAllData" ma:web="d9d2458e-e414-492a-b4c0-d84ebee47fd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E4CB9A0-2582-4E27-AA6B-BD1770D571C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2EF07E2-B0D1-487C-8FF3-651F698D7F29}">
  <ds:schemaRefs>
    <ds:schemaRef ds:uri="a2c594ff-f782-4977-8903-11cab3f1d586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2006/documentManagement/types"/>
    <ds:schemaRef ds:uri="d2a65d35-e9f1-4ca6-a69b-aac84688de06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d9d2458e-e414-492a-b4c0-d84ebee47fd2"/>
    <ds:schemaRef ds:uri="adf42388-5c37-48f2-81de-ffca450cbe91"/>
  </ds:schemaRefs>
</ds:datastoreItem>
</file>

<file path=customXml/itemProps3.xml><?xml version="1.0" encoding="utf-8"?>
<ds:datastoreItem xmlns:ds="http://schemas.openxmlformats.org/officeDocument/2006/customXml" ds:itemID="{C1F8DDE1-A6C3-486A-A2C2-BF79EDB253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df42388-5c37-48f2-81de-ffca450cbe91"/>
    <ds:schemaRef ds:uri="d9d2458e-e414-492a-b4c0-d84ebee47f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21608</TotalTime>
  <Words>792</Words>
  <Application>Microsoft Office PowerPoint</Application>
  <PresentationFormat>Widescreen</PresentationFormat>
  <Paragraphs>120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Fuentes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Riz</dc:creator>
  <cp:lastModifiedBy>Mateo Zapata</cp:lastModifiedBy>
  <cp:revision>349</cp:revision>
  <dcterms:created xsi:type="dcterms:W3CDTF">2014-10-14T06:21:58Z</dcterms:created>
  <dcterms:modified xsi:type="dcterms:W3CDTF">2023-06-21T19:47:45Z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0x010100C2FADE36D5EDA642A95FA0E2F736B996</vt:lpwstr>
  </property>
  <property fmtid="{D5CDD505-2E9C-101B-9397-08002B2CF9AE}" pid="3" name="MediaServiceImageTags">
    <vt:lpwstr/>
  </property>
</Properties>
</file>