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0_38119D6.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3F_4917FBA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8"/>
  </p:notesMasterIdLst>
  <p:handoutMasterIdLst>
    <p:handoutMasterId r:id="rId19"/>
  </p:handoutMasterIdLst>
  <p:sldIdLst>
    <p:sldId id="256" r:id="rId5"/>
    <p:sldId id="373" r:id="rId6"/>
    <p:sldId id="414" r:id="rId7"/>
    <p:sldId id="319" r:id="rId8"/>
    <p:sldId id="388" r:id="rId9"/>
    <p:sldId id="413" r:id="rId10"/>
    <p:sldId id="399" r:id="rId11"/>
    <p:sldId id="407" r:id="rId12"/>
    <p:sldId id="408" r:id="rId13"/>
    <p:sldId id="409" r:id="rId14"/>
    <p:sldId id="410" r:id="rId15"/>
    <p:sldId id="412" r:id="rId16"/>
    <p:sldId id="41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2FC9CB4-0C96-E671-500D-E9AE9CCD6983}" v="311" dt="2023-04-03T04:46:44.215"/>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4679"/>
  </p:normalViewPr>
  <p:slideViewPr>
    <p:cSldViewPr snapToGrid="0">
      <p:cViewPr varScale="1">
        <p:scale>
          <a:sx n="83" d="100"/>
          <a:sy n="83" d="100"/>
        </p:scale>
        <p:origin x="-475"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4/2/2023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02/04/2023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12</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13</a:t>
            </a:fld>
            <a:endParaRPr lang="id-ID"/>
          </a:p>
        </p:txBody>
      </p:sp>
    </p:spTree>
    <p:extLst>
      <p:ext uri="{BB962C8B-B14F-4D97-AF65-F5344CB8AC3E}">
        <p14:creationId xmlns:p14="http://schemas.microsoft.com/office/powerpoint/2010/main" val="294532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408844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408844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dirty="0"/>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dirty="0"/>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dirty="0"/>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dirty="0"/>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dirty="0"/>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dirty="0"/>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dirty="0"/>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dirty="0"/>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dirty="0"/>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dirty="0"/>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dirty="0"/>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dirty="0"/>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dirty="0"/>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dirty="0"/>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dirty="0"/>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dirty="0"/>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0_38119D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3F_4917FBA0.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jmeter.apache.org/download_jmeter.cg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37</a:t>
            </a:r>
          </a:p>
        </p:txBody>
      </p:sp>
      <p:sp>
        <p:nvSpPr>
          <p:cNvPr id="6" name="Subtítulo 2">
            <a:extLst>
              <a:ext uri="{FF2B5EF4-FFF2-40B4-BE49-F238E27FC236}">
                <a16:creationId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200" b="1" dirty="0"/>
              <a:t> Apache </a:t>
            </a:r>
            <a:r>
              <a:rPr lang="es-ES" sz="3200" b="1" dirty="0" err="1"/>
              <a:t>JMeter</a:t>
            </a:r>
            <a:endParaRPr lang="en-US" sz="3200" dirty="0" err="1"/>
          </a:p>
          <a:p>
            <a:endParaRPr lang="es-ES" sz="3600" dirty="0">
              <a:cs typeface="Calibri"/>
            </a:endParaRPr>
          </a:p>
        </p:txBody>
      </p:sp>
      <p:cxnSp>
        <p:nvCxnSpPr>
          <p:cNvPr id="9" name="Conector recto 8">
            <a:extLst>
              <a:ext uri="{FF2B5EF4-FFF2-40B4-BE49-F238E27FC236}">
                <a16:creationId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3" name="2 CuadroTexto"/>
          <p:cNvSpPr txBox="1"/>
          <p:nvPr/>
        </p:nvSpPr>
        <p:spPr>
          <a:xfrm>
            <a:off x="1490472" y="587516"/>
            <a:ext cx="9400032" cy="6555641"/>
          </a:xfrm>
          <a:prstGeom prst="rect">
            <a:avLst/>
          </a:prstGeom>
          <a:noFill/>
        </p:spPr>
        <p:txBody>
          <a:bodyPr wrap="square" lIns="91440" tIns="45720" rIns="91440" bIns="45720" rtlCol="0" anchor="t">
            <a:spAutoFit/>
          </a:bodyPr>
          <a:lstStyle/>
          <a:p>
            <a:pPr algn="ctr"/>
            <a:r>
              <a:rPr lang="es-CO" sz="2400" b="1" dirty="0">
                <a:ea typeface="+mn-lt"/>
                <a:cs typeface="+mn-lt"/>
              </a:rPr>
              <a:t>Beneficios</a:t>
            </a:r>
            <a:endParaRPr lang="en-US"/>
          </a:p>
          <a:p>
            <a:r>
              <a:rPr lang="es-CO" sz="2400" dirty="0">
                <a:ea typeface="+mn-lt"/>
                <a:cs typeface="+mn-lt"/>
              </a:rPr>
              <a:t>Apache </a:t>
            </a:r>
            <a:r>
              <a:rPr lang="es-CO" sz="2400" dirty="0" err="1">
                <a:ea typeface="+mn-lt"/>
                <a:cs typeface="+mn-lt"/>
              </a:rPr>
              <a:t>JMeter</a:t>
            </a:r>
            <a:r>
              <a:rPr lang="es-CO" sz="2400" dirty="0">
                <a:ea typeface="+mn-lt"/>
                <a:cs typeface="+mn-lt"/>
              </a:rPr>
              <a:t> ofrece varios beneficios en términos de pruebas de carga y rendimiento, algunos de los cuales son:</a:t>
            </a:r>
            <a:endParaRPr lang="en-US" sz="2400">
              <a:cs typeface="Calibri"/>
            </a:endParaRPr>
          </a:p>
          <a:p>
            <a:endParaRPr lang="es-CO" sz="2400" dirty="0">
              <a:ea typeface="+mn-lt"/>
              <a:cs typeface="+mn-lt"/>
            </a:endParaRPr>
          </a:p>
          <a:p>
            <a:pPr marL="285750" indent="-285750">
              <a:buFont typeface="Arial"/>
              <a:buChar char="•"/>
            </a:pPr>
            <a:r>
              <a:rPr lang="es-CO" sz="2400" dirty="0">
                <a:ea typeface="+mn-lt"/>
                <a:cs typeface="+mn-lt"/>
              </a:rPr>
              <a:t>Identificación de problemas de rendimiento: </a:t>
            </a:r>
            <a:r>
              <a:rPr lang="es-CO" sz="2400" dirty="0" err="1">
                <a:ea typeface="+mn-lt"/>
                <a:cs typeface="+mn-lt"/>
              </a:rPr>
              <a:t>JMeter</a:t>
            </a:r>
            <a:r>
              <a:rPr lang="es-CO" sz="2400" dirty="0">
                <a:ea typeface="+mn-lt"/>
                <a:cs typeface="+mn-lt"/>
              </a:rPr>
              <a:t> ayuda a identificar los cuellos de botella y otros problemas de rendimiento de una aplicación o sitio web al simular la carga de trabajo y medir el tiempo de respuesta y la capacidad de procesamiento del servidor bajo diferentes cargas de trabajo.</a:t>
            </a:r>
            <a:endParaRPr lang="es-CO"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Mejora del rendimiento: </a:t>
            </a:r>
            <a:r>
              <a:rPr lang="es-CO" sz="2400" dirty="0" err="1">
                <a:ea typeface="+mn-lt"/>
                <a:cs typeface="+mn-lt"/>
              </a:rPr>
              <a:t>JMeter</a:t>
            </a:r>
            <a:r>
              <a:rPr lang="es-CO" sz="2400" dirty="0">
                <a:ea typeface="+mn-lt"/>
                <a:cs typeface="+mn-lt"/>
              </a:rPr>
              <a:t> permite evaluar el impacto de los cambios en el rendimiento de una aplicación o sitio web y, por lo tanto, ayuda a mejorar el rendimiento general.</a:t>
            </a:r>
            <a:endParaRPr lang="es-CO" sz="2400" dirty="0"/>
          </a:p>
          <a:p>
            <a:endParaRPr lang="es-CO" dirty="0">
              <a:cs typeface="Calibri"/>
            </a:endParaRPr>
          </a:p>
          <a:p>
            <a:pPr fontAlgn="base"/>
            <a:endParaRPr lang="es-CO" dirty="0"/>
          </a:p>
          <a:p>
            <a:pPr fontAlgn="base"/>
            <a:endParaRPr lang="es-CO" dirty="0"/>
          </a:p>
          <a:p>
            <a:pPr fontAlgn="base"/>
            <a:endParaRPr lang="es-CO" dirty="0"/>
          </a:p>
          <a:p>
            <a:pPr fontAlgn="base"/>
            <a:endParaRPr lang="es-CO" dirty="0"/>
          </a:p>
          <a:p>
            <a:endParaRPr lang="es-CO" dirty="0"/>
          </a:p>
        </p:txBody>
      </p:sp>
    </p:spTree>
    <p:extLst>
      <p:ext uri="{BB962C8B-B14F-4D97-AF65-F5344CB8AC3E}">
        <p14:creationId xmlns:p14="http://schemas.microsoft.com/office/powerpoint/2010/main" val="13929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48740" y="691248"/>
            <a:ext cx="8791956" cy="5416868"/>
          </a:xfrm>
          <a:prstGeom prst="rect">
            <a:avLst/>
          </a:prstGeom>
          <a:noFill/>
        </p:spPr>
        <p:txBody>
          <a:bodyPr wrap="square" lIns="91440" tIns="45720" rIns="91440" bIns="45720" rtlCol="0" anchor="t">
            <a:spAutoFit/>
          </a:bodyPr>
          <a:lstStyle/>
          <a:p>
            <a:pPr marL="285750" indent="-285750">
              <a:buFont typeface="Arial"/>
              <a:buChar char="•"/>
            </a:pPr>
            <a:r>
              <a:rPr lang="es-CO" sz="2400" dirty="0">
                <a:ea typeface="+mn-lt"/>
                <a:cs typeface="+mn-lt"/>
              </a:rPr>
              <a:t>Ahorro de tiempo y recursos: </a:t>
            </a:r>
            <a:r>
              <a:rPr lang="es-CO" sz="2400" dirty="0" err="1">
                <a:ea typeface="+mn-lt"/>
                <a:cs typeface="+mn-lt"/>
              </a:rPr>
              <a:t>JMeter</a:t>
            </a:r>
            <a:r>
              <a:rPr lang="es-CO" sz="2400" dirty="0">
                <a:ea typeface="+mn-lt"/>
                <a:cs typeface="+mn-lt"/>
              </a:rPr>
              <a:t> puede automatizar las pruebas de carga y rendimiento, lo que ahorra tiempo y recursos, ya que los resultados se pueden obtener más rápidamente y con menos esfuerzo humano.</a:t>
            </a:r>
            <a:endParaRPr lang="en-US" sz="2400" dirty="0">
              <a:cs typeface="Calibri" panose="020F0502020204030204"/>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Personalización: </a:t>
            </a:r>
            <a:r>
              <a:rPr lang="es-CO" sz="2400" dirty="0" err="1">
                <a:ea typeface="+mn-lt"/>
                <a:cs typeface="+mn-lt"/>
              </a:rPr>
              <a:t>JMeter</a:t>
            </a:r>
            <a:r>
              <a:rPr lang="es-CO" sz="2400" dirty="0">
                <a:ea typeface="+mn-lt"/>
                <a:cs typeface="+mn-lt"/>
              </a:rPr>
              <a:t> es altamente personalizable y permite a los usuarios configurar diversos parámetros para realizar pruebas de carga y rendimiento personalizadas.</a:t>
            </a:r>
            <a:endParaRPr lang="es-CO" sz="2400" dirty="0">
              <a:cs typeface="Calibri" panose="020F0502020204030204"/>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Escalabilidad: </a:t>
            </a:r>
            <a:r>
              <a:rPr lang="es-CO" sz="2400" dirty="0" err="1">
                <a:ea typeface="+mn-lt"/>
                <a:cs typeface="+mn-lt"/>
              </a:rPr>
              <a:t>JMeter</a:t>
            </a:r>
            <a:r>
              <a:rPr lang="es-CO" sz="2400" dirty="0">
                <a:ea typeface="+mn-lt"/>
                <a:cs typeface="+mn-lt"/>
              </a:rPr>
              <a:t> es escalable y puede ejecutarse en varios servidores en paralelo para realizar pruebas de carga masivas.</a:t>
            </a:r>
            <a:endParaRPr lang="es-CO" sz="2400" dirty="0">
              <a:cs typeface="Calibri" panose="020F0502020204030204"/>
            </a:endParaRPr>
          </a:p>
          <a:p>
            <a:pPr algn="ctr"/>
            <a:endParaRPr lang="es-CO" sz="2800" b="1" dirty="0">
              <a:cs typeface="Calibri"/>
            </a:endParaRPr>
          </a:p>
          <a:p>
            <a:pPr fontAlgn="base"/>
            <a:endParaRPr lang="es-CO" dirty="0"/>
          </a:p>
          <a:p>
            <a:pPr fontAlgn="base"/>
            <a:endParaRPr lang="es-CO" dirty="0"/>
          </a:p>
          <a:p>
            <a:endParaRPr lang="es-CO" dirty="0"/>
          </a:p>
        </p:txBody>
      </p:sp>
      <p:sp>
        <p:nvSpPr>
          <p:cNvPr id="3" name="2 CuadroTexto"/>
          <p:cNvSpPr txBox="1"/>
          <p:nvPr/>
        </p:nvSpPr>
        <p:spPr>
          <a:xfrm>
            <a:off x="1049523" y="685800"/>
            <a:ext cx="9884664" cy="646331"/>
          </a:xfrm>
          <a:prstGeom prst="rect">
            <a:avLst/>
          </a:prstGeom>
          <a:noFill/>
        </p:spPr>
        <p:txBody>
          <a:bodyPr wrap="square" rtlCol="0">
            <a:spAutoFit/>
          </a:bodyPr>
          <a:lstStyle/>
          <a:p>
            <a:endParaRPr lang="es-CO" dirty="0"/>
          </a:p>
          <a:p>
            <a:pPr algn="ctr"/>
            <a:endParaRPr lang="es-CO" b="1" dirty="0"/>
          </a:p>
        </p:txBody>
      </p:sp>
    </p:spTree>
    <p:extLst>
      <p:ext uri="{BB962C8B-B14F-4D97-AF65-F5344CB8AC3E}">
        <p14:creationId xmlns:p14="http://schemas.microsoft.com/office/powerpoint/2010/main" val="35877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5447645"/>
          </a:xfrm>
          <a:prstGeom prst="rect">
            <a:avLst/>
          </a:prstGeom>
          <a:noFill/>
        </p:spPr>
        <p:txBody>
          <a:bodyPr wrap="square" lIns="91440" tIns="45720" rIns="91440" bIns="45720" rtlCol="0" anchor="t">
            <a:spAutoFit/>
          </a:bodyPr>
          <a:lstStyle/>
          <a:p>
            <a:endParaRPr lang="es-CO" sz="2400" dirty="0">
              <a:cs typeface="Calibri"/>
            </a:endParaRPr>
          </a:p>
          <a:p>
            <a:endParaRPr lang="es-CO" sz="2400" dirty="0">
              <a:ea typeface="+mn-lt"/>
              <a:cs typeface="+mn-lt"/>
            </a:endParaRPr>
          </a:p>
          <a:p>
            <a:pPr marL="285750" indent="-285750">
              <a:buFont typeface="Arial"/>
              <a:buChar char="•"/>
            </a:pPr>
            <a:r>
              <a:rPr lang="es-CO" sz="2400" dirty="0">
                <a:ea typeface="+mn-lt"/>
                <a:cs typeface="+mn-lt"/>
              </a:rPr>
              <a:t>Informes detallados: </a:t>
            </a:r>
            <a:r>
              <a:rPr lang="es-CO" sz="2400" dirty="0" err="1">
                <a:ea typeface="+mn-lt"/>
                <a:cs typeface="+mn-lt"/>
              </a:rPr>
              <a:t>JMeter</a:t>
            </a:r>
            <a:r>
              <a:rPr lang="es-CO" sz="2400" dirty="0">
                <a:ea typeface="+mn-lt"/>
                <a:cs typeface="+mn-lt"/>
              </a:rPr>
              <a:t> genera informes detallados y gráficos que muestran el rendimiento del servidor bajo diferentes cargas de trabajo, lo que facilita la identificación de problemas de rendimiento y su resolución.</a:t>
            </a:r>
            <a:endParaRPr lang="es-CO" sz="2400" dirty="0">
              <a:cs typeface="Calibri"/>
            </a:endParaRPr>
          </a:p>
          <a:p>
            <a:pPr marL="285750" indent="-285750">
              <a:buFont typeface="Arial"/>
              <a:buChar char="•"/>
            </a:pPr>
            <a:endParaRPr lang="es-CO" sz="2400" dirty="0">
              <a:ea typeface="+mn-lt"/>
              <a:cs typeface="+mn-lt"/>
            </a:endParaRPr>
          </a:p>
          <a:p>
            <a:pPr marL="285750" indent="-285750">
              <a:buFont typeface="Arial"/>
              <a:buChar char="•"/>
            </a:pPr>
            <a:endParaRPr lang="es-CO" sz="2400" dirty="0">
              <a:ea typeface="+mn-lt"/>
              <a:cs typeface="+mn-lt"/>
            </a:endParaRPr>
          </a:p>
          <a:p>
            <a:r>
              <a:rPr lang="es-CO" sz="2400" dirty="0">
                <a:ea typeface="+mn-lt"/>
                <a:cs typeface="+mn-lt"/>
              </a:rPr>
              <a:t>En resumen, Apache </a:t>
            </a:r>
            <a:r>
              <a:rPr lang="es-CO" sz="2400" dirty="0" err="1">
                <a:ea typeface="+mn-lt"/>
                <a:cs typeface="+mn-lt"/>
              </a:rPr>
              <a:t>JMeter</a:t>
            </a:r>
            <a:r>
              <a:rPr lang="es-CO" sz="2400" dirty="0">
                <a:ea typeface="+mn-lt"/>
                <a:cs typeface="+mn-lt"/>
              </a:rPr>
              <a:t> ofrece varios beneficios en términos de pruebas de carga y rendimiento, incluyendo la identificación de problemas de rendimiento, la mejora del rendimiento, el ahorro de tiempo y recursos, la personalización, la escalabilidad y los informes detallados.</a:t>
            </a:r>
            <a:endParaRPr lang="es-CO" sz="2400" dirty="0">
              <a:cs typeface="Calibri"/>
            </a:endParaRPr>
          </a:p>
          <a:p>
            <a:endParaRPr lang="es-CO" sz="2400" dirty="0">
              <a:cs typeface="Calibri"/>
            </a:endParaRPr>
          </a:p>
          <a:p>
            <a:pPr marL="285750" indent="-285750">
              <a:buFont typeface="Arial" panose="020B0604020202020204" pitchFamily="34" charset="0"/>
              <a:buChar char="•"/>
            </a:pPr>
            <a:endParaRPr lang="es-CO" sz="2400" dirty="0">
              <a:cs typeface="Calibri" panose="020F0502020204030204"/>
            </a:endParaRPr>
          </a:p>
          <a:p>
            <a:endParaRPr lang="es-CO" dirty="0">
              <a:cs typeface="Calibri" panose="020F0502020204030204"/>
            </a:endParaRPr>
          </a:p>
          <a:p>
            <a:pPr algn="ctr"/>
            <a:endParaRPr lang="es-CO" b="1" dirty="0">
              <a:cs typeface="Calibri" panose="020F0502020204030204"/>
            </a:endParaRPr>
          </a:p>
        </p:txBody>
      </p:sp>
    </p:spTree>
    <p:extLst>
      <p:ext uri="{BB962C8B-B14F-4D97-AF65-F5344CB8AC3E}">
        <p14:creationId xmlns:p14="http://schemas.microsoft.com/office/powerpoint/2010/main" val="73185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1049523" y="228600"/>
            <a:ext cx="9884664" cy="4832092"/>
          </a:xfrm>
          <a:prstGeom prst="rect">
            <a:avLst/>
          </a:prstGeom>
          <a:noFill/>
        </p:spPr>
        <p:txBody>
          <a:bodyPr wrap="square" lIns="91440" tIns="45720" rIns="91440" bIns="45720" rtlCol="0" anchor="t">
            <a:spAutoFit/>
          </a:bodyPr>
          <a:lstStyle/>
          <a:p>
            <a:endParaRPr lang="es-CO" sz="2400" dirty="0">
              <a:cs typeface="Calibri"/>
            </a:endParaRPr>
          </a:p>
          <a:p>
            <a:pPr algn="ctr"/>
            <a:endParaRPr lang="es-CO" sz="4400" b="1" dirty="0">
              <a:ea typeface="+mn-lt"/>
              <a:cs typeface="+mn-lt"/>
            </a:endParaRPr>
          </a:p>
          <a:p>
            <a:pPr algn="ctr"/>
            <a:endParaRPr lang="es-CO" sz="4400" b="1" dirty="0">
              <a:ea typeface="+mn-lt"/>
              <a:cs typeface="+mn-lt"/>
            </a:endParaRPr>
          </a:p>
          <a:p>
            <a:pPr algn="ctr"/>
            <a:endParaRPr lang="es-CO" sz="4400" b="1" dirty="0">
              <a:ea typeface="+mn-lt"/>
              <a:cs typeface="+mn-lt"/>
            </a:endParaRPr>
          </a:p>
          <a:p>
            <a:pPr algn="ctr"/>
            <a:r>
              <a:rPr lang="es-CO" sz="4400" b="1" dirty="0">
                <a:ea typeface="+mn-lt"/>
                <a:cs typeface="+mn-lt"/>
              </a:rPr>
              <a:t>GUIA DE USO</a:t>
            </a:r>
            <a:endParaRPr lang="es-CO" sz="4400" b="1" dirty="0">
              <a:cs typeface="Calibri" panose="020F0502020204030204"/>
            </a:endParaRPr>
          </a:p>
          <a:p>
            <a:endParaRPr lang="es-CO" sz="2400" dirty="0">
              <a:cs typeface="Calibri"/>
            </a:endParaRPr>
          </a:p>
          <a:p>
            <a:endParaRPr lang="es-CO" sz="2400" dirty="0">
              <a:cs typeface="Calibri"/>
            </a:endParaRPr>
          </a:p>
          <a:p>
            <a:pPr marL="285750" indent="-285750">
              <a:buFont typeface="Arial" panose="020B0604020202020204" pitchFamily="34" charset="0"/>
              <a:buChar char="•"/>
            </a:pPr>
            <a:endParaRPr lang="es-CO" sz="2400" dirty="0">
              <a:cs typeface="Calibri"/>
            </a:endParaRPr>
          </a:p>
          <a:p>
            <a:endParaRPr lang="es-CO" dirty="0">
              <a:cs typeface="Calibri" panose="020F0502020204030204"/>
            </a:endParaRPr>
          </a:p>
          <a:p>
            <a:pPr algn="ctr"/>
            <a:endParaRPr lang="es-CO" b="1" dirty="0">
              <a:cs typeface="Calibri" panose="020F0502020204030204"/>
            </a:endParaRPr>
          </a:p>
        </p:txBody>
      </p:sp>
    </p:spTree>
    <p:extLst>
      <p:ext uri="{BB962C8B-B14F-4D97-AF65-F5344CB8AC3E}">
        <p14:creationId xmlns:p14="http://schemas.microsoft.com/office/powerpoint/2010/main" val="29016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endParaRPr lang="es-ES" sz="2000" dirty="0"/>
          </a:p>
          <a:p>
            <a:pPr marL="1885950" lvl="3" indent="-514350">
              <a:buFont typeface="+mj-lt"/>
              <a:buAutoNum type="arabicPeriod"/>
            </a:pPr>
            <a:r>
              <a:rPr lang="es-ES" sz="2000" dirty="0"/>
              <a:t>Que es </a:t>
            </a:r>
            <a:r>
              <a:rPr lang="es-ES" sz="2000" dirty="0" err="1"/>
              <a:t>JMater</a:t>
            </a:r>
          </a:p>
          <a:p>
            <a:pPr marL="1885950" lvl="3" indent="-514350">
              <a:buFont typeface="+mj-lt"/>
              <a:buAutoNum type="arabicPeriod"/>
            </a:pPr>
            <a:r>
              <a:rPr lang="es-ES" sz="2000" dirty="0"/>
              <a:t>Funcionalidades</a:t>
            </a:r>
            <a:endParaRPr lang="es-ES" sz="2000" dirty="0">
              <a:cs typeface="Calibri"/>
            </a:endParaRPr>
          </a:p>
          <a:p>
            <a:pPr marL="1885950" lvl="3" indent="-514350">
              <a:buFont typeface="+mj-lt"/>
              <a:buAutoNum type="arabicPeriod"/>
            </a:pPr>
            <a:r>
              <a:rPr lang="es-ES" sz="2000" dirty="0" err="1"/>
              <a:t>Caracteristicas</a:t>
            </a:r>
            <a:endParaRPr lang="es-ES" sz="2000" dirty="0"/>
          </a:p>
          <a:p>
            <a:pPr marL="1885950" lvl="3" indent="-514350">
              <a:buFont typeface="+mj-lt"/>
              <a:buAutoNum type="arabicPeriod"/>
            </a:pPr>
            <a:r>
              <a:rPr lang="es-ES" sz="2000" dirty="0"/>
              <a:t>Modo de Uso</a:t>
            </a:r>
            <a:endParaRPr lang="es-ES" sz="2000" dirty="0">
              <a:cs typeface="Calibri"/>
            </a:endParaRPr>
          </a:p>
          <a:p>
            <a:pPr marL="1885950" lvl="3" indent="-514350">
              <a:buFont typeface="+mj-lt"/>
              <a:buAutoNum type="arabicPeriod"/>
            </a:pPr>
            <a:r>
              <a:rPr lang="es-ES" sz="2000" dirty="0" err="1"/>
              <a:t>Implementacion</a:t>
            </a:r>
            <a:endParaRPr lang="es-ES" sz="2000" dirty="0"/>
          </a:p>
          <a:p>
            <a:pPr marL="1885950" lvl="3" indent="-514350">
              <a:buFont typeface="+mj-lt"/>
              <a:buAutoNum type="arabicPeriod"/>
            </a:pPr>
            <a:endParaRPr lang="es-ES" sz="2000" dirty="0"/>
          </a:p>
        </p:txBody>
      </p:sp>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307FCB-22AF-D1B8-0CF1-09C2A6F3C510}"/>
              </a:ext>
            </a:extLst>
          </p:cNvPr>
          <p:cNvSpPr txBox="1"/>
          <p:nvPr/>
        </p:nvSpPr>
        <p:spPr>
          <a:xfrm>
            <a:off x="1097472" y="732645"/>
            <a:ext cx="7397750"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ea typeface="+mn-lt"/>
                <a:cs typeface="+mn-lt"/>
              </a:rPr>
              <a:t>Que es Apache JMeter</a:t>
            </a:r>
            <a:endParaRPr lang="en-US" sz="3200" dirty="0"/>
          </a:p>
          <a:p>
            <a:endParaRPr lang="en-US" sz="2400" dirty="0">
              <a:ea typeface="+mn-lt"/>
              <a:cs typeface="+mn-lt"/>
            </a:endParaRPr>
          </a:p>
          <a:p>
            <a:r>
              <a:rPr lang="en-US" sz="2400" dirty="0">
                <a:ea typeface="+mn-lt"/>
                <a:cs typeface="+mn-lt"/>
              </a:rPr>
              <a:t>Apache JMeter es </a:t>
            </a:r>
            <a:r>
              <a:rPr lang="en-US" sz="2400" dirty="0" err="1">
                <a:ea typeface="+mn-lt"/>
                <a:cs typeface="+mn-lt"/>
              </a:rPr>
              <a:t>una</a:t>
            </a:r>
            <a:r>
              <a:rPr lang="en-US" sz="2400" dirty="0">
                <a:ea typeface="+mn-lt"/>
                <a:cs typeface="+mn-lt"/>
              </a:rPr>
              <a:t> </a:t>
            </a:r>
            <a:r>
              <a:rPr lang="en-US" sz="2400" dirty="0" err="1">
                <a:ea typeface="+mn-lt"/>
                <a:cs typeface="+mn-lt"/>
              </a:rPr>
              <a:t>herramienta</a:t>
            </a:r>
            <a:r>
              <a:rPr lang="en-US" sz="2400" dirty="0">
                <a:ea typeface="+mn-lt"/>
                <a:cs typeface="+mn-lt"/>
              </a:rPr>
              <a:t> de </a:t>
            </a:r>
            <a:r>
              <a:rPr lang="en-US" sz="2400" dirty="0" err="1">
                <a:ea typeface="+mn-lt"/>
                <a:cs typeface="+mn-lt"/>
              </a:rPr>
              <a:t>prueba</a:t>
            </a:r>
            <a:r>
              <a:rPr lang="en-US" sz="2400" dirty="0">
                <a:ea typeface="+mn-lt"/>
                <a:cs typeface="+mn-lt"/>
              </a:rPr>
              <a:t> de carga y </a:t>
            </a:r>
            <a:r>
              <a:rPr lang="en-US" sz="2400" dirty="0" err="1">
                <a:ea typeface="+mn-lt"/>
                <a:cs typeface="+mn-lt"/>
              </a:rPr>
              <a:t>rendimiento</a:t>
            </a:r>
            <a:r>
              <a:rPr lang="en-US" sz="2400" dirty="0">
                <a:ea typeface="+mn-lt"/>
                <a:cs typeface="+mn-lt"/>
              </a:rPr>
              <a:t> de </a:t>
            </a:r>
            <a:r>
              <a:rPr lang="en-US" sz="2400" dirty="0" err="1">
                <a:ea typeface="+mn-lt"/>
                <a:cs typeface="+mn-lt"/>
              </a:rPr>
              <a:t>código</a:t>
            </a:r>
            <a:r>
              <a:rPr lang="en-US" sz="2400" dirty="0">
                <a:ea typeface="+mn-lt"/>
                <a:cs typeface="+mn-lt"/>
              </a:rPr>
              <a:t> </a:t>
            </a:r>
            <a:r>
              <a:rPr lang="en-US" sz="2400" dirty="0" err="1">
                <a:ea typeface="+mn-lt"/>
                <a:cs typeface="+mn-lt"/>
              </a:rPr>
              <a:t>abierto</a:t>
            </a:r>
            <a:r>
              <a:rPr lang="en-US" sz="2400" dirty="0">
                <a:ea typeface="+mn-lt"/>
                <a:cs typeface="+mn-lt"/>
              </a:rPr>
              <a:t> </a:t>
            </a:r>
            <a:r>
              <a:rPr lang="en-US" sz="2400" dirty="0" err="1">
                <a:ea typeface="+mn-lt"/>
                <a:cs typeface="+mn-lt"/>
              </a:rPr>
              <a:t>desarrollada</a:t>
            </a:r>
            <a:r>
              <a:rPr lang="en-US" sz="2400" dirty="0">
                <a:ea typeface="+mn-lt"/>
                <a:cs typeface="+mn-lt"/>
              </a:rPr>
              <a:t> </a:t>
            </a:r>
            <a:r>
              <a:rPr lang="en-US" sz="2400" dirty="0" err="1">
                <a:ea typeface="+mn-lt"/>
                <a:cs typeface="+mn-lt"/>
              </a:rPr>
              <a:t>por</a:t>
            </a:r>
            <a:r>
              <a:rPr lang="en-US" sz="2400" dirty="0">
                <a:ea typeface="+mn-lt"/>
                <a:cs typeface="+mn-lt"/>
              </a:rPr>
              <a:t> Apache Software Foundation. </a:t>
            </a:r>
            <a:r>
              <a:rPr lang="en-US" sz="2400" dirty="0" err="1">
                <a:ea typeface="+mn-lt"/>
                <a:cs typeface="+mn-lt"/>
              </a:rPr>
              <a:t>Su</a:t>
            </a:r>
            <a:r>
              <a:rPr lang="en-US" sz="2400" dirty="0">
                <a:ea typeface="+mn-lt"/>
                <a:cs typeface="+mn-lt"/>
              </a:rPr>
              <a:t> </a:t>
            </a:r>
            <a:r>
              <a:rPr lang="en-US" sz="2400" dirty="0" err="1">
                <a:ea typeface="+mn-lt"/>
                <a:cs typeface="+mn-lt"/>
              </a:rPr>
              <a:t>objetivo</a:t>
            </a:r>
            <a:r>
              <a:rPr lang="en-US" sz="2400" dirty="0">
                <a:ea typeface="+mn-lt"/>
                <a:cs typeface="+mn-lt"/>
              </a:rPr>
              <a:t> principal es </a:t>
            </a:r>
            <a:r>
              <a:rPr lang="en-US" sz="2400" dirty="0" err="1">
                <a:ea typeface="+mn-lt"/>
                <a:cs typeface="+mn-lt"/>
              </a:rPr>
              <a:t>medir</a:t>
            </a:r>
            <a:r>
              <a:rPr lang="en-US" sz="2400" dirty="0">
                <a:ea typeface="+mn-lt"/>
                <a:cs typeface="+mn-lt"/>
              </a:rPr>
              <a:t> </a:t>
            </a:r>
            <a:r>
              <a:rPr lang="en-US" sz="2400" dirty="0" err="1">
                <a:ea typeface="+mn-lt"/>
                <a:cs typeface="+mn-lt"/>
              </a:rPr>
              <a:t>el</a:t>
            </a:r>
            <a:r>
              <a:rPr lang="en-US" sz="2400" dirty="0">
                <a:ea typeface="+mn-lt"/>
                <a:cs typeface="+mn-lt"/>
              </a:rPr>
              <a:t> </a:t>
            </a:r>
            <a:r>
              <a:rPr lang="en-US" sz="2400" dirty="0" err="1">
                <a:ea typeface="+mn-lt"/>
                <a:cs typeface="+mn-lt"/>
              </a:rPr>
              <a:t>rendimiento</a:t>
            </a:r>
            <a:r>
              <a:rPr lang="en-US" sz="2400" dirty="0">
                <a:ea typeface="+mn-lt"/>
                <a:cs typeface="+mn-lt"/>
              </a:rPr>
              <a:t> de </a:t>
            </a:r>
            <a:r>
              <a:rPr lang="en-US" sz="2400" dirty="0" err="1">
                <a:ea typeface="+mn-lt"/>
                <a:cs typeface="+mn-lt"/>
              </a:rPr>
              <a:t>aplicaciones</a:t>
            </a:r>
            <a:r>
              <a:rPr lang="en-US" sz="2400" dirty="0">
                <a:ea typeface="+mn-lt"/>
                <a:cs typeface="+mn-lt"/>
              </a:rPr>
              <a:t> web, </a:t>
            </a:r>
            <a:r>
              <a:rPr lang="en-US" sz="2400" dirty="0" err="1">
                <a:ea typeface="+mn-lt"/>
                <a:cs typeface="+mn-lt"/>
              </a:rPr>
              <a:t>servicios</a:t>
            </a:r>
            <a:r>
              <a:rPr lang="en-US" sz="2400" dirty="0">
                <a:ea typeface="+mn-lt"/>
                <a:cs typeface="+mn-lt"/>
              </a:rPr>
              <a:t> web, bases de </a:t>
            </a:r>
            <a:r>
              <a:rPr lang="en-US" sz="2400" dirty="0" err="1">
                <a:ea typeface="+mn-lt"/>
                <a:cs typeface="+mn-lt"/>
              </a:rPr>
              <a:t>datos</a:t>
            </a:r>
            <a:r>
              <a:rPr lang="en-US" sz="2400" dirty="0">
                <a:ea typeface="+mn-lt"/>
                <a:cs typeface="+mn-lt"/>
              </a:rPr>
              <a:t> y </a:t>
            </a:r>
            <a:r>
              <a:rPr lang="en-US" sz="2400" dirty="0" err="1">
                <a:ea typeface="+mn-lt"/>
                <a:cs typeface="+mn-lt"/>
              </a:rPr>
              <a:t>otros</a:t>
            </a:r>
            <a:r>
              <a:rPr lang="en-US" sz="2400" dirty="0">
                <a:ea typeface="+mn-lt"/>
                <a:cs typeface="+mn-lt"/>
              </a:rPr>
              <a:t> </a:t>
            </a:r>
            <a:r>
              <a:rPr lang="en-US" sz="2400" dirty="0" err="1">
                <a:ea typeface="+mn-lt"/>
                <a:cs typeface="+mn-lt"/>
              </a:rPr>
              <a:t>recursos</a:t>
            </a:r>
            <a:r>
              <a:rPr lang="en-US" sz="2400" dirty="0">
                <a:ea typeface="+mn-lt"/>
                <a:cs typeface="+mn-lt"/>
              </a:rPr>
              <a:t> de </a:t>
            </a:r>
            <a:r>
              <a:rPr lang="en-US" sz="2400" dirty="0" err="1">
                <a:ea typeface="+mn-lt"/>
                <a:cs typeface="+mn-lt"/>
              </a:rPr>
              <a:t>servidor</a:t>
            </a:r>
            <a:r>
              <a:rPr lang="en-US" sz="2400" dirty="0">
                <a:ea typeface="+mn-lt"/>
                <a:cs typeface="+mn-lt"/>
              </a:rPr>
              <a:t>.</a:t>
            </a:r>
            <a:endParaRPr lang="en-US" sz="2400">
              <a:cs typeface="Calibri"/>
            </a:endParaRPr>
          </a:p>
          <a:p>
            <a:endParaRPr lang="en-US" sz="2400" dirty="0">
              <a:ea typeface="+mn-lt"/>
              <a:cs typeface="+mn-lt"/>
            </a:endParaRPr>
          </a:p>
          <a:p>
            <a:r>
              <a:rPr lang="en-US" sz="2400" dirty="0">
                <a:ea typeface="+mn-lt"/>
                <a:cs typeface="+mn-lt"/>
              </a:rPr>
              <a:t>La </a:t>
            </a:r>
            <a:r>
              <a:rPr lang="en-US" sz="2400" dirty="0" err="1">
                <a:ea typeface="+mn-lt"/>
                <a:cs typeface="+mn-lt"/>
              </a:rPr>
              <a:t>herramienta</a:t>
            </a:r>
            <a:r>
              <a:rPr lang="en-US" sz="2400" dirty="0">
                <a:ea typeface="+mn-lt"/>
                <a:cs typeface="+mn-lt"/>
              </a:rPr>
              <a:t> se </a:t>
            </a:r>
            <a:r>
              <a:rPr lang="en-US" sz="2400" dirty="0" err="1">
                <a:ea typeface="+mn-lt"/>
                <a:cs typeface="+mn-lt"/>
              </a:rPr>
              <a:t>ejecuta</a:t>
            </a:r>
            <a:r>
              <a:rPr lang="en-US" sz="2400" dirty="0">
                <a:ea typeface="+mn-lt"/>
                <a:cs typeface="+mn-lt"/>
              </a:rPr>
              <a:t> </a:t>
            </a:r>
            <a:r>
              <a:rPr lang="en-US" sz="2400" dirty="0" err="1">
                <a:ea typeface="+mn-lt"/>
                <a:cs typeface="+mn-lt"/>
              </a:rPr>
              <a:t>en</a:t>
            </a:r>
            <a:r>
              <a:rPr lang="en-US" sz="2400" dirty="0">
                <a:ea typeface="+mn-lt"/>
                <a:cs typeface="+mn-lt"/>
              </a:rPr>
              <a:t> Java y </a:t>
            </a:r>
            <a:r>
              <a:rPr lang="en-US" sz="2400" dirty="0" err="1">
                <a:ea typeface="+mn-lt"/>
                <a:cs typeface="+mn-lt"/>
              </a:rPr>
              <a:t>puede</a:t>
            </a:r>
            <a:r>
              <a:rPr lang="en-US" sz="2400" dirty="0">
                <a:ea typeface="+mn-lt"/>
                <a:cs typeface="+mn-lt"/>
              </a:rPr>
              <a:t> ser </a:t>
            </a:r>
            <a:r>
              <a:rPr lang="en-US" sz="2400" dirty="0" err="1">
                <a:ea typeface="+mn-lt"/>
                <a:cs typeface="+mn-lt"/>
              </a:rPr>
              <a:t>utilizada</a:t>
            </a:r>
            <a:r>
              <a:rPr lang="en-US" sz="2400" dirty="0">
                <a:ea typeface="+mn-lt"/>
                <a:cs typeface="+mn-lt"/>
              </a:rPr>
              <a:t> para </a:t>
            </a:r>
            <a:r>
              <a:rPr lang="en-US" sz="2400" dirty="0" err="1">
                <a:ea typeface="+mn-lt"/>
                <a:cs typeface="+mn-lt"/>
              </a:rPr>
              <a:t>simular</a:t>
            </a:r>
            <a:r>
              <a:rPr lang="en-US" sz="2400" dirty="0">
                <a:ea typeface="+mn-lt"/>
                <a:cs typeface="+mn-lt"/>
              </a:rPr>
              <a:t> la carga de </a:t>
            </a:r>
            <a:r>
              <a:rPr lang="en-US" sz="2400" dirty="0" err="1">
                <a:ea typeface="+mn-lt"/>
                <a:cs typeface="+mn-lt"/>
              </a:rPr>
              <a:t>trabajo</a:t>
            </a:r>
            <a:r>
              <a:rPr lang="en-US" sz="2400" dirty="0">
                <a:ea typeface="+mn-lt"/>
                <a:cs typeface="+mn-lt"/>
              </a:rPr>
              <a:t> de </a:t>
            </a:r>
            <a:r>
              <a:rPr lang="en-US" sz="2400" dirty="0" err="1">
                <a:ea typeface="+mn-lt"/>
                <a:cs typeface="+mn-lt"/>
              </a:rPr>
              <a:t>múltiples</a:t>
            </a:r>
            <a:r>
              <a:rPr lang="en-US" sz="2400" dirty="0">
                <a:ea typeface="+mn-lt"/>
                <a:cs typeface="+mn-lt"/>
              </a:rPr>
              <a:t> </a:t>
            </a:r>
            <a:r>
              <a:rPr lang="en-US" sz="2400" dirty="0" err="1">
                <a:ea typeface="+mn-lt"/>
                <a:cs typeface="+mn-lt"/>
              </a:rPr>
              <a:t>usuarios</a:t>
            </a:r>
            <a:r>
              <a:rPr lang="en-US" sz="2400" dirty="0">
                <a:ea typeface="+mn-lt"/>
                <a:cs typeface="+mn-lt"/>
              </a:rPr>
              <a:t>, </a:t>
            </a:r>
            <a:r>
              <a:rPr lang="en-US" sz="2400" dirty="0" err="1">
                <a:ea typeface="+mn-lt"/>
                <a:cs typeface="+mn-lt"/>
              </a:rPr>
              <a:t>enviar</a:t>
            </a:r>
            <a:r>
              <a:rPr lang="en-US" sz="2400" dirty="0">
                <a:ea typeface="+mn-lt"/>
                <a:cs typeface="+mn-lt"/>
              </a:rPr>
              <a:t> solicitudes HTTP y </a:t>
            </a:r>
            <a:r>
              <a:rPr lang="en-US" sz="2400" dirty="0" err="1">
                <a:ea typeface="+mn-lt"/>
                <a:cs typeface="+mn-lt"/>
              </a:rPr>
              <a:t>medir</a:t>
            </a:r>
            <a:r>
              <a:rPr lang="en-US" sz="2400" dirty="0">
                <a:ea typeface="+mn-lt"/>
                <a:cs typeface="+mn-lt"/>
              </a:rPr>
              <a:t> </a:t>
            </a:r>
            <a:r>
              <a:rPr lang="en-US" sz="2400" dirty="0" err="1">
                <a:ea typeface="+mn-lt"/>
                <a:cs typeface="+mn-lt"/>
              </a:rPr>
              <a:t>el</a:t>
            </a:r>
            <a:r>
              <a:rPr lang="en-US" sz="2400" dirty="0">
                <a:ea typeface="+mn-lt"/>
                <a:cs typeface="+mn-lt"/>
              </a:rPr>
              <a:t> </a:t>
            </a:r>
            <a:r>
              <a:rPr lang="en-US" sz="2400" dirty="0" err="1">
                <a:ea typeface="+mn-lt"/>
                <a:cs typeface="+mn-lt"/>
              </a:rPr>
              <a:t>tiempo</a:t>
            </a:r>
            <a:r>
              <a:rPr lang="en-US" sz="2400" dirty="0">
                <a:ea typeface="+mn-lt"/>
                <a:cs typeface="+mn-lt"/>
              </a:rPr>
              <a:t> de </a:t>
            </a:r>
            <a:r>
              <a:rPr lang="en-US" sz="2400" dirty="0" err="1">
                <a:ea typeface="+mn-lt"/>
                <a:cs typeface="+mn-lt"/>
              </a:rPr>
              <a:t>respuesta</a:t>
            </a:r>
            <a:r>
              <a:rPr lang="en-US" sz="2400" dirty="0">
                <a:ea typeface="+mn-lt"/>
                <a:cs typeface="+mn-lt"/>
              </a:rPr>
              <a:t> y la </a:t>
            </a:r>
            <a:r>
              <a:rPr lang="en-US" sz="2400" dirty="0" err="1">
                <a:ea typeface="+mn-lt"/>
                <a:cs typeface="+mn-lt"/>
              </a:rPr>
              <a:t>capacidad</a:t>
            </a:r>
            <a:r>
              <a:rPr lang="en-US" sz="2400" dirty="0">
                <a:ea typeface="+mn-lt"/>
                <a:cs typeface="+mn-lt"/>
              </a:rPr>
              <a:t> de </a:t>
            </a:r>
            <a:r>
              <a:rPr lang="en-US" sz="2400" dirty="0" err="1">
                <a:ea typeface="+mn-lt"/>
                <a:cs typeface="+mn-lt"/>
              </a:rPr>
              <a:t>procesamiento</a:t>
            </a:r>
            <a:r>
              <a:rPr lang="en-US" sz="2400" dirty="0">
                <a:ea typeface="+mn-lt"/>
                <a:cs typeface="+mn-lt"/>
              </a:rPr>
              <a:t> del </a:t>
            </a:r>
            <a:r>
              <a:rPr lang="en-US" sz="2400" dirty="0" err="1">
                <a:ea typeface="+mn-lt"/>
                <a:cs typeface="+mn-lt"/>
              </a:rPr>
              <a:t>servidor</a:t>
            </a:r>
            <a:r>
              <a:rPr lang="en-US" sz="2400" dirty="0">
                <a:ea typeface="+mn-lt"/>
                <a:cs typeface="+mn-lt"/>
              </a:rPr>
              <a:t> bajo </a:t>
            </a:r>
            <a:r>
              <a:rPr lang="en-US" sz="2400" dirty="0" err="1">
                <a:ea typeface="+mn-lt"/>
                <a:cs typeface="+mn-lt"/>
              </a:rPr>
              <a:t>diferentes</a:t>
            </a:r>
            <a:r>
              <a:rPr lang="en-US" sz="2400" dirty="0">
                <a:ea typeface="+mn-lt"/>
                <a:cs typeface="+mn-lt"/>
              </a:rPr>
              <a:t> cargas de </a:t>
            </a:r>
            <a:r>
              <a:rPr lang="en-US" sz="2400" dirty="0" err="1">
                <a:ea typeface="+mn-lt"/>
                <a:cs typeface="+mn-lt"/>
              </a:rPr>
              <a:t>trabajo</a:t>
            </a:r>
            <a:r>
              <a:rPr lang="en-US" sz="2400" dirty="0">
                <a:ea typeface="+mn-lt"/>
                <a:cs typeface="+mn-lt"/>
              </a:rPr>
              <a:t>.</a:t>
            </a:r>
            <a:endParaRPr lang="en-US" sz="2400" dirty="0"/>
          </a:p>
          <a:p>
            <a:pPr algn="l"/>
            <a:endParaRPr lang="en-US" dirty="0">
              <a:cs typeface="Calibri"/>
            </a:endParaRPr>
          </a:p>
        </p:txBody>
      </p:sp>
    </p:spTree>
    <p:extLst>
      <p:ext uri="{BB962C8B-B14F-4D97-AF65-F5344CB8AC3E}">
        <p14:creationId xmlns:p14="http://schemas.microsoft.com/office/powerpoint/2010/main" val="385207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149269" y="643693"/>
            <a:ext cx="10532162" cy="6186309"/>
          </a:xfrm>
          <a:prstGeom prst="rect">
            <a:avLst/>
          </a:prstGeom>
          <a:noFill/>
        </p:spPr>
        <p:txBody>
          <a:bodyPr wrap="square" lIns="91440" tIns="45720" rIns="91440" bIns="45720" rtlCol="0" anchor="t">
            <a:spAutoFit/>
          </a:bodyPr>
          <a:lstStyle/>
          <a:p>
            <a:pPr algn="ctr" fontAlgn="base"/>
            <a:endParaRPr lang="es-CO" sz="2400" b="1" dirty="0">
              <a:cs typeface="Calibri"/>
            </a:endParaRPr>
          </a:p>
          <a:p>
            <a:pPr fontAlgn="base"/>
            <a:r>
              <a:rPr lang="es-CO" sz="2400" dirty="0" err="1">
                <a:ea typeface="+mn-lt"/>
                <a:cs typeface="+mn-lt"/>
              </a:rPr>
              <a:t>JMeter</a:t>
            </a:r>
            <a:r>
              <a:rPr lang="es-CO" sz="2400" dirty="0">
                <a:ea typeface="+mn-lt"/>
                <a:cs typeface="+mn-lt"/>
              </a:rPr>
              <a:t> incluye una amplia variedad de características, como la capacidad de grabar y reproducir solicitudes HTTP, la capacidad de generar gráficos y estadísticas de rendimiento, y la capacidad de integrarse con otras herramientas y servicios de prueba.</a:t>
            </a:r>
            <a:endParaRPr lang="es-CO" sz="2400" dirty="0">
              <a:cs typeface="Calibri"/>
            </a:endParaRPr>
          </a:p>
          <a:p>
            <a:endParaRPr lang="es-CO" sz="2400" dirty="0">
              <a:cs typeface="Calibri" panose="020F0502020204030204"/>
            </a:endParaRPr>
          </a:p>
          <a:p>
            <a:r>
              <a:rPr lang="es-CO" sz="2400" dirty="0">
                <a:ea typeface="+mn-lt"/>
                <a:cs typeface="+mn-lt"/>
              </a:rPr>
              <a:t>Aquí hay una guía detallada para comenzar con Apache </a:t>
            </a:r>
            <a:r>
              <a:rPr lang="es-CO" sz="2400" dirty="0" err="1">
                <a:ea typeface="+mn-lt"/>
                <a:cs typeface="+mn-lt"/>
              </a:rPr>
              <a:t>JMeter</a:t>
            </a:r>
            <a:r>
              <a:rPr lang="es-CO" sz="2400" dirty="0">
                <a:ea typeface="+mn-lt"/>
                <a:cs typeface="+mn-lt"/>
              </a:rPr>
              <a:t>:</a:t>
            </a:r>
            <a:endParaRPr lang="es-CO" dirty="0"/>
          </a:p>
          <a:p>
            <a:pPr marL="285750" indent="-285750">
              <a:buFont typeface="Arial"/>
              <a:buChar char="•"/>
            </a:pPr>
            <a:r>
              <a:rPr lang="es-CO" sz="2400" dirty="0">
                <a:ea typeface="+mn-lt"/>
                <a:cs typeface="+mn-lt"/>
              </a:rPr>
              <a:t>Descarga e instalación: Descarga la última versión de Apache </a:t>
            </a:r>
            <a:r>
              <a:rPr lang="es-CO" sz="2400" dirty="0" err="1">
                <a:ea typeface="+mn-lt"/>
                <a:cs typeface="+mn-lt"/>
              </a:rPr>
              <a:t>JMeter</a:t>
            </a:r>
            <a:r>
              <a:rPr lang="es-CO" sz="2400" dirty="0">
                <a:ea typeface="+mn-lt"/>
                <a:cs typeface="+mn-lt"/>
              </a:rPr>
              <a:t> desde el sitio web oficial </a:t>
            </a:r>
            <a:r>
              <a:rPr lang="es-CO" sz="2400" u="sng" dirty="0">
                <a:solidFill>
                  <a:srgbClr val="FF0000"/>
                </a:solidFill>
                <a:ea typeface="+mn-lt"/>
                <a:cs typeface="+mn-lt"/>
                <a:hlinkClick r:id="rId5">
                  <a:extLst>
                    <a:ext uri="{A12FA001-AC4F-418D-AE19-62706E023703}">
                      <ahyp:hlinkClr xmlns:ahyp="http://schemas.microsoft.com/office/drawing/2018/hyperlinkcolor" val="tx"/>
                    </a:ext>
                  </a:extLst>
                </a:hlinkClick>
              </a:rPr>
              <a:t>https://jmeter.apache.org/download_jmeter.cgi</a:t>
            </a:r>
            <a:r>
              <a:rPr lang="es-CO" sz="2400" dirty="0">
                <a:solidFill>
                  <a:srgbClr val="FF0000"/>
                </a:solidFill>
                <a:ea typeface="+mn-lt"/>
                <a:cs typeface="+mn-lt"/>
              </a:rPr>
              <a:t>.</a:t>
            </a:r>
            <a:r>
              <a:rPr lang="es-CO" sz="2400" dirty="0">
                <a:ea typeface="+mn-lt"/>
                <a:cs typeface="+mn-lt"/>
              </a:rPr>
              <a:t> Instala la herramienta en tu sistema.</a:t>
            </a:r>
            <a:endParaRPr lang="es-CO" dirty="0"/>
          </a:p>
          <a:p>
            <a:pPr marL="285750" indent="-285750">
              <a:buFont typeface="Arial"/>
              <a:buChar char="•"/>
            </a:pPr>
            <a:r>
              <a:rPr lang="es-CO" sz="2400" dirty="0">
                <a:ea typeface="+mn-lt"/>
                <a:cs typeface="+mn-lt"/>
              </a:rPr>
              <a:t>Creación de un plan de prueba: Un plan de prueba es el punto de partida para cualquier prueba que se realice en </a:t>
            </a:r>
            <a:r>
              <a:rPr lang="es-CO" sz="2400" dirty="0" err="1">
                <a:ea typeface="+mn-lt"/>
                <a:cs typeface="+mn-lt"/>
              </a:rPr>
              <a:t>JMeter</a:t>
            </a:r>
            <a:r>
              <a:rPr lang="es-CO" sz="2400" dirty="0">
                <a:ea typeface="+mn-lt"/>
                <a:cs typeface="+mn-lt"/>
              </a:rPr>
              <a:t>. Puedes crear un plan de prueba seleccionando Archivo &gt; Nuevo desde la interfaz de usuario de </a:t>
            </a:r>
            <a:r>
              <a:rPr lang="es-CO" sz="2400" dirty="0" err="1">
                <a:ea typeface="+mn-lt"/>
                <a:cs typeface="+mn-lt"/>
              </a:rPr>
              <a:t>JMeter</a:t>
            </a:r>
            <a:r>
              <a:rPr lang="es-CO" sz="2400" dirty="0">
                <a:ea typeface="+mn-lt"/>
                <a:cs typeface="+mn-lt"/>
              </a:rPr>
              <a:t>.</a:t>
            </a:r>
            <a:endParaRPr lang="es-CO" dirty="0"/>
          </a:p>
          <a:p>
            <a:endParaRPr lang="es-CO" sz="2400" dirty="0">
              <a:cs typeface="Calibri" panose="020F0502020204030204"/>
            </a:endParaRPr>
          </a:p>
          <a:p>
            <a:pPr algn="ctr" fontAlgn="base"/>
            <a:endParaRPr lang="es-CO" dirty="0">
              <a:cs typeface="Calibri" panose="020F0502020204030204"/>
            </a:endParaRPr>
          </a:p>
          <a:p>
            <a:br>
              <a:rPr lang="es-CO" sz="2400" dirty="0"/>
            </a:br>
            <a:endParaRPr lang="es-CO" dirty="0"/>
          </a:p>
        </p:txBody>
      </p:sp>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1278608" y="969376"/>
            <a:ext cx="9812202" cy="6370975"/>
          </a:xfrm>
          <a:prstGeom prst="rect">
            <a:avLst/>
          </a:prstGeom>
          <a:noFill/>
        </p:spPr>
        <p:txBody>
          <a:bodyPr wrap="square" lIns="91440" tIns="45720" rIns="91440" bIns="45720" rtlCol="0" anchor="t">
            <a:spAutoFit/>
          </a:bodyPr>
          <a:lstStyle/>
          <a:p>
            <a:pPr marL="285750" indent="-285750">
              <a:buFont typeface="Arial"/>
              <a:buChar char="•"/>
            </a:pPr>
            <a:r>
              <a:rPr lang="es-CO" sz="2400" dirty="0">
                <a:ea typeface="+mn-lt"/>
                <a:cs typeface="+mn-lt"/>
              </a:rPr>
              <a:t>Agregar un grupo de hilos: Un grupo de hilos representa el número de usuarios simultáneos que se simulan en una prueba. Puedes agregar un grupo de hilos haciendo clic con el botón derecho en el plan de prueba y seleccionando Añadir &gt; Hilos &gt; Grupo de hilos.</a:t>
            </a:r>
            <a:endParaRPr lang="en-US"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Agregar un controlador de petición: Un controlador de petición es responsable de enviar solicitudes al servidor. Puedes agregar un controlador de petición haciendo clic con el botón derecho en el grupo de hilos y seleccionando Añadir &gt; Controlador &gt; Petición HTTP.</a:t>
            </a:r>
            <a:endParaRPr lang="es-CO"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Configurar las opciones de solicitud: Una vez que hayas agregado un controlador de petición, puedes configurar las opciones de solicitud, como la URL de destino, los parámetros de la solicitud y los encabezados HTTP.</a:t>
            </a:r>
            <a:endParaRPr lang="es-CO" sz="2400" dirty="0"/>
          </a:p>
          <a:p>
            <a:endParaRPr lang="es-CO" dirty="0">
              <a:cs typeface="Calibri"/>
            </a:endParaRPr>
          </a:p>
          <a:p>
            <a:pPr fontAlgn="base"/>
            <a:endParaRPr lang="es-CO" b="1" dirty="0"/>
          </a:p>
          <a:p>
            <a:pPr fontAlgn="base"/>
            <a:endParaRPr lang="es-CO" dirty="0"/>
          </a:p>
          <a:p>
            <a:pPr algn="ctr"/>
            <a:endParaRPr lang="es-CO" b="1" dirty="0"/>
          </a:p>
          <a:p>
            <a:pPr algn="ctr"/>
            <a:endParaRPr lang="x-none" sz="2400" b="1" dirty="0"/>
          </a:p>
        </p:txBody>
      </p:sp>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392A103E-8C4C-A963-514D-6B57303804F2}"/>
              </a:ext>
            </a:extLst>
          </p:cNvPr>
          <p:cNvSpPr txBox="1"/>
          <p:nvPr/>
        </p:nvSpPr>
        <p:spPr>
          <a:xfrm>
            <a:off x="1547871" y="769524"/>
            <a:ext cx="9415785" cy="5355312"/>
          </a:xfrm>
          <a:prstGeom prst="rect">
            <a:avLst/>
          </a:prstGeom>
          <a:noFill/>
        </p:spPr>
        <p:txBody>
          <a:bodyPr wrap="square" lIns="91440" tIns="45720" rIns="91440" bIns="45720" rtlCol="0" anchor="t">
            <a:spAutoFit/>
          </a:bodyPr>
          <a:lstStyle/>
          <a:p>
            <a:pPr marL="285750" indent="-285750">
              <a:buFont typeface="Arial"/>
              <a:buChar char="•"/>
            </a:pPr>
            <a:r>
              <a:rPr lang="es-CO" sz="2400" dirty="0">
                <a:ea typeface="+mn-lt"/>
                <a:cs typeface="+mn-lt"/>
              </a:rPr>
              <a:t>Agregar un elemento de escucha: Un elemento de escucha se utiliza para recopilar los resultados de una prueba. Puedes agregar un elemento de escucha haciendo clic con el botón derecho en el grupo de hilos y seleccionando Añadir &gt; Escucha &gt; Resultados de visualización.</a:t>
            </a:r>
            <a:endParaRPr lang="en-US" sz="2400" dirty="0">
              <a:cs typeface="Calibri"/>
            </a:endParaRPr>
          </a:p>
          <a:p>
            <a:pPr marL="285750" indent="-285750">
              <a:buFont typeface="Arial"/>
              <a:buChar char="•"/>
            </a:pPr>
            <a:r>
              <a:rPr lang="es-CO" sz="2400" dirty="0">
                <a:ea typeface="+mn-lt"/>
                <a:cs typeface="+mn-lt"/>
              </a:rPr>
              <a:t>Ejecución de la prueba: Finalmente, puedes ejecutar la prueba seleccionando la opción Ejecutar &gt; Iniciar desde la interfaz de usuario de </a:t>
            </a:r>
            <a:r>
              <a:rPr lang="es-CO" sz="2400" dirty="0" err="1">
                <a:ea typeface="+mn-lt"/>
                <a:cs typeface="+mn-lt"/>
              </a:rPr>
              <a:t>JMeter</a:t>
            </a:r>
            <a:r>
              <a:rPr lang="es-CO" sz="2400" dirty="0">
                <a:ea typeface="+mn-lt"/>
                <a:cs typeface="+mn-lt"/>
              </a:rPr>
              <a:t>.</a:t>
            </a:r>
            <a:endParaRPr lang="es-CO" sz="2400" dirty="0">
              <a:cs typeface="Calibri"/>
            </a:endParaRPr>
          </a:p>
          <a:p>
            <a:pPr marL="285750" indent="-285750">
              <a:buFont typeface="Arial"/>
              <a:buChar char="•"/>
            </a:pPr>
            <a:endParaRPr lang="es-CO" sz="2400" dirty="0">
              <a:ea typeface="+mn-lt"/>
              <a:cs typeface="+mn-lt"/>
            </a:endParaRPr>
          </a:p>
          <a:p>
            <a:r>
              <a:rPr lang="es-CO" sz="2400" dirty="0">
                <a:ea typeface="+mn-lt"/>
                <a:cs typeface="+mn-lt"/>
              </a:rPr>
              <a:t>Estos son solo los pasos básicos para comenzar con Apache </a:t>
            </a:r>
            <a:r>
              <a:rPr lang="es-CO" sz="2400" dirty="0" err="1">
                <a:ea typeface="+mn-lt"/>
                <a:cs typeface="+mn-lt"/>
              </a:rPr>
              <a:t>JMeter</a:t>
            </a:r>
            <a:r>
              <a:rPr lang="es-CO" sz="2400" dirty="0">
                <a:ea typeface="+mn-lt"/>
                <a:cs typeface="+mn-lt"/>
              </a:rPr>
              <a:t>. La herramienta tiene muchas características avanzadas que te permiten realizar pruebas más complejas y precisas. </a:t>
            </a:r>
            <a:endParaRPr lang="es-CO"/>
          </a:p>
          <a:p>
            <a:endParaRPr lang="es-CO" dirty="0">
              <a:cs typeface="Calibri"/>
            </a:endParaRPr>
          </a:p>
          <a:p>
            <a:endParaRPr lang="es-CO" b="1" dirty="0"/>
          </a:p>
          <a:p>
            <a:endParaRPr lang="es-CO" b="1" dirty="0"/>
          </a:p>
          <a:p>
            <a:pPr algn="ctr"/>
            <a:endParaRPr lang="x-none" sz="2400" b="1" dirty="0"/>
          </a:p>
        </p:txBody>
      </p:sp>
    </p:spTree>
    <p:extLst>
      <p:ext uri="{BB962C8B-B14F-4D97-AF65-F5344CB8AC3E}">
        <p14:creationId xmlns:p14="http://schemas.microsoft.com/office/powerpoint/2010/main" val="214867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1201488" y="490318"/>
            <a:ext cx="10027516" cy="6617196"/>
          </a:xfrm>
          <a:prstGeom prst="rect">
            <a:avLst/>
          </a:prstGeom>
          <a:noFill/>
        </p:spPr>
        <p:txBody>
          <a:bodyPr wrap="square" lIns="91440" tIns="45720" rIns="91440" bIns="45720" rtlCol="0" anchor="t">
            <a:spAutoFit/>
          </a:bodyPr>
          <a:lstStyle/>
          <a:p>
            <a:r>
              <a:rPr lang="es-CO" sz="2400" dirty="0">
                <a:ea typeface="+mn-lt"/>
                <a:cs typeface="+mn-lt"/>
              </a:rPr>
              <a:t>Apache </a:t>
            </a:r>
            <a:r>
              <a:rPr lang="es-CO" sz="2400" dirty="0" err="1">
                <a:ea typeface="+mn-lt"/>
                <a:cs typeface="+mn-lt"/>
              </a:rPr>
              <a:t>JMeter</a:t>
            </a:r>
            <a:r>
              <a:rPr lang="es-CO" sz="2400" dirty="0">
                <a:ea typeface="+mn-lt"/>
                <a:cs typeface="+mn-lt"/>
              </a:rPr>
              <a:t> es una herramienta de prueba de carga y rendimiento de código abierto que cuenta con las siguientes </a:t>
            </a:r>
            <a:r>
              <a:rPr lang="es-CO" sz="2400" b="1" dirty="0">
                <a:ea typeface="+mn-lt"/>
                <a:cs typeface="+mn-lt"/>
              </a:rPr>
              <a:t>características</a:t>
            </a:r>
            <a:r>
              <a:rPr lang="es-CO" sz="2400" dirty="0">
                <a:ea typeface="+mn-lt"/>
                <a:cs typeface="+mn-lt"/>
              </a:rPr>
              <a:t>:</a:t>
            </a:r>
            <a:endParaRPr lang="en-US" sz="2400" dirty="0">
              <a:cs typeface="Calibri"/>
            </a:endParaRPr>
          </a:p>
          <a:p>
            <a:endParaRPr lang="es-CO" sz="2400" dirty="0">
              <a:ea typeface="+mn-lt"/>
              <a:cs typeface="+mn-lt"/>
            </a:endParaRPr>
          </a:p>
          <a:p>
            <a:pPr marL="285750" indent="-285750">
              <a:buFont typeface="Arial"/>
              <a:buChar char="•"/>
            </a:pPr>
            <a:r>
              <a:rPr lang="es-CO" sz="2400" dirty="0">
                <a:ea typeface="+mn-lt"/>
                <a:cs typeface="+mn-lt"/>
              </a:rPr>
              <a:t>Simulación de carga: </a:t>
            </a:r>
            <a:r>
              <a:rPr lang="es-CO" sz="2400" dirty="0" err="1">
                <a:ea typeface="+mn-lt"/>
                <a:cs typeface="+mn-lt"/>
              </a:rPr>
              <a:t>JMeter</a:t>
            </a:r>
            <a:r>
              <a:rPr lang="es-CO" sz="2400" dirty="0">
                <a:ea typeface="+mn-lt"/>
                <a:cs typeface="+mn-lt"/>
              </a:rPr>
              <a:t> puede simular una gran cantidad de usuarios virtuales que acceden simultáneamente a una aplicación o sitio web, permitiendo evaluar su capacidad de respuesta bajo diferentes cargas de trabajo.</a:t>
            </a:r>
            <a:endParaRPr lang="es-CO"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Soporte para múltiples protocolos: </a:t>
            </a:r>
            <a:r>
              <a:rPr lang="es-CO" sz="2400" dirty="0" err="1">
                <a:ea typeface="+mn-lt"/>
                <a:cs typeface="+mn-lt"/>
              </a:rPr>
              <a:t>JMeter</a:t>
            </a:r>
            <a:r>
              <a:rPr lang="es-CO" sz="2400" dirty="0">
                <a:ea typeface="+mn-lt"/>
                <a:cs typeface="+mn-lt"/>
              </a:rPr>
              <a:t> admite una amplia gama de protocolos, incluyendo HTTP, HTTPS, FTP, JDBC, LDAP, JMS y otros, lo que permite evaluar el rendimiento de diferentes tipos de aplicaciones.</a:t>
            </a:r>
            <a:endParaRPr lang="es-CO"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Grabación y reproducción de pruebas: </a:t>
            </a:r>
            <a:r>
              <a:rPr lang="es-CO" sz="2400" dirty="0" err="1">
                <a:ea typeface="+mn-lt"/>
                <a:cs typeface="+mn-lt"/>
              </a:rPr>
              <a:t>JMeter</a:t>
            </a:r>
            <a:r>
              <a:rPr lang="es-CO" sz="2400" dirty="0">
                <a:ea typeface="+mn-lt"/>
                <a:cs typeface="+mn-lt"/>
              </a:rPr>
              <a:t> puede grabar y reproducir solicitudes HTTP realizadas a través del navegador web, lo que facilita la creación de pruebas de carga.</a:t>
            </a:r>
            <a:endParaRPr lang="es-CO" sz="2400" dirty="0">
              <a:cs typeface="Calibri" panose="020F0502020204030204"/>
            </a:endParaRPr>
          </a:p>
          <a:p>
            <a:pPr algn="ctr"/>
            <a:endParaRPr lang="es-CO" sz="2800" b="1" dirty="0">
              <a:cs typeface="Calibri"/>
            </a:endParaRPr>
          </a:p>
          <a:p>
            <a:pPr fontAlgn="base"/>
            <a:endParaRPr lang="es-CO" dirty="0"/>
          </a:p>
          <a:p>
            <a:pPr algn="ctr"/>
            <a:endParaRPr lang="x-none" b="1" dirty="0"/>
          </a:p>
        </p:txBody>
      </p:sp>
      <p:sp>
        <p:nvSpPr>
          <p:cNvPr id="3" name="2 CuadroTexto"/>
          <p:cNvSpPr txBox="1"/>
          <p:nvPr/>
        </p:nvSpPr>
        <p:spPr>
          <a:xfrm>
            <a:off x="1051560" y="1499616"/>
            <a:ext cx="9875520" cy="461665"/>
          </a:xfrm>
          <a:prstGeom prst="rect">
            <a:avLst/>
          </a:prstGeom>
          <a:noFill/>
        </p:spPr>
        <p:txBody>
          <a:bodyPr wrap="square" rtlCol="0">
            <a:spAutoFit/>
          </a:bodyPr>
          <a:lstStyle/>
          <a:p>
            <a:br>
              <a:rPr lang="es-CO" sz="1200" dirty="0"/>
            </a:br>
            <a:endParaRPr lang="es-CO" sz="1200" dirty="0"/>
          </a:p>
        </p:txBody>
      </p:sp>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4" name="3 CuadroTexto"/>
          <p:cNvSpPr txBox="1"/>
          <p:nvPr/>
        </p:nvSpPr>
        <p:spPr>
          <a:xfrm>
            <a:off x="1367028" y="896112"/>
            <a:ext cx="9752076" cy="4708981"/>
          </a:xfrm>
          <a:prstGeom prst="rect">
            <a:avLst/>
          </a:prstGeom>
          <a:noFill/>
        </p:spPr>
        <p:txBody>
          <a:bodyPr wrap="square" lIns="91440" tIns="45720" rIns="91440" bIns="45720" rtlCol="0" anchor="t">
            <a:spAutoFit/>
          </a:bodyPr>
          <a:lstStyle/>
          <a:p>
            <a:pPr marL="285750" indent="-285750">
              <a:buFont typeface="Arial"/>
              <a:buChar char="•"/>
            </a:pPr>
            <a:r>
              <a:rPr lang="es-CO" sz="2400" dirty="0">
                <a:ea typeface="+mn-lt"/>
                <a:cs typeface="+mn-lt"/>
              </a:rPr>
              <a:t>Generación de informes y gráficos: </a:t>
            </a:r>
            <a:r>
              <a:rPr lang="es-CO" sz="2400" dirty="0" err="1">
                <a:ea typeface="+mn-lt"/>
                <a:cs typeface="+mn-lt"/>
              </a:rPr>
              <a:t>JMeter</a:t>
            </a:r>
            <a:r>
              <a:rPr lang="es-CO" sz="2400" dirty="0">
                <a:ea typeface="+mn-lt"/>
                <a:cs typeface="+mn-lt"/>
              </a:rPr>
              <a:t> puede generar informes y gráficos detallados que muestran el rendimiento del servidor bajo diferentes cargas de trabajo, permitiendo identificar cuellos de botella y problemas de rendimiento.</a:t>
            </a:r>
            <a:endParaRPr lang="en-US"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Integración con otras herramientas de prueba: </a:t>
            </a:r>
            <a:r>
              <a:rPr lang="es-CO" sz="2400" dirty="0" err="1">
                <a:ea typeface="+mn-lt"/>
                <a:cs typeface="+mn-lt"/>
              </a:rPr>
              <a:t>JMeter</a:t>
            </a:r>
            <a:r>
              <a:rPr lang="es-CO" sz="2400" dirty="0">
                <a:ea typeface="+mn-lt"/>
                <a:cs typeface="+mn-lt"/>
              </a:rPr>
              <a:t> puede integrarse con otras herramientas de prueba, como </a:t>
            </a:r>
            <a:r>
              <a:rPr lang="es-CO" sz="2400" dirty="0" err="1">
                <a:ea typeface="+mn-lt"/>
                <a:cs typeface="+mn-lt"/>
              </a:rPr>
              <a:t>Selenium</a:t>
            </a:r>
            <a:r>
              <a:rPr lang="es-CO" sz="2400" dirty="0">
                <a:ea typeface="+mn-lt"/>
                <a:cs typeface="+mn-lt"/>
              </a:rPr>
              <a:t> y SOAPUI, lo que permite realizar pruebas más completas y precisas.</a:t>
            </a:r>
            <a:endParaRPr lang="es-CO" sz="2400" dirty="0">
              <a:cs typeface="Calibri"/>
            </a:endParaRPr>
          </a:p>
          <a:p>
            <a:pPr marL="285750" indent="-285750">
              <a:buFont typeface="Arial"/>
              <a:buChar char="•"/>
            </a:pPr>
            <a:endParaRPr lang="es-CO" sz="2400" dirty="0">
              <a:ea typeface="+mn-lt"/>
              <a:cs typeface="+mn-lt"/>
            </a:endParaRPr>
          </a:p>
          <a:p>
            <a:pPr marL="285750" indent="-285750">
              <a:buFont typeface="Arial"/>
              <a:buChar char="•"/>
            </a:pPr>
            <a:r>
              <a:rPr lang="es-CO" sz="2400" dirty="0">
                <a:ea typeface="+mn-lt"/>
                <a:cs typeface="+mn-lt"/>
              </a:rPr>
              <a:t>Escalabilidad: </a:t>
            </a:r>
            <a:r>
              <a:rPr lang="es-CO" sz="2400" dirty="0" err="1">
                <a:ea typeface="+mn-lt"/>
                <a:cs typeface="+mn-lt"/>
              </a:rPr>
              <a:t>JMeter</a:t>
            </a:r>
            <a:r>
              <a:rPr lang="es-CO" sz="2400" dirty="0">
                <a:ea typeface="+mn-lt"/>
                <a:cs typeface="+mn-lt"/>
              </a:rPr>
              <a:t> es escalable y puede ejecutarse en varios servidores en paralelo para realizar pruebas de carga masivas.</a:t>
            </a:r>
            <a:endParaRPr lang="es-CO" sz="2400" dirty="0">
              <a:cs typeface="Calibri"/>
            </a:endParaRPr>
          </a:p>
          <a:p>
            <a:pPr fontAlgn="base"/>
            <a:endParaRPr lang="es-CO" dirty="0"/>
          </a:p>
          <a:p>
            <a:pPr algn="ctr"/>
            <a:endParaRPr lang="es-CO" dirty="0"/>
          </a:p>
        </p:txBody>
      </p:sp>
    </p:spTree>
    <p:extLst>
      <p:ext uri="{BB962C8B-B14F-4D97-AF65-F5344CB8AC3E}">
        <p14:creationId xmlns:p14="http://schemas.microsoft.com/office/powerpoint/2010/main" val="317325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367028" y="1152144"/>
            <a:ext cx="8549640" cy="646331"/>
          </a:xfrm>
          <a:prstGeom prst="rect">
            <a:avLst/>
          </a:prstGeom>
          <a:noFill/>
        </p:spPr>
        <p:txBody>
          <a:bodyPr wrap="square" rtlCol="0">
            <a:spAutoFit/>
          </a:bodyPr>
          <a:lstStyle/>
          <a:p>
            <a:pPr algn="ctr"/>
            <a:endParaRPr lang="es-CO" b="1" dirty="0"/>
          </a:p>
          <a:p>
            <a:pPr algn="ctr"/>
            <a:endParaRPr lang="es-CO" b="1" dirty="0"/>
          </a:p>
        </p:txBody>
      </p:sp>
      <p:sp>
        <p:nvSpPr>
          <p:cNvPr id="3" name="2 CuadroTexto"/>
          <p:cNvSpPr txBox="1"/>
          <p:nvPr/>
        </p:nvSpPr>
        <p:spPr>
          <a:xfrm>
            <a:off x="950976" y="740663"/>
            <a:ext cx="10387584" cy="3693319"/>
          </a:xfrm>
          <a:prstGeom prst="rect">
            <a:avLst/>
          </a:prstGeom>
          <a:noFill/>
        </p:spPr>
        <p:txBody>
          <a:bodyPr wrap="square" rtlCol="0">
            <a:spAutoFit/>
          </a:bodyPr>
          <a:lstStyle/>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p:txBody>
      </p:sp>
      <p:sp>
        <p:nvSpPr>
          <p:cNvPr id="5" name="4 CuadroTexto"/>
          <p:cNvSpPr txBox="1"/>
          <p:nvPr/>
        </p:nvSpPr>
        <p:spPr>
          <a:xfrm>
            <a:off x="1447283" y="923544"/>
            <a:ext cx="9619646" cy="6740307"/>
          </a:xfrm>
          <a:prstGeom prst="rect">
            <a:avLst/>
          </a:prstGeom>
          <a:noFill/>
        </p:spPr>
        <p:txBody>
          <a:bodyPr wrap="square" lIns="91440" tIns="45720" rIns="91440" bIns="45720" rtlCol="0" anchor="t">
            <a:spAutoFit/>
          </a:bodyPr>
          <a:lstStyle/>
          <a:p>
            <a:pPr marL="285750" indent="-285750">
              <a:buFont typeface="Arial,Sans-Serif"/>
              <a:buChar char="•"/>
            </a:pPr>
            <a:r>
              <a:rPr lang="es-CO" sz="2400" dirty="0"/>
              <a:t>Personalización: </a:t>
            </a:r>
            <a:r>
              <a:rPr lang="es-CO" sz="2400" dirty="0" err="1"/>
              <a:t>JMeter</a:t>
            </a:r>
            <a:r>
              <a:rPr lang="es-CO" sz="2400" dirty="0"/>
              <a:t> es altamente personalizable y permite</a:t>
            </a:r>
            <a:endParaRPr lang="es-CO" sz="2400" dirty="0">
              <a:cs typeface="Calibri"/>
            </a:endParaRPr>
          </a:p>
          <a:p>
            <a:pPr marL="285750" indent="-285750">
              <a:buFont typeface="Arial,Sans-Serif"/>
              <a:buChar char="•"/>
            </a:pPr>
            <a:r>
              <a:rPr lang="es-CO" sz="2400" dirty="0"/>
              <a:t> configurar diversos parámetros, como el número de usuarios</a:t>
            </a:r>
            <a:endParaRPr lang="es-CO" sz="2400" dirty="0">
              <a:cs typeface="Calibri"/>
            </a:endParaRPr>
          </a:p>
          <a:p>
            <a:pPr marL="285750" indent="-285750">
              <a:buFont typeface="Arial,Sans-Serif"/>
              <a:buChar char="•"/>
            </a:pPr>
            <a:r>
              <a:rPr lang="es-CO" sz="2400" dirty="0"/>
              <a:t> virtuales, el tiempo de espera, el tamaño del mensaje y otros,</a:t>
            </a:r>
            <a:endParaRPr lang="es-CO" sz="2400" dirty="0">
              <a:cs typeface="Calibri"/>
            </a:endParaRPr>
          </a:p>
          <a:p>
            <a:pPr marL="285750" indent="-285750">
              <a:buFont typeface="Arial,Sans-Serif"/>
              <a:buChar char="•"/>
            </a:pPr>
            <a:r>
              <a:rPr lang="es-CO" sz="2400" dirty="0"/>
              <a:t> lo </a:t>
            </a:r>
            <a:r>
              <a:rPr lang="es-CO" sz="2400" dirty="0">
                <a:cs typeface="Calibri"/>
              </a:rPr>
              <a:t>que</a:t>
            </a:r>
            <a:r>
              <a:rPr lang="es-CO" sz="2400" dirty="0"/>
              <a:t> permite realizar pruebas de carga y rendimiento </a:t>
            </a:r>
          </a:p>
          <a:p>
            <a:pPr marL="285750" indent="-285750">
              <a:buFont typeface="Arial,Sans-Serif"/>
              <a:buChar char="•"/>
            </a:pPr>
            <a:r>
              <a:rPr lang="es-CO" sz="2400" dirty="0"/>
              <a:t>Personalizadas.</a:t>
            </a:r>
            <a:endParaRPr lang="es-CO" sz="2400" dirty="0">
              <a:cs typeface="Calibri"/>
            </a:endParaRPr>
          </a:p>
          <a:p>
            <a:pPr marL="285750" indent="-285750">
              <a:buFont typeface="Arial,Sans-Serif"/>
              <a:buChar char="•"/>
            </a:pPr>
            <a:endParaRPr lang="es-CO" sz="2400" dirty="0">
              <a:ea typeface="+mn-lt"/>
              <a:cs typeface="+mn-lt"/>
            </a:endParaRPr>
          </a:p>
          <a:p>
            <a:r>
              <a:rPr lang="es-CO" sz="2400" dirty="0"/>
              <a:t>En resumen, Apache </a:t>
            </a:r>
            <a:r>
              <a:rPr lang="es-CO" sz="2400" dirty="0" err="1"/>
              <a:t>JMeter</a:t>
            </a:r>
            <a:r>
              <a:rPr lang="es-CO" sz="2400" dirty="0"/>
              <a:t> es una herramienta de prueba de </a:t>
            </a:r>
            <a:endParaRPr lang="es-CO" sz="2400" dirty="0">
              <a:cs typeface="Calibri"/>
            </a:endParaRPr>
          </a:p>
          <a:p>
            <a:r>
              <a:rPr lang="es-CO" sz="2400" dirty="0"/>
              <a:t>carga y rendimiento muy versátil y flexible que puede utilizarse </a:t>
            </a:r>
            <a:endParaRPr lang="es-CO" sz="2400">
              <a:cs typeface="Calibri" panose="020F0502020204030204"/>
            </a:endParaRPr>
          </a:p>
          <a:p>
            <a:r>
              <a:rPr lang="es-CO" sz="2400" dirty="0"/>
              <a:t>para evaluar el rendimiento de una amplia gama de aplicaciones</a:t>
            </a:r>
            <a:endParaRPr lang="es-CO" sz="2400" dirty="0">
              <a:cs typeface="Calibri" panose="020F0502020204030204"/>
            </a:endParaRPr>
          </a:p>
          <a:p>
            <a:r>
              <a:rPr lang="es-CO" sz="2400" dirty="0"/>
              <a:t> y servicios web. Sus características avanzadas y su capacidad de</a:t>
            </a:r>
            <a:endParaRPr lang="es-CO" sz="2400" dirty="0">
              <a:cs typeface="Calibri"/>
            </a:endParaRPr>
          </a:p>
          <a:p>
            <a:r>
              <a:rPr lang="es-CO" sz="2400" dirty="0"/>
              <a:t> integración con otras herramientas de prueba lo convierten en </a:t>
            </a:r>
            <a:endParaRPr lang="es-CO" sz="2400" dirty="0">
              <a:cs typeface="Calibri"/>
            </a:endParaRPr>
          </a:p>
          <a:p>
            <a:r>
              <a:rPr lang="es-CO" sz="2400" dirty="0"/>
              <a:t>una opción popular para las pruebas de carga y rendimiento en</a:t>
            </a:r>
            <a:endParaRPr lang="es-CO" sz="2400" dirty="0">
              <a:cs typeface="Calibri"/>
            </a:endParaRPr>
          </a:p>
          <a:p>
            <a:r>
              <a:rPr lang="es-CO" sz="2400" dirty="0"/>
              <a:t> el mundo de la tecnología.</a:t>
            </a:r>
            <a:endParaRPr lang="es-CO" sz="2400" dirty="0">
              <a:ea typeface="+mn-lt"/>
              <a:cs typeface="+mn-lt"/>
            </a:endParaRPr>
          </a:p>
          <a:p>
            <a:endParaRPr lang="es-CO" sz="2800" dirty="0">
              <a:ea typeface="+mn-lt"/>
              <a:cs typeface="+mn-lt"/>
            </a:endParaRPr>
          </a:p>
          <a:p>
            <a:endParaRPr lang="es-CO" sz="2800" dirty="0">
              <a:ea typeface="+mn-lt"/>
              <a:cs typeface="+mn-lt"/>
            </a:endParaRPr>
          </a:p>
          <a:p>
            <a:pPr algn="ctr"/>
            <a:endParaRPr lang="es-CO" sz="2800" b="1" dirty="0">
              <a:cs typeface="Calibri"/>
            </a:endParaRPr>
          </a:p>
          <a:p>
            <a:pPr fontAlgn="base"/>
            <a:endParaRPr lang="es-CO" dirty="0"/>
          </a:p>
          <a:p>
            <a:endParaRPr lang="es-CO" dirty="0"/>
          </a:p>
        </p:txBody>
      </p:sp>
    </p:spTree>
    <p:extLst>
      <p:ext uri="{BB962C8B-B14F-4D97-AF65-F5344CB8AC3E}">
        <p14:creationId xmlns:p14="http://schemas.microsoft.com/office/powerpoint/2010/main" val="33146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2.xml><?xml version="1.0" encoding="utf-8"?>
<ds:datastoreItem xmlns:ds="http://schemas.openxmlformats.org/officeDocument/2006/customXml" ds:itemID="{02EF07E2-B0D1-487C-8FF3-651F698D7F29}">
  <ds:schemaRefs>
    <ds:schemaRef ds:uri="http://schemas.microsoft.com/office/2006/documentManagement/types"/>
    <ds:schemaRef ds:uri="adf42388-5c37-48f2-81de-ffca450cbe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d9d2458e-e414-492a-b4c0-d84ebee47fd2"/>
    <ds:schemaRef ds:uri="http://www.w3.org/XML/1998/namespace"/>
    <ds:schemaRef ds:uri="http://purl.org/dc/dcmitype/"/>
  </ds:schemaRefs>
</ds:datastoreItem>
</file>

<file path=customXml/itemProps3.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10323</TotalTime>
  <Words>508</Words>
  <Application>Microsoft Office PowerPoint</Application>
  <PresentationFormat>Widescreen</PresentationFormat>
  <Paragraphs>124</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458</cp:revision>
  <dcterms:created xsi:type="dcterms:W3CDTF">2014-10-14T06:21:58Z</dcterms:created>
  <dcterms:modified xsi:type="dcterms:W3CDTF">2023-04-03T04:47:31Z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