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0_38119D6.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3F_4917FBA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0"/>
  </p:notesMasterIdLst>
  <p:handoutMasterIdLst>
    <p:handoutMasterId r:id="rId21"/>
  </p:handoutMasterIdLst>
  <p:sldIdLst>
    <p:sldId id="256" r:id="rId5"/>
    <p:sldId id="373" r:id="rId6"/>
    <p:sldId id="414" r:id="rId7"/>
    <p:sldId id="319" r:id="rId8"/>
    <p:sldId id="388" r:id="rId9"/>
    <p:sldId id="413" r:id="rId10"/>
    <p:sldId id="399" r:id="rId11"/>
    <p:sldId id="407" r:id="rId12"/>
    <p:sldId id="408" r:id="rId13"/>
    <p:sldId id="409" r:id="rId14"/>
    <p:sldId id="410" r:id="rId15"/>
    <p:sldId id="412" r:id="rId16"/>
    <p:sldId id="415" r:id="rId17"/>
    <p:sldId id="416" r:id="rId18"/>
    <p:sldId id="41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57D59262-B58A-7CFA-962B-D6C809AF633B}" v="319" dt="2023-04-09T01:52:08.297"/>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2FC9CB4-0C96-E671-500D-E9AE9CCD6983}" v="311" dt="2023-04-03T04:46:44.215"/>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varScale="1">
        <p:scale>
          <a:sx n="83" d="100"/>
          <a:sy n="83" d="100"/>
        </p:scale>
        <p:origin x="-475"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4/8/2023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08/04/2023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2945320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126137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15</a:t>
            </a:fld>
            <a:endParaRPr lang="id-ID"/>
          </a:p>
        </p:txBody>
      </p:sp>
    </p:spTree>
    <p:extLst>
      <p:ext uri="{BB962C8B-B14F-4D97-AF65-F5344CB8AC3E}">
        <p14:creationId xmlns:p14="http://schemas.microsoft.com/office/powerpoint/2010/main" val="194089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408844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dirty="0"/>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dirty="0"/>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dirty="0"/>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dirty="0"/>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dirty="0"/>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dirty="0"/>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dirty="0"/>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dirty="0"/>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dirty="0"/>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dirty="0"/>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dirty="0"/>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dirty="0"/>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dirty="0"/>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dirty="0"/>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dirty="0"/>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dirty="0"/>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0_38119D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3F_4917FBA0.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38</a:t>
            </a:r>
          </a:p>
        </p:txBody>
      </p:sp>
      <p:sp>
        <p:nvSpPr>
          <p:cNvPr id="6" name="Subtítulo 2">
            <a:extLst>
              <a:ext uri="{FF2B5EF4-FFF2-40B4-BE49-F238E27FC236}">
                <a16:creationId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200" b="1" dirty="0"/>
              <a:t> </a:t>
            </a:r>
            <a:r>
              <a:rPr lang="es-ES" sz="3200" b="1" dirty="0" err="1"/>
              <a:t>GraphQL</a:t>
            </a:r>
            <a:endParaRPr lang="es-ES" sz="3200" b="1" dirty="0" err="1">
              <a:cs typeface="Calibri"/>
            </a:endParaRPr>
          </a:p>
          <a:p>
            <a:endParaRPr lang="es-ES" sz="3600" dirty="0">
              <a:cs typeface="Calibri"/>
            </a:endParaRPr>
          </a:p>
        </p:txBody>
      </p:sp>
      <p:cxnSp>
        <p:nvCxnSpPr>
          <p:cNvPr id="9" name="Conector recto 8">
            <a:extLst>
              <a:ext uri="{FF2B5EF4-FFF2-40B4-BE49-F238E27FC236}">
                <a16:creationId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1490472" y="587516"/>
            <a:ext cx="9400032" cy="2123658"/>
          </a:xfrm>
          <a:prstGeom prst="rect">
            <a:avLst/>
          </a:prstGeom>
          <a:noFill/>
        </p:spPr>
        <p:txBody>
          <a:bodyPr wrap="square" lIns="91440" tIns="45720" rIns="91440" bIns="45720" rtlCol="0" anchor="t">
            <a:spAutoFit/>
          </a:bodyPr>
          <a:lstStyle/>
          <a:p>
            <a:pPr algn="ctr"/>
            <a:endParaRPr lang="es-CO" sz="2400" b="1" dirty="0">
              <a:cs typeface="Calibri"/>
            </a:endParaRPr>
          </a:p>
          <a:p>
            <a:endParaRPr lang="es-CO" dirty="0">
              <a:cs typeface="Calibri"/>
            </a:endParaRPr>
          </a:p>
          <a:p>
            <a:pPr fontAlgn="base"/>
            <a:endParaRPr lang="es-CO" dirty="0"/>
          </a:p>
          <a:p>
            <a:pPr fontAlgn="base"/>
            <a:endParaRPr lang="es-CO" dirty="0"/>
          </a:p>
          <a:p>
            <a:pPr fontAlgn="base"/>
            <a:endParaRPr lang="es-CO" dirty="0"/>
          </a:p>
          <a:p>
            <a:pPr fontAlgn="base"/>
            <a:endParaRPr lang="es-CO" dirty="0"/>
          </a:p>
          <a:p>
            <a:endParaRPr lang="es-CO" dirty="0"/>
          </a:p>
        </p:txBody>
      </p:sp>
      <p:pic>
        <p:nvPicPr>
          <p:cNvPr id="2" name="Picture 3" descr="Text&#10;&#10;Description automatically generated">
            <a:extLst>
              <a:ext uri="{FF2B5EF4-FFF2-40B4-BE49-F238E27FC236}">
                <a16:creationId xmlns:a16="http://schemas.microsoft.com/office/drawing/2014/main" id="{985586F3-B45B-F801-53BE-8FBF92FA258A}"/>
              </a:ext>
            </a:extLst>
          </p:cNvPr>
          <p:cNvPicPr>
            <a:picLocks noChangeAspect="1"/>
          </p:cNvPicPr>
          <p:nvPr/>
        </p:nvPicPr>
        <p:blipFill>
          <a:blip r:embed="rId4"/>
          <a:stretch>
            <a:fillRect/>
          </a:stretch>
        </p:blipFill>
        <p:spPr>
          <a:xfrm>
            <a:off x="1101306" y="154002"/>
            <a:ext cx="10593237" cy="5831128"/>
          </a:xfrm>
          <a:prstGeom prst="rect">
            <a:avLst/>
          </a:prstGeom>
        </p:spPr>
      </p:pic>
    </p:spTree>
    <p:extLst>
      <p:ext uri="{BB962C8B-B14F-4D97-AF65-F5344CB8AC3E}">
        <p14:creationId xmlns:p14="http://schemas.microsoft.com/office/powerpoint/2010/main" val="13929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48740" y="691248"/>
            <a:ext cx="8791956" cy="1723549"/>
          </a:xfrm>
          <a:prstGeom prst="rect">
            <a:avLst/>
          </a:prstGeom>
          <a:noFill/>
        </p:spPr>
        <p:txBody>
          <a:bodyPr wrap="square" lIns="91440" tIns="45720" rIns="91440" bIns="45720" rtlCol="0" anchor="t">
            <a:spAutoFit/>
          </a:bodyPr>
          <a:lstStyle/>
          <a:p>
            <a:pPr marL="285750" indent="-285750">
              <a:buFont typeface="Arial"/>
              <a:buChar char="•"/>
            </a:pPr>
            <a:endParaRPr lang="es-CO" sz="2400" dirty="0">
              <a:cs typeface="Calibri" panose="020F0502020204030204"/>
            </a:endParaRPr>
          </a:p>
          <a:p>
            <a:pPr algn="ctr"/>
            <a:endParaRPr lang="es-CO" sz="2800" b="1" dirty="0">
              <a:cs typeface="Calibri"/>
            </a:endParaRPr>
          </a:p>
          <a:p>
            <a:pPr fontAlgn="base"/>
            <a:endParaRPr lang="es-CO" dirty="0"/>
          </a:p>
          <a:p>
            <a:pPr fontAlgn="base"/>
            <a:endParaRPr lang="es-CO" dirty="0"/>
          </a:p>
          <a:p>
            <a:endParaRPr lang="es-CO" dirty="0"/>
          </a:p>
        </p:txBody>
      </p:sp>
      <p:sp>
        <p:nvSpPr>
          <p:cNvPr id="3" name="2 CuadroTexto"/>
          <p:cNvSpPr txBox="1"/>
          <p:nvPr/>
        </p:nvSpPr>
        <p:spPr>
          <a:xfrm>
            <a:off x="1049523" y="685800"/>
            <a:ext cx="9884664" cy="646331"/>
          </a:xfrm>
          <a:prstGeom prst="rect">
            <a:avLst/>
          </a:prstGeom>
          <a:noFill/>
        </p:spPr>
        <p:txBody>
          <a:bodyPr wrap="square" rtlCol="0">
            <a:spAutoFit/>
          </a:bodyPr>
          <a:lstStyle/>
          <a:p>
            <a:endParaRPr lang="es-CO" dirty="0"/>
          </a:p>
          <a:p>
            <a:pPr algn="ctr"/>
            <a:endParaRPr lang="es-CO" b="1" dirty="0"/>
          </a:p>
        </p:txBody>
      </p:sp>
      <p:pic>
        <p:nvPicPr>
          <p:cNvPr id="4" name="Picture 4" descr="Diagram, timeline&#10;&#10;Description automatically generated">
            <a:extLst>
              <a:ext uri="{FF2B5EF4-FFF2-40B4-BE49-F238E27FC236}">
                <a16:creationId xmlns:a16="http://schemas.microsoft.com/office/drawing/2014/main" id="{216171DA-E51E-6D03-3049-8166E4C44507}"/>
              </a:ext>
            </a:extLst>
          </p:cNvPr>
          <p:cNvPicPr>
            <a:picLocks noChangeAspect="1"/>
          </p:cNvPicPr>
          <p:nvPr/>
        </p:nvPicPr>
        <p:blipFill>
          <a:blip r:embed="rId4"/>
          <a:stretch>
            <a:fillRect/>
          </a:stretch>
        </p:blipFill>
        <p:spPr>
          <a:xfrm>
            <a:off x="885647" y="400485"/>
            <a:ext cx="10895161" cy="5280654"/>
          </a:xfrm>
          <a:prstGeom prst="rect">
            <a:avLst/>
          </a:prstGeom>
        </p:spPr>
      </p:pic>
    </p:spTree>
    <p:extLst>
      <p:ext uri="{BB962C8B-B14F-4D97-AF65-F5344CB8AC3E}">
        <p14:creationId xmlns:p14="http://schemas.microsoft.com/office/powerpoint/2010/main" val="35877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2492990"/>
          </a:xfrm>
          <a:prstGeom prst="rect">
            <a:avLst/>
          </a:prstGeom>
          <a:noFill/>
        </p:spPr>
        <p:txBody>
          <a:bodyPr wrap="square" lIns="91440" tIns="45720" rIns="91440" bIns="45720" rtlCol="0" anchor="t">
            <a:spAutoFit/>
          </a:bodyPr>
          <a:lstStyle/>
          <a:p>
            <a:endParaRPr lang="es-CO" sz="2400" dirty="0">
              <a:cs typeface="Calibri"/>
            </a:endParaRPr>
          </a:p>
          <a:p>
            <a:endParaRPr lang="es-CO" sz="2400" dirty="0">
              <a:ea typeface="+mn-lt"/>
              <a:cs typeface="+mn-lt"/>
            </a:endParaRPr>
          </a:p>
          <a:p>
            <a:endParaRPr lang="es-CO" sz="2400" dirty="0">
              <a:cs typeface="Calibri"/>
            </a:endParaRPr>
          </a:p>
          <a:p>
            <a:endParaRPr lang="es-CO" sz="2400" dirty="0">
              <a:cs typeface="Calibri"/>
            </a:endParaRPr>
          </a:p>
          <a:p>
            <a:pPr marL="285750" indent="-285750">
              <a:buFont typeface="Arial" panose="020B0604020202020204" pitchFamily="34" charset="0"/>
              <a:buChar char="•"/>
            </a:pPr>
            <a:endParaRPr lang="es-CO" sz="2400" dirty="0">
              <a:cs typeface="Calibri"/>
            </a:endParaRPr>
          </a:p>
          <a:p>
            <a:endParaRPr lang="es-CO" dirty="0">
              <a:cs typeface="Calibri" panose="020F0502020204030204"/>
            </a:endParaRPr>
          </a:p>
          <a:p>
            <a:pPr algn="ctr"/>
            <a:endParaRPr lang="es-CO" b="1" dirty="0">
              <a:cs typeface="Calibri" panose="020F0502020204030204"/>
            </a:endParaRPr>
          </a:p>
        </p:txBody>
      </p:sp>
      <p:pic>
        <p:nvPicPr>
          <p:cNvPr id="4" name="Picture 4">
            <a:extLst>
              <a:ext uri="{FF2B5EF4-FFF2-40B4-BE49-F238E27FC236}">
                <a16:creationId xmlns:a16="http://schemas.microsoft.com/office/drawing/2014/main" id="{C37275D2-BC8E-6EB0-4B32-2B1C462BE284}"/>
              </a:ext>
            </a:extLst>
          </p:cNvPr>
          <p:cNvPicPr>
            <a:picLocks noChangeAspect="1"/>
          </p:cNvPicPr>
          <p:nvPr/>
        </p:nvPicPr>
        <p:blipFill>
          <a:blip r:embed="rId4"/>
          <a:stretch>
            <a:fillRect/>
          </a:stretch>
        </p:blipFill>
        <p:spPr>
          <a:xfrm>
            <a:off x="871268" y="155087"/>
            <a:ext cx="10837652" cy="5512656"/>
          </a:xfrm>
          <a:prstGeom prst="rect">
            <a:avLst/>
          </a:prstGeom>
        </p:spPr>
      </p:pic>
    </p:spTree>
    <p:extLst>
      <p:ext uri="{BB962C8B-B14F-4D97-AF65-F5344CB8AC3E}">
        <p14:creationId xmlns:p14="http://schemas.microsoft.com/office/powerpoint/2010/main" val="7318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4832092"/>
          </a:xfrm>
          <a:prstGeom prst="rect">
            <a:avLst/>
          </a:prstGeom>
          <a:noFill/>
        </p:spPr>
        <p:txBody>
          <a:bodyPr wrap="square" lIns="91440" tIns="45720" rIns="91440" bIns="45720" rtlCol="0" anchor="t">
            <a:spAutoFit/>
          </a:bodyPr>
          <a:lstStyle/>
          <a:p>
            <a:endParaRPr lang="es-CO" sz="2400" dirty="0">
              <a:cs typeface="Calibri"/>
            </a:endParaRPr>
          </a:p>
          <a:p>
            <a:pPr algn="ctr"/>
            <a:endParaRPr lang="es-CO" sz="4400" b="1" dirty="0">
              <a:ea typeface="+mn-lt"/>
              <a:cs typeface="+mn-lt"/>
            </a:endParaRPr>
          </a:p>
          <a:p>
            <a:pPr algn="ctr"/>
            <a:endParaRPr lang="es-CO" sz="4400" b="1" dirty="0">
              <a:ea typeface="+mn-lt"/>
              <a:cs typeface="+mn-lt"/>
            </a:endParaRPr>
          </a:p>
          <a:p>
            <a:pPr algn="ctr"/>
            <a:endParaRPr lang="es-CO" sz="4400" b="1" dirty="0">
              <a:ea typeface="+mn-lt"/>
              <a:cs typeface="+mn-lt"/>
            </a:endParaRPr>
          </a:p>
          <a:p>
            <a:pPr algn="ctr"/>
            <a:endParaRPr lang="es-CO" sz="4400" b="1" dirty="0">
              <a:cs typeface="Calibri" panose="020F0502020204030204"/>
            </a:endParaRPr>
          </a:p>
          <a:p>
            <a:endParaRPr lang="es-CO" sz="2400" dirty="0">
              <a:cs typeface="Calibri"/>
            </a:endParaRPr>
          </a:p>
          <a:p>
            <a:endParaRPr lang="es-CO" sz="2400" dirty="0">
              <a:cs typeface="Calibri"/>
            </a:endParaRPr>
          </a:p>
          <a:p>
            <a:pPr marL="285750" indent="-285750">
              <a:buFont typeface="Arial" panose="020B0604020202020204" pitchFamily="34" charset="0"/>
              <a:buChar char="•"/>
            </a:pPr>
            <a:endParaRPr lang="es-CO" sz="2400" dirty="0">
              <a:cs typeface="Calibri"/>
            </a:endParaRPr>
          </a:p>
          <a:p>
            <a:endParaRPr lang="es-CO" dirty="0">
              <a:cs typeface="Calibri" panose="020F0502020204030204"/>
            </a:endParaRPr>
          </a:p>
          <a:p>
            <a:pPr algn="ctr"/>
            <a:endParaRPr lang="es-CO" b="1" dirty="0">
              <a:cs typeface="Calibri" panose="020F0502020204030204"/>
            </a:endParaRPr>
          </a:p>
        </p:txBody>
      </p:sp>
      <p:pic>
        <p:nvPicPr>
          <p:cNvPr id="4" name="Picture 4">
            <a:extLst>
              <a:ext uri="{FF2B5EF4-FFF2-40B4-BE49-F238E27FC236}">
                <a16:creationId xmlns:a16="http://schemas.microsoft.com/office/drawing/2014/main" id="{C7E39ADD-7763-45F3-06B9-60780920BA51}"/>
              </a:ext>
            </a:extLst>
          </p:cNvPr>
          <p:cNvPicPr>
            <a:picLocks noChangeAspect="1"/>
          </p:cNvPicPr>
          <p:nvPr/>
        </p:nvPicPr>
        <p:blipFill>
          <a:blip r:embed="rId4"/>
          <a:stretch>
            <a:fillRect/>
          </a:stretch>
        </p:blipFill>
        <p:spPr>
          <a:xfrm>
            <a:off x="669985" y="89097"/>
            <a:ext cx="10852030" cy="5615883"/>
          </a:xfrm>
          <a:prstGeom prst="rect">
            <a:avLst/>
          </a:prstGeom>
        </p:spPr>
      </p:pic>
    </p:spTree>
    <p:extLst>
      <p:ext uri="{BB962C8B-B14F-4D97-AF65-F5344CB8AC3E}">
        <p14:creationId xmlns:p14="http://schemas.microsoft.com/office/powerpoint/2010/main" val="29016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2800767"/>
          </a:xfrm>
          <a:prstGeom prst="rect">
            <a:avLst/>
          </a:prstGeom>
          <a:noFill/>
        </p:spPr>
        <p:txBody>
          <a:bodyPr wrap="square" lIns="91440" tIns="45720" rIns="91440" bIns="45720" rtlCol="0" anchor="t">
            <a:spAutoFit/>
          </a:bodyPr>
          <a:lstStyle/>
          <a:p>
            <a:endParaRPr lang="es-CO" sz="2400" dirty="0">
              <a:cs typeface="Calibri"/>
            </a:endParaRPr>
          </a:p>
          <a:p>
            <a:pPr algn="ctr"/>
            <a:endParaRPr lang="es-CO" sz="4400" b="1" dirty="0">
              <a:ea typeface="+mn-lt"/>
              <a:cs typeface="+mn-lt"/>
            </a:endParaRPr>
          </a:p>
          <a:p>
            <a:endParaRPr lang="es-CO" sz="2400" dirty="0">
              <a:ea typeface="+mn-lt"/>
              <a:cs typeface="+mn-lt"/>
            </a:endParaRPr>
          </a:p>
          <a:p>
            <a:endParaRPr lang="es-CO" sz="2400" dirty="0">
              <a:ea typeface="+mn-lt"/>
              <a:cs typeface="+mn-lt"/>
            </a:endParaRPr>
          </a:p>
          <a:p>
            <a:pPr marL="285750" indent="-285750">
              <a:buFont typeface="Arial" panose="020B0604020202020204" pitchFamily="34" charset="0"/>
              <a:buChar char="•"/>
            </a:pPr>
            <a:endParaRPr lang="es-CO" sz="2400" dirty="0">
              <a:cs typeface="Calibri"/>
            </a:endParaRPr>
          </a:p>
          <a:p>
            <a:endParaRPr lang="es-CO" dirty="0">
              <a:cs typeface="Calibri"/>
            </a:endParaRPr>
          </a:p>
          <a:p>
            <a:pPr algn="ctr"/>
            <a:endParaRPr lang="es-CO" b="1" dirty="0">
              <a:cs typeface="Calibri"/>
            </a:endParaRPr>
          </a:p>
        </p:txBody>
      </p:sp>
      <p:pic>
        <p:nvPicPr>
          <p:cNvPr id="4" name="Picture 4" descr="Text&#10;&#10;Description automatically generated">
            <a:extLst>
              <a:ext uri="{FF2B5EF4-FFF2-40B4-BE49-F238E27FC236}">
                <a16:creationId xmlns:a16="http://schemas.microsoft.com/office/drawing/2014/main" id="{83D6D067-D152-7BFA-8A8C-C3F7B5E31AA3}"/>
              </a:ext>
            </a:extLst>
          </p:cNvPr>
          <p:cNvPicPr>
            <a:picLocks noChangeAspect="1"/>
          </p:cNvPicPr>
          <p:nvPr/>
        </p:nvPicPr>
        <p:blipFill>
          <a:blip r:embed="rId4"/>
          <a:stretch>
            <a:fillRect/>
          </a:stretch>
        </p:blipFill>
        <p:spPr>
          <a:xfrm>
            <a:off x="770627" y="76173"/>
            <a:ext cx="11225840" cy="5742371"/>
          </a:xfrm>
          <a:prstGeom prst="rect">
            <a:avLst/>
          </a:prstGeom>
        </p:spPr>
      </p:pic>
    </p:spTree>
    <p:extLst>
      <p:ext uri="{BB962C8B-B14F-4D97-AF65-F5344CB8AC3E}">
        <p14:creationId xmlns:p14="http://schemas.microsoft.com/office/powerpoint/2010/main" val="349983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4832092"/>
          </a:xfrm>
          <a:prstGeom prst="rect">
            <a:avLst/>
          </a:prstGeom>
          <a:noFill/>
        </p:spPr>
        <p:txBody>
          <a:bodyPr wrap="square" lIns="91440" tIns="45720" rIns="91440" bIns="45720" rtlCol="0" anchor="t">
            <a:spAutoFit/>
          </a:bodyPr>
          <a:lstStyle/>
          <a:p>
            <a:endParaRPr lang="es-CO" sz="2400" dirty="0">
              <a:cs typeface="Calibri"/>
            </a:endParaRPr>
          </a:p>
          <a:p>
            <a:pPr algn="ctr"/>
            <a:endParaRPr lang="es-CO" sz="4400" b="1" dirty="0">
              <a:ea typeface="+mn-lt"/>
              <a:cs typeface="+mn-lt"/>
            </a:endParaRPr>
          </a:p>
          <a:p>
            <a:pPr algn="ctr"/>
            <a:endParaRPr lang="es-CO" sz="4400" b="1" dirty="0">
              <a:ea typeface="+mn-lt"/>
              <a:cs typeface="+mn-lt"/>
            </a:endParaRPr>
          </a:p>
          <a:p>
            <a:pPr algn="ctr"/>
            <a:endParaRPr lang="es-CO" sz="4400" b="1" dirty="0">
              <a:ea typeface="+mn-lt"/>
              <a:cs typeface="+mn-lt"/>
            </a:endParaRPr>
          </a:p>
          <a:p>
            <a:pPr algn="ctr"/>
            <a:r>
              <a:rPr lang="es-CO" sz="4400" b="1" dirty="0">
                <a:ea typeface="+mn-lt"/>
                <a:cs typeface="+mn-lt"/>
              </a:rPr>
              <a:t>GUIA DE USO</a:t>
            </a:r>
            <a:endParaRPr lang="es-CO" sz="4400" b="1" dirty="0">
              <a:cs typeface="Calibri" panose="020F0502020204030204"/>
            </a:endParaRPr>
          </a:p>
          <a:p>
            <a:endParaRPr lang="es-CO" sz="2400" dirty="0">
              <a:cs typeface="Calibri"/>
            </a:endParaRPr>
          </a:p>
          <a:p>
            <a:endParaRPr lang="es-CO" sz="2400" dirty="0">
              <a:cs typeface="Calibri"/>
            </a:endParaRPr>
          </a:p>
          <a:p>
            <a:pPr marL="285750" indent="-285750">
              <a:buFont typeface="Arial" panose="020B0604020202020204" pitchFamily="34" charset="0"/>
              <a:buChar char="•"/>
            </a:pPr>
            <a:endParaRPr lang="es-CO" sz="2400" dirty="0">
              <a:cs typeface="Calibri"/>
            </a:endParaRPr>
          </a:p>
          <a:p>
            <a:endParaRPr lang="es-CO" dirty="0">
              <a:cs typeface="Calibri" panose="020F0502020204030204"/>
            </a:endParaRPr>
          </a:p>
          <a:p>
            <a:pPr algn="ctr"/>
            <a:endParaRPr lang="es-CO" b="1" dirty="0">
              <a:cs typeface="Calibri" panose="020F0502020204030204"/>
            </a:endParaRPr>
          </a:p>
        </p:txBody>
      </p:sp>
    </p:spTree>
    <p:extLst>
      <p:ext uri="{BB962C8B-B14F-4D97-AF65-F5344CB8AC3E}">
        <p14:creationId xmlns:p14="http://schemas.microsoft.com/office/powerpoint/2010/main" val="218131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endParaRPr lang="es-ES" sz="2000" dirty="0"/>
          </a:p>
          <a:p>
            <a:pPr marL="1885950" lvl="3" indent="-514350">
              <a:buFont typeface="+mj-lt"/>
              <a:buAutoNum type="arabicPeriod"/>
            </a:pPr>
            <a:r>
              <a:rPr lang="es-ES" dirty="0"/>
              <a:t>Que es </a:t>
            </a:r>
            <a:r>
              <a:rPr lang="es-ES" dirty="0" err="1"/>
              <a:t>GraphQL</a:t>
            </a:r>
            <a:endParaRPr lang="es-ES">
              <a:cs typeface="Calibri"/>
            </a:endParaRPr>
          </a:p>
          <a:p>
            <a:pPr marL="1885950" lvl="3" indent="-514350">
              <a:buFont typeface="+mj-lt"/>
              <a:buAutoNum type="arabicPeriod"/>
            </a:pPr>
            <a:r>
              <a:rPr lang="es-ES" dirty="0"/>
              <a:t>Funcionalidades</a:t>
            </a:r>
            <a:endParaRPr lang="es-ES">
              <a:cs typeface="Calibri"/>
            </a:endParaRPr>
          </a:p>
          <a:p>
            <a:pPr marL="1885950" lvl="3" indent="-514350">
              <a:buFont typeface="+mj-lt"/>
              <a:buAutoNum type="arabicPeriod"/>
            </a:pPr>
            <a:r>
              <a:rPr lang="es-ES" dirty="0" err="1"/>
              <a:t>Caracteristicas</a:t>
            </a:r>
            <a:endParaRPr lang="es-ES" dirty="0">
              <a:cs typeface="Calibri"/>
            </a:endParaRPr>
          </a:p>
          <a:p>
            <a:pPr marL="1885950" lvl="3" indent="-514350">
              <a:buFont typeface="+mj-lt"/>
              <a:buAutoNum type="arabicPeriod"/>
            </a:pPr>
            <a:r>
              <a:rPr lang="es-ES" dirty="0"/>
              <a:t>Modo de Uso</a:t>
            </a:r>
            <a:endParaRPr lang="es-ES">
              <a:cs typeface="Calibri"/>
            </a:endParaRPr>
          </a:p>
          <a:p>
            <a:pPr marL="1885950" lvl="3" indent="-514350">
              <a:buFont typeface="+mj-lt"/>
              <a:buAutoNum type="arabicPeriod"/>
            </a:pPr>
            <a:r>
              <a:rPr lang="es-ES" dirty="0" err="1"/>
              <a:t>Implementacion</a:t>
            </a:r>
            <a:endParaRPr lang="es-ES" dirty="0"/>
          </a:p>
          <a:p>
            <a:pPr marL="1885950" lvl="3" indent="-514350">
              <a:buFont typeface="+mj-lt"/>
              <a:buAutoNum type="arabicPeriod"/>
            </a:pPr>
            <a:endParaRPr lang="es-ES" sz="2000" dirty="0"/>
          </a:p>
        </p:txBody>
      </p:sp>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307FCB-22AF-D1B8-0CF1-09C2A6F3C510}"/>
              </a:ext>
            </a:extLst>
          </p:cNvPr>
          <p:cNvSpPr txBox="1"/>
          <p:nvPr/>
        </p:nvSpPr>
        <p:spPr>
          <a:xfrm>
            <a:off x="1054340" y="516985"/>
            <a:ext cx="778593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ea typeface="+mn-lt"/>
                <a:cs typeface="+mn-lt"/>
              </a:rPr>
              <a:t>Que es </a:t>
            </a:r>
            <a:r>
              <a:rPr lang="en-US" sz="3200" b="1" dirty="0" err="1">
                <a:ea typeface="+mn-lt"/>
                <a:cs typeface="+mn-lt"/>
              </a:rPr>
              <a:t>GraphQL</a:t>
            </a:r>
            <a:endParaRPr lang="en-US" sz="3200" dirty="0" err="1"/>
          </a:p>
          <a:p>
            <a:pPr algn="ctr"/>
            <a:endParaRPr lang="en-US" sz="2400" b="1" dirty="0">
              <a:ea typeface="+mn-lt"/>
              <a:cs typeface="+mn-lt"/>
            </a:endParaRPr>
          </a:p>
          <a:p>
            <a:r>
              <a:rPr lang="en-US" dirty="0" err="1">
                <a:ea typeface="+mn-lt"/>
                <a:cs typeface="+mn-lt"/>
              </a:rPr>
              <a:t>GraphQL</a:t>
            </a:r>
            <a:r>
              <a:rPr lang="en-US" dirty="0">
                <a:ea typeface="+mn-lt"/>
                <a:cs typeface="+mn-lt"/>
              </a:rPr>
              <a:t> es un </a:t>
            </a:r>
            <a:r>
              <a:rPr lang="en-US" dirty="0" err="1">
                <a:ea typeface="+mn-lt"/>
                <a:cs typeface="+mn-lt"/>
              </a:rPr>
              <a:t>lenguaje</a:t>
            </a:r>
            <a:r>
              <a:rPr lang="en-US" dirty="0">
                <a:ea typeface="+mn-lt"/>
                <a:cs typeface="+mn-lt"/>
              </a:rPr>
              <a:t> de consulta de </a:t>
            </a:r>
            <a:r>
              <a:rPr lang="en-US" dirty="0" err="1">
                <a:ea typeface="+mn-lt"/>
                <a:cs typeface="+mn-lt"/>
              </a:rPr>
              <a:t>datos</a:t>
            </a:r>
            <a:r>
              <a:rPr lang="en-US" dirty="0">
                <a:ea typeface="+mn-lt"/>
                <a:cs typeface="+mn-lt"/>
              </a:rPr>
              <a:t> y </a:t>
            </a:r>
            <a:r>
              <a:rPr lang="en-US" dirty="0" err="1">
                <a:ea typeface="+mn-lt"/>
                <a:cs typeface="+mn-lt"/>
              </a:rPr>
              <a:t>una</a:t>
            </a:r>
            <a:r>
              <a:rPr lang="en-US" dirty="0">
                <a:ea typeface="+mn-lt"/>
                <a:cs typeface="+mn-lt"/>
              </a:rPr>
              <a:t> </a:t>
            </a:r>
            <a:r>
              <a:rPr lang="en-US" dirty="0" err="1">
                <a:ea typeface="+mn-lt"/>
                <a:cs typeface="+mn-lt"/>
              </a:rPr>
              <a:t>tecnología</a:t>
            </a:r>
            <a:r>
              <a:rPr lang="en-US" dirty="0">
                <a:ea typeface="+mn-lt"/>
                <a:cs typeface="+mn-lt"/>
              </a:rPr>
              <a:t> de </a:t>
            </a:r>
            <a:r>
              <a:rPr lang="en-US" dirty="0" err="1">
                <a:ea typeface="+mn-lt"/>
                <a:cs typeface="+mn-lt"/>
              </a:rPr>
              <a:t>servidor</a:t>
            </a:r>
            <a:r>
              <a:rPr lang="en-US" dirty="0">
                <a:ea typeface="+mn-lt"/>
                <a:cs typeface="+mn-lt"/>
              </a:rPr>
              <a:t> que se </a:t>
            </a:r>
            <a:r>
              <a:rPr lang="en-US" dirty="0" err="1">
                <a:ea typeface="+mn-lt"/>
                <a:cs typeface="+mn-lt"/>
              </a:rPr>
              <a:t>utiliza</a:t>
            </a:r>
            <a:r>
              <a:rPr lang="en-US" dirty="0">
                <a:ea typeface="+mn-lt"/>
                <a:cs typeface="+mn-lt"/>
              </a:rPr>
              <a:t> para </a:t>
            </a:r>
            <a:r>
              <a:rPr lang="en-US" dirty="0" err="1">
                <a:ea typeface="+mn-lt"/>
                <a:cs typeface="+mn-lt"/>
              </a:rPr>
              <a:t>solicitar</a:t>
            </a:r>
            <a:r>
              <a:rPr lang="en-US" dirty="0">
                <a:ea typeface="+mn-lt"/>
                <a:cs typeface="+mn-lt"/>
              </a:rPr>
              <a:t> y </a:t>
            </a:r>
            <a:r>
              <a:rPr lang="en-US" dirty="0" err="1">
                <a:ea typeface="+mn-lt"/>
                <a:cs typeface="+mn-lt"/>
              </a:rPr>
              <a:t>entregar</a:t>
            </a:r>
            <a:r>
              <a:rPr lang="en-US" dirty="0">
                <a:ea typeface="+mn-lt"/>
                <a:cs typeface="+mn-lt"/>
              </a:rPr>
              <a:t> </a:t>
            </a:r>
            <a:r>
              <a:rPr lang="en-US" dirty="0" err="1">
                <a:ea typeface="+mn-lt"/>
                <a:cs typeface="+mn-lt"/>
              </a:rPr>
              <a:t>datos</a:t>
            </a:r>
            <a:r>
              <a:rPr lang="en-US" dirty="0">
                <a:ea typeface="+mn-lt"/>
                <a:cs typeface="+mn-lt"/>
              </a:rPr>
              <a:t> de </a:t>
            </a:r>
            <a:r>
              <a:rPr lang="en-US" dirty="0" err="1">
                <a:ea typeface="+mn-lt"/>
                <a:cs typeface="+mn-lt"/>
              </a:rPr>
              <a:t>manera</a:t>
            </a:r>
            <a:r>
              <a:rPr lang="en-US" dirty="0">
                <a:ea typeface="+mn-lt"/>
                <a:cs typeface="+mn-lt"/>
              </a:rPr>
              <a:t> </a:t>
            </a:r>
            <a:r>
              <a:rPr lang="en-US" dirty="0" err="1">
                <a:ea typeface="+mn-lt"/>
                <a:cs typeface="+mn-lt"/>
              </a:rPr>
              <a:t>más</a:t>
            </a:r>
            <a:r>
              <a:rPr lang="en-US" dirty="0">
                <a:ea typeface="+mn-lt"/>
                <a:cs typeface="+mn-lt"/>
              </a:rPr>
              <a:t> </a:t>
            </a:r>
            <a:r>
              <a:rPr lang="en-US" dirty="0" err="1">
                <a:ea typeface="+mn-lt"/>
                <a:cs typeface="+mn-lt"/>
              </a:rPr>
              <a:t>eficiente</a:t>
            </a:r>
            <a:r>
              <a:rPr lang="en-US" dirty="0">
                <a:ea typeface="+mn-lt"/>
                <a:cs typeface="+mn-lt"/>
              </a:rPr>
              <a:t> y flexible que las </a:t>
            </a:r>
            <a:r>
              <a:rPr lang="en-US" dirty="0" err="1">
                <a:ea typeface="+mn-lt"/>
                <a:cs typeface="+mn-lt"/>
              </a:rPr>
              <a:t>tecnologías</a:t>
            </a:r>
            <a:r>
              <a:rPr lang="en-US" dirty="0">
                <a:ea typeface="+mn-lt"/>
                <a:cs typeface="+mn-lt"/>
              </a:rPr>
              <a:t> </a:t>
            </a:r>
            <a:r>
              <a:rPr lang="en-US" dirty="0" err="1">
                <a:ea typeface="+mn-lt"/>
                <a:cs typeface="+mn-lt"/>
              </a:rPr>
              <a:t>tradicionales</a:t>
            </a:r>
            <a:r>
              <a:rPr lang="en-US" dirty="0">
                <a:ea typeface="+mn-lt"/>
                <a:cs typeface="+mn-lt"/>
              </a:rPr>
              <a:t> de API REST.</a:t>
            </a:r>
            <a:endParaRPr lang="en-US">
              <a:cs typeface="Calibri" panose="020F0502020204030204"/>
            </a:endParaRPr>
          </a:p>
          <a:p>
            <a:endParaRPr lang="en-US" dirty="0">
              <a:ea typeface="+mn-lt"/>
              <a:cs typeface="+mn-lt"/>
            </a:endParaRPr>
          </a:p>
          <a:p>
            <a:r>
              <a:rPr lang="en-US" dirty="0">
                <a:ea typeface="+mn-lt"/>
                <a:cs typeface="+mn-lt"/>
              </a:rPr>
              <a:t>A </a:t>
            </a:r>
            <a:r>
              <a:rPr lang="en-US" dirty="0" err="1">
                <a:ea typeface="+mn-lt"/>
                <a:cs typeface="+mn-lt"/>
              </a:rPr>
              <a:t>diferencia</a:t>
            </a:r>
            <a:r>
              <a:rPr lang="en-US" dirty="0">
                <a:ea typeface="+mn-lt"/>
                <a:cs typeface="+mn-lt"/>
              </a:rPr>
              <a:t> de las API REST, que a menudo </a:t>
            </a:r>
            <a:r>
              <a:rPr lang="en-US" dirty="0" err="1">
                <a:ea typeface="+mn-lt"/>
                <a:cs typeface="+mn-lt"/>
              </a:rPr>
              <a:t>exponen</a:t>
            </a:r>
            <a:r>
              <a:rPr lang="en-US" dirty="0">
                <a:ea typeface="+mn-lt"/>
                <a:cs typeface="+mn-lt"/>
              </a:rPr>
              <a:t> </a:t>
            </a:r>
            <a:r>
              <a:rPr lang="en-US" dirty="0" err="1">
                <a:ea typeface="+mn-lt"/>
                <a:cs typeface="+mn-lt"/>
              </a:rPr>
              <a:t>múltiples</a:t>
            </a:r>
            <a:r>
              <a:rPr lang="en-US" dirty="0">
                <a:ea typeface="+mn-lt"/>
                <a:cs typeface="+mn-lt"/>
              </a:rPr>
              <a:t> endpoints para </a:t>
            </a:r>
            <a:r>
              <a:rPr lang="en-US" dirty="0" err="1">
                <a:ea typeface="+mn-lt"/>
                <a:cs typeface="+mn-lt"/>
              </a:rPr>
              <a:t>diferentes</a:t>
            </a:r>
            <a:r>
              <a:rPr lang="en-US" dirty="0">
                <a:ea typeface="+mn-lt"/>
                <a:cs typeface="+mn-lt"/>
              </a:rPr>
              <a:t> </a:t>
            </a:r>
            <a:r>
              <a:rPr lang="en-US" dirty="0" err="1">
                <a:ea typeface="+mn-lt"/>
                <a:cs typeface="+mn-lt"/>
              </a:rPr>
              <a:t>recursos</a:t>
            </a:r>
            <a:r>
              <a:rPr lang="en-US" dirty="0">
                <a:ea typeface="+mn-lt"/>
                <a:cs typeface="+mn-lt"/>
              </a:rPr>
              <a:t>, </a:t>
            </a:r>
            <a:r>
              <a:rPr lang="en-US" dirty="0" err="1">
                <a:ea typeface="+mn-lt"/>
                <a:cs typeface="+mn-lt"/>
              </a:rPr>
              <a:t>GraphQL</a:t>
            </a:r>
            <a:r>
              <a:rPr lang="en-US" dirty="0">
                <a:ea typeface="+mn-lt"/>
                <a:cs typeface="+mn-lt"/>
              </a:rPr>
              <a:t> </a:t>
            </a:r>
            <a:r>
              <a:rPr lang="en-US" dirty="0" err="1">
                <a:ea typeface="+mn-lt"/>
                <a:cs typeface="+mn-lt"/>
              </a:rPr>
              <a:t>proporciona</a:t>
            </a:r>
            <a:r>
              <a:rPr lang="en-US" dirty="0">
                <a:ea typeface="+mn-lt"/>
                <a:cs typeface="+mn-lt"/>
              </a:rPr>
              <a:t> un </a:t>
            </a:r>
            <a:r>
              <a:rPr lang="en-US" dirty="0" err="1">
                <a:ea typeface="+mn-lt"/>
                <a:cs typeface="+mn-lt"/>
              </a:rPr>
              <a:t>único</a:t>
            </a:r>
            <a:r>
              <a:rPr lang="en-US" dirty="0">
                <a:ea typeface="+mn-lt"/>
                <a:cs typeface="+mn-lt"/>
              </a:rPr>
              <a:t> punto de entrada para </a:t>
            </a:r>
            <a:r>
              <a:rPr lang="en-US" dirty="0" err="1">
                <a:ea typeface="+mn-lt"/>
                <a:cs typeface="+mn-lt"/>
              </a:rPr>
              <a:t>todas</a:t>
            </a:r>
            <a:r>
              <a:rPr lang="en-US" dirty="0">
                <a:ea typeface="+mn-lt"/>
                <a:cs typeface="+mn-lt"/>
              </a:rPr>
              <a:t> las </a:t>
            </a:r>
            <a:r>
              <a:rPr lang="en-US" dirty="0" err="1">
                <a:ea typeface="+mn-lt"/>
                <a:cs typeface="+mn-lt"/>
              </a:rPr>
              <a:t>consultas</a:t>
            </a:r>
            <a:r>
              <a:rPr lang="en-US" dirty="0">
                <a:ea typeface="+mn-lt"/>
                <a:cs typeface="+mn-lt"/>
              </a:rPr>
              <a:t> de </a:t>
            </a:r>
            <a:r>
              <a:rPr lang="en-US" dirty="0" err="1">
                <a:ea typeface="+mn-lt"/>
                <a:cs typeface="+mn-lt"/>
              </a:rPr>
              <a:t>datos</a:t>
            </a:r>
            <a:r>
              <a:rPr lang="en-US" dirty="0">
                <a:ea typeface="+mn-lt"/>
                <a:cs typeface="+mn-lt"/>
              </a:rPr>
              <a:t>. Los </a:t>
            </a:r>
            <a:r>
              <a:rPr lang="en-US" dirty="0" err="1">
                <a:ea typeface="+mn-lt"/>
                <a:cs typeface="+mn-lt"/>
              </a:rPr>
              <a:t>clientes</a:t>
            </a:r>
            <a:r>
              <a:rPr lang="en-US" dirty="0">
                <a:ea typeface="+mn-lt"/>
                <a:cs typeface="+mn-lt"/>
              </a:rPr>
              <a:t> de </a:t>
            </a:r>
            <a:r>
              <a:rPr lang="en-US" dirty="0" err="1">
                <a:ea typeface="+mn-lt"/>
                <a:cs typeface="+mn-lt"/>
              </a:rPr>
              <a:t>GraphQL</a:t>
            </a:r>
            <a:r>
              <a:rPr lang="en-US" dirty="0">
                <a:ea typeface="+mn-lt"/>
                <a:cs typeface="+mn-lt"/>
              </a:rPr>
              <a:t> </a:t>
            </a:r>
            <a:r>
              <a:rPr lang="en-US" dirty="0" err="1">
                <a:ea typeface="+mn-lt"/>
                <a:cs typeface="+mn-lt"/>
              </a:rPr>
              <a:t>especifican</a:t>
            </a:r>
            <a:r>
              <a:rPr lang="en-US" dirty="0">
                <a:ea typeface="+mn-lt"/>
                <a:cs typeface="+mn-lt"/>
              </a:rPr>
              <a:t> </a:t>
            </a:r>
            <a:r>
              <a:rPr lang="en-US" dirty="0" err="1">
                <a:ea typeface="+mn-lt"/>
                <a:cs typeface="+mn-lt"/>
              </a:rPr>
              <a:t>exactamente</a:t>
            </a:r>
            <a:r>
              <a:rPr lang="en-US" dirty="0">
                <a:ea typeface="+mn-lt"/>
                <a:cs typeface="+mn-lt"/>
              </a:rPr>
              <a:t> </a:t>
            </a:r>
            <a:r>
              <a:rPr lang="en-US" dirty="0" err="1">
                <a:ea typeface="+mn-lt"/>
                <a:cs typeface="+mn-lt"/>
              </a:rPr>
              <a:t>qué</a:t>
            </a:r>
            <a:r>
              <a:rPr lang="en-US" dirty="0">
                <a:ea typeface="+mn-lt"/>
                <a:cs typeface="+mn-lt"/>
              </a:rPr>
              <a:t> </a:t>
            </a:r>
            <a:r>
              <a:rPr lang="en-US" dirty="0" err="1">
                <a:ea typeface="+mn-lt"/>
                <a:cs typeface="+mn-lt"/>
              </a:rPr>
              <a:t>datos</a:t>
            </a:r>
            <a:r>
              <a:rPr lang="en-US" dirty="0">
                <a:ea typeface="+mn-lt"/>
                <a:cs typeface="+mn-lt"/>
              </a:rPr>
              <a:t> </a:t>
            </a:r>
            <a:r>
              <a:rPr lang="en-US" dirty="0" err="1">
                <a:ea typeface="+mn-lt"/>
                <a:cs typeface="+mn-lt"/>
              </a:rPr>
              <a:t>necesitan</a:t>
            </a:r>
            <a:r>
              <a:rPr lang="en-US" dirty="0">
                <a:ea typeface="+mn-lt"/>
                <a:cs typeface="+mn-lt"/>
              </a:rPr>
              <a:t> y </a:t>
            </a:r>
            <a:r>
              <a:rPr lang="en-US" dirty="0" err="1">
                <a:ea typeface="+mn-lt"/>
                <a:cs typeface="+mn-lt"/>
              </a:rPr>
              <a:t>en</a:t>
            </a:r>
            <a:r>
              <a:rPr lang="en-US" dirty="0">
                <a:ea typeface="+mn-lt"/>
                <a:cs typeface="+mn-lt"/>
              </a:rPr>
              <a:t> </a:t>
            </a:r>
            <a:r>
              <a:rPr lang="en-US" dirty="0" err="1">
                <a:ea typeface="+mn-lt"/>
                <a:cs typeface="+mn-lt"/>
              </a:rPr>
              <a:t>qué</a:t>
            </a:r>
            <a:r>
              <a:rPr lang="en-US" dirty="0">
                <a:ea typeface="+mn-lt"/>
                <a:cs typeface="+mn-lt"/>
              </a:rPr>
              <a:t> </a:t>
            </a:r>
            <a:r>
              <a:rPr lang="en-US" dirty="0" err="1">
                <a:ea typeface="+mn-lt"/>
                <a:cs typeface="+mn-lt"/>
              </a:rPr>
              <a:t>formato</a:t>
            </a:r>
            <a:r>
              <a:rPr lang="en-US" dirty="0">
                <a:ea typeface="+mn-lt"/>
                <a:cs typeface="+mn-lt"/>
              </a:rPr>
              <a:t>, y </a:t>
            </a:r>
            <a:r>
              <a:rPr lang="en-US" dirty="0" err="1">
                <a:ea typeface="+mn-lt"/>
                <a:cs typeface="+mn-lt"/>
              </a:rPr>
              <a:t>el</a:t>
            </a:r>
            <a:r>
              <a:rPr lang="en-US" dirty="0">
                <a:ea typeface="+mn-lt"/>
                <a:cs typeface="+mn-lt"/>
              </a:rPr>
              <a:t> </a:t>
            </a:r>
            <a:r>
              <a:rPr lang="en-US" dirty="0" err="1">
                <a:ea typeface="+mn-lt"/>
                <a:cs typeface="+mn-lt"/>
              </a:rPr>
              <a:t>servidor</a:t>
            </a:r>
            <a:r>
              <a:rPr lang="en-US" dirty="0">
                <a:ea typeface="+mn-lt"/>
                <a:cs typeface="+mn-lt"/>
              </a:rPr>
              <a:t> </a:t>
            </a:r>
            <a:r>
              <a:rPr lang="en-US" dirty="0" err="1">
                <a:ea typeface="+mn-lt"/>
                <a:cs typeface="+mn-lt"/>
              </a:rPr>
              <a:t>GraphQL</a:t>
            </a:r>
            <a:r>
              <a:rPr lang="en-US" dirty="0">
                <a:ea typeface="+mn-lt"/>
                <a:cs typeface="+mn-lt"/>
              </a:rPr>
              <a:t> </a:t>
            </a:r>
            <a:r>
              <a:rPr lang="en-US" dirty="0" err="1">
                <a:ea typeface="+mn-lt"/>
                <a:cs typeface="+mn-lt"/>
              </a:rPr>
              <a:t>responde</a:t>
            </a:r>
            <a:r>
              <a:rPr lang="en-US" dirty="0">
                <a:ea typeface="+mn-lt"/>
                <a:cs typeface="+mn-lt"/>
              </a:rPr>
              <a:t> con solo </a:t>
            </a:r>
            <a:r>
              <a:rPr lang="en-US" dirty="0" err="1">
                <a:ea typeface="+mn-lt"/>
                <a:cs typeface="+mn-lt"/>
              </a:rPr>
              <a:t>esa</a:t>
            </a:r>
            <a:r>
              <a:rPr lang="en-US" dirty="0">
                <a:ea typeface="+mn-lt"/>
                <a:cs typeface="+mn-lt"/>
              </a:rPr>
              <a:t> </a:t>
            </a:r>
            <a:r>
              <a:rPr lang="en-US" dirty="0" err="1">
                <a:ea typeface="+mn-lt"/>
                <a:cs typeface="+mn-lt"/>
              </a:rPr>
              <a:t>información</a:t>
            </a:r>
            <a:r>
              <a:rPr lang="en-US" dirty="0">
                <a:ea typeface="+mn-lt"/>
                <a:cs typeface="+mn-lt"/>
              </a:rPr>
              <a:t>.</a:t>
            </a:r>
            <a:endParaRPr lang="en-US" dirty="0">
              <a:cs typeface="Calibri" panose="020F0502020204030204"/>
            </a:endParaRPr>
          </a:p>
          <a:p>
            <a:endParaRPr lang="en-US" b="1" dirty="0">
              <a:ea typeface="+mn-lt"/>
              <a:cs typeface="+mn-lt"/>
            </a:endParaRPr>
          </a:p>
          <a:p>
            <a:endParaRPr lang="en-US" b="1" dirty="0">
              <a:cs typeface="Calibri"/>
            </a:endParaRPr>
          </a:p>
          <a:p>
            <a:pPr algn="l"/>
            <a:endParaRPr lang="en-US" dirty="0">
              <a:cs typeface="Calibri"/>
            </a:endParaRPr>
          </a:p>
          <a:p>
            <a:endParaRPr lang="en-US" dirty="0">
              <a:cs typeface="Calibri"/>
            </a:endParaRPr>
          </a:p>
          <a:p>
            <a:endParaRPr lang="en-US" dirty="0">
              <a:cs typeface="Calibri"/>
            </a:endParaRPr>
          </a:p>
        </p:txBody>
      </p:sp>
      <p:pic>
        <p:nvPicPr>
          <p:cNvPr id="2" name="Picture 2" descr="Icon&#10;&#10;Description automatically generated">
            <a:extLst>
              <a:ext uri="{FF2B5EF4-FFF2-40B4-BE49-F238E27FC236}">
                <a16:creationId xmlns:a16="http://schemas.microsoft.com/office/drawing/2014/main" id="{2FBB6BEF-2C91-6CBA-5BCE-CC121A6B2E79}"/>
              </a:ext>
            </a:extLst>
          </p:cNvPr>
          <p:cNvPicPr>
            <a:picLocks noChangeAspect="1"/>
          </p:cNvPicPr>
          <p:nvPr/>
        </p:nvPicPr>
        <p:blipFill>
          <a:blip r:embed="rId4"/>
          <a:stretch>
            <a:fillRect/>
          </a:stretch>
        </p:blipFill>
        <p:spPr>
          <a:xfrm>
            <a:off x="2927230" y="4398753"/>
            <a:ext cx="3591465" cy="2057400"/>
          </a:xfrm>
          <a:prstGeom prst="rect">
            <a:avLst/>
          </a:prstGeom>
        </p:spPr>
      </p:pic>
    </p:spTree>
    <p:extLst>
      <p:ext uri="{BB962C8B-B14F-4D97-AF65-F5344CB8AC3E}">
        <p14:creationId xmlns:p14="http://schemas.microsoft.com/office/powerpoint/2010/main" val="385207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149269" y="643693"/>
            <a:ext cx="10532162" cy="6863417"/>
          </a:xfrm>
          <a:prstGeom prst="rect">
            <a:avLst/>
          </a:prstGeom>
          <a:noFill/>
        </p:spPr>
        <p:txBody>
          <a:bodyPr wrap="square" lIns="91440" tIns="45720" rIns="91440" bIns="45720" rtlCol="0" anchor="t">
            <a:spAutoFit/>
          </a:bodyPr>
          <a:lstStyle/>
          <a:p>
            <a:pPr algn="ctr" fontAlgn="base"/>
            <a:r>
              <a:rPr lang="es-CO" sz="3200" b="1" dirty="0">
                <a:cs typeface="Calibri"/>
              </a:rPr>
              <a:t>Beneficios</a:t>
            </a:r>
          </a:p>
          <a:p>
            <a:pPr algn="ctr"/>
            <a:endParaRPr lang="es-CO" sz="3200" b="1" dirty="0">
              <a:ea typeface="+mn-lt"/>
              <a:cs typeface="+mn-lt"/>
            </a:endParaRPr>
          </a:p>
          <a:p>
            <a:r>
              <a:rPr lang="es-CO" dirty="0">
                <a:ea typeface="+mn-lt"/>
                <a:cs typeface="+mn-lt"/>
              </a:rPr>
              <a:t>Hay varios beneficios asociados con el uso de </a:t>
            </a:r>
            <a:r>
              <a:rPr lang="es-CO" dirty="0" err="1">
                <a:ea typeface="+mn-lt"/>
                <a:cs typeface="+mn-lt"/>
              </a:rPr>
              <a:t>GraphQL</a:t>
            </a:r>
            <a:r>
              <a:rPr lang="es-CO" dirty="0">
                <a:ea typeface="+mn-lt"/>
                <a:cs typeface="+mn-lt"/>
              </a:rPr>
              <a:t>:</a:t>
            </a:r>
            <a:endParaRPr lang="es-CO" dirty="0">
              <a:cs typeface="Calibri"/>
            </a:endParaRPr>
          </a:p>
          <a:p>
            <a:endParaRPr lang="es-CO" dirty="0">
              <a:ea typeface="+mn-lt"/>
              <a:cs typeface="+mn-lt"/>
            </a:endParaRPr>
          </a:p>
          <a:p>
            <a:pPr marL="285750" indent="-285750">
              <a:buFont typeface="Arial"/>
              <a:buChar char="•"/>
            </a:pPr>
            <a:r>
              <a:rPr lang="es-CO" b="1" dirty="0">
                <a:ea typeface="+mn-lt"/>
                <a:cs typeface="+mn-lt"/>
              </a:rPr>
              <a:t>Menor cantidad de solicitudes: </a:t>
            </a:r>
            <a:r>
              <a:rPr lang="es-CO" dirty="0" err="1">
                <a:ea typeface="+mn-lt"/>
                <a:cs typeface="+mn-lt"/>
              </a:rPr>
              <a:t>GraphQL</a:t>
            </a:r>
            <a:r>
              <a:rPr lang="es-CO" dirty="0">
                <a:ea typeface="+mn-lt"/>
                <a:cs typeface="+mn-lt"/>
              </a:rPr>
              <a:t> permite a los clientes obtener todos los datos que necesitan en una sola consulta, lo que reduce la cantidad de solicitudes necesarias para cargar una página o una aplicación móvil. Esto puede mejorar significativamente el rendimiento y la eficiencia de la aplicación.</a:t>
            </a:r>
            <a:endParaRPr lang="es-CO" dirty="0">
              <a:cs typeface="Calibri"/>
            </a:endParaRPr>
          </a:p>
          <a:p>
            <a:pPr marL="285750" indent="-285750">
              <a:buFont typeface="Arial"/>
              <a:buChar char="•"/>
            </a:pPr>
            <a:endParaRPr lang="es-CO" dirty="0">
              <a:ea typeface="+mn-lt"/>
              <a:cs typeface="+mn-lt"/>
            </a:endParaRPr>
          </a:p>
          <a:p>
            <a:pPr marL="285750" indent="-285750">
              <a:buFont typeface="Arial"/>
              <a:buChar char="•"/>
            </a:pPr>
            <a:r>
              <a:rPr lang="es-CO" b="1" dirty="0">
                <a:ea typeface="+mn-lt"/>
                <a:cs typeface="+mn-lt"/>
              </a:rPr>
              <a:t>Flexibilidad:</a:t>
            </a:r>
            <a:r>
              <a:rPr lang="es-CO" dirty="0">
                <a:ea typeface="+mn-lt"/>
                <a:cs typeface="+mn-lt"/>
              </a:rPr>
              <a:t> Los clientes pueden especificar exactamente qué datos necesitan y en qué formato, lo que les permite trabajar con los datos de una manera más eficiente y flexible. Además, </a:t>
            </a:r>
            <a:r>
              <a:rPr lang="es-CO" dirty="0" err="1">
                <a:ea typeface="+mn-lt"/>
                <a:cs typeface="+mn-lt"/>
              </a:rPr>
              <a:t>GraphQL</a:t>
            </a:r>
            <a:r>
              <a:rPr lang="es-CO" dirty="0">
                <a:ea typeface="+mn-lt"/>
                <a:cs typeface="+mn-lt"/>
              </a:rPr>
              <a:t> permite a los clientes definir sus propios tipos de datos, lo que les permite trabajar con datos en un formato que sea más fácil de entender y manipular.</a:t>
            </a:r>
            <a:endParaRPr lang="es-CO" dirty="0">
              <a:cs typeface="Calibri"/>
            </a:endParaRPr>
          </a:p>
          <a:p>
            <a:pPr marL="285750" indent="-285750">
              <a:buFont typeface="Arial"/>
              <a:buChar char="•"/>
            </a:pPr>
            <a:endParaRPr lang="es-CO" dirty="0">
              <a:ea typeface="+mn-lt"/>
              <a:cs typeface="+mn-lt"/>
            </a:endParaRPr>
          </a:p>
          <a:p>
            <a:pPr marL="285750" indent="-285750">
              <a:buFont typeface="Arial"/>
              <a:buChar char="•"/>
            </a:pPr>
            <a:endParaRPr lang="es-CO" dirty="0">
              <a:cs typeface="Calibri"/>
            </a:endParaRPr>
          </a:p>
          <a:p>
            <a:pPr marL="285750" indent="-285750">
              <a:buFont typeface="Arial"/>
              <a:buChar char="•"/>
            </a:pPr>
            <a:endParaRPr lang="es-CO" sz="2400" dirty="0">
              <a:cs typeface="Calibri"/>
            </a:endParaRPr>
          </a:p>
          <a:p>
            <a:pPr algn="ctr"/>
            <a:endParaRPr lang="es-CO" sz="2800" b="1" dirty="0">
              <a:cs typeface="Calibri"/>
            </a:endParaRPr>
          </a:p>
          <a:p>
            <a:pPr marL="285750" indent="-285750">
              <a:buFont typeface="Arial"/>
              <a:buChar char="•"/>
            </a:pPr>
            <a:endParaRPr lang="es-CO" sz="2400" dirty="0">
              <a:cs typeface="Calibri" panose="020F0502020204030204"/>
            </a:endParaRPr>
          </a:p>
          <a:p>
            <a:endParaRPr lang="es-CO" sz="2400" dirty="0">
              <a:cs typeface="Calibri" panose="020F0502020204030204"/>
            </a:endParaRPr>
          </a:p>
          <a:p>
            <a:pPr algn="ctr" fontAlgn="base"/>
            <a:endParaRPr lang="es-CO" dirty="0">
              <a:cs typeface="Calibri" panose="020F0502020204030204"/>
            </a:endParaRPr>
          </a:p>
          <a:p>
            <a:br>
              <a:rPr lang="es-CO" sz="2400" dirty="0"/>
            </a:br>
            <a:endParaRPr lang="es-CO" dirty="0"/>
          </a:p>
        </p:txBody>
      </p:sp>
      <p:pic>
        <p:nvPicPr>
          <p:cNvPr id="3" name="Picture 3" descr="A picture containing text, player&#10;&#10;Description automatically generated">
            <a:extLst>
              <a:ext uri="{FF2B5EF4-FFF2-40B4-BE49-F238E27FC236}">
                <a16:creationId xmlns:a16="http://schemas.microsoft.com/office/drawing/2014/main" id="{2949E60D-7FEF-A9B6-A746-1D8EF4B7AE79}"/>
              </a:ext>
            </a:extLst>
          </p:cNvPr>
          <p:cNvPicPr>
            <a:picLocks noChangeAspect="1"/>
          </p:cNvPicPr>
          <p:nvPr/>
        </p:nvPicPr>
        <p:blipFill>
          <a:blip r:embed="rId5"/>
          <a:stretch>
            <a:fillRect/>
          </a:stretch>
        </p:blipFill>
        <p:spPr>
          <a:xfrm>
            <a:off x="8390626" y="4304933"/>
            <a:ext cx="2743200" cy="1324889"/>
          </a:xfrm>
          <a:prstGeom prst="rect">
            <a:avLst/>
          </a:prstGeom>
        </p:spPr>
      </p:pic>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1235476" y="379905"/>
            <a:ext cx="9898467" cy="6186309"/>
          </a:xfrm>
          <a:prstGeom prst="rect">
            <a:avLst/>
          </a:prstGeom>
          <a:noFill/>
        </p:spPr>
        <p:txBody>
          <a:bodyPr wrap="square" lIns="91440" tIns="45720" rIns="91440" bIns="45720" rtlCol="0" anchor="t">
            <a:spAutoFit/>
          </a:bodyPr>
          <a:lstStyle/>
          <a:p>
            <a:pPr marL="285750" indent="-285750">
              <a:buFont typeface="Arial,Sans-Serif"/>
              <a:buChar char="•"/>
            </a:pPr>
            <a:endParaRPr lang="es-CO" sz="2400" dirty="0">
              <a:ea typeface="+mn-lt"/>
              <a:cs typeface="+mn-lt"/>
            </a:endParaRPr>
          </a:p>
          <a:p>
            <a:pPr marL="171450" indent="114300">
              <a:buFont typeface="Arial,Sans-Serif"/>
              <a:buChar char="•"/>
            </a:pPr>
            <a:r>
              <a:rPr lang="es-CO" b="1" dirty="0">
                <a:ea typeface="+mn-lt"/>
                <a:cs typeface="+mn-lt"/>
              </a:rPr>
              <a:t>         Evolución del esquema:</a:t>
            </a:r>
            <a:r>
              <a:rPr lang="es-CO" dirty="0">
                <a:ea typeface="+mn-lt"/>
                <a:cs typeface="+mn-lt"/>
              </a:rPr>
              <a:t> Con </a:t>
            </a:r>
            <a:r>
              <a:rPr lang="es-CO" dirty="0" err="1">
                <a:ea typeface="+mn-lt"/>
                <a:cs typeface="+mn-lt"/>
              </a:rPr>
              <a:t>GraphQL</a:t>
            </a:r>
            <a:r>
              <a:rPr lang="es-CO" dirty="0">
                <a:ea typeface="+mn-lt"/>
                <a:cs typeface="+mn-lt"/>
              </a:rPr>
              <a:t>, el esquema de datos se define en el servidor y se comunica claramente a los clientes. Esto significa que los clientes pueden estar seguros de que los datos que reciben están en un formato predecible y pueden evolucionar con el tiempo sin romper la compatibilidad con las versiones anteriores.</a:t>
            </a:r>
            <a:endParaRPr lang="es-CO" dirty="0">
              <a:cs typeface="Calibri"/>
            </a:endParaRPr>
          </a:p>
          <a:p>
            <a:pPr marL="285750" indent="-285750">
              <a:buFont typeface="Arial,Sans-Serif"/>
              <a:buChar char="•"/>
            </a:pPr>
            <a:endParaRPr lang="es-CO" dirty="0">
              <a:cs typeface="Calibri"/>
            </a:endParaRPr>
          </a:p>
          <a:p>
            <a:pPr marL="171450" indent="342900">
              <a:buFont typeface="Arial"/>
              <a:buChar char="•"/>
            </a:pPr>
            <a:r>
              <a:rPr lang="es-CO" dirty="0">
                <a:ea typeface="+mn-lt"/>
                <a:cs typeface="+mn-lt"/>
              </a:rPr>
              <a:t>  </a:t>
            </a:r>
            <a:r>
              <a:rPr lang="es-CO" b="1" dirty="0">
                <a:ea typeface="+mn-lt"/>
                <a:cs typeface="+mn-lt"/>
              </a:rPr>
              <a:t>Menor ancho de banda: </a:t>
            </a:r>
            <a:r>
              <a:rPr lang="es-CO" dirty="0">
                <a:ea typeface="+mn-lt"/>
                <a:cs typeface="+mn-lt"/>
              </a:rPr>
              <a:t>Como </a:t>
            </a:r>
            <a:r>
              <a:rPr lang="es-CO" dirty="0" err="1">
                <a:ea typeface="+mn-lt"/>
                <a:cs typeface="+mn-lt"/>
              </a:rPr>
              <a:t>GraphQL</a:t>
            </a:r>
            <a:r>
              <a:rPr lang="es-CO" dirty="0">
                <a:ea typeface="+mn-lt"/>
                <a:cs typeface="+mn-lt"/>
              </a:rPr>
              <a:t> solo devuelve los datos que se         solicitan explícitamente, en lugar de devolver todo el objeto, el ancho de banda   necesario para cargar la aplicación se reduce, lo que puede ser una ventaja   especialmente para aplicaciones móviles.</a:t>
            </a:r>
            <a:endParaRPr lang="es-CO" dirty="0">
              <a:cs typeface="Calibri"/>
            </a:endParaRPr>
          </a:p>
          <a:p>
            <a:pPr marL="285750">
              <a:buFont typeface="Arial"/>
              <a:buChar char="•"/>
            </a:pPr>
            <a:endParaRPr lang="es-CO" dirty="0">
              <a:ea typeface="+mn-lt"/>
              <a:cs typeface="+mn-lt"/>
            </a:endParaRPr>
          </a:p>
          <a:p>
            <a:pPr marL="228600" indent="285750">
              <a:buFont typeface="Arial"/>
              <a:buChar char="•"/>
            </a:pPr>
            <a:r>
              <a:rPr lang="es-CO" dirty="0">
                <a:ea typeface="+mn-lt"/>
                <a:cs typeface="+mn-lt"/>
              </a:rPr>
              <a:t>  En resumen, </a:t>
            </a:r>
            <a:r>
              <a:rPr lang="es-CO" dirty="0" err="1">
                <a:ea typeface="+mn-lt"/>
                <a:cs typeface="+mn-lt"/>
              </a:rPr>
              <a:t>GraphQL</a:t>
            </a:r>
            <a:r>
              <a:rPr lang="es-CO" dirty="0">
                <a:ea typeface="+mn-lt"/>
                <a:cs typeface="+mn-lt"/>
              </a:rPr>
              <a:t> ofrece una mayor flexibilidad y eficiencia en la recuperación y manipulación de datos, lo que puede mejorar significativamente el rendimiento y la eficiencia de las aplicaciones web y móviles.</a:t>
            </a:r>
            <a:endParaRPr lang="es-CO" dirty="0">
              <a:cs typeface="Calibri" panose="020F0502020204030204"/>
            </a:endParaRPr>
          </a:p>
          <a:p>
            <a:pPr marL="228600">
              <a:buFont typeface="Arial"/>
              <a:buChar char="•"/>
            </a:pPr>
            <a:endParaRPr lang="es-CO" dirty="0">
              <a:cs typeface="Calibri" panose="020F0502020204030204"/>
            </a:endParaRPr>
          </a:p>
          <a:p>
            <a:pPr>
              <a:buFont typeface="Arial"/>
              <a:buChar char="•"/>
            </a:pPr>
            <a:endParaRPr lang="es-CO" dirty="0">
              <a:cs typeface="Calibri" panose="020F0502020204030204"/>
            </a:endParaRPr>
          </a:p>
          <a:p>
            <a:pPr marL="285750" indent="-285750">
              <a:buFont typeface="Arial,Sans-Serif"/>
              <a:buChar char="•"/>
            </a:pPr>
            <a:endParaRPr lang="es-CO" sz="2400" dirty="0">
              <a:cs typeface="Calibri" panose="020F0502020204030204"/>
            </a:endParaRPr>
          </a:p>
          <a:p>
            <a:endParaRPr lang="es-CO" dirty="0">
              <a:cs typeface="Calibri" panose="020F0502020204030204"/>
            </a:endParaRPr>
          </a:p>
          <a:p>
            <a:pPr fontAlgn="base"/>
            <a:endParaRPr lang="es-CO" b="1" dirty="0">
              <a:cs typeface="Calibri" panose="020F0502020204030204"/>
            </a:endParaRPr>
          </a:p>
          <a:p>
            <a:pPr fontAlgn="base"/>
            <a:endParaRPr lang="es-CO" dirty="0">
              <a:cs typeface="Calibri" panose="020F0502020204030204"/>
            </a:endParaRPr>
          </a:p>
          <a:p>
            <a:pPr algn="ctr"/>
            <a:endParaRPr lang="es-CO" b="1" dirty="0">
              <a:cs typeface="Calibri" panose="020F0502020204030204"/>
            </a:endParaRPr>
          </a:p>
          <a:p>
            <a:pPr algn="ctr"/>
            <a:endParaRPr lang="x-none" sz="2400" b="1" dirty="0">
              <a:cs typeface="Calibri" panose="020F0502020204030204"/>
            </a:endParaRPr>
          </a:p>
        </p:txBody>
      </p:sp>
      <p:pic>
        <p:nvPicPr>
          <p:cNvPr id="3" name="Picture 3" descr="A picture containing text, clipart&#10;&#10;Description automatically generated">
            <a:extLst>
              <a:ext uri="{FF2B5EF4-FFF2-40B4-BE49-F238E27FC236}">
                <a16:creationId xmlns:a16="http://schemas.microsoft.com/office/drawing/2014/main" id="{54229C73-6A90-1F38-81E1-D7B196F4B5B8}"/>
              </a:ext>
            </a:extLst>
          </p:cNvPr>
          <p:cNvPicPr>
            <a:picLocks noChangeAspect="1"/>
          </p:cNvPicPr>
          <p:nvPr/>
        </p:nvPicPr>
        <p:blipFill>
          <a:blip r:embed="rId4"/>
          <a:stretch>
            <a:fillRect/>
          </a:stretch>
        </p:blipFill>
        <p:spPr>
          <a:xfrm>
            <a:off x="7872233" y="4335762"/>
            <a:ext cx="2169724" cy="1507646"/>
          </a:xfrm>
          <a:prstGeom prst="rect">
            <a:avLst/>
          </a:prstGeom>
        </p:spPr>
      </p:pic>
      <p:pic>
        <p:nvPicPr>
          <p:cNvPr id="4" name="Picture 4" descr="A picture containing clipart&#10;&#10;Description automatically generated">
            <a:extLst>
              <a:ext uri="{FF2B5EF4-FFF2-40B4-BE49-F238E27FC236}">
                <a16:creationId xmlns:a16="http://schemas.microsoft.com/office/drawing/2014/main" id="{E69DB721-2691-5A9F-B76E-C8227EF34FB7}"/>
              </a:ext>
            </a:extLst>
          </p:cNvPr>
          <p:cNvPicPr>
            <a:picLocks noChangeAspect="1"/>
          </p:cNvPicPr>
          <p:nvPr/>
        </p:nvPicPr>
        <p:blipFill>
          <a:blip r:embed="rId5"/>
          <a:stretch>
            <a:fillRect/>
          </a:stretch>
        </p:blipFill>
        <p:spPr>
          <a:xfrm>
            <a:off x="2685781" y="4341422"/>
            <a:ext cx="2162175" cy="1640098"/>
          </a:xfrm>
          <a:prstGeom prst="rect">
            <a:avLst/>
          </a:prstGeom>
        </p:spPr>
      </p:pic>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1547871" y="769524"/>
            <a:ext cx="9415785" cy="1661993"/>
          </a:xfrm>
          <a:prstGeom prst="rect">
            <a:avLst/>
          </a:prstGeom>
          <a:noFill/>
        </p:spPr>
        <p:txBody>
          <a:bodyPr wrap="square" lIns="91440" tIns="45720" rIns="91440" bIns="45720" rtlCol="0" anchor="t">
            <a:spAutoFit/>
          </a:bodyPr>
          <a:lstStyle/>
          <a:p>
            <a:pPr marL="285750" indent="-285750">
              <a:buFont typeface="Arial"/>
              <a:buChar char="•"/>
            </a:pPr>
            <a:endParaRPr lang="es-CO" sz="2400" dirty="0">
              <a:cs typeface="Calibri"/>
            </a:endParaRPr>
          </a:p>
          <a:p>
            <a:endParaRPr lang="es-CO" dirty="0">
              <a:cs typeface="Calibri"/>
            </a:endParaRPr>
          </a:p>
          <a:p>
            <a:endParaRPr lang="es-CO" b="1" dirty="0"/>
          </a:p>
          <a:p>
            <a:endParaRPr lang="es-CO" b="1" dirty="0"/>
          </a:p>
          <a:p>
            <a:pPr algn="ctr"/>
            <a:endParaRPr lang="x-none" sz="2400" b="1" dirty="0"/>
          </a:p>
        </p:txBody>
      </p:sp>
      <p:pic>
        <p:nvPicPr>
          <p:cNvPr id="3" name="Picture 3" descr="Graphical user interface, text, application, email&#10;&#10;Description automatically generated">
            <a:extLst>
              <a:ext uri="{FF2B5EF4-FFF2-40B4-BE49-F238E27FC236}">
                <a16:creationId xmlns:a16="http://schemas.microsoft.com/office/drawing/2014/main" id="{473C255A-17E5-18F7-D130-A7793D5CE250}"/>
              </a:ext>
            </a:extLst>
          </p:cNvPr>
          <p:cNvPicPr>
            <a:picLocks noChangeAspect="1"/>
          </p:cNvPicPr>
          <p:nvPr/>
        </p:nvPicPr>
        <p:blipFill>
          <a:blip r:embed="rId4"/>
          <a:stretch>
            <a:fillRect/>
          </a:stretch>
        </p:blipFill>
        <p:spPr>
          <a:xfrm>
            <a:off x="943155" y="247615"/>
            <a:ext cx="10506972" cy="5715789"/>
          </a:xfrm>
          <a:prstGeom prst="rect">
            <a:avLst/>
          </a:prstGeom>
        </p:spPr>
      </p:pic>
    </p:spTree>
    <p:extLst>
      <p:ext uri="{BB962C8B-B14F-4D97-AF65-F5344CB8AC3E}">
        <p14:creationId xmlns:p14="http://schemas.microsoft.com/office/powerpoint/2010/main" val="21486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1201488" y="490318"/>
            <a:ext cx="10027516" cy="1446550"/>
          </a:xfrm>
          <a:prstGeom prst="rect">
            <a:avLst/>
          </a:prstGeom>
          <a:noFill/>
        </p:spPr>
        <p:txBody>
          <a:bodyPr wrap="square" lIns="91440" tIns="45720" rIns="91440" bIns="45720" rtlCol="0" anchor="t">
            <a:spAutoFit/>
          </a:bodyPr>
          <a:lstStyle/>
          <a:p>
            <a:endParaRPr lang="es-CO" sz="2400" dirty="0">
              <a:cs typeface="Calibri" panose="020F0502020204030204"/>
            </a:endParaRPr>
          </a:p>
          <a:p>
            <a:pPr algn="ctr"/>
            <a:endParaRPr lang="es-CO" sz="2800" b="1" dirty="0">
              <a:cs typeface="Calibri"/>
            </a:endParaRPr>
          </a:p>
          <a:p>
            <a:pPr fontAlgn="base"/>
            <a:endParaRPr lang="es-CO" dirty="0"/>
          </a:p>
          <a:p>
            <a:pPr algn="ctr"/>
            <a:endParaRPr lang="x-none" b="1" dirty="0"/>
          </a:p>
        </p:txBody>
      </p:sp>
      <p:sp>
        <p:nvSpPr>
          <p:cNvPr id="3" name="2 CuadroTexto"/>
          <p:cNvSpPr txBox="1"/>
          <p:nvPr/>
        </p:nvSpPr>
        <p:spPr>
          <a:xfrm>
            <a:off x="1051560" y="1499616"/>
            <a:ext cx="9875520" cy="461665"/>
          </a:xfrm>
          <a:prstGeom prst="rect">
            <a:avLst/>
          </a:prstGeom>
          <a:noFill/>
        </p:spPr>
        <p:txBody>
          <a:bodyPr wrap="square" rtlCol="0">
            <a:spAutoFit/>
          </a:bodyPr>
          <a:lstStyle/>
          <a:p>
            <a:br>
              <a:rPr lang="es-CO" sz="1200" dirty="0"/>
            </a:br>
            <a:endParaRPr lang="es-CO" sz="1200" dirty="0"/>
          </a:p>
        </p:txBody>
      </p:sp>
      <p:pic>
        <p:nvPicPr>
          <p:cNvPr id="4" name="Picture 4">
            <a:extLst>
              <a:ext uri="{FF2B5EF4-FFF2-40B4-BE49-F238E27FC236}">
                <a16:creationId xmlns:a16="http://schemas.microsoft.com/office/drawing/2014/main" id="{AEDE4A0A-3C41-0644-6CD8-45C2B2E2AE6A}"/>
              </a:ext>
            </a:extLst>
          </p:cNvPr>
          <p:cNvPicPr>
            <a:picLocks noChangeAspect="1"/>
          </p:cNvPicPr>
          <p:nvPr/>
        </p:nvPicPr>
        <p:blipFill>
          <a:blip r:embed="rId4"/>
          <a:stretch>
            <a:fillRect/>
          </a:stretch>
        </p:blipFill>
        <p:spPr>
          <a:xfrm>
            <a:off x="957533" y="200821"/>
            <a:ext cx="11312103" cy="5636848"/>
          </a:xfrm>
          <a:prstGeom prst="rect">
            <a:avLst/>
          </a:prstGeom>
        </p:spPr>
      </p:pic>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4" name="3 CuadroTexto"/>
          <p:cNvSpPr txBox="1"/>
          <p:nvPr/>
        </p:nvSpPr>
        <p:spPr>
          <a:xfrm>
            <a:off x="1367028" y="896112"/>
            <a:ext cx="9752076" cy="1015663"/>
          </a:xfrm>
          <a:prstGeom prst="rect">
            <a:avLst/>
          </a:prstGeom>
          <a:noFill/>
        </p:spPr>
        <p:txBody>
          <a:bodyPr wrap="square" lIns="91440" tIns="45720" rIns="91440" bIns="45720" rtlCol="0" anchor="t">
            <a:spAutoFit/>
          </a:bodyPr>
          <a:lstStyle/>
          <a:p>
            <a:pPr marL="285750" indent="-285750">
              <a:buFont typeface="Arial"/>
              <a:buChar char="•"/>
            </a:pPr>
            <a:endParaRPr lang="es-CO" sz="2400" dirty="0">
              <a:cs typeface="Calibri"/>
            </a:endParaRPr>
          </a:p>
          <a:p>
            <a:pPr fontAlgn="base"/>
            <a:endParaRPr lang="es-CO" dirty="0"/>
          </a:p>
          <a:p>
            <a:pPr algn="ctr"/>
            <a:endParaRPr lang="es-CO" dirty="0"/>
          </a:p>
        </p:txBody>
      </p:sp>
      <p:pic>
        <p:nvPicPr>
          <p:cNvPr id="3" name="Picture 4">
            <a:extLst>
              <a:ext uri="{FF2B5EF4-FFF2-40B4-BE49-F238E27FC236}">
                <a16:creationId xmlns:a16="http://schemas.microsoft.com/office/drawing/2014/main" id="{2F0F5AD6-4FB8-DA97-25D8-064818FBC94F}"/>
              </a:ext>
            </a:extLst>
          </p:cNvPr>
          <p:cNvPicPr>
            <a:picLocks noChangeAspect="1"/>
          </p:cNvPicPr>
          <p:nvPr/>
        </p:nvPicPr>
        <p:blipFill>
          <a:blip r:embed="rId4"/>
          <a:stretch>
            <a:fillRect/>
          </a:stretch>
        </p:blipFill>
        <p:spPr>
          <a:xfrm>
            <a:off x="741872" y="152884"/>
            <a:ext cx="10895161" cy="5617704"/>
          </a:xfrm>
          <a:prstGeom prst="rect">
            <a:avLst/>
          </a:prstGeom>
        </p:spPr>
      </p:pic>
    </p:spTree>
    <p:extLst>
      <p:ext uri="{BB962C8B-B14F-4D97-AF65-F5344CB8AC3E}">
        <p14:creationId xmlns:p14="http://schemas.microsoft.com/office/powerpoint/2010/main" val="31732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950976" y="740663"/>
            <a:ext cx="10387584" cy="3693319"/>
          </a:xfrm>
          <a:prstGeom prst="rect">
            <a:avLst/>
          </a:prstGeom>
          <a:noFill/>
        </p:spPr>
        <p:txBody>
          <a:bodyPr wrap="square" rtlCol="0">
            <a:spAutoFit/>
          </a:bodyPr>
          <a:lstStyle/>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p:txBody>
      </p:sp>
      <p:sp>
        <p:nvSpPr>
          <p:cNvPr id="5" name="4 CuadroTexto"/>
          <p:cNvSpPr txBox="1"/>
          <p:nvPr/>
        </p:nvSpPr>
        <p:spPr>
          <a:xfrm>
            <a:off x="1447283" y="923544"/>
            <a:ext cx="9619646" cy="2308324"/>
          </a:xfrm>
          <a:prstGeom prst="rect">
            <a:avLst/>
          </a:prstGeom>
          <a:noFill/>
        </p:spPr>
        <p:txBody>
          <a:bodyPr wrap="square" lIns="91440" tIns="45720" rIns="91440" bIns="45720" rtlCol="0" anchor="t">
            <a:spAutoFit/>
          </a:bodyPr>
          <a:lstStyle/>
          <a:p>
            <a:pPr marL="285750" indent="-285750">
              <a:buFont typeface="Arial,Sans-Serif"/>
              <a:buChar char="•"/>
            </a:pPr>
            <a:endParaRPr lang="es-CO" sz="2400" dirty="0">
              <a:ea typeface="+mn-lt"/>
              <a:cs typeface="+mn-lt"/>
            </a:endParaRPr>
          </a:p>
          <a:p>
            <a:endParaRPr lang="es-CO" sz="2800" dirty="0">
              <a:ea typeface="+mn-lt"/>
              <a:cs typeface="+mn-lt"/>
            </a:endParaRPr>
          </a:p>
          <a:p>
            <a:endParaRPr lang="es-CO" sz="2800" dirty="0">
              <a:ea typeface="+mn-lt"/>
              <a:cs typeface="+mn-lt"/>
            </a:endParaRPr>
          </a:p>
          <a:p>
            <a:pPr algn="ctr"/>
            <a:endParaRPr lang="es-CO" sz="2800" b="1" dirty="0">
              <a:cs typeface="Calibri"/>
            </a:endParaRPr>
          </a:p>
          <a:p>
            <a:pPr fontAlgn="base"/>
            <a:endParaRPr lang="es-CO" dirty="0"/>
          </a:p>
          <a:p>
            <a:endParaRPr lang="es-CO" dirty="0"/>
          </a:p>
        </p:txBody>
      </p:sp>
      <p:pic>
        <p:nvPicPr>
          <p:cNvPr id="4" name="Picture 5" descr="Graphical user interface, text, application, email&#10;&#10;Description automatically generated">
            <a:extLst>
              <a:ext uri="{FF2B5EF4-FFF2-40B4-BE49-F238E27FC236}">
                <a16:creationId xmlns:a16="http://schemas.microsoft.com/office/drawing/2014/main" id="{27E75B5D-D511-6E5C-D096-BD686F3C776D}"/>
              </a:ext>
            </a:extLst>
          </p:cNvPr>
          <p:cNvPicPr>
            <a:picLocks noChangeAspect="1"/>
          </p:cNvPicPr>
          <p:nvPr/>
        </p:nvPicPr>
        <p:blipFill>
          <a:blip r:embed="rId4"/>
          <a:stretch>
            <a:fillRect/>
          </a:stretch>
        </p:blipFill>
        <p:spPr>
          <a:xfrm>
            <a:off x="856891" y="85326"/>
            <a:ext cx="11340859" cy="5537159"/>
          </a:xfrm>
          <a:prstGeom prst="rect">
            <a:avLst/>
          </a:prstGeom>
        </p:spPr>
      </p:pic>
    </p:spTree>
    <p:extLst>
      <p:ext uri="{BB962C8B-B14F-4D97-AF65-F5344CB8AC3E}">
        <p14:creationId xmlns:p14="http://schemas.microsoft.com/office/powerpoint/2010/main" val="33146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EF07E2-B0D1-487C-8FF3-651F698D7F29}">
  <ds:schemaRefs>
    <ds:schemaRef ds:uri="http://schemas.microsoft.com/office/2006/documentManagement/types"/>
    <ds:schemaRef ds:uri="adf42388-5c37-48f2-81de-ffca450cbe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d9d2458e-e414-492a-b4c0-d84ebee47fd2"/>
    <ds:schemaRef ds:uri="http://www.w3.org/XML/1998/namespace"/>
    <ds:schemaRef ds:uri="http://purl.org/dc/dcmitype/"/>
  </ds:schemaRefs>
</ds:datastoreItem>
</file>

<file path=customXml/itemProps2.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4CB9A0-2582-4E27-AA6B-BD1770D57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10323</TotalTime>
  <Words>508</Words>
  <Application>Microsoft Office PowerPoint</Application>
  <PresentationFormat>Widescreen</PresentationFormat>
  <Paragraphs>124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579</cp:revision>
  <dcterms:created xsi:type="dcterms:W3CDTF">2014-10-14T06:21:58Z</dcterms:created>
  <dcterms:modified xsi:type="dcterms:W3CDTF">2023-04-09T01:54:42Z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