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00_38119D6.xml" ContentType="application/vnd.ms-powerpoint.comments+xml"/>
  <Override PartName="/ppt/comments/modernComment_13F_4917FBA0.xml" ContentType="application/vnd.ms-powerpoint.comment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19"/>
  </p:notesMasterIdLst>
  <p:handoutMasterIdLst>
    <p:handoutMasterId r:id="rId20"/>
  </p:handoutMasterIdLst>
  <p:sldIdLst>
    <p:sldId id="256" r:id="rId5"/>
    <p:sldId id="373" r:id="rId6"/>
    <p:sldId id="388" r:id="rId7"/>
    <p:sldId id="414" r:id="rId8"/>
    <p:sldId id="319" r:id="rId9"/>
    <p:sldId id="413" r:id="rId10"/>
    <p:sldId id="407" r:id="rId11"/>
    <p:sldId id="409" r:id="rId12"/>
    <p:sldId id="412" r:id="rId13"/>
    <p:sldId id="415" r:id="rId14"/>
    <p:sldId id="416" r:id="rId15"/>
    <p:sldId id="417" r:id="rId16"/>
    <p:sldId id="418" r:id="rId17"/>
    <p:sldId id="41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F69450-C5C0-8634-EF55-CFE8D4FD7DD0}" name="Comunicaciones Makaia" initials="CM" userId="S::comunicaciones@makaia.org::220e4890-9e40-4a58-b512-9f9a42413612" providerId="AD"/>
  <p188:author id="{07C80375-6B86-3645-0412-E9C429510666}" name="Ana Isabel Restrepo" initials="AR" userId="S::ana.restrepo@makaia.org::4cd68b0b-102c-411d-92b3-8237f583d83a" providerId="AD"/>
  <p188:author id="{EFBB4F9F-BE95-C1C9-87B4-9D45F59FA02A}" name="Hernando Arbeláez" initials="HA" userId="S::hernando.arbelaez@makaia.org::86facc00-5631-41d2-8728-453cc56a6689" providerId="AD"/>
  <p188:author id="{EC4F58FE-DA04-D761-DAC8-E34519A8F2B6}" name="Carlos Gonzalez" initials="CG" userId="S::carlos.gonzalez@makaia.org::d539283d-c23d-403f-9dea-c91fb318859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CC"/>
    <a:srgbClr val="3F3F3F"/>
    <a:srgbClr val="2A9ABB"/>
    <a:srgbClr val="008AB0"/>
    <a:srgbClr val="0EAAE3"/>
    <a:srgbClr val="D8DEE4"/>
    <a:srgbClr val="00C6FD"/>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5BEDD-4C0C-144D-E06E-6762DF807AE5}" v="22" dt="2022-03-12T16:39:55.469"/>
    <p1510:client id="{01CBEBC7-8BD7-591B-72A5-962541B517B7}" v="2" dt="2022-06-24T14:00:04.441"/>
    <p1510:client id="{027065CC-B534-47F5-5982-DA90ECEE9F59}" v="4" dt="2022-03-01T12:21:07.074"/>
    <p1510:client id="{0D7B58E4-B528-4290-8A7C-FA21FA12940D}" v="22" dt="2021-12-09T20:51:00.361"/>
    <p1510:client id="{15AC64F5-CBC5-D698-14F5-4D99EC705887}" v="69" dt="2022-02-22T17:53:27.556"/>
    <p1510:client id="{1BB87A1C-9A53-C9ED-83DE-B0D926356A61}" v="31" dt="2022-04-01T15:49:32.893"/>
    <p1510:client id="{201823E9-07BA-9C3C-0ADC-A854418E5626}" v="3" dt="2022-03-09T23:22:54.886"/>
    <p1510:client id="{239E6AD8-9268-7DD0-2EBD-684135CCEBCA}" v="943" dt="2022-03-09T19:48:17.798"/>
    <p1510:client id="{245345D3-0329-75AB-C108-C34EB74CDA83}" v="21" dt="2022-02-21T21:16:13.240"/>
    <p1510:client id="{28D34DF1-4878-C9CA-5C4B-17D64EE524C4}" v="720" dt="2022-03-09T20:03:19.538"/>
    <p1510:client id="{2F35EE74-5735-1AB9-FDCC-3CB132382A19}" v="1" dt="2022-06-16T14:53:35.196"/>
    <p1510:client id="{31C25D81-C893-DA06-0B8C-1F7FC9D1D82A}" v="19" dt="2023-01-24T13:44:00.628"/>
    <p1510:client id="{35A29D54-D221-157F-6924-49F37E97C841}" v="164" dt="2022-03-10T12:55:39.681"/>
    <p1510:client id="{3D2BA0B4-790E-BF0C-9062-66552FD1A3F3}" v="1347" dt="2022-02-21T14:15:21.965"/>
    <p1510:client id="{40D22E66-430A-C258-8AE6-0B9872D9096F}" v="1296" dt="2022-03-10T20:35:28.109"/>
    <p1510:client id="{41B5550B-2889-BBEE-F245-EB3CBD8237AA}" v="134" dt="2022-02-24T15:37:20.507"/>
    <p1510:client id="{50155A57-D5DC-2BDE-3317-7CF705F45375}" v="21" dt="2022-02-25T20:22:29.719"/>
    <p1510:client id="{53674272-1453-C54E-7A0F-F40F29DB5552}" v="198" dt="2022-03-09T20:58:34.001"/>
    <p1510:client id="{5532D05A-84EE-61E4-0FD6-4058E2F36C8B}" v="454" dt="2022-02-21T12:41:56.856"/>
    <p1510:client id="{63309643-FC8C-01E1-1A5B-422822D22F63}" v="20" dt="2022-03-18T19:11:21.890"/>
    <p1510:client id="{64266D59-2A64-BFF3-2D03-586FB9948E51}" v="3" dt="2021-12-09T21:37:33.105"/>
    <p1510:client id="{654A4E64-66B0-7527-42EB-7014E423203A}" v="1665" dt="2022-02-25T21:57:04.444"/>
    <p1510:client id="{68E2ED9F-8AB3-40DF-A52B-58440F0D2241}" v="2" dt="2022-03-10T15:00:16.616"/>
    <p1510:client id="{6CCDBBFD-60F6-443A-9478-207281CE70D2}" v="1" dt="2022-02-22T17:46:10.836"/>
    <p1510:client id="{75CCF672-AB72-A0CD-2C3F-672FA4A9205B}" v="95" dt="2022-06-24T15:57:31.551"/>
    <p1510:client id="{769FCA1F-DB04-82CD-F2E3-8BAF31C719D2}" v="297" dt="2021-12-09T14:55:22.927"/>
    <p1510:client id="{77E23DFA-6E59-77C6-8FAB-E0816DA89501}" v="8" dt="2022-02-22T20:13:45.757"/>
    <p1510:client id="{7CD757D5-CFF9-059F-BFE8-8465868A442F}" v="13" dt="2022-03-10T12:47:01.994"/>
    <p1510:client id="{819FC829-3FEA-618E-15C6-1B6E4053775A}" v="951" dt="2022-03-02T14:03:47.450"/>
    <p1510:client id="{8CDA410A-F4F9-6B50-F950-22759017E727}" v="1889" dt="2022-02-28T19:39:49.029"/>
    <p1510:client id="{8F90AB15-8B3D-EF08-4F66-2507AD5BF32F}" v="1389" dt="2022-02-25T16:21:56.910"/>
    <p1510:client id="{9068EF2D-A5AA-F78C-5273-8A6AE6530872}" v="1346" dt="2022-02-21T20:32:20.152"/>
    <p1510:client id="{93DEBDCD-E32D-D08F-AD18-6616170D881B}" v="31" dt="2022-02-23T20:18:20.119"/>
    <p1510:client id="{9CE175B8-C6C5-6164-C712-A6F2E813BDFD}" v="9" dt="2021-12-07T15:29:30.130"/>
    <p1510:client id="{9E2B4A5E-9DBD-D56D-6BAE-A111FC9DF677}" v="895" dt="2022-03-10T15:42:28.315"/>
    <p1510:client id="{A953FBBB-886C-701C-4E0C-C3CDFBD9A8CF}" v="6" dt="2022-03-01T21:39:43.549"/>
    <p1510:client id="{AB3FD79F-5090-9D7C-4BF8-B160A514C964}" v="10" dt="2022-02-25T15:30:24.658"/>
    <p1510:client id="{AC50A063-42DC-634F-18BB-3A0D441D652E}" v="748" dt="2022-02-18T20:43:29.854"/>
    <p1510:client id="{AFD1AD6F-AAFF-49FB-85C0-CE4C6CC5D2D2}" v="1" dt="2021-12-09T21:40:51.221"/>
    <p1510:client id="{B0BF6982-D4A1-14CD-C264-4DFF46D13378}" v="2" dt="2022-03-28T16:55:44.333"/>
    <p1510:client id="{B2600B06-1295-6CE3-5104-0BBAA9FC086B}" v="7433" dt="2022-02-24T19:37:52.311"/>
    <p1510:client id="{B8392FE0-2841-2E08-1D03-CF609408304A}" v="305" dt="2022-03-10T12:55:32.663"/>
    <p1510:client id="{B8D14F5F-F4DD-342B-080E-726B2951DFE4}" v="7" dt="2022-02-24T19:04:36.725"/>
    <p1510:client id="{BFE724A8-4018-3EC4-3E88-A84A4425650C}" v="10" dt="2022-03-24T13:25:43.648"/>
    <p1510:client id="{C6B1431A-7AB3-55D3-BDA0-15312A74D5E4}" v="27" dt="2022-07-06T07:32:06.309"/>
    <p1510:client id="{C75A1516-DC74-E490-15FA-2A626F45A478}" v="1980" dt="2022-03-10T13:53:16.613"/>
    <p1510:client id="{C91BF858-8E8F-1BC2-ECAC-365F49E13B5E}" v="1" dt="2022-03-17T15:33:19.140"/>
    <p1510:client id="{D399B28B-396D-FE76-8FC1-4BEB9090082C}" v="591" dt="2021-12-09T20:52:21.095"/>
    <p1510:client id="{D46A175B-D455-62E4-9AA8-9B4B117C1E11}" v="4" dt="2022-03-10T12:49:13.052"/>
    <p1510:client id="{D596B594-DFE7-4A9C-B280-C2FAC904A5F1}" v="6" dt="2021-12-09T21:43:23.244"/>
    <p1510:client id="{DB2604F1-5A98-3E70-B2A4-7421579D88F1}" v="302" dt="2022-03-02T15:45:35.896"/>
    <p1510:client id="{E30D0A0D-5AE0-B299-ABFA-EB0175A64AAE}" v="167" dt="2022-03-10T12:45:25.356"/>
    <p1510:client id="{E603F1DC-2299-A12B-AAE1-5302AA7917DB}" v="484" dt="2021-12-03T16:15:30.981"/>
    <p1510:client id="{E90C160F-A3F2-CB5B-5233-3E97A815DA3C}" v="276" dt="2023-01-31T01:16:48.058"/>
    <p1510:client id="{EA5E0B25-8602-974E-C2AA-88C434FF69BB}" v="165" dt="2022-02-28T21:20:55.481"/>
    <p1510:client id="{EAFA9BC6-0ADC-7E70-A675-20C67B8CE7A5}" v="183" dt="2022-03-10T14:59:20.858"/>
    <p1510:client id="{ED8377CF-E51D-595C-624E-CDBF2E4DB95F}" v="11" dt="2022-04-05T21:06:35.986"/>
    <p1510:client id="{F11B4400-5188-0916-F6D3-70D4FDC57DC9}" v="16" dt="2022-07-01T21:37:22.081"/>
    <p1510:client id="{F38A7B81-FC1E-01B7-EB62-2BACD78E7737}" v="13" dt="2022-02-28T21:23:36.627"/>
    <p1510:client id="{F3F4A5A4-8DD6-449C-9C5B-237B7611EAB5}" v="5" dt="2022-03-10T20:06:25.379"/>
    <p1510:client id="{F99867DE-8F5F-1214-CBD4-62425B159205}" v="82" dt="2022-02-24T03:01:50.937"/>
    <p1510:client id="{F9BB56E8-E107-49DB-94CD-E7376F915621}" v="75" dt="2021-12-08T20:54:49.023"/>
    <p1510:client id="{FD498B0F-A0A0-2952-7D8A-86BE0696B0BF}" v="46" dt="2022-02-22T13:42:35.064"/>
  </p1510:revLst>
</p1510:revInfo>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3"/>
    <p:restoredTop sz="94679"/>
  </p:normalViewPr>
  <p:slideViewPr>
    <p:cSldViewPr snapToGrid="0">
      <p:cViewPr varScale="1">
        <p:scale>
          <a:sx n="83" d="100"/>
          <a:sy n="83" d="100"/>
        </p:scale>
        <p:origin x="-475" y="-7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modernComment_100_38119D6.xml><?xml version="1.0" encoding="utf-8"?>
<p188:cmLst xmlns:a="http://schemas.openxmlformats.org/drawingml/2006/main" xmlns:r="http://schemas.openxmlformats.org/officeDocument/2006/relationships" xmlns:p188="http://schemas.microsoft.com/office/powerpoint/2018/8/main">
  <p188:cm id="{0D105DCB-6F96-4116-BF8F-C9AF53F3D6C1}" authorId="{EC4F58FE-DA04-D761-DAC8-E34519A8F2B6}" status="resolved" created="2021-12-08T20:26:34.601" complete="100000">
    <pc:sldMkLst xmlns:pc="http://schemas.microsoft.com/office/powerpoint/2013/main/command">
      <pc:docMk/>
      <pc:sldMk cId="58792406" sldId="256"/>
    </pc:sldMkLst>
    <p188:txBody>
      <a:bodyPr/>
      <a:lstStyle/>
      <a:p>
        <a:r>
          <a:rPr lang="es-ES"/>
          <a:t>no quisiera que el mapa se vuelva un elemento permanente y no debería estar en la portada de nuestra presentación</a:t>
        </a:r>
      </a:p>
    </p188:txBody>
  </p188:cm>
</p188:cmLst>
</file>

<file path=ppt/comments/modernComment_13F_4917FBA0.xml><?xml version="1.0" encoding="utf-8"?>
<p188:cmLst xmlns:a="http://schemas.openxmlformats.org/drawingml/2006/main" xmlns:r="http://schemas.openxmlformats.org/officeDocument/2006/relationships" xmlns:p188="http://schemas.microsoft.com/office/powerpoint/2018/8/main">
  <p188:cm id="{02CF4DEE-84FF-4774-9F1E-294E8B928E49}" authorId="{EC4F58FE-DA04-D761-DAC8-E34519A8F2B6}" status="resolved" created="2022-02-24T02:32:35.572" complete="100000">
    <ac:deMkLst xmlns:ac="http://schemas.microsoft.com/office/drawing/2013/main/command">
      <pc:docMk xmlns:pc="http://schemas.microsoft.com/office/powerpoint/2013/main/command"/>
      <pc:sldMk xmlns:pc="http://schemas.microsoft.com/office/powerpoint/2013/main/command" cId="1226308512" sldId="319"/>
      <ac:spMk id="4" creationId="{00000000-0000-0000-0000-000000000000}"/>
    </ac:deMkLst>
    <p188:txBody>
      <a:bodyPr/>
      <a:lstStyle/>
      <a:p>
        <a:r>
          <a:rPr lang="es-ES"/>
          <a:t>[@Comunicaciones Makaia] este dato en rojo debe ser el acumulado a la fecha, no solo 2021</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0385A9-19D8-454E-881B-EC9DC2CA071D}" type="datetimeFigureOut">
              <a:rPr lang="en-US" smtClean="0"/>
              <a:t>4/12/2023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‹Nº›</a:t>
            </a:fld>
            <a:endParaRPr lang="en-US" dirty="0"/>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066CC-A6A2-44F3-B1B5-3ACDB18E5413}" type="datetimeFigureOut">
              <a:rPr lang="id-ID" smtClean="0"/>
              <a:t>12/04/2023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F4BB0-DE69-4039-8358-2F9C0C965788}" type="slidenum">
              <a:rPr lang="id-ID" smtClean="0"/>
              <a:t>‹Nº›</a:t>
            </a:fld>
            <a:endParaRPr lang="id-ID"/>
          </a:p>
        </p:txBody>
      </p:sp>
    </p:spTree>
    <p:extLst>
      <p:ext uri="{BB962C8B-B14F-4D97-AF65-F5344CB8AC3E}">
        <p14:creationId xmlns:p14="http://schemas.microsoft.com/office/powerpoint/2010/main" val="50185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2</a:t>
            </a:fld>
            <a:endParaRPr lang="id-ID"/>
          </a:p>
        </p:txBody>
      </p:sp>
    </p:spTree>
    <p:extLst>
      <p:ext uri="{BB962C8B-B14F-4D97-AF65-F5344CB8AC3E}">
        <p14:creationId xmlns:p14="http://schemas.microsoft.com/office/powerpoint/2010/main" val="11706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11</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12</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13</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14</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3</a:t>
            </a:fld>
            <a:endParaRPr lang="id-ID"/>
          </a:p>
        </p:txBody>
      </p:sp>
    </p:spTree>
    <p:extLst>
      <p:ext uri="{BB962C8B-B14F-4D97-AF65-F5344CB8AC3E}">
        <p14:creationId xmlns:p14="http://schemas.microsoft.com/office/powerpoint/2010/main" val="117171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4</a:t>
            </a:fld>
            <a:endParaRPr lang="id-ID"/>
          </a:p>
        </p:txBody>
      </p:sp>
    </p:spTree>
    <p:extLst>
      <p:ext uri="{BB962C8B-B14F-4D97-AF65-F5344CB8AC3E}">
        <p14:creationId xmlns:p14="http://schemas.microsoft.com/office/powerpoint/2010/main" val="1171716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5</a:t>
            </a:fld>
            <a:endParaRPr lang="id-ID"/>
          </a:p>
        </p:txBody>
      </p:sp>
    </p:spTree>
    <p:extLst>
      <p:ext uri="{BB962C8B-B14F-4D97-AF65-F5344CB8AC3E}">
        <p14:creationId xmlns:p14="http://schemas.microsoft.com/office/powerpoint/2010/main" val="1166600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6</a:t>
            </a:fld>
            <a:endParaRPr lang="id-ID"/>
          </a:p>
        </p:txBody>
      </p:sp>
    </p:spTree>
    <p:extLst>
      <p:ext uri="{BB962C8B-B14F-4D97-AF65-F5344CB8AC3E}">
        <p14:creationId xmlns:p14="http://schemas.microsoft.com/office/powerpoint/2010/main" val="1171716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7</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8</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9</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10</a:t>
            </a:fld>
            <a:endParaRPr lang="id-ID"/>
          </a:p>
        </p:txBody>
      </p:sp>
    </p:spTree>
    <p:extLst>
      <p:ext uri="{BB962C8B-B14F-4D97-AF65-F5344CB8AC3E}">
        <p14:creationId xmlns:p14="http://schemas.microsoft.com/office/powerpoint/2010/main" val="4088440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53596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9975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581099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10">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2663597"/>
            <a:ext cx="12192000" cy="2437041"/>
          </a:xfrm>
          <a:prstGeom prst="rect">
            <a:avLst/>
          </a:prstGeom>
        </p:spPr>
        <p:txBody>
          <a:bodyPr/>
          <a:lstStyle/>
          <a:p>
            <a:endParaRPr lang="en-US" dirty="0"/>
          </a:p>
        </p:txBody>
      </p:sp>
    </p:spTree>
    <p:extLst>
      <p:ext uri="{BB962C8B-B14F-4D97-AF65-F5344CB8AC3E}">
        <p14:creationId xmlns:p14="http://schemas.microsoft.com/office/powerpoint/2010/main" val="392597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21">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1485900" y="2395726"/>
            <a:ext cx="2843213" cy="2843213"/>
          </a:xfrm>
          <a:prstGeom prst="rect">
            <a:avLst/>
          </a:prstGeom>
        </p:spPr>
        <p:txBody>
          <a:bodyPr/>
          <a:lstStyle/>
          <a:p>
            <a:endParaRPr lang="en-US" dirty="0"/>
          </a:p>
        </p:txBody>
      </p:sp>
      <p:sp>
        <p:nvSpPr>
          <p:cNvPr id="6" name="Picture Placeholder 3"/>
          <p:cNvSpPr>
            <a:spLocks noGrp="1"/>
          </p:cNvSpPr>
          <p:nvPr>
            <p:ph type="pic" sz="quarter" idx="11"/>
          </p:nvPr>
        </p:nvSpPr>
        <p:spPr>
          <a:xfrm>
            <a:off x="4614861" y="2395725"/>
            <a:ext cx="2843213" cy="2843213"/>
          </a:xfrm>
          <a:prstGeom prst="rect">
            <a:avLst/>
          </a:prstGeom>
        </p:spPr>
        <p:txBody>
          <a:bodyPr/>
          <a:lstStyle/>
          <a:p>
            <a:endParaRPr lang="en-US" dirty="0"/>
          </a:p>
        </p:txBody>
      </p:sp>
      <p:sp>
        <p:nvSpPr>
          <p:cNvPr id="7" name="Picture Placeholder 3"/>
          <p:cNvSpPr>
            <a:spLocks noGrp="1"/>
          </p:cNvSpPr>
          <p:nvPr>
            <p:ph type="pic" sz="quarter" idx="12"/>
          </p:nvPr>
        </p:nvSpPr>
        <p:spPr>
          <a:xfrm>
            <a:off x="7743822" y="2395724"/>
            <a:ext cx="2843213" cy="2843213"/>
          </a:xfrm>
          <a:prstGeom prst="rect">
            <a:avLst/>
          </a:prstGeom>
        </p:spPr>
        <p:txBody>
          <a:bodyPr/>
          <a:lstStyle/>
          <a:p>
            <a:endParaRPr lang="en-US" dirty="0"/>
          </a:p>
        </p:txBody>
      </p:sp>
    </p:spTree>
    <p:extLst>
      <p:ext uri="{BB962C8B-B14F-4D97-AF65-F5344CB8AC3E}">
        <p14:creationId xmlns:p14="http://schemas.microsoft.com/office/powerpoint/2010/main" val="1070293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53">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2203728" y="2143125"/>
            <a:ext cx="3339823" cy="4714875"/>
          </a:xfrm>
          <a:prstGeom prst="rect">
            <a:avLst/>
          </a:prstGeom>
        </p:spPr>
      </p:sp>
    </p:spTree>
    <p:extLst>
      <p:ext uri="{BB962C8B-B14F-4D97-AF65-F5344CB8AC3E}">
        <p14:creationId xmlns:p14="http://schemas.microsoft.com/office/powerpoint/2010/main" val="3985382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54">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2114549" y="2249578"/>
            <a:ext cx="1514475" cy="1363182"/>
          </a:xfrm>
          <a:prstGeom prst="rect">
            <a:avLst/>
          </a:prstGeom>
        </p:spPr>
        <p:txBody>
          <a:bodyPr/>
          <a:lstStyle/>
          <a:p>
            <a:endParaRPr lang="en-US" dirty="0"/>
          </a:p>
        </p:txBody>
      </p:sp>
      <p:sp>
        <p:nvSpPr>
          <p:cNvPr id="11" name="Picture Placeholder 3"/>
          <p:cNvSpPr>
            <a:spLocks noGrp="1"/>
          </p:cNvSpPr>
          <p:nvPr>
            <p:ph type="pic" sz="quarter" idx="11"/>
          </p:nvPr>
        </p:nvSpPr>
        <p:spPr>
          <a:xfrm>
            <a:off x="4257674" y="2249578"/>
            <a:ext cx="1514475" cy="1363182"/>
          </a:xfrm>
          <a:prstGeom prst="rect">
            <a:avLst/>
          </a:prstGeom>
        </p:spPr>
        <p:txBody>
          <a:bodyPr/>
          <a:lstStyle/>
          <a:p>
            <a:endParaRPr lang="en-US" dirty="0"/>
          </a:p>
        </p:txBody>
      </p:sp>
      <p:sp>
        <p:nvSpPr>
          <p:cNvPr id="12" name="Picture Placeholder 3"/>
          <p:cNvSpPr>
            <a:spLocks noGrp="1"/>
          </p:cNvSpPr>
          <p:nvPr>
            <p:ph type="pic" sz="quarter" idx="12"/>
          </p:nvPr>
        </p:nvSpPr>
        <p:spPr>
          <a:xfrm>
            <a:off x="6400799" y="2249578"/>
            <a:ext cx="1514475" cy="1363182"/>
          </a:xfrm>
          <a:prstGeom prst="rect">
            <a:avLst/>
          </a:prstGeom>
        </p:spPr>
        <p:txBody>
          <a:bodyPr/>
          <a:lstStyle/>
          <a:p>
            <a:endParaRPr lang="en-US" dirty="0"/>
          </a:p>
        </p:txBody>
      </p:sp>
      <p:sp>
        <p:nvSpPr>
          <p:cNvPr id="13" name="Picture Placeholder 3"/>
          <p:cNvSpPr>
            <a:spLocks noGrp="1"/>
          </p:cNvSpPr>
          <p:nvPr>
            <p:ph type="pic" sz="quarter" idx="13"/>
          </p:nvPr>
        </p:nvSpPr>
        <p:spPr>
          <a:xfrm>
            <a:off x="8543924" y="2249578"/>
            <a:ext cx="1514475" cy="1363182"/>
          </a:xfrm>
          <a:prstGeom prst="rect">
            <a:avLst/>
          </a:prstGeom>
        </p:spPr>
        <p:txBody>
          <a:bodyPr/>
          <a:lstStyle/>
          <a:p>
            <a:endParaRPr lang="en-US" dirty="0"/>
          </a:p>
        </p:txBody>
      </p:sp>
      <p:sp>
        <p:nvSpPr>
          <p:cNvPr id="14" name="Picture Placeholder 3"/>
          <p:cNvSpPr>
            <a:spLocks noGrp="1"/>
          </p:cNvSpPr>
          <p:nvPr>
            <p:ph type="pic" sz="quarter" idx="14"/>
          </p:nvPr>
        </p:nvSpPr>
        <p:spPr>
          <a:xfrm>
            <a:off x="2114549" y="4404392"/>
            <a:ext cx="1514475" cy="1363182"/>
          </a:xfrm>
          <a:prstGeom prst="rect">
            <a:avLst/>
          </a:prstGeom>
        </p:spPr>
        <p:txBody>
          <a:bodyPr/>
          <a:lstStyle/>
          <a:p>
            <a:endParaRPr lang="en-US" dirty="0"/>
          </a:p>
        </p:txBody>
      </p:sp>
      <p:sp>
        <p:nvSpPr>
          <p:cNvPr id="15" name="Picture Placeholder 3"/>
          <p:cNvSpPr>
            <a:spLocks noGrp="1"/>
          </p:cNvSpPr>
          <p:nvPr>
            <p:ph type="pic" sz="quarter" idx="15"/>
          </p:nvPr>
        </p:nvSpPr>
        <p:spPr>
          <a:xfrm>
            <a:off x="4257674" y="4404392"/>
            <a:ext cx="1514475" cy="1363182"/>
          </a:xfrm>
          <a:prstGeom prst="rect">
            <a:avLst/>
          </a:prstGeom>
        </p:spPr>
        <p:txBody>
          <a:bodyPr/>
          <a:lstStyle/>
          <a:p>
            <a:endParaRPr lang="en-US" dirty="0"/>
          </a:p>
        </p:txBody>
      </p:sp>
      <p:sp>
        <p:nvSpPr>
          <p:cNvPr id="16" name="Picture Placeholder 3"/>
          <p:cNvSpPr>
            <a:spLocks noGrp="1"/>
          </p:cNvSpPr>
          <p:nvPr>
            <p:ph type="pic" sz="quarter" idx="16"/>
          </p:nvPr>
        </p:nvSpPr>
        <p:spPr>
          <a:xfrm>
            <a:off x="6400799" y="4404392"/>
            <a:ext cx="1514475" cy="1363182"/>
          </a:xfrm>
          <a:prstGeom prst="rect">
            <a:avLst/>
          </a:prstGeom>
        </p:spPr>
        <p:txBody>
          <a:bodyPr/>
          <a:lstStyle/>
          <a:p>
            <a:endParaRPr lang="en-US" dirty="0"/>
          </a:p>
        </p:txBody>
      </p:sp>
      <p:sp>
        <p:nvSpPr>
          <p:cNvPr id="17" name="Picture Placeholder 3"/>
          <p:cNvSpPr>
            <a:spLocks noGrp="1"/>
          </p:cNvSpPr>
          <p:nvPr>
            <p:ph type="pic" sz="quarter" idx="17"/>
          </p:nvPr>
        </p:nvSpPr>
        <p:spPr>
          <a:xfrm>
            <a:off x="8543924" y="4404392"/>
            <a:ext cx="1514475" cy="1363182"/>
          </a:xfrm>
          <a:prstGeom prst="rect">
            <a:avLst/>
          </a:prstGeom>
        </p:spPr>
        <p:txBody>
          <a:bodyPr/>
          <a:lstStyle/>
          <a:p>
            <a:endParaRPr lang="en-US" dirty="0"/>
          </a:p>
        </p:txBody>
      </p:sp>
    </p:spTree>
    <p:extLst>
      <p:ext uri="{BB962C8B-B14F-4D97-AF65-F5344CB8AC3E}">
        <p14:creationId xmlns:p14="http://schemas.microsoft.com/office/powerpoint/2010/main" val="2181049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55">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1671639" y="2537371"/>
            <a:ext cx="4163214" cy="3146903"/>
          </a:xfrm>
          <a:prstGeom prst="rect">
            <a:avLst/>
          </a:prstGeom>
        </p:spPr>
      </p:sp>
    </p:spTree>
    <p:extLst>
      <p:ext uri="{BB962C8B-B14F-4D97-AF65-F5344CB8AC3E}">
        <p14:creationId xmlns:p14="http://schemas.microsoft.com/office/powerpoint/2010/main" val="3922256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122614" y="3318038"/>
            <a:ext cx="614365" cy="614365"/>
          </a:xfrm>
          <a:prstGeom prst="rect">
            <a:avLst/>
          </a:prstGeom>
        </p:spPr>
        <p:txBody>
          <a:bodyPr/>
          <a:lstStyle/>
          <a:p>
            <a:endParaRPr lang="en-US" dirty="0"/>
          </a:p>
        </p:txBody>
      </p:sp>
      <p:sp>
        <p:nvSpPr>
          <p:cNvPr id="10" name="Picture Placeholder 4"/>
          <p:cNvSpPr>
            <a:spLocks noGrp="1"/>
          </p:cNvSpPr>
          <p:nvPr>
            <p:ph type="pic" sz="quarter" idx="11"/>
          </p:nvPr>
        </p:nvSpPr>
        <p:spPr>
          <a:xfrm>
            <a:off x="3819075" y="2703673"/>
            <a:ext cx="614365" cy="614365"/>
          </a:xfrm>
          <a:prstGeom prst="rect">
            <a:avLst/>
          </a:prstGeom>
        </p:spPr>
        <p:txBody>
          <a:bodyPr/>
          <a:lstStyle/>
          <a:p>
            <a:endParaRPr lang="en-US" dirty="0"/>
          </a:p>
        </p:txBody>
      </p:sp>
      <p:sp>
        <p:nvSpPr>
          <p:cNvPr id="11" name="Picture Placeholder 4"/>
          <p:cNvSpPr>
            <a:spLocks noGrp="1"/>
          </p:cNvSpPr>
          <p:nvPr>
            <p:ph type="pic" sz="quarter" idx="12"/>
          </p:nvPr>
        </p:nvSpPr>
        <p:spPr>
          <a:xfrm>
            <a:off x="6535134" y="3298172"/>
            <a:ext cx="614365" cy="614365"/>
          </a:xfrm>
          <a:prstGeom prst="rect">
            <a:avLst/>
          </a:prstGeom>
        </p:spPr>
        <p:txBody>
          <a:bodyPr/>
          <a:lstStyle/>
          <a:p>
            <a:endParaRPr lang="en-US" dirty="0"/>
          </a:p>
        </p:txBody>
      </p:sp>
      <p:sp>
        <p:nvSpPr>
          <p:cNvPr id="12" name="Picture Placeholder 4"/>
          <p:cNvSpPr>
            <a:spLocks noGrp="1"/>
          </p:cNvSpPr>
          <p:nvPr>
            <p:ph type="pic" sz="quarter" idx="13"/>
          </p:nvPr>
        </p:nvSpPr>
        <p:spPr>
          <a:xfrm>
            <a:off x="9118190" y="2683806"/>
            <a:ext cx="614365" cy="614365"/>
          </a:xfrm>
          <a:prstGeom prst="rect">
            <a:avLst/>
          </a:prstGeom>
        </p:spPr>
        <p:txBody>
          <a:bodyPr/>
          <a:lstStyle/>
          <a:p>
            <a:endParaRPr lang="en-US" dirty="0"/>
          </a:p>
        </p:txBody>
      </p:sp>
    </p:spTree>
    <p:extLst>
      <p:ext uri="{BB962C8B-B14F-4D97-AF65-F5344CB8AC3E}">
        <p14:creationId xmlns:p14="http://schemas.microsoft.com/office/powerpoint/2010/main" val="1965310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7"/>
          <p:cNvSpPr>
            <a:spLocks noGrp="1"/>
          </p:cNvSpPr>
          <p:nvPr>
            <p:ph type="pic" sz="quarter" idx="10"/>
          </p:nvPr>
        </p:nvSpPr>
        <p:spPr>
          <a:xfrm>
            <a:off x="1549793" y="2190595"/>
            <a:ext cx="2891240" cy="1837416"/>
          </a:xfrm>
          <a:prstGeom prst="rect">
            <a:avLst/>
          </a:prstGeom>
        </p:spPr>
      </p:sp>
      <p:sp>
        <p:nvSpPr>
          <p:cNvPr id="10" name="Picture Placeholder 7"/>
          <p:cNvSpPr>
            <a:spLocks noGrp="1"/>
          </p:cNvSpPr>
          <p:nvPr>
            <p:ph type="pic" sz="quarter" idx="11"/>
          </p:nvPr>
        </p:nvSpPr>
        <p:spPr>
          <a:xfrm>
            <a:off x="4504033" y="2190595"/>
            <a:ext cx="3779246" cy="1837416"/>
          </a:xfrm>
          <a:prstGeom prst="rect">
            <a:avLst/>
          </a:prstGeom>
        </p:spPr>
      </p:sp>
      <p:sp>
        <p:nvSpPr>
          <p:cNvPr id="11" name="Picture Placeholder 7"/>
          <p:cNvSpPr>
            <a:spLocks noGrp="1"/>
          </p:cNvSpPr>
          <p:nvPr>
            <p:ph type="pic" sz="quarter" idx="12"/>
          </p:nvPr>
        </p:nvSpPr>
        <p:spPr>
          <a:xfrm>
            <a:off x="6193629" y="4091896"/>
            <a:ext cx="4386664" cy="1837416"/>
          </a:xfrm>
          <a:prstGeom prst="rect">
            <a:avLst/>
          </a:prstGeom>
        </p:spPr>
      </p:sp>
      <p:sp>
        <p:nvSpPr>
          <p:cNvPr id="12" name="Picture Placeholder 7"/>
          <p:cNvSpPr>
            <a:spLocks noGrp="1"/>
          </p:cNvSpPr>
          <p:nvPr>
            <p:ph type="pic" sz="quarter" idx="13"/>
          </p:nvPr>
        </p:nvSpPr>
        <p:spPr>
          <a:xfrm>
            <a:off x="1549793" y="4091896"/>
            <a:ext cx="2262590" cy="1837416"/>
          </a:xfrm>
          <a:prstGeom prst="rect">
            <a:avLst/>
          </a:prstGeom>
        </p:spPr>
      </p:sp>
      <p:sp>
        <p:nvSpPr>
          <p:cNvPr id="13" name="Picture Placeholder 7"/>
          <p:cNvSpPr>
            <a:spLocks noGrp="1"/>
          </p:cNvSpPr>
          <p:nvPr>
            <p:ph type="pic" sz="quarter" idx="14"/>
          </p:nvPr>
        </p:nvSpPr>
        <p:spPr>
          <a:xfrm>
            <a:off x="3869532" y="4091894"/>
            <a:ext cx="2266948" cy="1837416"/>
          </a:xfrm>
          <a:prstGeom prst="rect">
            <a:avLst/>
          </a:prstGeom>
        </p:spPr>
      </p:sp>
      <p:sp>
        <p:nvSpPr>
          <p:cNvPr id="14" name="Picture Placeholder 7"/>
          <p:cNvSpPr>
            <a:spLocks noGrp="1"/>
          </p:cNvSpPr>
          <p:nvPr>
            <p:ph type="pic" sz="quarter" idx="15"/>
          </p:nvPr>
        </p:nvSpPr>
        <p:spPr>
          <a:xfrm>
            <a:off x="8329812" y="2190595"/>
            <a:ext cx="2250481" cy="1837416"/>
          </a:xfrm>
          <a:prstGeom prst="rect">
            <a:avLst/>
          </a:prstGeom>
        </p:spPr>
      </p:sp>
    </p:spTree>
    <p:extLst>
      <p:ext uri="{BB962C8B-B14F-4D97-AF65-F5344CB8AC3E}">
        <p14:creationId xmlns:p14="http://schemas.microsoft.com/office/powerpoint/2010/main" val="276438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3672114"/>
            <a:ext cx="2438400" cy="2438400"/>
          </a:xfrm>
          <a:prstGeom prst="rect">
            <a:avLst/>
          </a:prstGeom>
        </p:spPr>
      </p:sp>
      <p:sp>
        <p:nvSpPr>
          <p:cNvPr id="11" name="Picture Placeholder 7"/>
          <p:cNvSpPr>
            <a:spLocks noGrp="1"/>
          </p:cNvSpPr>
          <p:nvPr>
            <p:ph type="pic" sz="quarter" idx="14"/>
          </p:nvPr>
        </p:nvSpPr>
        <p:spPr>
          <a:xfrm>
            <a:off x="2438400" y="3672114"/>
            <a:ext cx="2438400" cy="2438400"/>
          </a:xfrm>
          <a:prstGeom prst="rect">
            <a:avLst/>
          </a:prstGeom>
        </p:spPr>
      </p:sp>
      <p:sp>
        <p:nvSpPr>
          <p:cNvPr id="12" name="Picture Placeholder 7"/>
          <p:cNvSpPr>
            <a:spLocks noGrp="1"/>
          </p:cNvSpPr>
          <p:nvPr>
            <p:ph type="pic" sz="quarter" idx="15"/>
          </p:nvPr>
        </p:nvSpPr>
        <p:spPr>
          <a:xfrm>
            <a:off x="4876800" y="3672114"/>
            <a:ext cx="2438400" cy="2438400"/>
          </a:xfrm>
          <a:prstGeom prst="rect">
            <a:avLst/>
          </a:prstGeom>
        </p:spPr>
      </p:sp>
      <p:sp>
        <p:nvSpPr>
          <p:cNvPr id="13" name="Picture Placeholder 7"/>
          <p:cNvSpPr>
            <a:spLocks noGrp="1"/>
          </p:cNvSpPr>
          <p:nvPr>
            <p:ph type="pic" sz="quarter" idx="16"/>
          </p:nvPr>
        </p:nvSpPr>
        <p:spPr>
          <a:xfrm>
            <a:off x="7315200" y="3672114"/>
            <a:ext cx="2438400" cy="2438400"/>
          </a:xfrm>
          <a:prstGeom prst="rect">
            <a:avLst/>
          </a:prstGeom>
        </p:spPr>
      </p:sp>
      <p:sp>
        <p:nvSpPr>
          <p:cNvPr id="14" name="Picture Placeholder 7"/>
          <p:cNvSpPr>
            <a:spLocks noGrp="1"/>
          </p:cNvSpPr>
          <p:nvPr>
            <p:ph type="pic" sz="quarter" idx="17"/>
          </p:nvPr>
        </p:nvSpPr>
        <p:spPr>
          <a:xfrm>
            <a:off x="9753600" y="3672114"/>
            <a:ext cx="2438400" cy="2438400"/>
          </a:xfrm>
          <a:prstGeom prst="rect">
            <a:avLst/>
          </a:prstGeom>
        </p:spPr>
      </p:sp>
    </p:spTree>
    <p:extLst>
      <p:ext uri="{BB962C8B-B14F-4D97-AF65-F5344CB8AC3E}">
        <p14:creationId xmlns:p14="http://schemas.microsoft.com/office/powerpoint/2010/main" val="143350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315160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7"/>
          <p:cNvSpPr>
            <a:spLocks noGrp="1"/>
          </p:cNvSpPr>
          <p:nvPr>
            <p:ph type="pic" sz="quarter" idx="13"/>
          </p:nvPr>
        </p:nvSpPr>
        <p:spPr>
          <a:xfrm>
            <a:off x="1291769" y="2298744"/>
            <a:ext cx="3004457" cy="2882855"/>
          </a:xfrm>
          <a:prstGeom prst="rect">
            <a:avLst/>
          </a:prstGeom>
        </p:spPr>
      </p:sp>
      <p:sp>
        <p:nvSpPr>
          <p:cNvPr id="7" name="Picture Placeholder 7"/>
          <p:cNvSpPr>
            <a:spLocks noGrp="1"/>
          </p:cNvSpPr>
          <p:nvPr>
            <p:ph type="pic" sz="quarter" idx="14"/>
          </p:nvPr>
        </p:nvSpPr>
        <p:spPr>
          <a:xfrm>
            <a:off x="4625067" y="2298744"/>
            <a:ext cx="3004457" cy="2882855"/>
          </a:xfrm>
          <a:prstGeom prst="rect">
            <a:avLst/>
          </a:prstGeom>
        </p:spPr>
      </p:sp>
      <p:sp>
        <p:nvSpPr>
          <p:cNvPr id="8" name="Picture Placeholder 7"/>
          <p:cNvSpPr>
            <a:spLocks noGrp="1"/>
          </p:cNvSpPr>
          <p:nvPr>
            <p:ph type="pic" sz="quarter" idx="15"/>
          </p:nvPr>
        </p:nvSpPr>
        <p:spPr>
          <a:xfrm>
            <a:off x="7958363" y="2298744"/>
            <a:ext cx="3004457" cy="2882855"/>
          </a:xfrm>
          <a:prstGeom prst="rect">
            <a:avLst/>
          </a:prstGeom>
        </p:spPr>
      </p:sp>
    </p:spTree>
    <p:extLst>
      <p:ext uri="{BB962C8B-B14F-4D97-AF65-F5344CB8AC3E}">
        <p14:creationId xmlns:p14="http://schemas.microsoft.com/office/powerpoint/2010/main" val="2092362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1323837" y="233566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6" name="Picture Placeholder 2"/>
          <p:cNvSpPr>
            <a:spLocks noGrp="1"/>
          </p:cNvSpPr>
          <p:nvPr>
            <p:ph type="pic" sz="quarter" idx="12"/>
          </p:nvPr>
        </p:nvSpPr>
        <p:spPr bwMode="auto">
          <a:xfrm>
            <a:off x="3947974" y="4225636"/>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2"/>
          <p:cNvSpPr>
            <a:spLocks noGrp="1"/>
          </p:cNvSpPr>
          <p:nvPr>
            <p:ph type="pic" sz="quarter" idx="13"/>
          </p:nvPr>
        </p:nvSpPr>
        <p:spPr bwMode="auto">
          <a:xfrm>
            <a:off x="3947974" y="2335667"/>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714755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8569184" y="233566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2"/>
          <p:cNvSpPr>
            <a:spLocks noGrp="1"/>
          </p:cNvSpPr>
          <p:nvPr>
            <p:ph type="pic" sz="quarter" idx="12"/>
          </p:nvPr>
        </p:nvSpPr>
        <p:spPr bwMode="auto">
          <a:xfrm>
            <a:off x="5941733" y="4225636"/>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8" name="Picture Placeholder 2"/>
          <p:cNvSpPr>
            <a:spLocks noGrp="1"/>
          </p:cNvSpPr>
          <p:nvPr>
            <p:ph type="pic" sz="quarter" idx="13"/>
          </p:nvPr>
        </p:nvSpPr>
        <p:spPr bwMode="auto">
          <a:xfrm>
            <a:off x="5941733" y="2335667"/>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790086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1"/>
          <p:cNvSpPr>
            <a:spLocks noGrp="1"/>
          </p:cNvSpPr>
          <p:nvPr>
            <p:ph type="pic" sz="quarter" idx="12"/>
          </p:nvPr>
        </p:nvSpPr>
        <p:spPr bwMode="auto">
          <a:xfrm>
            <a:off x="6095999"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1"/>
          <p:cNvSpPr>
            <a:spLocks noGrp="1"/>
          </p:cNvSpPr>
          <p:nvPr>
            <p:ph type="pic" sz="quarter" idx="10"/>
          </p:nvPr>
        </p:nvSpPr>
        <p:spPr bwMode="auto">
          <a:xfrm>
            <a:off x="972347"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8" name="Picture Placeholder 1"/>
          <p:cNvSpPr>
            <a:spLocks noGrp="1"/>
          </p:cNvSpPr>
          <p:nvPr>
            <p:ph type="pic" sz="quarter" idx="11"/>
          </p:nvPr>
        </p:nvSpPr>
        <p:spPr bwMode="auto">
          <a:xfrm>
            <a:off x="3534173"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10" name="Picture Placeholder 1"/>
          <p:cNvSpPr>
            <a:spLocks noGrp="1"/>
          </p:cNvSpPr>
          <p:nvPr>
            <p:ph type="pic" sz="quarter" idx="13"/>
          </p:nvPr>
        </p:nvSpPr>
        <p:spPr bwMode="auto">
          <a:xfrm>
            <a:off x="8657825"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260276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
          <p:cNvSpPr>
            <a:spLocks noGrp="1"/>
          </p:cNvSpPr>
          <p:nvPr>
            <p:ph type="pic" sz="quarter" idx="10"/>
          </p:nvPr>
        </p:nvSpPr>
        <p:spPr bwMode="auto">
          <a:xfrm>
            <a:off x="0" y="0"/>
            <a:ext cx="12192000" cy="3255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98812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4915167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554182" y="595116"/>
            <a:ext cx="11083636" cy="56677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91104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3305694" y="2355619"/>
            <a:ext cx="2133600" cy="2133600"/>
          </a:xfrm>
          <a:prstGeom prst="ellipse">
            <a:avLst/>
          </a:prstGeom>
        </p:spPr>
      </p:sp>
      <p:sp>
        <p:nvSpPr>
          <p:cNvPr id="4" name="Picture Placeholder 3"/>
          <p:cNvSpPr>
            <a:spLocks noGrp="1"/>
          </p:cNvSpPr>
          <p:nvPr>
            <p:ph type="pic" sz="quarter" idx="51"/>
          </p:nvPr>
        </p:nvSpPr>
        <p:spPr>
          <a:xfrm>
            <a:off x="6963294" y="2355619"/>
            <a:ext cx="2133600" cy="2133600"/>
          </a:xfrm>
          <a:prstGeom prst="ellipse">
            <a:avLst/>
          </a:prstGeom>
        </p:spPr>
      </p:sp>
    </p:spTree>
    <p:extLst>
      <p:ext uri="{BB962C8B-B14F-4D97-AF65-F5344CB8AC3E}">
        <p14:creationId xmlns:p14="http://schemas.microsoft.com/office/powerpoint/2010/main" val="1790694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1424247" y="2053590"/>
            <a:ext cx="1939636" cy="1939636"/>
          </a:xfrm>
          <a:prstGeom prst="ellipse">
            <a:avLst/>
          </a:prstGeom>
        </p:spPr>
      </p:sp>
    </p:spTree>
    <p:extLst>
      <p:ext uri="{BB962C8B-B14F-4D97-AF65-F5344CB8AC3E}">
        <p14:creationId xmlns:p14="http://schemas.microsoft.com/office/powerpoint/2010/main" val="4187503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46926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81536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0885502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5890989" y="2292914"/>
            <a:ext cx="4697188"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1"/>
          <p:cNvSpPr>
            <a:spLocks noGrp="1"/>
          </p:cNvSpPr>
          <p:nvPr>
            <p:ph type="pic" sz="quarter" idx="11"/>
          </p:nvPr>
        </p:nvSpPr>
        <p:spPr bwMode="auto">
          <a:xfrm>
            <a:off x="5890989" y="3989709"/>
            <a:ext cx="2282167"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10" name="Picture Placeholder 1"/>
          <p:cNvSpPr>
            <a:spLocks noGrp="1"/>
          </p:cNvSpPr>
          <p:nvPr>
            <p:ph type="pic" sz="quarter" idx="12"/>
          </p:nvPr>
        </p:nvSpPr>
        <p:spPr bwMode="auto">
          <a:xfrm>
            <a:off x="8306010" y="3989709"/>
            <a:ext cx="2282167"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158208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2"/>
          <p:cNvSpPr>
            <a:spLocks noGrp="1"/>
          </p:cNvSpPr>
          <p:nvPr>
            <p:ph type="pic" sz="quarter" idx="4294967295"/>
          </p:nvPr>
        </p:nvSpPr>
        <p:spPr>
          <a:xfrm>
            <a:off x="1817919" y="2354428"/>
            <a:ext cx="2095500" cy="1508760"/>
          </a:xfrm>
          <a:prstGeom prst="rect">
            <a:avLst/>
          </a:prstGeom>
        </p:spPr>
      </p:sp>
      <p:sp>
        <p:nvSpPr>
          <p:cNvPr id="4" name="Picture Placeholder 3"/>
          <p:cNvSpPr>
            <a:spLocks noGrp="1"/>
          </p:cNvSpPr>
          <p:nvPr>
            <p:ph type="pic" sz="quarter" idx="4294967295"/>
          </p:nvPr>
        </p:nvSpPr>
        <p:spPr>
          <a:xfrm>
            <a:off x="4019391" y="2354428"/>
            <a:ext cx="2095500" cy="1508760"/>
          </a:xfrm>
          <a:prstGeom prst="rect">
            <a:avLst/>
          </a:prstGeom>
        </p:spPr>
      </p:sp>
      <p:sp>
        <p:nvSpPr>
          <p:cNvPr id="5" name="Picture Placeholder 4"/>
          <p:cNvSpPr>
            <a:spLocks noGrp="1"/>
          </p:cNvSpPr>
          <p:nvPr>
            <p:ph type="pic" sz="quarter" idx="4294967295"/>
          </p:nvPr>
        </p:nvSpPr>
        <p:spPr>
          <a:xfrm>
            <a:off x="6220863" y="2354428"/>
            <a:ext cx="2095500" cy="1508760"/>
          </a:xfrm>
          <a:prstGeom prst="rect">
            <a:avLst/>
          </a:prstGeom>
        </p:spPr>
      </p:sp>
      <p:sp>
        <p:nvSpPr>
          <p:cNvPr id="6" name="Picture Placeholder 10"/>
          <p:cNvSpPr>
            <a:spLocks noGrp="1"/>
          </p:cNvSpPr>
          <p:nvPr>
            <p:ph type="pic" sz="quarter" idx="4294967295"/>
          </p:nvPr>
        </p:nvSpPr>
        <p:spPr>
          <a:xfrm>
            <a:off x="8422335" y="2354428"/>
            <a:ext cx="2095500" cy="1508760"/>
          </a:xfrm>
          <a:prstGeom prst="rect">
            <a:avLst/>
          </a:prstGeom>
        </p:spPr>
      </p:sp>
    </p:spTree>
    <p:extLst>
      <p:ext uri="{BB962C8B-B14F-4D97-AF65-F5344CB8AC3E}">
        <p14:creationId xmlns:p14="http://schemas.microsoft.com/office/powerpoint/2010/main" val="8137407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012135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257502" y="2395727"/>
            <a:ext cx="2438400" cy="3464544"/>
          </a:xfrm>
          <a:prstGeom prst="rect">
            <a:avLst/>
          </a:prstGeom>
        </p:spPr>
      </p:sp>
    </p:spTree>
    <p:extLst>
      <p:ext uri="{BB962C8B-B14F-4D97-AF65-F5344CB8AC3E}">
        <p14:creationId xmlns:p14="http://schemas.microsoft.com/office/powerpoint/2010/main" val="14986073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3311236"/>
            <a:ext cx="12192000" cy="3546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6242219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3150796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4988858" y="3106271"/>
            <a:ext cx="2266183" cy="3966882"/>
          </a:xfrm>
          <a:prstGeom prst="rect">
            <a:avLst/>
          </a:prstGeom>
        </p:spPr>
      </p:sp>
    </p:spTree>
    <p:extLst>
      <p:ext uri="{BB962C8B-B14F-4D97-AF65-F5344CB8AC3E}">
        <p14:creationId xmlns:p14="http://schemas.microsoft.com/office/powerpoint/2010/main" val="18612371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922871" y="1769840"/>
            <a:ext cx="1898248" cy="3225353"/>
          </a:xfrm>
          <a:prstGeom prst="rect">
            <a:avLst/>
          </a:prstGeom>
        </p:spPr>
      </p:sp>
    </p:spTree>
    <p:extLst>
      <p:ext uri="{BB962C8B-B14F-4D97-AF65-F5344CB8AC3E}">
        <p14:creationId xmlns:p14="http://schemas.microsoft.com/office/powerpoint/2010/main" val="15534217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2"/>
          <p:cNvSpPr>
            <a:spLocks noGrp="1"/>
          </p:cNvSpPr>
          <p:nvPr>
            <p:ph type="pic" sz="quarter" idx="4294967295"/>
          </p:nvPr>
        </p:nvSpPr>
        <p:spPr>
          <a:xfrm>
            <a:off x="2328863" y="4202119"/>
            <a:ext cx="2255153" cy="3966882"/>
          </a:xfrm>
          <a:prstGeom prst="rect">
            <a:avLst/>
          </a:prstGeom>
        </p:spPr>
      </p:sp>
      <p:sp>
        <p:nvSpPr>
          <p:cNvPr id="7" name="Picture Placeholder 2"/>
          <p:cNvSpPr>
            <a:spLocks noGrp="1"/>
          </p:cNvSpPr>
          <p:nvPr>
            <p:ph type="pic" sz="quarter" idx="4294967295"/>
          </p:nvPr>
        </p:nvSpPr>
        <p:spPr>
          <a:xfrm>
            <a:off x="4926590" y="3000145"/>
            <a:ext cx="2255153" cy="3966882"/>
          </a:xfrm>
          <a:prstGeom prst="rect">
            <a:avLst/>
          </a:prstGeom>
        </p:spPr>
      </p:sp>
      <p:sp>
        <p:nvSpPr>
          <p:cNvPr id="8" name="Picture Placeholder 2"/>
          <p:cNvSpPr>
            <a:spLocks noGrp="1"/>
          </p:cNvSpPr>
          <p:nvPr>
            <p:ph type="pic" sz="quarter" idx="4294967295"/>
          </p:nvPr>
        </p:nvSpPr>
        <p:spPr>
          <a:xfrm>
            <a:off x="7527575" y="4220532"/>
            <a:ext cx="2255153" cy="3966882"/>
          </a:xfrm>
          <a:prstGeom prst="rect">
            <a:avLst/>
          </a:prstGeom>
        </p:spPr>
      </p:sp>
    </p:spTree>
    <p:extLst>
      <p:ext uri="{BB962C8B-B14F-4D97-AF65-F5344CB8AC3E}">
        <p14:creationId xmlns:p14="http://schemas.microsoft.com/office/powerpoint/2010/main" val="27234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7559286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8739679" y="1505368"/>
            <a:ext cx="1888348" cy="3343950"/>
          </a:xfrm>
          <a:prstGeom prst="rect">
            <a:avLst/>
          </a:prstGeom>
        </p:spPr>
      </p:sp>
    </p:spTree>
    <p:extLst>
      <p:ext uri="{BB962C8B-B14F-4D97-AF65-F5344CB8AC3E}">
        <p14:creationId xmlns:p14="http://schemas.microsoft.com/office/powerpoint/2010/main" val="20277915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156447" y="2124635"/>
            <a:ext cx="2752165" cy="4733365"/>
          </a:xfrm>
          <a:prstGeom prst="rect">
            <a:avLst/>
          </a:prstGeom>
        </p:spPr>
      </p:sp>
    </p:spTree>
    <p:extLst>
      <p:ext uri="{BB962C8B-B14F-4D97-AF65-F5344CB8AC3E}">
        <p14:creationId xmlns:p14="http://schemas.microsoft.com/office/powerpoint/2010/main" val="6956091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419923" y="2057729"/>
            <a:ext cx="3382536" cy="2164866"/>
          </a:xfrm>
          <a:prstGeom prst="rect">
            <a:avLst/>
          </a:prstGeom>
        </p:spPr>
      </p:sp>
    </p:spTree>
    <p:extLst>
      <p:ext uri="{BB962C8B-B14F-4D97-AF65-F5344CB8AC3E}">
        <p14:creationId xmlns:p14="http://schemas.microsoft.com/office/powerpoint/2010/main" val="17010312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715833" y="2071053"/>
            <a:ext cx="3382536" cy="2164866"/>
          </a:xfrm>
          <a:prstGeom prst="rect">
            <a:avLst/>
          </a:prstGeom>
        </p:spPr>
      </p:sp>
    </p:spTree>
    <p:extLst>
      <p:ext uri="{BB962C8B-B14F-4D97-AF65-F5344CB8AC3E}">
        <p14:creationId xmlns:p14="http://schemas.microsoft.com/office/powerpoint/2010/main" val="15923033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068646" y="1865313"/>
            <a:ext cx="3382536" cy="2164866"/>
          </a:xfrm>
          <a:prstGeom prst="rect">
            <a:avLst/>
          </a:prstGeom>
        </p:spPr>
      </p:sp>
    </p:spTree>
    <p:extLst>
      <p:ext uri="{BB962C8B-B14F-4D97-AF65-F5344CB8AC3E}">
        <p14:creationId xmlns:p14="http://schemas.microsoft.com/office/powerpoint/2010/main" val="5313615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006361" y="2117318"/>
            <a:ext cx="3382536" cy="2164866"/>
          </a:xfrm>
          <a:prstGeom prst="rect">
            <a:avLst/>
          </a:prstGeom>
        </p:spPr>
      </p:sp>
    </p:spTree>
    <p:extLst>
      <p:ext uri="{BB962C8B-B14F-4D97-AF65-F5344CB8AC3E}">
        <p14:creationId xmlns:p14="http://schemas.microsoft.com/office/powerpoint/2010/main" val="210958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64306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62255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22828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23148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89968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4/12/2023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49952725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670" r:id="rId12"/>
    <p:sldLayoutId id="2147483681" r:id="rId13"/>
    <p:sldLayoutId id="2147483713" r:id="rId14"/>
    <p:sldLayoutId id="2147483714" r:id="rId15"/>
    <p:sldLayoutId id="214748371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 id="2147483763" r:id="rId44"/>
    <p:sldLayoutId id="2147483764" r:id="rId4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38119D6.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microsoft.com/office/2018/10/relationships/comments" Target="../comments/modernComment_13F_4917FBA0.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www.ibm.com/garage/method/practices/deliver/tool_continuous_deliver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www.ibm.com/es-es/topics/networking" TargetMode="External"/><Relationship Id="rId5" Type="http://schemas.openxmlformats.org/officeDocument/2006/relationships/hyperlink" Target="https://www.ibm.com/es-es/topics/cloud-storage" TargetMode="External"/><Relationship Id="rId4" Type="http://schemas.openxmlformats.org/officeDocument/2006/relationships/hyperlink" Target="https://www.ibm.com/es-es/topics/cloud-serve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 xmlns:a16="http://schemas.microsoft.com/office/drawing/2014/main" id="{04698F19-E78E-487B-3884-3091408BC336}"/>
              </a:ext>
            </a:extLst>
          </p:cNvPr>
          <p:cNvSpPr txBox="1"/>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12" name="TextBox 3">
            <a:extLst>
              <a:ext uri="{FF2B5EF4-FFF2-40B4-BE49-F238E27FC236}">
                <a16:creationId xmlns="" xmlns:a16="http://schemas.microsoft.com/office/drawing/2014/main" id="{B2E9B499-BD08-9CCE-FF8F-7091BE2441F0}"/>
              </a:ext>
            </a:extLst>
          </p:cNvPr>
          <p:cNvSpPr txBox="1"/>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5" name="Título 1">
            <a:extLst>
              <a:ext uri="{FF2B5EF4-FFF2-40B4-BE49-F238E27FC236}">
                <a16:creationId xmlns="" xmlns:a16="http://schemas.microsoft.com/office/drawing/2014/main" id="{8124BC2C-FA46-4095-BE78-EDC7C6C46859}"/>
              </a:ext>
            </a:extLst>
          </p:cNvPr>
          <p:cNvSpPr txBox="1">
            <a:spLocks/>
          </p:cNvSpPr>
          <p:nvPr/>
        </p:nvSpPr>
        <p:spPr>
          <a:xfrm>
            <a:off x="1524000" y="856325"/>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6600" b="1" dirty="0" smtClean="0">
                <a:solidFill>
                  <a:schemeClr val="accent5">
                    <a:lumMod val="50000"/>
                  </a:schemeClr>
                </a:solidFill>
              </a:rPr>
              <a:t>Sesión </a:t>
            </a:r>
            <a:r>
              <a:rPr lang="es-CO" sz="6600" b="1" dirty="0" smtClean="0">
                <a:solidFill>
                  <a:schemeClr val="accent5">
                    <a:lumMod val="50000"/>
                  </a:schemeClr>
                </a:solidFill>
              </a:rPr>
              <a:t>40</a:t>
            </a:r>
            <a:endParaRPr lang="es-CO" sz="6600" b="1" dirty="0">
              <a:solidFill>
                <a:schemeClr val="accent5">
                  <a:lumMod val="50000"/>
                </a:schemeClr>
              </a:solidFill>
            </a:endParaRPr>
          </a:p>
        </p:txBody>
      </p:sp>
      <p:sp>
        <p:nvSpPr>
          <p:cNvPr id="6" name="Subtítulo 2">
            <a:extLst>
              <a:ext uri="{FF2B5EF4-FFF2-40B4-BE49-F238E27FC236}">
                <a16:creationId xmlns="" xmlns:a16="http://schemas.microsoft.com/office/drawing/2014/main" id="{F648ED21-2124-4408-9AD3-99343DDDF464}"/>
              </a:ext>
            </a:extLst>
          </p:cNvPr>
          <p:cNvSpPr>
            <a:spLocks noGrp="1"/>
          </p:cNvSpPr>
          <p:nvPr>
            <p:ph type="subTitle" idx="1"/>
          </p:nvPr>
        </p:nvSpPr>
        <p:spPr>
          <a:xfrm>
            <a:off x="1524000" y="3602038"/>
            <a:ext cx="9144000" cy="1655762"/>
          </a:xfrm>
        </p:spPr>
        <p:txBody>
          <a:bodyPr vert="horz" lIns="91440" tIns="45720" rIns="91440" bIns="45720" rtlCol="0" anchor="t">
            <a:normAutofit/>
          </a:bodyPr>
          <a:lstStyle/>
          <a:p>
            <a:r>
              <a:rPr lang="es-CO" sz="2800" b="1" dirty="0" smtClean="0"/>
              <a:t>Despliegue Continuo</a:t>
            </a:r>
          </a:p>
          <a:p>
            <a:r>
              <a:rPr lang="es-CO" sz="2800" b="1" dirty="0" smtClean="0"/>
              <a:t>CD</a:t>
            </a:r>
            <a:endParaRPr lang="es-CO" sz="2800" b="1" dirty="0"/>
          </a:p>
        </p:txBody>
      </p:sp>
      <p:cxnSp>
        <p:nvCxnSpPr>
          <p:cNvPr id="9" name="Conector recto 8">
            <a:extLst>
              <a:ext uri="{FF2B5EF4-FFF2-40B4-BE49-F238E27FC236}">
                <a16:creationId xmlns="" xmlns:a16="http://schemas.microsoft.com/office/drawing/2014/main" id="{D7A96F3D-91B8-4FE5-8682-91BEE0F8E7F0}"/>
              </a:ext>
            </a:extLst>
          </p:cNvPr>
          <p:cNvCxnSpPr/>
          <p:nvPr/>
        </p:nvCxnSpPr>
        <p:spPr>
          <a:xfrm>
            <a:off x="2142978" y="3243925"/>
            <a:ext cx="7906043"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9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extLst mod="1">
    <p:ext uri="{6950BFC3-D8DA-4A85-94F7-54DA5524770B}">
      <p188:commentRel xmlns=""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152144" y="587002"/>
            <a:ext cx="10076688" cy="4616648"/>
          </a:xfrm>
          <a:prstGeom prst="rect">
            <a:avLst/>
          </a:prstGeom>
          <a:noFill/>
        </p:spPr>
        <p:txBody>
          <a:bodyPr wrap="square" rtlCol="0">
            <a:spAutoFit/>
          </a:bodyPr>
          <a:lstStyle/>
          <a:p>
            <a:pPr algn="ctr"/>
            <a:r>
              <a:rPr lang="es-CO" sz="2400" b="1" dirty="0" smtClean="0"/>
              <a:t>Beneficios</a:t>
            </a:r>
          </a:p>
          <a:p>
            <a:pPr algn="ctr"/>
            <a:endParaRPr lang="es-CO" b="1" dirty="0"/>
          </a:p>
          <a:p>
            <a:r>
              <a:rPr lang="es-CO" dirty="0"/>
              <a:t>El despliegue continuo (continuous deployment) ofrece varios beneficios, entre los que se destacan:</a:t>
            </a:r>
          </a:p>
          <a:p>
            <a:r>
              <a:rPr lang="es-CO" dirty="0"/>
              <a:t>Mayor rapidez en la entrega de nuevas funcionalidades: </a:t>
            </a:r>
            <a:endParaRPr lang="es-CO" dirty="0" smtClean="0"/>
          </a:p>
          <a:p>
            <a:endParaRPr lang="es-CO" dirty="0"/>
          </a:p>
          <a:p>
            <a:pPr marL="285750" indent="-285750">
              <a:buFont typeface="Arial" panose="020B0604020202020204" pitchFamily="34" charset="0"/>
              <a:buChar char="•"/>
            </a:pPr>
            <a:r>
              <a:rPr lang="es-CO" dirty="0" smtClean="0"/>
              <a:t>Con </a:t>
            </a:r>
            <a:r>
              <a:rPr lang="es-CO" dirty="0"/>
              <a:t>el despliegue continuo, los equipos de desarrollo pueden liberar nuevas funcionalidades de manera más frecuente y rápida. Esto se logra gracias a la automatización del proceso de liberación de software, lo que permite detectar y solucionar errores de manera temprana y liberar cambios pequeños y frecuentes</a:t>
            </a:r>
            <a:r>
              <a:rPr lang="es-CO" dirty="0" smtClean="0"/>
              <a:t>.</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b="1" dirty="0"/>
              <a:t>Mayor calidad del software: </a:t>
            </a:r>
            <a:r>
              <a:rPr lang="es-CO" dirty="0"/>
              <a:t>El despliegue continuo permite automatizar las pruebas de integración, pruebas unitarias y otras pruebas de calidad, lo que aumenta la confiabilidad del software. Además, al liberar pequeñas cantidades de código con mayor frecuencia, se pueden detectar y solucionar problemas más rápidamente, antes de que se conviertan en problemas mayores</a:t>
            </a:r>
            <a:r>
              <a:rPr lang="es-CO" dirty="0" smtClean="0"/>
              <a:t>.</a:t>
            </a:r>
          </a:p>
          <a:p>
            <a:pPr marL="285750" indent="-285750">
              <a:buFont typeface="Arial" panose="020B0604020202020204" pitchFamily="34" charset="0"/>
              <a:buChar char="•"/>
            </a:pPr>
            <a:endParaRPr lang="es-CO" dirty="0"/>
          </a:p>
          <a:p>
            <a:pPr algn="ctr"/>
            <a:endParaRPr lang="es-CO" b="1" dirty="0" smtClean="0"/>
          </a:p>
        </p:txBody>
      </p:sp>
    </p:spTree>
    <p:extLst>
      <p:ext uri="{BB962C8B-B14F-4D97-AF65-F5344CB8AC3E}">
        <p14:creationId xmlns:p14="http://schemas.microsoft.com/office/powerpoint/2010/main" val="8044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152144" y="587002"/>
            <a:ext cx="10076688" cy="4524315"/>
          </a:xfrm>
          <a:prstGeom prst="rect">
            <a:avLst/>
          </a:prstGeom>
          <a:noFill/>
        </p:spPr>
        <p:txBody>
          <a:bodyPr wrap="square" rtlCol="0">
            <a:spAutoFit/>
          </a:bodyPr>
          <a:lstStyle/>
          <a:p>
            <a:r>
              <a:rPr lang="es-CO" b="1" dirty="0"/>
              <a:t>Reducción de costos: </a:t>
            </a:r>
            <a:r>
              <a:rPr lang="es-CO" dirty="0"/>
              <a:t>El despliegue continuo permite ahorrar tiempo y recursos, ya que se automatizan muchas tareas repetitivas y se eliminan los procesos manuales que pueden llevar a errores y retrasos</a:t>
            </a:r>
            <a:r>
              <a:rPr lang="es-CO" dirty="0" smtClean="0"/>
              <a:t>.</a:t>
            </a:r>
          </a:p>
          <a:p>
            <a:endParaRPr lang="es-CO" dirty="0"/>
          </a:p>
          <a:p>
            <a:r>
              <a:rPr lang="es-CO" b="1" dirty="0"/>
              <a:t>Mayor colaboración entre equipos: </a:t>
            </a:r>
            <a:r>
              <a:rPr lang="es-CO" dirty="0"/>
              <a:t>El despliegue continuo implica una mayor colaboración entre los equipos de desarrollo y operaciones. Los equipos de desarrollo trabajan estrechamente con los equipos de operaciones para automatizar y mejorar el proceso de liberación de software</a:t>
            </a:r>
            <a:r>
              <a:rPr lang="es-CO" dirty="0" smtClean="0"/>
              <a:t>.</a:t>
            </a:r>
          </a:p>
          <a:p>
            <a:endParaRPr lang="es-CO" dirty="0"/>
          </a:p>
          <a:p>
            <a:r>
              <a:rPr lang="es-CO" b="1" dirty="0"/>
              <a:t>Mayor satisfacción del cliente: </a:t>
            </a:r>
            <a:r>
              <a:rPr lang="es-CO" dirty="0"/>
              <a:t>Al liberar nuevas funcionalidades con mayor frecuencia, los usuarios pueden ver rápidamente los cambios y mejoras en el software. Esto aumenta la satisfacción del cliente y mejora la relación entre el equipo de desarrollo y los usuarios</a:t>
            </a:r>
            <a:r>
              <a:rPr lang="es-CO" dirty="0" smtClean="0"/>
              <a:t>.</a:t>
            </a:r>
          </a:p>
          <a:p>
            <a:endParaRPr lang="es-CO" dirty="0"/>
          </a:p>
          <a:p>
            <a:r>
              <a:rPr lang="es-CO" dirty="0"/>
              <a:t>En resumen, el despliegue continuo permite entregar nuevas funcionalidades con mayor rapidez, mejorar la calidad del software, reducir costos, fomentar la colaboración entre equipos y aumentar la satisfacción del cliente.</a:t>
            </a:r>
          </a:p>
          <a:p>
            <a:pPr marL="285750" indent="-285750">
              <a:buFont typeface="Arial" panose="020B0604020202020204" pitchFamily="34" charset="0"/>
              <a:buChar char="•"/>
            </a:pPr>
            <a:endParaRPr lang="es-CO" dirty="0"/>
          </a:p>
          <a:p>
            <a:pPr algn="ctr"/>
            <a:endParaRPr lang="es-CO" b="1" dirty="0" smtClean="0"/>
          </a:p>
        </p:txBody>
      </p:sp>
    </p:spTree>
    <p:extLst>
      <p:ext uri="{BB962C8B-B14F-4D97-AF65-F5344CB8AC3E}">
        <p14:creationId xmlns:p14="http://schemas.microsoft.com/office/powerpoint/2010/main" val="61423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152144" y="587002"/>
            <a:ext cx="10076688" cy="4985980"/>
          </a:xfrm>
          <a:prstGeom prst="rect">
            <a:avLst/>
          </a:prstGeom>
          <a:noFill/>
        </p:spPr>
        <p:txBody>
          <a:bodyPr wrap="square" rtlCol="0">
            <a:spAutoFit/>
          </a:bodyPr>
          <a:lstStyle/>
          <a:p>
            <a:pPr algn="ctr"/>
            <a:r>
              <a:rPr lang="es-CO" sz="2400" b="1" dirty="0" smtClean="0"/>
              <a:t>Contraindicaciones</a:t>
            </a:r>
          </a:p>
          <a:p>
            <a:pPr algn="ctr"/>
            <a:endParaRPr lang="es-CO" sz="2400" b="1" dirty="0"/>
          </a:p>
          <a:p>
            <a:r>
              <a:rPr lang="es-CO" dirty="0"/>
              <a:t>Aunque el despliegue continuo (continuous deployment) tiene muchos beneficios, también existen algunas contraindicaciones y desventajas que deben ser consideradas antes de implementar esta práctica. Algunas de las contraindicaciones son</a:t>
            </a:r>
            <a:r>
              <a:rPr lang="es-CO" dirty="0" smtClean="0"/>
              <a:t>:</a:t>
            </a:r>
          </a:p>
          <a:p>
            <a:endParaRPr lang="es-CO" dirty="0"/>
          </a:p>
          <a:p>
            <a:r>
              <a:rPr lang="es-CO" b="1" dirty="0"/>
              <a:t>Mayor complejidad técnica: </a:t>
            </a:r>
            <a:r>
              <a:rPr lang="es-CO" dirty="0"/>
              <a:t>Implementar el despliegue continuo puede ser complejo, especialmente para proyectos grandes y complejos. Se requiere de herramientas y conocimientos técnicos para automatizar el proceso de liberación de software, lo que puede resultar en una mayor complejidad técnica y un aumento en los costos de infraestructura y mantenimiento</a:t>
            </a:r>
            <a:r>
              <a:rPr lang="es-CO" dirty="0" smtClean="0"/>
              <a:t>.</a:t>
            </a:r>
          </a:p>
          <a:p>
            <a:endParaRPr lang="es-CO" dirty="0"/>
          </a:p>
          <a:p>
            <a:r>
              <a:rPr lang="es-CO" b="1" dirty="0"/>
              <a:t>Mayor riesgo de errores: </a:t>
            </a:r>
            <a:r>
              <a:rPr lang="es-CO" dirty="0"/>
              <a:t>Si la automatización no está bien configurada, puede aumentar el riesgo de errores en el proceso de liberación de software. Es importante tener en cuenta que cualquier error en la automatización puede afectar la calidad del software y la satisfacción del cliente.</a:t>
            </a:r>
          </a:p>
          <a:p>
            <a:pPr algn="ctr"/>
            <a:endParaRPr lang="es-CO" b="1" dirty="0"/>
          </a:p>
          <a:p>
            <a:pPr marL="285750" indent="-285750">
              <a:buFont typeface="Arial" panose="020B0604020202020204" pitchFamily="34" charset="0"/>
              <a:buChar char="•"/>
            </a:pPr>
            <a:endParaRPr lang="es-CO" dirty="0"/>
          </a:p>
          <a:p>
            <a:pPr algn="ctr"/>
            <a:endParaRPr lang="es-CO" b="1" dirty="0" smtClean="0"/>
          </a:p>
        </p:txBody>
      </p:sp>
    </p:spTree>
    <p:extLst>
      <p:ext uri="{BB962C8B-B14F-4D97-AF65-F5344CB8AC3E}">
        <p14:creationId xmlns:p14="http://schemas.microsoft.com/office/powerpoint/2010/main" val="187704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152144" y="587002"/>
            <a:ext cx="10076688" cy="5632311"/>
          </a:xfrm>
          <a:prstGeom prst="rect">
            <a:avLst/>
          </a:prstGeom>
          <a:noFill/>
        </p:spPr>
        <p:txBody>
          <a:bodyPr wrap="square" rtlCol="0">
            <a:spAutoFit/>
          </a:bodyPr>
          <a:lstStyle/>
          <a:p>
            <a:r>
              <a:rPr lang="es-CO" b="1" dirty="0"/>
              <a:t>Mayor necesidad de pruebas: </a:t>
            </a:r>
            <a:r>
              <a:rPr lang="es-CO" dirty="0"/>
              <a:t>Con el despliegue continuo, los cambios se liberan con mayor frecuencia, lo que significa que se deben realizar pruebas de calidad más frecuentemente. Esto puede aumentar la carga de trabajo para los equipos de desarrollo y aumentar los costos asociados con las pruebas automatizadas</a:t>
            </a:r>
            <a:r>
              <a:rPr lang="es-CO" dirty="0" smtClean="0"/>
              <a:t>.</a:t>
            </a:r>
          </a:p>
          <a:p>
            <a:endParaRPr lang="es-CO" b="1" dirty="0"/>
          </a:p>
          <a:p>
            <a:r>
              <a:rPr lang="es-CO" b="1" dirty="0"/>
              <a:t>Menor flexibilidad: </a:t>
            </a:r>
            <a:r>
              <a:rPr lang="es-CO" dirty="0"/>
              <a:t>Con el despliegue continuo, es más difícil hacer cambios de último momento o revertir cambios que ya se han desplegado en producción. Esto se debe a que los cambios se liberan automáticamente y se integran con el código existente de manera inmediata</a:t>
            </a:r>
            <a:r>
              <a:rPr lang="es-CO" dirty="0" smtClean="0"/>
              <a:t>.</a:t>
            </a:r>
          </a:p>
          <a:p>
            <a:endParaRPr lang="es-CO" dirty="0"/>
          </a:p>
          <a:p>
            <a:r>
              <a:rPr lang="es-CO" b="1" dirty="0"/>
              <a:t>Dependencia de la automatización: </a:t>
            </a:r>
            <a:r>
              <a:rPr lang="es-CO" dirty="0"/>
              <a:t>El despliegue continuo depende de la automatización, lo que significa que los procesos manuales están eliminados o reducidos. Esto puede generar dependencia en herramientas y procesos específicos, lo que puede dificultar la migración a otras plataformas o herramientas en el futuro</a:t>
            </a:r>
            <a:r>
              <a:rPr lang="es-CO" dirty="0" smtClean="0"/>
              <a:t>.</a:t>
            </a:r>
          </a:p>
          <a:p>
            <a:endParaRPr lang="es-CO" dirty="0"/>
          </a:p>
          <a:p>
            <a:r>
              <a:rPr lang="es-CO" dirty="0"/>
              <a:t>En resumen, el despliegue continuo puede tener algunas contraindicaciones y desventajas, como mayor complejidad técnica, mayor riesgo de errores, mayor necesidad de pruebas, menor flexibilidad y dependencia en la automatización. Por lo tanto, es importante evaluar cuidadosamente estas contraindicaciones antes de implementar el despliegue continuo en un proyecto de software.</a:t>
            </a:r>
          </a:p>
          <a:p>
            <a:pPr algn="ctr"/>
            <a:endParaRPr lang="es-CO" b="1" dirty="0"/>
          </a:p>
          <a:p>
            <a:pPr marL="285750" indent="-285750">
              <a:buFont typeface="Arial" panose="020B0604020202020204" pitchFamily="34" charset="0"/>
              <a:buChar char="•"/>
            </a:pPr>
            <a:endParaRPr lang="es-CO" dirty="0"/>
          </a:p>
          <a:p>
            <a:pPr algn="ctr"/>
            <a:endParaRPr lang="es-CO" b="1" dirty="0" smtClean="0"/>
          </a:p>
        </p:txBody>
      </p:sp>
    </p:spTree>
    <p:extLst>
      <p:ext uri="{BB962C8B-B14F-4D97-AF65-F5344CB8AC3E}">
        <p14:creationId xmlns:p14="http://schemas.microsoft.com/office/powerpoint/2010/main" val="30564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152144" y="587002"/>
            <a:ext cx="10076688" cy="3139321"/>
          </a:xfrm>
          <a:prstGeom prst="rect">
            <a:avLst/>
          </a:prstGeom>
          <a:noFill/>
        </p:spPr>
        <p:txBody>
          <a:bodyPr wrap="square" rtlCol="0">
            <a:spAutoFit/>
          </a:bodyPr>
          <a:lstStyle/>
          <a:p>
            <a:pPr algn="ctr"/>
            <a:endParaRPr lang="es-CO" sz="3600" b="1" dirty="0" smtClean="0"/>
          </a:p>
          <a:p>
            <a:pPr algn="ctr"/>
            <a:endParaRPr lang="es-CO" sz="3600" b="1" dirty="0"/>
          </a:p>
          <a:p>
            <a:pPr algn="ctr"/>
            <a:endParaRPr lang="es-CO" sz="3600" b="1" dirty="0"/>
          </a:p>
          <a:p>
            <a:pPr algn="ctr"/>
            <a:r>
              <a:rPr lang="es-CO" sz="3600" b="1" dirty="0" smtClean="0"/>
              <a:t>IMPLEMENTACION</a:t>
            </a:r>
            <a:endParaRPr lang="es-CO" sz="3600" dirty="0"/>
          </a:p>
          <a:p>
            <a:pPr algn="ctr"/>
            <a:endParaRPr lang="es-CO" b="1" dirty="0"/>
          </a:p>
          <a:p>
            <a:pPr marL="285750" indent="-285750">
              <a:buFont typeface="Arial" panose="020B0604020202020204" pitchFamily="34" charset="0"/>
              <a:buChar char="•"/>
            </a:pPr>
            <a:endParaRPr lang="es-CO" dirty="0"/>
          </a:p>
          <a:p>
            <a:pPr algn="ctr"/>
            <a:endParaRPr lang="es-CO" b="1" dirty="0" smtClean="0"/>
          </a:p>
        </p:txBody>
      </p:sp>
    </p:spTree>
    <p:extLst>
      <p:ext uri="{BB962C8B-B14F-4D97-AF65-F5344CB8AC3E}">
        <p14:creationId xmlns:p14="http://schemas.microsoft.com/office/powerpoint/2010/main" val="393741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954DF2-188F-49E3-98A5-A590FA054F00}"/>
              </a:ext>
            </a:extLst>
          </p:cNvPr>
          <p:cNvSpPr>
            <a:spLocks noGrp="1"/>
          </p:cNvSpPr>
          <p:nvPr>
            <p:ph type="title"/>
          </p:nvPr>
        </p:nvSpPr>
        <p:spPr>
          <a:xfrm>
            <a:off x="838200" y="857496"/>
            <a:ext cx="10515600" cy="1325563"/>
          </a:xfrm>
        </p:spPr>
        <p:txBody>
          <a:bodyPr>
            <a:normAutofit/>
          </a:bodyPr>
          <a:lstStyle/>
          <a:p>
            <a:r>
              <a:rPr lang="es-CO" sz="2800" b="1" dirty="0"/>
              <a:t>Contenido</a:t>
            </a:r>
          </a:p>
        </p:txBody>
      </p:sp>
      <p:sp>
        <p:nvSpPr>
          <p:cNvPr id="3" name="Marcador de contenido 2">
            <a:extLst>
              <a:ext uri="{FF2B5EF4-FFF2-40B4-BE49-F238E27FC236}">
                <a16:creationId xmlns="" xmlns:a16="http://schemas.microsoft.com/office/drawing/2014/main" id="{F9187BBA-0C9F-41F2-BBC8-85519317D2D3}"/>
              </a:ext>
            </a:extLst>
          </p:cNvPr>
          <p:cNvSpPr>
            <a:spLocks noGrp="1"/>
          </p:cNvSpPr>
          <p:nvPr>
            <p:ph idx="1"/>
          </p:nvPr>
        </p:nvSpPr>
        <p:spPr>
          <a:xfrm>
            <a:off x="478989" y="2335323"/>
            <a:ext cx="8319868" cy="4400621"/>
          </a:xfrm>
        </p:spPr>
        <p:txBody>
          <a:bodyPr vert="horz" lIns="91440" tIns="45720" rIns="91440" bIns="45720" rtlCol="0" anchor="t">
            <a:normAutofit/>
          </a:bodyPr>
          <a:lstStyle/>
          <a:p>
            <a:pPr marL="1885950" lvl="3" indent="-514350">
              <a:buFont typeface="+mj-lt"/>
              <a:buAutoNum type="arabicPeriod"/>
            </a:pPr>
            <a:r>
              <a:rPr lang="es-CO" dirty="0" smtClean="0"/>
              <a:t>Que es despliegue Continuo</a:t>
            </a:r>
            <a:endParaRPr lang="es-ES" dirty="0" smtClean="0"/>
          </a:p>
          <a:p>
            <a:pPr marL="1885950" lvl="3" indent="-514350">
              <a:buFont typeface="+mj-lt"/>
              <a:buAutoNum type="arabicPeriod"/>
            </a:pPr>
            <a:r>
              <a:rPr lang="es-ES" dirty="0" smtClean="0"/>
              <a:t>Caracteristicas</a:t>
            </a:r>
          </a:p>
          <a:p>
            <a:pPr marL="1885950" lvl="3" indent="-514350">
              <a:buFont typeface="+mj-lt"/>
              <a:buAutoNum type="arabicPeriod"/>
            </a:pPr>
            <a:r>
              <a:rPr lang="es-ES" dirty="0" smtClean="0"/>
              <a:t>Implementación</a:t>
            </a:r>
            <a:endParaRPr lang="es-ES" dirty="0" smtClean="0"/>
          </a:p>
          <a:p>
            <a:pPr marL="1371600" lvl="3" indent="0">
              <a:buNone/>
            </a:pPr>
            <a:endParaRPr lang="es-ES" sz="2000" dirty="0"/>
          </a:p>
        </p:txBody>
      </p:sp>
    </p:spTree>
    <p:extLst>
      <p:ext uri="{BB962C8B-B14F-4D97-AF65-F5344CB8AC3E}">
        <p14:creationId xmlns:p14="http://schemas.microsoft.com/office/powerpoint/2010/main" val="106698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 xmlns:a16="http://schemas.microsoft.com/office/drawing/2014/main" id="{392A103E-8C4C-A963-514D-6B57303804F2}"/>
              </a:ext>
            </a:extLst>
          </p:cNvPr>
          <p:cNvSpPr txBox="1"/>
          <p:nvPr/>
        </p:nvSpPr>
        <p:spPr>
          <a:xfrm>
            <a:off x="1545336" y="572724"/>
            <a:ext cx="8604505" cy="738664"/>
          </a:xfrm>
          <a:prstGeom prst="rect">
            <a:avLst/>
          </a:prstGeom>
          <a:noFill/>
        </p:spPr>
        <p:txBody>
          <a:bodyPr wrap="square" lIns="91440" tIns="45720" rIns="91440" bIns="45720" rtlCol="0" anchor="t">
            <a:spAutoFit/>
          </a:bodyPr>
          <a:lstStyle/>
          <a:p>
            <a:pPr algn="ctr"/>
            <a:endParaRPr lang="es-CO" b="1" dirty="0"/>
          </a:p>
          <a:p>
            <a:pPr algn="ctr"/>
            <a:endParaRPr lang="x-none" sz="2400" b="1" dirty="0"/>
          </a:p>
        </p:txBody>
      </p:sp>
      <p:sp>
        <p:nvSpPr>
          <p:cNvPr id="4" name="3 CuadroTexto"/>
          <p:cNvSpPr txBox="1"/>
          <p:nvPr/>
        </p:nvSpPr>
        <p:spPr>
          <a:xfrm>
            <a:off x="1295141" y="216108"/>
            <a:ext cx="9272016" cy="4708981"/>
          </a:xfrm>
          <a:prstGeom prst="rect">
            <a:avLst/>
          </a:prstGeom>
          <a:noFill/>
        </p:spPr>
        <p:txBody>
          <a:bodyPr wrap="square" rtlCol="0">
            <a:spAutoFit/>
          </a:bodyPr>
          <a:lstStyle/>
          <a:p>
            <a:pPr algn="ctr" fontAlgn="base"/>
            <a:endParaRPr lang="es-CO" sz="2800" b="1" dirty="0" smtClean="0"/>
          </a:p>
          <a:p>
            <a:pPr algn="ctr" fontAlgn="base"/>
            <a:r>
              <a:rPr lang="es-CO" sz="2800" b="1" dirty="0" smtClean="0"/>
              <a:t>¿</a:t>
            </a:r>
            <a:r>
              <a:rPr lang="es-CO" sz="2800" b="1" dirty="0"/>
              <a:t>Qué es el despliegue continuo</a:t>
            </a:r>
            <a:r>
              <a:rPr lang="es-CO" sz="2800" b="1" dirty="0" smtClean="0"/>
              <a:t>?</a:t>
            </a:r>
          </a:p>
          <a:p>
            <a:pPr algn="ctr" fontAlgn="base"/>
            <a:endParaRPr lang="es-CO" sz="2800" b="1" dirty="0"/>
          </a:p>
          <a:p>
            <a:pPr fontAlgn="base"/>
            <a:r>
              <a:rPr lang="es-CO" dirty="0"/>
              <a:t>El despliegue continuo es una estrategia de desarrollo de software en la que los cambios de código de una aplicación se publican automáticamente en el entorno de producción. Esta automatización se basa en una serie de pruebas predefinidas. Una vez que las nuevas actualizaciones pasan esas pruebas, el sistema envía las actualizaciones directamente a los usuarios del software.</a:t>
            </a:r>
            <a:br>
              <a:rPr lang="es-CO" dirty="0"/>
            </a:br>
            <a:endParaRPr lang="es-CO" dirty="0"/>
          </a:p>
          <a:p>
            <a:pPr fontAlgn="base"/>
            <a:r>
              <a:rPr lang="es-CO" dirty="0"/>
              <a:t>El despliegue continuo ofrece varias ventajas para las empresas que quieren escalar su portfolio de aplicaciones y TI. En primer lugar, agiliza el tiempo de comercialización al eliminar el desfase entre la programación y el valor al cliente, que suele ser de días, semanas o incluso meses.</a:t>
            </a:r>
          </a:p>
          <a:p>
            <a:pPr algn="ctr"/>
            <a:endParaRPr lang="es-CO" b="1" dirty="0" smtClean="0"/>
          </a:p>
          <a:p>
            <a:endParaRPr lang="es-CO" dirty="0"/>
          </a:p>
          <a:p>
            <a:endParaRPr lang="es-CO" dirty="0"/>
          </a:p>
        </p:txBody>
      </p:sp>
    </p:spTree>
    <p:extLst>
      <p:ext uri="{BB962C8B-B14F-4D97-AF65-F5344CB8AC3E}">
        <p14:creationId xmlns:p14="http://schemas.microsoft.com/office/powerpoint/2010/main" val="275002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 xmlns:a16="http://schemas.microsoft.com/office/drawing/2014/main" id="{392A103E-8C4C-A963-514D-6B57303804F2}"/>
              </a:ext>
            </a:extLst>
          </p:cNvPr>
          <p:cNvSpPr txBox="1"/>
          <p:nvPr/>
        </p:nvSpPr>
        <p:spPr>
          <a:xfrm>
            <a:off x="1545336" y="572724"/>
            <a:ext cx="8604505" cy="738664"/>
          </a:xfrm>
          <a:prstGeom prst="rect">
            <a:avLst/>
          </a:prstGeom>
          <a:noFill/>
        </p:spPr>
        <p:txBody>
          <a:bodyPr wrap="square" lIns="91440" tIns="45720" rIns="91440" bIns="45720" rtlCol="0" anchor="t">
            <a:spAutoFit/>
          </a:bodyPr>
          <a:lstStyle/>
          <a:p>
            <a:pPr algn="ctr"/>
            <a:endParaRPr lang="es-CO" b="1" dirty="0"/>
          </a:p>
          <a:p>
            <a:pPr algn="ctr"/>
            <a:endParaRPr lang="x-none" sz="2400" b="1" dirty="0"/>
          </a:p>
        </p:txBody>
      </p:sp>
      <p:sp>
        <p:nvSpPr>
          <p:cNvPr id="4" name="3 CuadroTexto"/>
          <p:cNvSpPr txBox="1"/>
          <p:nvPr/>
        </p:nvSpPr>
        <p:spPr>
          <a:xfrm>
            <a:off x="1295141" y="310936"/>
            <a:ext cx="9272016" cy="5632311"/>
          </a:xfrm>
          <a:prstGeom prst="rect">
            <a:avLst/>
          </a:prstGeom>
          <a:noFill/>
        </p:spPr>
        <p:txBody>
          <a:bodyPr wrap="square" rtlCol="0">
            <a:spAutoFit/>
          </a:bodyPr>
          <a:lstStyle/>
          <a:p>
            <a:endParaRPr lang="es-CO" dirty="0"/>
          </a:p>
          <a:p>
            <a:r>
              <a:rPr lang="es-CO" dirty="0"/>
              <a:t>Para lograrlo, se deben automatizar las pruebas de regresión, de modo que se eliminen los altos costes de las pruebas de regresión manual. Los sistemas que las organizaciones han puesto en marcha para gestionar grandes paquetes de cambios de producción, incluidas las reuniones de planificación y aprobación de publicaciones, también se pueden eliminar en la mayoría de los cambios</a:t>
            </a:r>
            <a:r>
              <a:rPr lang="es-CO" dirty="0" smtClean="0"/>
              <a:t>.</a:t>
            </a:r>
          </a:p>
          <a:p>
            <a:endParaRPr lang="es-CO" dirty="0"/>
          </a:p>
          <a:p>
            <a:pPr fontAlgn="base"/>
            <a:r>
              <a:rPr lang="es-CO" b="1" dirty="0"/>
              <a:t>Comparación entre despliegue continuo y entrega </a:t>
            </a:r>
            <a:r>
              <a:rPr lang="es-CO" b="1" dirty="0" smtClean="0"/>
              <a:t>continua</a:t>
            </a:r>
          </a:p>
          <a:p>
            <a:pPr fontAlgn="base"/>
            <a:endParaRPr lang="es-CO" b="1" dirty="0"/>
          </a:p>
          <a:p>
            <a:pPr fontAlgn="base"/>
            <a:r>
              <a:rPr lang="es-CO" dirty="0"/>
              <a:t>Aunque «despliegue continuo» y «entrega continua» pueden parecer lo mismo, en realidad son dos métodos distintos de publicación frecuente</a:t>
            </a:r>
            <a:r>
              <a:rPr lang="es-CO" dirty="0" smtClean="0"/>
              <a:t>.</a:t>
            </a:r>
          </a:p>
          <a:p>
            <a:pPr fontAlgn="base"/>
            <a:endParaRPr lang="es-CO" dirty="0"/>
          </a:p>
          <a:p>
            <a:pPr fontAlgn="base"/>
            <a:r>
              <a:rPr lang="es-CO" dirty="0" smtClean="0"/>
              <a:t>La</a:t>
            </a:r>
            <a:r>
              <a:rPr lang="es-CO" dirty="0" smtClean="0">
                <a:solidFill>
                  <a:srgbClr val="FF0000"/>
                </a:solidFill>
              </a:rPr>
              <a:t> </a:t>
            </a:r>
            <a:r>
              <a:rPr lang="es-CO" dirty="0" smtClean="0">
                <a:solidFill>
                  <a:srgbClr val="002060"/>
                </a:solidFill>
              </a:rPr>
              <a:t>entrega continua </a:t>
            </a:r>
            <a:r>
              <a:rPr lang="es-CO" dirty="0"/>
              <a:t>es una práctica de desarrollo de software en la que el software se crea de forma que se puede publicar en producción en cualquier momento dado. Para ello, los modelos de entrega continua utilizan entornos de prueba similares a la producción. Las nuevas compilaciones realizadas en una solución de entrega continua se despliegan automáticamente en un entorno de pruebas automáticas de control de calidad que buscan errores e incoherencias. Una vez que el código pasa todas las pruebas, en la entrega continua se requiere intervención humana para aprobar los despliegues en producción.</a:t>
            </a:r>
          </a:p>
          <a:p>
            <a:endParaRPr lang="es-CO" dirty="0"/>
          </a:p>
        </p:txBody>
      </p:sp>
    </p:spTree>
    <p:extLst>
      <p:ext uri="{BB962C8B-B14F-4D97-AF65-F5344CB8AC3E}">
        <p14:creationId xmlns:p14="http://schemas.microsoft.com/office/powerpoint/2010/main" val="273139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739895" y="972877"/>
            <a:ext cx="8503920" cy="3693319"/>
          </a:xfrm>
          <a:prstGeom prst="rect">
            <a:avLst/>
          </a:prstGeom>
          <a:noFill/>
        </p:spPr>
        <p:txBody>
          <a:bodyPr wrap="square" rtlCol="0">
            <a:spAutoFit/>
          </a:bodyPr>
          <a:lstStyle/>
          <a:p>
            <a:endParaRPr lang="es-CO" dirty="0" smtClean="0"/>
          </a:p>
          <a:p>
            <a:pPr fontAlgn="base"/>
            <a:r>
              <a:rPr lang="es-CO" dirty="0"/>
              <a:t>El despliegue continuo amplía un poco más la automatización y elimina la necesidad de intervención manual. Las pruebas y los desarrolladores se consideran lo suficientemente fiables como para que no sea necesario aprobar la publicación en producción. Si se pasan las pruebas, se considera que el código nuevo está aprobado y se inicia el despliegue en producción</a:t>
            </a:r>
            <a:r>
              <a:rPr lang="es-CO" dirty="0" smtClean="0"/>
              <a:t>.</a:t>
            </a:r>
          </a:p>
          <a:p>
            <a:pPr fontAlgn="base"/>
            <a:endParaRPr lang="es-CO" dirty="0"/>
          </a:p>
          <a:p>
            <a:pPr fontAlgn="base"/>
            <a:r>
              <a:rPr lang="es-CO" dirty="0"/>
              <a:t>El despliegue continuo es el resultado natural de una entrega continua bien realizada. Al final, la aprobación manual aporta un valor mínimo o nulo, y solo ralentiza el proceso. Llegados a ese punto, se suprime, y la entrega continua pasa a ser un despliegue continuo.</a:t>
            </a:r>
          </a:p>
          <a:p>
            <a:pPr algn="ctr"/>
            <a:endParaRPr lang="es-CO" dirty="0"/>
          </a:p>
          <a:p>
            <a:endParaRPr lang="es-CO" dirty="0"/>
          </a:p>
        </p:txBody>
      </p:sp>
    </p:spTree>
    <p:extLst>
      <p:ext uri="{BB962C8B-B14F-4D97-AF65-F5344CB8AC3E}">
        <p14:creationId xmlns:p14="http://schemas.microsoft.com/office/powerpoint/2010/main" val="122630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extLst mod="1">
    <p:ext uri="{6950BFC3-D8DA-4A85-94F7-54DA5524770B}">
      <p188:commentRel xmlns="" xmlns:p188="http://schemas.microsoft.com/office/powerpoint/2018/8/main" r:id="rId5"/>
    </p:ext>
  </p:extLs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 xmlns:a16="http://schemas.microsoft.com/office/drawing/2014/main" id="{392A103E-8C4C-A963-514D-6B57303804F2}"/>
              </a:ext>
            </a:extLst>
          </p:cNvPr>
          <p:cNvSpPr txBox="1"/>
          <p:nvPr/>
        </p:nvSpPr>
        <p:spPr>
          <a:xfrm>
            <a:off x="1472184" y="472140"/>
            <a:ext cx="8604505" cy="738664"/>
          </a:xfrm>
          <a:prstGeom prst="rect">
            <a:avLst/>
          </a:prstGeom>
          <a:noFill/>
        </p:spPr>
        <p:txBody>
          <a:bodyPr wrap="square" lIns="91440" tIns="45720" rIns="91440" bIns="45720" rtlCol="0" anchor="t">
            <a:spAutoFit/>
          </a:bodyPr>
          <a:lstStyle/>
          <a:p>
            <a:pPr algn="ctr"/>
            <a:endParaRPr lang="es-CO" b="1" dirty="0"/>
          </a:p>
          <a:p>
            <a:pPr algn="ctr"/>
            <a:endParaRPr lang="x-none" sz="2400" b="1" dirty="0"/>
          </a:p>
        </p:txBody>
      </p:sp>
      <p:sp>
        <p:nvSpPr>
          <p:cNvPr id="4" name="3 CuadroTexto"/>
          <p:cNvSpPr txBox="1"/>
          <p:nvPr/>
        </p:nvSpPr>
        <p:spPr>
          <a:xfrm>
            <a:off x="1261871" y="472140"/>
            <a:ext cx="9575033" cy="5386090"/>
          </a:xfrm>
          <a:prstGeom prst="rect">
            <a:avLst/>
          </a:prstGeom>
          <a:noFill/>
        </p:spPr>
        <p:txBody>
          <a:bodyPr wrap="square" rtlCol="0">
            <a:spAutoFit/>
          </a:bodyPr>
          <a:lstStyle/>
          <a:p>
            <a:pPr fontAlgn="base"/>
            <a:r>
              <a:rPr lang="es-CO" sz="2800" b="1" dirty="0"/>
              <a:t>Comparación entre despliegue continuo e integración </a:t>
            </a:r>
            <a:r>
              <a:rPr lang="es-CO" sz="2800" b="1" dirty="0" smtClean="0"/>
              <a:t>continua</a:t>
            </a:r>
          </a:p>
          <a:p>
            <a:pPr fontAlgn="base"/>
            <a:endParaRPr lang="es-CO" sz="2800" b="1" dirty="0"/>
          </a:p>
          <a:p>
            <a:pPr fontAlgn="base"/>
            <a:r>
              <a:rPr lang="es-CO" dirty="0"/>
              <a:t>Otro elemento clave para garantizar un despliegue continuo sin fisuras es la  </a:t>
            </a:r>
            <a:r>
              <a:rPr lang="es-CO" dirty="0" smtClean="0">
                <a:solidFill>
                  <a:srgbClr val="002060"/>
                </a:solidFill>
              </a:rPr>
              <a:t>integración continua</a:t>
            </a:r>
            <a:r>
              <a:rPr lang="es-CO" dirty="0" smtClean="0"/>
              <a:t>.</a:t>
            </a:r>
          </a:p>
          <a:p>
            <a:pPr fontAlgn="base"/>
            <a:r>
              <a:rPr lang="es-CO" dirty="0" smtClean="0"/>
              <a:t>Para </a:t>
            </a:r>
            <a:r>
              <a:rPr lang="es-CO" dirty="0"/>
              <a:t>que funcione la automatización de los procesos de despliegue, todos los desarrolladores que trabajan en un proyecto necesitan una forma eficaz de comunicar los cambios que se producen. Y eso es lo que posibilita la integración continua</a:t>
            </a:r>
            <a:r>
              <a:rPr lang="es-CO" dirty="0" smtClean="0"/>
              <a:t>.</a:t>
            </a:r>
          </a:p>
          <a:p>
            <a:pPr fontAlgn="base"/>
            <a:endParaRPr lang="es-CO" dirty="0"/>
          </a:p>
          <a:p>
            <a:pPr fontAlgn="base"/>
            <a:r>
              <a:rPr lang="es-CO" dirty="0"/>
              <a:t>Normalmente, cuando se trabaja en el mismo proyecto de desarrollo de software, los desarrolladores trabajan en copias individuales de una rama maestra del código. Sin embargo, se pueden producir problemas y errores de funcionalidad una vez que los desarrolladores fusionan los cambios en la base de código principal, especialmente cuando los desarrolladores trabajan de forma independiente entre sí. Cuanto más tiempo trabajen de forma independiente, mayor será el riesgo.</a:t>
            </a:r>
          </a:p>
          <a:p>
            <a:endParaRPr lang="es-CO" dirty="0"/>
          </a:p>
          <a:p>
            <a:pPr marL="285750" indent="-285750" algn="ctr">
              <a:buFont typeface="Arial" panose="020B0604020202020204" pitchFamily="34" charset="0"/>
              <a:buChar char="•"/>
            </a:pPr>
            <a:endParaRPr lang="es-CO" b="1" dirty="0" smtClean="0"/>
          </a:p>
          <a:p>
            <a:pPr algn="ctr"/>
            <a:endParaRPr lang="es-CO" dirty="0"/>
          </a:p>
          <a:p>
            <a:pPr algn="ctr"/>
            <a:endParaRPr lang="es-CO" b="1" dirty="0" smtClean="0"/>
          </a:p>
          <a:p>
            <a:endParaRPr lang="es-CO" dirty="0"/>
          </a:p>
          <a:p>
            <a:endParaRPr lang="es-CO" dirty="0"/>
          </a:p>
        </p:txBody>
      </p:sp>
    </p:spTree>
    <p:extLst>
      <p:ext uri="{BB962C8B-B14F-4D97-AF65-F5344CB8AC3E}">
        <p14:creationId xmlns:p14="http://schemas.microsoft.com/office/powerpoint/2010/main" val="169091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5" name="4 CuadroTexto"/>
          <p:cNvSpPr txBox="1"/>
          <p:nvPr/>
        </p:nvSpPr>
        <p:spPr>
          <a:xfrm>
            <a:off x="1064504" y="416186"/>
            <a:ext cx="9829800" cy="5509200"/>
          </a:xfrm>
          <a:prstGeom prst="rect">
            <a:avLst/>
          </a:prstGeom>
          <a:noFill/>
        </p:spPr>
        <p:txBody>
          <a:bodyPr wrap="square" rtlCol="0">
            <a:spAutoFit/>
          </a:bodyPr>
          <a:lstStyle/>
          <a:p>
            <a:r>
              <a:rPr lang="es-CO" dirty="0"/>
              <a:t>Con la CI, todo el mundo fusiona sus cambios de código en un repositorio al menos una vez al día. A medida que se producen actualizaciones, se ejecutan pruebas de compilación automatizadas para asegurarse de que los cambios siguen siendo compatibles con la rama maestra. De este modo, se evitan errores y se detectan los problemas de integración lo más rápido posible</a:t>
            </a:r>
            <a:r>
              <a:rPr lang="es-CO" dirty="0" smtClean="0"/>
              <a:t>.</a:t>
            </a:r>
          </a:p>
          <a:p>
            <a:endParaRPr lang="es-CO" b="1" dirty="0"/>
          </a:p>
          <a:p>
            <a:pPr algn="ctr" fontAlgn="base"/>
            <a:r>
              <a:rPr lang="es-CO" sz="2800" b="1" dirty="0"/>
              <a:t>Herramientas de despliegue </a:t>
            </a:r>
            <a:r>
              <a:rPr lang="es-CO" sz="2800" b="1" dirty="0" smtClean="0"/>
              <a:t>continuo</a:t>
            </a:r>
            <a:endParaRPr lang="es-CO" sz="2800" b="1" dirty="0"/>
          </a:p>
          <a:p>
            <a:pPr fontAlgn="base"/>
            <a:r>
              <a:rPr lang="es-CO" dirty="0"/>
              <a:t>Para desarrollar y desplegar continuamente mejoras de software de alta calidad, los desarrolladores deben utilizar las herramientas adecuadas para </a:t>
            </a:r>
            <a:r>
              <a:rPr lang="es-CO" dirty="0">
                <a:hlinkClick r:id="rId4"/>
              </a:rPr>
              <a:t> </a:t>
            </a:r>
            <a:r>
              <a:rPr lang="es-CO" dirty="0" smtClean="0"/>
              <a:t>crear practicas adecuadas para DevOps. </a:t>
            </a:r>
            <a:r>
              <a:rPr lang="es-CO" dirty="0"/>
              <a:t>Hacerlo no solo garantiza una comunicación eficaz entre los departamentos de desarrollo y operaciones, sino que también minimiza o elimina los errores en el conducto de entrega de software.</a:t>
            </a:r>
          </a:p>
          <a:p>
            <a:pPr fontAlgn="base"/>
            <a:r>
              <a:rPr lang="es-CO" dirty="0"/>
              <a:t>Estas son algunas de las herramientas más cruciales utilizadas en un flujo de trabajo de despliegue continuo</a:t>
            </a:r>
            <a:r>
              <a:rPr lang="es-CO" dirty="0" smtClean="0"/>
              <a:t>:</a:t>
            </a:r>
          </a:p>
          <a:p>
            <a:pPr fontAlgn="base"/>
            <a:endParaRPr lang="es-CO" dirty="0"/>
          </a:p>
          <a:p>
            <a:pPr fontAlgn="base"/>
            <a:r>
              <a:rPr lang="es-CO" b="1" dirty="0"/>
              <a:t>Control de versiones:</a:t>
            </a:r>
            <a:r>
              <a:rPr lang="es-CO" dirty="0"/>
              <a:t> el control de versiones facilita la integración continua mediante el seguimiento de las revisiones de los activos de un proyecto determinado. También conocido como control de «origen» o «revisión», el control de versiones ayuda a mejorar la visibilidad de las actualizaciones y los cambios de un proyecto, además de facilitar la colaboración de los equipos independientemente de dónde y cuándo trabajen.</a:t>
            </a:r>
          </a:p>
          <a:p>
            <a:endParaRPr lang="es-CO" b="1" dirty="0" smtClean="0"/>
          </a:p>
        </p:txBody>
      </p:sp>
    </p:spTree>
    <p:extLst>
      <p:ext uri="{BB962C8B-B14F-4D97-AF65-F5344CB8AC3E}">
        <p14:creationId xmlns:p14="http://schemas.microsoft.com/office/powerpoint/2010/main" val="317325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3"/>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932688" y="372494"/>
            <a:ext cx="10204704" cy="4801314"/>
          </a:xfrm>
          <a:prstGeom prst="rect">
            <a:avLst/>
          </a:prstGeom>
          <a:noFill/>
        </p:spPr>
        <p:txBody>
          <a:bodyPr wrap="square" rtlCol="0">
            <a:spAutoFit/>
          </a:bodyPr>
          <a:lstStyle/>
          <a:p>
            <a:pPr fontAlgn="base"/>
            <a:endParaRPr lang="es-CO" b="1" dirty="0" smtClean="0"/>
          </a:p>
          <a:p>
            <a:pPr fontAlgn="base"/>
            <a:endParaRPr lang="es-CO" b="1" dirty="0"/>
          </a:p>
          <a:p>
            <a:pPr fontAlgn="base"/>
            <a:r>
              <a:rPr lang="es-CO" b="1" dirty="0" smtClean="0"/>
              <a:t>Revisión </a:t>
            </a:r>
            <a:r>
              <a:rPr lang="es-CO" b="1" dirty="0"/>
              <a:t>de código:</a:t>
            </a:r>
            <a:r>
              <a:rPr lang="es-CO" dirty="0"/>
              <a:t> la «revisión de código» es el proceso de utilizar herramientas para probar el código fuente actual, así de simple. Las revisiones de código permiten mejorar la integridad del software al encontrar errores en la codificación y ayudan a los desarrolladores a resolver estos problemas antes de desplegar las actualizaciones</a:t>
            </a:r>
            <a:r>
              <a:rPr lang="es-CO" dirty="0" smtClean="0"/>
              <a:t>.</a:t>
            </a:r>
          </a:p>
          <a:p>
            <a:pPr fontAlgn="base"/>
            <a:endParaRPr lang="es-CO" dirty="0"/>
          </a:p>
          <a:p>
            <a:pPr fontAlgn="base"/>
            <a:r>
              <a:rPr lang="es-CO" b="1" dirty="0"/>
              <a:t>Integración continua (CI):</a:t>
            </a:r>
            <a:r>
              <a:rPr lang="es-CO" dirty="0"/>
              <a:t> la CI es un componente indispensable del despliegue continuo y desempeña un papel muy importante en la minimización de los obstáculos para el desarrollo cuando varios desarrolladores trabajan en el mismo proyecto. Existe una gran variedad de herramientas de CI propietarias y de código abierto, y cada una de ellas atiende las complejidades exclusivas de los despliegues de software empresarial</a:t>
            </a:r>
            <a:r>
              <a:rPr lang="es-CO" dirty="0" smtClean="0"/>
              <a:t>.</a:t>
            </a:r>
          </a:p>
          <a:p>
            <a:pPr fontAlgn="base"/>
            <a:endParaRPr lang="es-CO" dirty="0"/>
          </a:p>
          <a:p>
            <a:pPr fontAlgn="base"/>
            <a:r>
              <a:rPr lang="es-CO" b="1" dirty="0"/>
              <a:t>Gestión de configuración:</a:t>
            </a:r>
            <a:r>
              <a:rPr lang="es-CO" dirty="0"/>
              <a:t> la gestión de la configuración es la estrategia y la disciplina de asegurarse de que todo el software y el hardware mantienen un estado coherente. Esto incluye la configuración y la automatización adecuadas de todos los </a:t>
            </a:r>
            <a:r>
              <a:rPr lang="es-CO" dirty="0">
                <a:hlinkClick r:id="rId4"/>
              </a:rPr>
              <a:t>servidores</a:t>
            </a:r>
            <a:r>
              <a:rPr lang="es-CO" dirty="0"/>
              <a:t>, el </a:t>
            </a:r>
            <a:r>
              <a:rPr lang="es-CO" dirty="0">
                <a:hlinkClick r:id="rId5"/>
              </a:rPr>
              <a:t>almacenamiento</a:t>
            </a:r>
            <a:r>
              <a:rPr lang="es-CO" dirty="0"/>
              <a:t>, la </a:t>
            </a:r>
            <a:r>
              <a:rPr lang="es-CO" dirty="0">
                <a:hlinkClick r:id="rId6"/>
              </a:rPr>
              <a:t>red</a:t>
            </a:r>
            <a:r>
              <a:rPr lang="es-CO" dirty="0"/>
              <a:t> y el software.</a:t>
            </a:r>
          </a:p>
          <a:p>
            <a:endParaRPr lang="es-CO" dirty="0"/>
          </a:p>
        </p:txBody>
      </p:sp>
    </p:spTree>
    <p:extLst>
      <p:ext uri="{BB962C8B-B14F-4D97-AF65-F5344CB8AC3E}">
        <p14:creationId xmlns:p14="http://schemas.microsoft.com/office/powerpoint/2010/main" val="139297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261872" y="587002"/>
            <a:ext cx="10076688" cy="4247317"/>
          </a:xfrm>
          <a:prstGeom prst="rect">
            <a:avLst/>
          </a:prstGeom>
          <a:noFill/>
        </p:spPr>
        <p:txBody>
          <a:bodyPr wrap="square" rtlCol="0">
            <a:spAutoFit/>
          </a:bodyPr>
          <a:lstStyle/>
          <a:p>
            <a:pPr fontAlgn="base"/>
            <a:endParaRPr lang="es-CO" b="1" dirty="0" smtClean="0"/>
          </a:p>
          <a:p>
            <a:pPr fontAlgn="base"/>
            <a:endParaRPr lang="es-CO" b="1" dirty="0"/>
          </a:p>
          <a:p>
            <a:pPr fontAlgn="base"/>
            <a:r>
              <a:rPr lang="es-CO" b="1" dirty="0" smtClean="0"/>
              <a:t>Automatización </a:t>
            </a:r>
            <a:r>
              <a:rPr lang="es-CO" b="1" dirty="0"/>
              <a:t>de releases:</a:t>
            </a:r>
            <a:r>
              <a:rPr lang="es-CO" dirty="0"/>
              <a:t> la automatización de los releases de aplicaciones (o la orquestación de releases de aplicaciones) es muy importante al automatizar todas las actividades necesarias para impulsar el despliegue continuo. Las herramientas de orquestación conectan los procesos entre sí para garantizar que los desarrolladores sigan todos los pasos necesarios antes de enviar nuevos cambios a producción. Estas herramientas trabajan estrechamente con los procesos de gestión de configuración para garantizar que todos los entornos del proyecto se suministren correctamente y puedan ofrecer su máximo nivel de rendimiento</a:t>
            </a:r>
            <a:r>
              <a:rPr lang="es-CO" dirty="0" smtClean="0"/>
              <a:t>.</a:t>
            </a:r>
          </a:p>
          <a:p>
            <a:pPr fontAlgn="base"/>
            <a:endParaRPr lang="es-CO" dirty="0"/>
          </a:p>
          <a:p>
            <a:pPr fontAlgn="base"/>
            <a:r>
              <a:rPr lang="es-CO" b="1" dirty="0"/>
              <a:t>Supervisión de infraestructuras:</a:t>
            </a:r>
            <a:r>
              <a:rPr lang="es-CO" dirty="0"/>
              <a:t> al utilizar un modelo de despliegue continuo, es importante poder visualizar los datos que residen en los entornos de prueba. Las herramientas de supervisión de la infraestructura le ayudan a analizar el rendimiento de las aplicaciones para ver si los cambios realizados tienen un impacto positivo o negativo.</a:t>
            </a:r>
          </a:p>
          <a:p>
            <a:endParaRPr lang="es-CO" dirty="0"/>
          </a:p>
        </p:txBody>
      </p:sp>
    </p:spTree>
    <p:extLst>
      <p:ext uri="{BB962C8B-B14F-4D97-AF65-F5344CB8AC3E}">
        <p14:creationId xmlns:p14="http://schemas.microsoft.com/office/powerpoint/2010/main" val="91100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theme1.xml><?xml version="1.0" encoding="utf-8"?>
<a:theme xmlns:a="http://schemas.openxmlformats.org/drawingml/2006/main" name="Office Theme">
  <a:themeElements>
    <a:clrScheme name="flat-mint">
      <a:dk1>
        <a:srgbClr val="000000"/>
      </a:dk1>
      <a:lt1>
        <a:srgbClr val="FFFFFF"/>
      </a:lt1>
      <a:dk2>
        <a:srgbClr val="44546A"/>
      </a:dk2>
      <a:lt2>
        <a:srgbClr val="E7E6E6"/>
      </a:lt2>
      <a:accent1>
        <a:srgbClr val="1ABB9B"/>
      </a:accent1>
      <a:accent2>
        <a:srgbClr val="169F84"/>
      </a:accent2>
      <a:accent3>
        <a:srgbClr val="A5A5A5"/>
      </a:accent3>
      <a:accent4>
        <a:srgbClr val="7E7F7E"/>
      </a:accent4>
      <a:accent5>
        <a:srgbClr val="4472C4"/>
      </a:accent5>
      <a:accent6>
        <a:srgbClr val="585958"/>
      </a:accent6>
      <a:hlink>
        <a:srgbClr val="D8D9D8"/>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2FADE36D5EDA642A95FA0E2F736B996" ma:contentTypeVersion="14" ma:contentTypeDescription="Crear nuevo documento." ma:contentTypeScope="" ma:versionID="b2782a78429d3a9d26390cf2b524b85e">
  <xsd:schema xmlns:xsd="http://www.w3.org/2001/XMLSchema" xmlns:xs="http://www.w3.org/2001/XMLSchema" xmlns:p="http://schemas.microsoft.com/office/2006/metadata/properties" xmlns:ns2="adf42388-5c37-48f2-81de-ffca450cbe91" xmlns:ns3="d9d2458e-e414-492a-b4c0-d84ebee47fd2" targetNamespace="http://schemas.microsoft.com/office/2006/metadata/properties" ma:root="true" ma:fieldsID="098ceda3ed5fe1c3d2589b05f29e951a" ns2:_="" ns3:_="">
    <xsd:import namespace="adf42388-5c37-48f2-81de-ffca450cbe91"/>
    <xsd:import namespace="d9d2458e-e414-492a-b4c0-d84ebee47fd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f42388-5c37-48f2-81de-ffca450cb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e3083340-18c3-4d5f-bd51-a3670af1ddc8"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2458e-e414-492a-b4c0-d84ebee47fd2"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18" nillable="true" ma:displayName="Taxonomy Catch All Column" ma:hidden="true" ma:list="{fcc46534-0328-4de1-aa45-c42e007f960c}" ma:internalName="TaxCatchAll" ma:showField="CatchAllData" ma:web="d9d2458e-e414-492a-b4c0-d84ebee47f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9d2458e-e414-492a-b4c0-d84ebee47fd2" xsi:nil="true"/>
    <lcf76f155ced4ddcb4097134ff3c332f xmlns="adf42388-5c37-48f2-81de-ffca450cbe91">
      <Terms xmlns="http://schemas.microsoft.com/office/infopath/2007/PartnerControls"/>
    </lcf76f155ced4ddcb4097134ff3c332f>
    <SharedWithUsers xmlns="d9d2458e-e414-492a-b4c0-d84ebee47fd2">
      <UserInfo>
        <DisplayName>Mateo Zapata</DisplayName>
        <AccountId>268</AccountId>
        <AccountType/>
      </UserInfo>
    </SharedWithUsers>
  </documentManagement>
</p:properties>
</file>

<file path=customXml/itemProps1.xml><?xml version="1.0" encoding="utf-8"?>
<ds:datastoreItem xmlns:ds="http://schemas.openxmlformats.org/officeDocument/2006/customXml" ds:itemID="{9D5129D1-4CF4-4A87-A842-87DDC6EBC2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f42388-5c37-48f2-81de-ffca450cbe91"/>
    <ds:schemaRef ds:uri="d9d2458e-e414-492a-b4c0-d84ebee47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4CB9A0-2582-4E27-AA6B-BD1770D571C7}">
  <ds:schemaRefs>
    <ds:schemaRef ds:uri="http://schemas.microsoft.com/sharepoint/v3/contenttype/forms"/>
  </ds:schemaRefs>
</ds:datastoreItem>
</file>

<file path=customXml/itemProps3.xml><?xml version="1.0" encoding="utf-8"?>
<ds:datastoreItem xmlns:ds="http://schemas.openxmlformats.org/officeDocument/2006/customXml" ds:itemID="{02EF07E2-B0D1-487C-8FF3-651F698D7F29}">
  <ds:schemaRefs>
    <ds:schemaRef ds:uri="http://schemas.microsoft.com/office/2006/documentManagement/types"/>
    <ds:schemaRef ds:uri="http://schemas.microsoft.com/office/2006/metadata/properties"/>
    <ds:schemaRef ds:uri="http://purl.org/dc/elements/1.1/"/>
    <ds:schemaRef ds:uri="d9d2458e-e414-492a-b4c0-d84ebee47fd2"/>
    <ds:schemaRef ds:uri="http://purl.org/dc/terms/"/>
    <ds:schemaRef ds:uri="http://schemas.microsoft.com/office/infopath/2007/PartnerControls"/>
    <ds:schemaRef ds:uri="http://schemas.openxmlformats.org/package/2006/metadata/core-properties"/>
    <ds:schemaRef ds:uri="adf42388-5c37-48f2-81de-ffca450cbe9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13678</TotalTime>
  <Words>1442</Words>
  <Application>Microsoft Office PowerPoint</Application>
  <PresentationFormat>Personalizado</PresentationFormat>
  <Paragraphs>142</Paragraphs>
  <Slides>14</Slides>
  <Notes>13</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Office Theme</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dc:creator>
  <cp:lastModifiedBy>1040031390</cp:lastModifiedBy>
  <cp:revision>386</cp:revision>
  <dcterms:created xsi:type="dcterms:W3CDTF">2014-10-14T06:21:58Z</dcterms:created>
  <dcterms:modified xsi:type="dcterms:W3CDTF">2023-04-13T05:18:20Z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0x010100C2FADE36D5EDA642A95FA0E2F736B996</vt:lpwstr>
  </property>
  <property fmtid="{D5CDD505-2E9C-101B-9397-08002B2CF9AE}" pid="3" name="MediaServiceImageTags">
    <vt:lpwstr/>
  </property>
</Properties>
</file>