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27"/>
  </p:notesMasterIdLst>
  <p:sldIdLst>
    <p:sldId id="281" r:id="rId3"/>
    <p:sldId id="3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8" r:id="rId24"/>
    <p:sldId id="280" r:id="rId25"/>
    <p:sldId id="365" r:id="rId26"/>
  </p:sldIdLst>
  <p:sldSz cx="10160000" cy="57150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20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08" y="228"/>
      </p:cViewPr>
      <p:guideLst>
        <p:guide orient="horz" pos="2178"/>
        <p:guide pos="20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4FFC3-4AA3-4872-B5D1-730C6B591F0A}" type="datetimeFigureOut">
              <a:rPr lang="es-CO" smtClean="0"/>
              <a:t>10/04/2023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79750" y="944563"/>
            <a:ext cx="4533900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001F-5687-4A19-B726-1E725FB8026E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391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4413" rtl="0" eaLnBrk="1" latinLnBrk="0" hangingPunct="1">
      <a:defRPr sz="977" kern="1200">
        <a:solidFill>
          <a:schemeClr val="tx1"/>
        </a:solidFill>
        <a:latin typeface="+mn-lt"/>
        <a:ea typeface="+mn-ea"/>
        <a:cs typeface="+mn-cs"/>
      </a:defRPr>
    </a:lvl1pPr>
    <a:lvl2pPr marL="372207" algn="l" defTabSz="744413" rtl="0" eaLnBrk="1" latinLnBrk="0" hangingPunct="1">
      <a:defRPr sz="977" kern="1200">
        <a:solidFill>
          <a:schemeClr val="tx1"/>
        </a:solidFill>
        <a:latin typeface="+mn-lt"/>
        <a:ea typeface="+mn-ea"/>
        <a:cs typeface="+mn-cs"/>
      </a:defRPr>
    </a:lvl2pPr>
    <a:lvl3pPr marL="744413" algn="l" defTabSz="744413" rtl="0" eaLnBrk="1" latinLnBrk="0" hangingPunct="1">
      <a:defRPr sz="977" kern="1200">
        <a:solidFill>
          <a:schemeClr val="tx1"/>
        </a:solidFill>
        <a:latin typeface="+mn-lt"/>
        <a:ea typeface="+mn-ea"/>
        <a:cs typeface="+mn-cs"/>
      </a:defRPr>
    </a:lvl3pPr>
    <a:lvl4pPr marL="1116620" algn="l" defTabSz="744413" rtl="0" eaLnBrk="1" latinLnBrk="0" hangingPunct="1">
      <a:defRPr sz="977" kern="1200">
        <a:solidFill>
          <a:schemeClr val="tx1"/>
        </a:solidFill>
        <a:latin typeface="+mn-lt"/>
        <a:ea typeface="+mn-ea"/>
        <a:cs typeface="+mn-cs"/>
      </a:defRPr>
    </a:lvl4pPr>
    <a:lvl5pPr marL="1488826" algn="l" defTabSz="744413" rtl="0" eaLnBrk="1" latinLnBrk="0" hangingPunct="1">
      <a:defRPr sz="977" kern="1200">
        <a:solidFill>
          <a:schemeClr val="tx1"/>
        </a:solidFill>
        <a:latin typeface="+mn-lt"/>
        <a:ea typeface="+mn-ea"/>
        <a:cs typeface="+mn-cs"/>
      </a:defRPr>
    </a:lvl5pPr>
    <a:lvl6pPr marL="1861033" algn="l" defTabSz="744413" rtl="0" eaLnBrk="1" latinLnBrk="0" hangingPunct="1">
      <a:defRPr sz="977" kern="1200">
        <a:solidFill>
          <a:schemeClr val="tx1"/>
        </a:solidFill>
        <a:latin typeface="+mn-lt"/>
        <a:ea typeface="+mn-ea"/>
        <a:cs typeface="+mn-cs"/>
      </a:defRPr>
    </a:lvl6pPr>
    <a:lvl7pPr marL="2233239" algn="l" defTabSz="744413" rtl="0" eaLnBrk="1" latinLnBrk="0" hangingPunct="1">
      <a:defRPr sz="977" kern="1200">
        <a:solidFill>
          <a:schemeClr val="tx1"/>
        </a:solidFill>
        <a:latin typeface="+mn-lt"/>
        <a:ea typeface="+mn-ea"/>
        <a:cs typeface="+mn-cs"/>
      </a:defRPr>
    </a:lvl7pPr>
    <a:lvl8pPr marL="2605446" algn="l" defTabSz="744413" rtl="0" eaLnBrk="1" latinLnBrk="0" hangingPunct="1">
      <a:defRPr sz="977" kern="1200">
        <a:solidFill>
          <a:schemeClr val="tx1"/>
        </a:solidFill>
        <a:latin typeface="+mn-lt"/>
        <a:ea typeface="+mn-ea"/>
        <a:cs typeface="+mn-cs"/>
      </a:defRPr>
    </a:lvl8pPr>
    <a:lvl9pPr marL="2977652" algn="l" defTabSz="744413" rtl="0" eaLnBrk="1" latinLnBrk="0" hangingPunct="1">
      <a:defRPr sz="97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1F4BB0-DE69-4039-8358-2F9C0C965788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63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1F4BB0-DE69-4039-8358-2F9C0C965788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027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2000" y="1771650"/>
            <a:ext cx="8636000" cy="512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28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24000" y="3200400"/>
            <a:ext cx="7112000" cy="372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2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5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97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89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07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7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83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4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5667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219664"/>
            <a:ext cx="10160000" cy="203086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44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38251" y="1996439"/>
            <a:ext cx="2369344" cy="23693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45718" y="1996438"/>
            <a:ext cx="2369344" cy="23693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53186" y="1996437"/>
            <a:ext cx="2369344" cy="23693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7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4673" y="408790"/>
            <a:ext cx="7669472" cy="512128"/>
          </a:xfrm>
        </p:spPr>
        <p:txBody>
          <a:bodyPr lIns="0" tIns="0" rIns="0" bIns="0"/>
          <a:lstStyle>
            <a:lvl1pPr>
              <a:defRPr sz="3328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4673" y="1418472"/>
            <a:ext cx="7669472" cy="372410"/>
          </a:xfrm>
        </p:spPr>
        <p:txBody>
          <a:bodyPr lIns="0" tIns="0" rIns="0" bIns="0"/>
          <a:lstStyle>
            <a:lvl1pPr>
              <a:defRPr sz="242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836440" y="1785938"/>
            <a:ext cx="2783186" cy="392906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37637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762124" y="1874648"/>
            <a:ext cx="1262063" cy="113598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48062" y="1874648"/>
            <a:ext cx="1262063" cy="113598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333999" y="1874648"/>
            <a:ext cx="1262063" cy="113598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119937" y="1874648"/>
            <a:ext cx="1262063" cy="113598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762124" y="3670327"/>
            <a:ext cx="1262063" cy="113598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548062" y="3670327"/>
            <a:ext cx="1262063" cy="113598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333999" y="3670327"/>
            <a:ext cx="1262063" cy="113598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7119937" y="3670327"/>
            <a:ext cx="1262063" cy="113598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67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393032" y="2114476"/>
            <a:ext cx="3469345" cy="2622419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022759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35512" y="2765032"/>
            <a:ext cx="511971" cy="5119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82563" y="2253061"/>
            <a:ext cx="511971" cy="5119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5445945" y="2748477"/>
            <a:ext cx="511971" cy="5119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598492" y="2236505"/>
            <a:ext cx="511971" cy="5119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226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291494" y="1825496"/>
            <a:ext cx="2409367" cy="1531180"/>
          </a:xfrm>
          <a:prstGeom prst="rect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753361" y="1825496"/>
            <a:ext cx="3149372" cy="1531180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161358" y="3409913"/>
            <a:ext cx="3655553" cy="1531180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91494" y="3409913"/>
            <a:ext cx="1885492" cy="1531180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224610" y="3409912"/>
            <a:ext cx="1889123" cy="1531180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41510" y="1825496"/>
            <a:ext cx="1875401" cy="153118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6845293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060095"/>
            <a:ext cx="2032000" cy="2032000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032000" y="3060095"/>
            <a:ext cx="2032000" cy="2032000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064000" y="3060095"/>
            <a:ext cx="2032000" cy="2032000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096000" y="3060095"/>
            <a:ext cx="2032000" cy="2032000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8128000" y="3060095"/>
            <a:ext cx="2032000" cy="20320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013885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76475" y="1915621"/>
            <a:ext cx="2503714" cy="2402379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54223" y="1915621"/>
            <a:ext cx="2503714" cy="2402379"/>
          </a:xfrm>
          <a:prstGeom prst="rect">
            <a:avLst/>
          </a:prstGeom>
        </p:spPr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1970" y="1915621"/>
            <a:ext cx="2503714" cy="2402379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4857929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1103198" y="1946389"/>
            <a:ext cx="2020935" cy="2991028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289978" y="3521364"/>
            <a:ext cx="2020935" cy="141605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3289978" y="1946390"/>
            <a:ext cx="2020935" cy="141605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855765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7140987" y="1946389"/>
            <a:ext cx="2020935" cy="2991028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4951444" y="3521364"/>
            <a:ext cx="2020935" cy="141605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4951444" y="1946390"/>
            <a:ext cx="2020935" cy="141605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028643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5079999" y="1869439"/>
            <a:ext cx="2020935" cy="2991028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810289" y="1869439"/>
            <a:ext cx="2020935" cy="2991028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2945144" y="1869439"/>
            <a:ext cx="2020935" cy="2991028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3"/>
          </p:nvPr>
        </p:nvSpPr>
        <p:spPr bwMode="auto">
          <a:xfrm>
            <a:off x="7214854" y="1869439"/>
            <a:ext cx="2020935" cy="2991028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60329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4673" y="408790"/>
            <a:ext cx="7669472" cy="512128"/>
          </a:xfrm>
        </p:spPr>
        <p:txBody>
          <a:bodyPr lIns="0" tIns="0" rIns="0" bIns="0"/>
          <a:lstStyle>
            <a:lvl1pPr>
              <a:defRPr sz="3328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44672" y="1502844"/>
            <a:ext cx="3604869" cy="2793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15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32400" y="1314450"/>
            <a:ext cx="4419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0160000" cy="2713182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0988987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1" y="0"/>
            <a:ext cx="5068454" cy="5715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052336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461819" y="495930"/>
            <a:ext cx="9236363" cy="472314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290438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2754745" y="1963016"/>
            <a:ext cx="1778000" cy="1778000"/>
          </a:xfrm>
          <a:prstGeom prst="ellipse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5802745" y="1963016"/>
            <a:ext cx="1778000" cy="17780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6572292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186873" y="1711325"/>
            <a:ext cx="1616363" cy="1616363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6001318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1" y="0"/>
            <a:ext cx="5068454" cy="5715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8342409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0160000" cy="5715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548909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4909158" y="1910762"/>
            <a:ext cx="3914323" cy="1306611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4909158" y="3324758"/>
            <a:ext cx="1901806" cy="1306611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6921675" y="3324758"/>
            <a:ext cx="1901806" cy="1306611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517584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514933" y="1962023"/>
            <a:ext cx="1746250" cy="1257300"/>
          </a:xfrm>
          <a:prstGeom prst="rect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3349493" y="1962023"/>
            <a:ext cx="1746250" cy="1257300"/>
          </a:xfrm>
          <a:prstGeom prst="rect">
            <a:avLst/>
          </a:prstGeom>
        </p:spPr>
      </p:sp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5184053" y="1962023"/>
            <a:ext cx="1746250" cy="1257300"/>
          </a:xfrm>
          <a:prstGeom prst="rect">
            <a:avLst/>
          </a:prstGeom>
        </p:spPr>
      </p:sp>
      <p:sp>
        <p:nvSpPr>
          <p:cNvPr id="6" name="Picture Placeholder 10"/>
          <p:cNvSpPr>
            <a:spLocks noGrp="1"/>
          </p:cNvSpPr>
          <p:nvPr>
            <p:ph type="pic" sz="quarter" idx="4294967295"/>
          </p:nvPr>
        </p:nvSpPr>
        <p:spPr>
          <a:xfrm>
            <a:off x="7018612" y="1962023"/>
            <a:ext cx="1746250" cy="12573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9768500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0160000" cy="5715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54893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4673" y="408790"/>
            <a:ext cx="7669472" cy="512128"/>
          </a:xfrm>
        </p:spPr>
        <p:txBody>
          <a:bodyPr lIns="0" tIns="0" rIns="0" bIns="0"/>
          <a:lstStyle>
            <a:lvl1pPr>
              <a:defRPr sz="3328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047918" y="1996439"/>
            <a:ext cx="2032000" cy="288712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781598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2759364"/>
            <a:ext cx="10160000" cy="2955636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383670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0160000" cy="5715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414005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157382" y="2588559"/>
            <a:ext cx="1888486" cy="330573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349538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6602393" y="1474867"/>
            <a:ext cx="1581873" cy="268779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486885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940720" y="3501766"/>
            <a:ext cx="1879294" cy="3305735"/>
          </a:xfrm>
          <a:prstGeom prst="rect">
            <a:avLst/>
          </a:prstGeom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105492" y="2500121"/>
            <a:ext cx="1879294" cy="3305735"/>
          </a:xfrm>
          <a:prstGeom prst="rect">
            <a:avLst/>
          </a:prstGeom>
        </p:spPr>
      </p:sp>
      <p:sp>
        <p:nvSpPr>
          <p:cNvPr id="8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6272980" y="3517110"/>
            <a:ext cx="1879294" cy="330573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6591942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283066" y="1254473"/>
            <a:ext cx="1573623" cy="278662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6829479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963706" y="1770529"/>
            <a:ext cx="2293471" cy="3944471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498989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183269" y="1714774"/>
            <a:ext cx="2818780" cy="180405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776473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6429861" y="1725878"/>
            <a:ext cx="2818780" cy="180405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86990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90538" y="1554428"/>
            <a:ext cx="2818780" cy="180405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5957162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5838634" y="1764432"/>
            <a:ext cx="2818780" cy="180405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80506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6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49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31.xml"/><Relationship Id="rId39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6.xml"/><Relationship Id="rId34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7.xml"/><Relationship Id="rId47" Type="http://schemas.openxmlformats.org/officeDocument/2006/relationships/theme" Target="../theme/theme2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9" Type="http://schemas.openxmlformats.org/officeDocument/2006/relationships/slideLayout" Target="../slideLayouts/slideLayout3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7.xml"/><Relationship Id="rId37" Type="http://schemas.openxmlformats.org/officeDocument/2006/relationships/slideLayout" Target="../slideLayouts/slideLayout42.xml"/><Relationship Id="rId40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50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28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31" Type="http://schemas.openxmlformats.org/officeDocument/2006/relationships/slideLayout" Target="../slideLayouts/slideLayout36.xml"/><Relationship Id="rId44" Type="http://schemas.openxmlformats.org/officeDocument/2006/relationships/slideLayout" Target="../slideLayouts/slideLayout49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5.xml"/><Relationship Id="rId35" Type="http://schemas.openxmlformats.org/officeDocument/2006/relationships/slideLayout" Target="../slideLayouts/slideLayout40.xml"/><Relationship Id="rId43" Type="http://schemas.openxmlformats.org/officeDocument/2006/relationships/slideLayout" Target="../slideLayouts/slideLayout48.xml"/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25.xml"/><Relationship Id="rId41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4673" y="408790"/>
            <a:ext cx="7669472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4673" y="1418472"/>
            <a:ext cx="766947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54400" y="5314950"/>
            <a:ext cx="325120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8000" y="5314950"/>
            <a:ext cx="233680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315200" y="5314950"/>
            <a:ext cx="233680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5780">
        <a:defRPr>
          <a:latin typeface="+mn-lt"/>
          <a:ea typeface="+mn-ea"/>
          <a:cs typeface="+mn-cs"/>
        </a:defRPr>
      </a:lvl2pPr>
      <a:lvl3pPr marL="691561">
        <a:defRPr>
          <a:latin typeface="+mn-lt"/>
          <a:ea typeface="+mn-ea"/>
          <a:cs typeface="+mn-cs"/>
        </a:defRPr>
      </a:lvl3pPr>
      <a:lvl4pPr marL="1037341">
        <a:defRPr>
          <a:latin typeface="+mn-lt"/>
          <a:ea typeface="+mn-ea"/>
          <a:cs typeface="+mn-cs"/>
        </a:defRPr>
      </a:lvl4pPr>
      <a:lvl5pPr marL="1383121">
        <a:defRPr>
          <a:latin typeface="+mn-lt"/>
          <a:ea typeface="+mn-ea"/>
          <a:cs typeface="+mn-cs"/>
        </a:defRPr>
      </a:lvl5pPr>
      <a:lvl6pPr marL="1728902">
        <a:defRPr>
          <a:latin typeface="+mn-lt"/>
          <a:ea typeface="+mn-ea"/>
          <a:cs typeface="+mn-cs"/>
        </a:defRPr>
      </a:lvl6pPr>
      <a:lvl7pPr marL="2074682">
        <a:defRPr>
          <a:latin typeface="+mn-lt"/>
          <a:ea typeface="+mn-ea"/>
          <a:cs typeface="+mn-cs"/>
        </a:defRPr>
      </a:lvl7pPr>
      <a:lvl8pPr marL="2420463">
        <a:defRPr>
          <a:latin typeface="+mn-lt"/>
          <a:ea typeface="+mn-ea"/>
          <a:cs typeface="+mn-cs"/>
        </a:defRPr>
      </a:lvl8pPr>
      <a:lvl9pPr marL="276624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5780">
        <a:defRPr>
          <a:latin typeface="+mn-lt"/>
          <a:ea typeface="+mn-ea"/>
          <a:cs typeface="+mn-cs"/>
        </a:defRPr>
      </a:lvl2pPr>
      <a:lvl3pPr marL="691561">
        <a:defRPr>
          <a:latin typeface="+mn-lt"/>
          <a:ea typeface="+mn-ea"/>
          <a:cs typeface="+mn-cs"/>
        </a:defRPr>
      </a:lvl3pPr>
      <a:lvl4pPr marL="1037341">
        <a:defRPr>
          <a:latin typeface="+mn-lt"/>
          <a:ea typeface="+mn-ea"/>
          <a:cs typeface="+mn-cs"/>
        </a:defRPr>
      </a:lvl4pPr>
      <a:lvl5pPr marL="1383121">
        <a:defRPr>
          <a:latin typeface="+mn-lt"/>
          <a:ea typeface="+mn-ea"/>
          <a:cs typeface="+mn-cs"/>
        </a:defRPr>
      </a:lvl5pPr>
      <a:lvl6pPr marL="1728902">
        <a:defRPr>
          <a:latin typeface="+mn-lt"/>
          <a:ea typeface="+mn-ea"/>
          <a:cs typeface="+mn-cs"/>
        </a:defRPr>
      </a:lvl6pPr>
      <a:lvl7pPr marL="2074682">
        <a:defRPr>
          <a:latin typeface="+mn-lt"/>
          <a:ea typeface="+mn-ea"/>
          <a:cs typeface="+mn-cs"/>
        </a:defRPr>
      </a:lvl7pPr>
      <a:lvl8pPr marL="2420463">
        <a:defRPr>
          <a:latin typeface="+mn-lt"/>
          <a:ea typeface="+mn-ea"/>
          <a:cs typeface="+mn-cs"/>
        </a:defRPr>
      </a:lvl8pPr>
      <a:lvl9pPr marL="2766243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2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692" r:id="rId26"/>
    <p:sldLayoutId id="2147483693" r:id="rId27"/>
    <p:sldLayoutId id="2147483694" r:id="rId28"/>
    <p:sldLayoutId id="2147483695" r:id="rId29"/>
    <p:sldLayoutId id="2147483696" r:id="rId30"/>
    <p:sldLayoutId id="2147483697" r:id="rId31"/>
    <p:sldLayoutId id="2147483698" r:id="rId32"/>
    <p:sldLayoutId id="2147483699" r:id="rId33"/>
    <p:sldLayoutId id="2147483700" r:id="rId34"/>
    <p:sldLayoutId id="2147483701" r:id="rId35"/>
    <p:sldLayoutId id="2147483702" r:id="rId36"/>
    <p:sldLayoutId id="2147483703" r:id="rId37"/>
    <p:sldLayoutId id="2147483704" r:id="rId38"/>
    <p:sldLayoutId id="2147483705" r:id="rId39"/>
    <p:sldLayoutId id="2147483706" r:id="rId40"/>
    <p:sldLayoutId id="2147483707" r:id="rId41"/>
    <p:sldLayoutId id="2147483708" r:id="rId42"/>
    <p:sldLayoutId id="2147483709" r:id="rId43"/>
    <p:sldLayoutId id="2147483710" r:id="rId44"/>
    <p:sldLayoutId id="2147483711" r:id="rId45"/>
    <p:sldLayoutId id="2147483712" r:id="rId46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emf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4698F19-E78E-487B-3884-3091408BC336}"/>
              </a:ext>
            </a:extLst>
          </p:cNvPr>
          <p:cNvSpPr txBox="1"/>
          <p:nvPr/>
        </p:nvSpPr>
        <p:spPr>
          <a:xfrm>
            <a:off x="2161324" y="5309907"/>
            <a:ext cx="5562600" cy="348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80985" rtl="0"/>
            <a:r>
              <a:rPr lang="es-ES_tradnl" sz="833" kern="1200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Carrera 43 A # 34 - 155. Almacentro. Torre Norte. Oficina 701</a:t>
            </a:r>
          </a:p>
          <a:p>
            <a:pPr algn="ctr" defTabSz="380985" rtl="0"/>
            <a:r>
              <a:rPr lang="es-ES_tradnl" sz="833" kern="1200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Medellín (Antioquia), Colombia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2E9B499-BD08-9CCE-FF8F-7091BE2441F0}"/>
              </a:ext>
            </a:extLst>
          </p:cNvPr>
          <p:cNvSpPr txBox="1"/>
          <p:nvPr/>
        </p:nvSpPr>
        <p:spPr>
          <a:xfrm>
            <a:off x="2485070" y="4978356"/>
            <a:ext cx="5016285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80985" rtl="0"/>
            <a:r>
              <a:rPr lang="en-US" sz="1167" kern="1200" spc="500" dirty="0">
                <a:solidFill>
                  <a:srgbClr val="4472C4">
                    <a:lumMod val="50000"/>
                  </a:srgb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124BC2C-FA46-4095-BE78-EDC7C6C46859}"/>
              </a:ext>
            </a:extLst>
          </p:cNvPr>
          <p:cNvSpPr txBox="1">
            <a:spLocks/>
          </p:cNvSpPr>
          <p:nvPr/>
        </p:nvSpPr>
        <p:spPr>
          <a:xfrm>
            <a:off x="1270000" y="713604"/>
            <a:ext cx="7620000" cy="1989667"/>
          </a:xfrm>
          <a:prstGeom prst="rect">
            <a:avLst/>
          </a:prstGeom>
        </p:spPr>
        <p:txBody>
          <a:bodyPr vert="horz" lIns="76200" tIns="38100" rIns="76200" bIns="3810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/>
            <a:r>
              <a:rPr lang="es-CO" sz="5500" b="1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rPr>
              <a:t>Sesión 1 – Semana 1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648ED21-2124-4408-9AD3-99343DDD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 vert="horz" lIns="76200" tIns="38100" rIns="76200" bIns="38100" rtlCol="0" anchor="t">
            <a:normAutofit/>
          </a:bodyPr>
          <a:lstStyle/>
          <a:p>
            <a:r>
              <a:rPr lang="es-ES" sz="3000" dirty="0"/>
              <a:t>Conceptos Básicos De programación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7A96F3D-91B8-4FE5-8682-91BEE0F8E7F0}"/>
              </a:ext>
            </a:extLst>
          </p:cNvPr>
          <p:cNvCxnSpPr/>
          <p:nvPr/>
        </p:nvCxnSpPr>
        <p:spPr>
          <a:xfrm>
            <a:off x="1785816" y="2703271"/>
            <a:ext cx="65883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6590" y="612802"/>
            <a:ext cx="1685205" cy="526837"/>
          </a:xfrm>
          <a:prstGeom prst="rect">
            <a:avLst/>
          </a:prstGeom>
        </p:spPr>
        <p:txBody>
          <a:bodyPr vert="horz" wrap="square" lIns="0" tIns="9605" rIns="0" bIns="0" rtlCol="0">
            <a:spAutoFit/>
          </a:bodyPr>
          <a:lstStyle/>
          <a:p>
            <a:pPr marL="9605">
              <a:spcBef>
                <a:spcPts val="76"/>
              </a:spcBef>
            </a:pPr>
            <a:r>
              <a:rPr spc="-8" dirty="0"/>
              <a:t>Programa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7047" y="1922161"/>
            <a:ext cx="6104004" cy="1948691"/>
          </a:xfrm>
          <a:prstGeom prst="rect">
            <a:avLst/>
          </a:prstGeom>
        </p:spPr>
        <p:txBody>
          <a:bodyPr vert="horz" wrap="square" lIns="0" tIns="9605" rIns="0" bIns="0" rtlCol="0">
            <a:spAutoFit/>
          </a:bodyPr>
          <a:lstStyle/>
          <a:p>
            <a:pPr marL="268460" marR="4803" indent="-259335" algn="just">
              <a:spcBef>
                <a:spcPts val="76"/>
              </a:spcBef>
              <a:buFont typeface="Arial"/>
              <a:buChar char="•"/>
              <a:tabLst>
                <a:tab pos="268940" algn="l"/>
              </a:tabLst>
            </a:pPr>
            <a:r>
              <a:rPr sz="2420" dirty="0">
                <a:latin typeface="Calibri"/>
                <a:cs typeface="Calibri"/>
              </a:rPr>
              <a:t>Conjunto</a:t>
            </a:r>
            <a:r>
              <a:rPr sz="2420" spc="389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de</a:t>
            </a:r>
            <a:r>
              <a:rPr sz="2420" spc="385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instrucciones</a:t>
            </a:r>
            <a:r>
              <a:rPr sz="2420" spc="382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internas</a:t>
            </a:r>
            <a:r>
              <a:rPr sz="2420" spc="389" dirty="0">
                <a:latin typeface="Times New Roman"/>
                <a:cs typeface="Times New Roman"/>
              </a:rPr>
              <a:t> </a:t>
            </a:r>
            <a:r>
              <a:rPr sz="2420" spc="-8" dirty="0">
                <a:latin typeface="Calibri"/>
                <a:cs typeface="Calibri"/>
              </a:rPr>
              <a:t>utilizadas</a:t>
            </a:r>
            <a:r>
              <a:rPr sz="2420" spc="-8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para</a:t>
            </a:r>
            <a:r>
              <a:rPr sz="2420" spc="140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ejecutarse</a:t>
            </a:r>
            <a:r>
              <a:rPr sz="2420" spc="151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en</a:t>
            </a:r>
            <a:r>
              <a:rPr sz="2420" spc="144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un</a:t>
            </a:r>
            <a:r>
              <a:rPr sz="2420" spc="147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computador</a:t>
            </a:r>
            <a:r>
              <a:rPr sz="2420" spc="147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y</a:t>
            </a:r>
            <a:r>
              <a:rPr sz="2420" spc="151" dirty="0">
                <a:latin typeface="Times New Roman"/>
                <a:cs typeface="Times New Roman"/>
              </a:rPr>
              <a:t> </a:t>
            </a:r>
            <a:r>
              <a:rPr sz="2420" spc="-8" dirty="0">
                <a:latin typeface="Calibri"/>
                <a:cs typeface="Calibri"/>
              </a:rPr>
              <a:t>producir</a:t>
            </a:r>
            <a:r>
              <a:rPr sz="2420" spc="-8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un</a:t>
            </a:r>
            <a:r>
              <a:rPr sz="2420" spc="-49" dirty="0">
                <a:latin typeface="Times New Roman"/>
                <a:cs typeface="Times New Roman"/>
              </a:rPr>
              <a:t> </a:t>
            </a:r>
            <a:r>
              <a:rPr sz="2420" spc="-8" dirty="0">
                <a:latin typeface="Calibri"/>
                <a:cs typeface="Calibri"/>
              </a:rPr>
              <a:t>resultado.</a:t>
            </a:r>
            <a:endParaRPr sz="2420" dirty="0">
              <a:latin typeface="Calibri"/>
              <a:cs typeface="Calibri"/>
            </a:endParaRPr>
          </a:p>
          <a:p>
            <a:pPr marL="268460" marR="3842" indent="-259335" algn="just">
              <a:spcBef>
                <a:spcPts val="582"/>
              </a:spcBef>
              <a:buFont typeface="Arial"/>
              <a:buChar char="•"/>
              <a:tabLst>
                <a:tab pos="268940" algn="l"/>
              </a:tabLst>
            </a:pPr>
            <a:r>
              <a:rPr sz="2420" dirty="0">
                <a:latin typeface="Calibri"/>
                <a:cs typeface="Calibri"/>
              </a:rPr>
              <a:t>Los</a:t>
            </a:r>
            <a:r>
              <a:rPr sz="2420" spc="442" dirty="0">
                <a:latin typeface="Times New Roman"/>
                <a:cs typeface="Times New Roman"/>
              </a:rPr>
              <a:t>  </a:t>
            </a:r>
            <a:r>
              <a:rPr sz="2420" dirty="0">
                <a:latin typeface="Calibri"/>
                <a:cs typeface="Calibri"/>
              </a:rPr>
              <a:t>programas</a:t>
            </a:r>
            <a:r>
              <a:rPr sz="2420" spc="450" dirty="0">
                <a:latin typeface="Times New Roman"/>
                <a:cs typeface="Times New Roman"/>
              </a:rPr>
              <a:t>  </a:t>
            </a:r>
            <a:r>
              <a:rPr sz="2420" dirty="0">
                <a:latin typeface="Calibri"/>
                <a:cs typeface="Calibri"/>
              </a:rPr>
              <a:t>se</a:t>
            </a:r>
            <a:r>
              <a:rPr sz="2420" spc="446" dirty="0">
                <a:latin typeface="Times New Roman"/>
                <a:cs typeface="Times New Roman"/>
              </a:rPr>
              <a:t>  </a:t>
            </a:r>
            <a:r>
              <a:rPr sz="2420" dirty="0">
                <a:latin typeface="Calibri"/>
                <a:cs typeface="Calibri"/>
              </a:rPr>
              <a:t>hacen</a:t>
            </a:r>
            <a:r>
              <a:rPr sz="2420" spc="450" dirty="0">
                <a:latin typeface="Times New Roman"/>
                <a:cs typeface="Times New Roman"/>
              </a:rPr>
              <a:t>  </a:t>
            </a:r>
            <a:r>
              <a:rPr sz="2420" dirty="0">
                <a:latin typeface="Calibri"/>
                <a:cs typeface="Calibri"/>
              </a:rPr>
              <a:t>(escriben)</a:t>
            </a:r>
            <a:r>
              <a:rPr sz="2420" spc="450" dirty="0">
                <a:latin typeface="Times New Roman"/>
                <a:cs typeface="Times New Roman"/>
              </a:rPr>
              <a:t>  </a:t>
            </a:r>
            <a:r>
              <a:rPr sz="2420" spc="-19" dirty="0">
                <a:latin typeface="Calibri"/>
                <a:cs typeface="Calibri"/>
              </a:rPr>
              <a:t>con</a:t>
            </a:r>
            <a:r>
              <a:rPr sz="2420" spc="-19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lenguajes</a:t>
            </a:r>
            <a:r>
              <a:rPr sz="2420" spc="-76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de</a:t>
            </a:r>
            <a:r>
              <a:rPr sz="2420" spc="-68" dirty="0">
                <a:latin typeface="Times New Roman"/>
                <a:cs typeface="Times New Roman"/>
              </a:rPr>
              <a:t> </a:t>
            </a:r>
            <a:r>
              <a:rPr sz="2420" spc="-8" dirty="0">
                <a:latin typeface="Calibri"/>
                <a:cs typeface="Calibri"/>
              </a:rPr>
              <a:t>programación.</a:t>
            </a:r>
            <a:endParaRPr sz="242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3493" y="309170"/>
            <a:ext cx="6244507" cy="727830"/>
          </a:xfrm>
          <a:prstGeom prst="rect">
            <a:avLst/>
          </a:prstGeom>
        </p:spPr>
        <p:txBody>
          <a:bodyPr vert="horz" wrap="square" lIns="0" tIns="213616" rIns="0" bIns="0" rtlCol="0">
            <a:spAutoFit/>
          </a:bodyPr>
          <a:lstStyle/>
          <a:p>
            <a:pPr marL="771282">
              <a:spcBef>
                <a:spcPts val="76"/>
              </a:spcBef>
            </a:pPr>
            <a:r>
              <a:rPr dirty="0"/>
              <a:t>Lenguaje</a:t>
            </a:r>
            <a:r>
              <a:rPr spc="-98" dirty="0">
                <a:latin typeface="Times New Roman"/>
                <a:cs typeface="Times New Roman"/>
              </a:rPr>
              <a:t> </a:t>
            </a:r>
            <a:r>
              <a:rPr dirty="0"/>
              <a:t>de</a:t>
            </a:r>
            <a:r>
              <a:rPr spc="-83" dirty="0">
                <a:latin typeface="Times New Roman"/>
                <a:cs typeface="Times New Roman"/>
              </a:rPr>
              <a:t> </a:t>
            </a:r>
            <a:r>
              <a:rPr spc="-8" dirty="0"/>
              <a:t>programación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538646" y="2171700"/>
            <a:ext cx="7082707" cy="1637965"/>
          </a:xfrm>
          <a:prstGeom prst="rect">
            <a:avLst/>
          </a:prstGeom>
        </p:spPr>
        <p:txBody>
          <a:bodyPr vert="horz" wrap="square" lIns="0" tIns="70692" rIns="0" bIns="0" rtlCol="0">
            <a:spAutoFit/>
          </a:bodyPr>
          <a:lstStyle/>
          <a:p>
            <a:pPr marL="268460" marR="3842" indent="-259335" algn="just">
              <a:spcBef>
                <a:spcPts val="76"/>
              </a:spcBef>
              <a:buFont typeface="Arial"/>
              <a:buChar char="•"/>
              <a:tabLst>
                <a:tab pos="268940" algn="l"/>
              </a:tabLst>
            </a:pPr>
            <a:r>
              <a:rPr dirty="0"/>
              <a:t>Es</a:t>
            </a:r>
            <a:r>
              <a:rPr spc="132" dirty="0">
                <a:latin typeface="Times New Roman"/>
                <a:cs typeface="Times New Roman"/>
              </a:rPr>
              <a:t>  </a:t>
            </a:r>
            <a:r>
              <a:rPr dirty="0"/>
              <a:t>un</a:t>
            </a:r>
            <a:r>
              <a:rPr spc="136" dirty="0">
                <a:latin typeface="Times New Roman"/>
                <a:cs typeface="Times New Roman"/>
              </a:rPr>
              <a:t>  </a:t>
            </a:r>
            <a:r>
              <a:rPr dirty="0"/>
              <a:t>lenguaje</a:t>
            </a:r>
            <a:r>
              <a:rPr spc="140" dirty="0">
                <a:latin typeface="Times New Roman"/>
                <a:cs typeface="Times New Roman"/>
              </a:rPr>
              <a:t>  </a:t>
            </a:r>
            <a:r>
              <a:rPr dirty="0"/>
              <a:t>diseñado</a:t>
            </a:r>
            <a:r>
              <a:rPr spc="136" dirty="0">
                <a:latin typeface="Times New Roman"/>
                <a:cs typeface="Times New Roman"/>
              </a:rPr>
              <a:t>  </a:t>
            </a:r>
            <a:r>
              <a:rPr dirty="0"/>
              <a:t>para</a:t>
            </a:r>
            <a:r>
              <a:rPr spc="140" dirty="0">
                <a:latin typeface="Times New Roman"/>
                <a:cs typeface="Times New Roman"/>
              </a:rPr>
              <a:t>  </a:t>
            </a:r>
            <a:r>
              <a:rPr dirty="0"/>
              <a:t>ser</a:t>
            </a:r>
            <a:r>
              <a:rPr spc="132" dirty="0">
                <a:latin typeface="Times New Roman"/>
                <a:cs typeface="Times New Roman"/>
              </a:rPr>
              <a:t>  </a:t>
            </a:r>
            <a:r>
              <a:rPr dirty="0"/>
              <a:t>leído</a:t>
            </a:r>
            <a:r>
              <a:rPr spc="136" dirty="0">
                <a:latin typeface="Times New Roman"/>
                <a:cs typeface="Times New Roman"/>
              </a:rPr>
              <a:t>  </a:t>
            </a:r>
            <a:r>
              <a:rPr spc="-38" dirty="0"/>
              <a:t>y</a:t>
            </a:r>
            <a:r>
              <a:rPr spc="-38" dirty="0">
                <a:latin typeface="Times New Roman"/>
                <a:cs typeface="Times New Roman"/>
              </a:rPr>
              <a:t> </a:t>
            </a:r>
            <a:r>
              <a:rPr dirty="0"/>
              <a:t>escrito</a:t>
            </a:r>
            <a:r>
              <a:rPr spc="208" dirty="0">
                <a:latin typeface="Times New Roman"/>
                <a:cs typeface="Times New Roman"/>
              </a:rPr>
              <a:t>   </a:t>
            </a:r>
            <a:r>
              <a:rPr dirty="0"/>
              <a:t>por</a:t>
            </a:r>
            <a:r>
              <a:rPr spc="212" dirty="0">
                <a:latin typeface="Times New Roman"/>
                <a:cs typeface="Times New Roman"/>
              </a:rPr>
              <a:t>   </a:t>
            </a:r>
            <a:r>
              <a:rPr dirty="0"/>
              <a:t>humanos</a:t>
            </a:r>
            <a:r>
              <a:rPr spc="219" dirty="0">
                <a:latin typeface="Times New Roman"/>
                <a:cs typeface="Times New Roman"/>
              </a:rPr>
              <a:t>   </a:t>
            </a:r>
            <a:r>
              <a:rPr dirty="0"/>
              <a:t>y</a:t>
            </a:r>
            <a:r>
              <a:rPr spc="216" dirty="0">
                <a:latin typeface="Times New Roman"/>
                <a:cs typeface="Times New Roman"/>
              </a:rPr>
              <a:t>   </a:t>
            </a:r>
            <a:r>
              <a:rPr dirty="0"/>
              <a:t>ejecutado</a:t>
            </a:r>
            <a:r>
              <a:rPr spc="219" dirty="0">
                <a:latin typeface="Times New Roman"/>
                <a:cs typeface="Times New Roman"/>
              </a:rPr>
              <a:t>   </a:t>
            </a:r>
            <a:r>
              <a:rPr spc="-19" dirty="0"/>
              <a:t>por</a:t>
            </a:r>
            <a:r>
              <a:rPr spc="-19" dirty="0">
                <a:latin typeface="Times New Roman"/>
                <a:cs typeface="Times New Roman"/>
              </a:rPr>
              <a:t> </a:t>
            </a:r>
            <a:r>
              <a:rPr spc="-8" dirty="0"/>
              <a:t>computadoras.</a:t>
            </a:r>
          </a:p>
          <a:p>
            <a:pPr marL="268460" marR="4803" indent="-259335" algn="just">
              <a:spcBef>
                <a:spcPts val="582"/>
              </a:spcBef>
              <a:buFont typeface="Arial"/>
              <a:buChar char="•"/>
              <a:tabLst>
                <a:tab pos="268940" algn="l"/>
              </a:tabLst>
            </a:pPr>
            <a:r>
              <a:rPr dirty="0"/>
              <a:t>Algunos</a:t>
            </a:r>
            <a:r>
              <a:rPr spc="26" dirty="0">
                <a:latin typeface="Times New Roman"/>
                <a:cs typeface="Times New Roman"/>
              </a:rPr>
              <a:t>  </a:t>
            </a:r>
            <a:r>
              <a:rPr dirty="0"/>
              <a:t>lenguajes</a:t>
            </a:r>
            <a:r>
              <a:rPr spc="26" dirty="0">
                <a:latin typeface="Times New Roman"/>
                <a:cs typeface="Times New Roman"/>
              </a:rPr>
              <a:t>  </a:t>
            </a:r>
            <a:r>
              <a:rPr dirty="0"/>
              <a:t>de</a:t>
            </a:r>
            <a:r>
              <a:rPr spc="26" dirty="0">
                <a:latin typeface="Times New Roman"/>
                <a:cs typeface="Times New Roman"/>
              </a:rPr>
              <a:t>  </a:t>
            </a:r>
            <a:r>
              <a:rPr dirty="0"/>
              <a:t>programación</a:t>
            </a:r>
            <a:r>
              <a:rPr spc="26" dirty="0">
                <a:latin typeface="Times New Roman"/>
                <a:cs typeface="Times New Roman"/>
              </a:rPr>
              <a:t>  </a:t>
            </a:r>
            <a:r>
              <a:rPr dirty="0"/>
              <a:t>son:</a:t>
            </a:r>
            <a:r>
              <a:rPr spc="30" dirty="0">
                <a:latin typeface="Times New Roman"/>
                <a:cs typeface="Times New Roman"/>
              </a:rPr>
              <a:t>  </a:t>
            </a:r>
            <a:r>
              <a:rPr spc="-19" dirty="0"/>
              <a:t>C,</a:t>
            </a:r>
            <a:r>
              <a:rPr spc="-19" dirty="0">
                <a:latin typeface="Times New Roman"/>
                <a:cs typeface="Times New Roman"/>
              </a:rPr>
              <a:t> </a:t>
            </a:r>
            <a:r>
              <a:rPr dirty="0"/>
              <a:t>C++,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/>
              <a:t>C#,</a:t>
            </a:r>
            <a:r>
              <a:rPr spc="-42" dirty="0">
                <a:latin typeface="Times New Roman"/>
                <a:cs typeface="Times New Roman"/>
              </a:rPr>
              <a:t> </a:t>
            </a:r>
            <a:r>
              <a:rPr b="1" i="1" u="sng" dirty="0">
                <a:solidFill>
                  <a:srgbClr val="002060"/>
                </a:solidFill>
              </a:rPr>
              <a:t>Java</a:t>
            </a:r>
            <a:r>
              <a:rPr dirty="0"/>
              <a:t>,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/>
              <a:t>Python,</a:t>
            </a:r>
            <a:r>
              <a:rPr spc="-42" dirty="0">
                <a:latin typeface="Times New Roman"/>
                <a:cs typeface="Times New Roman"/>
              </a:rPr>
              <a:t> </a:t>
            </a:r>
            <a:r>
              <a:rPr dirty="0"/>
              <a:t>JavaScript,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57" dirty="0"/>
              <a:t>PHP,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23" dirty="0"/>
              <a:t>Ruby,</a:t>
            </a:r>
            <a:r>
              <a:rPr spc="-83" dirty="0">
                <a:latin typeface="Times New Roman"/>
                <a:cs typeface="Times New Roman"/>
              </a:rPr>
              <a:t> </a:t>
            </a:r>
            <a:r>
              <a:rPr spc="-8" dirty="0"/>
              <a:t>Pascal.</a:t>
            </a:r>
            <a:endParaRPr lang="es-CO" spc="-8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268" y="647700"/>
            <a:ext cx="6549307" cy="727830"/>
          </a:xfrm>
          <a:prstGeom prst="rect">
            <a:avLst/>
          </a:prstGeom>
        </p:spPr>
        <p:txBody>
          <a:bodyPr vert="horz" wrap="square" lIns="0" tIns="213616" rIns="0" bIns="0" rtlCol="0">
            <a:spAutoFit/>
          </a:bodyPr>
          <a:lstStyle/>
          <a:p>
            <a:pPr marL="270861">
              <a:spcBef>
                <a:spcPts val="76"/>
              </a:spcBef>
            </a:pPr>
            <a:r>
              <a:rPr spc="-8" dirty="0"/>
              <a:t>Desventajas</a:t>
            </a:r>
            <a:r>
              <a:rPr spc="-136" dirty="0">
                <a:latin typeface="Times New Roman"/>
                <a:cs typeface="Times New Roman"/>
              </a:rPr>
              <a:t> </a:t>
            </a:r>
            <a:r>
              <a:rPr dirty="0"/>
              <a:t>del</a:t>
            </a:r>
            <a:r>
              <a:rPr spc="-102" dirty="0">
                <a:latin typeface="Times New Roman"/>
                <a:cs typeface="Times New Roman"/>
              </a:rPr>
              <a:t> </a:t>
            </a:r>
            <a:r>
              <a:rPr dirty="0"/>
              <a:t>lenguaje</a:t>
            </a:r>
            <a:r>
              <a:rPr spc="-113" dirty="0">
                <a:latin typeface="Times New Roman"/>
                <a:cs typeface="Times New Roman"/>
              </a:rPr>
              <a:t> </a:t>
            </a:r>
            <a:r>
              <a:rPr spc="-8" dirty="0"/>
              <a:t>natural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7048" y="1922161"/>
            <a:ext cx="6105445" cy="1948691"/>
          </a:xfrm>
          <a:prstGeom prst="rect">
            <a:avLst/>
          </a:prstGeom>
        </p:spPr>
        <p:txBody>
          <a:bodyPr vert="horz" wrap="square" lIns="0" tIns="9605" rIns="0" bIns="0" rtlCol="0">
            <a:spAutoFit/>
          </a:bodyPr>
          <a:lstStyle/>
          <a:p>
            <a:pPr marL="268460" marR="3842" indent="-259335" algn="just">
              <a:spcBef>
                <a:spcPts val="76"/>
              </a:spcBef>
              <a:buFont typeface="Arial"/>
              <a:buChar char="•"/>
              <a:tabLst>
                <a:tab pos="268940" algn="l"/>
              </a:tabLst>
            </a:pPr>
            <a:r>
              <a:rPr sz="2420" dirty="0">
                <a:latin typeface="Calibri"/>
                <a:cs typeface="Calibri"/>
              </a:rPr>
              <a:t>Ambigüedad.</a:t>
            </a:r>
            <a:r>
              <a:rPr sz="2420" spc="499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Una</a:t>
            </a:r>
            <a:r>
              <a:rPr sz="2420" spc="507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misma</a:t>
            </a:r>
            <a:r>
              <a:rPr sz="2420" spc="518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oración</a:t>
            </a:r>
            <a:r>
              <a:rPr sz="2420" spc="499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puede</a:t>
            </a:r>
            <a:r>
              <a:rPr sz="2420" spc="518" dirty="0">
                <a:latin typeface="Times New Roman"/>
                <a:cs typeface="Times New Roman"/>
              </a:rPr>
              <a:t> </a:t>
            </a:r>
            <a:r>
              <a:rPr sz="2420" spc="-19" dirty="0">
                <a:latin typeface="Calibri"/>
                <a:cs typeface="Calibri"/>
              </a:rPr>
              <a:t>ser</a:t>
            </a:r>
            <a:r>
              <a:rPr sz="2420" spc="-19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interpretada</a:t>
            </a:r>
            <a:r>
              <a:rPr sz="2420" spc="378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de</a:t>
            </a:r>
            <a:r>
              <a:rPr sz="2420" spc="382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varias</a:t>
            </a:r>
            <a:r>
              <a:rPr sz="2420" spc="385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formas</a:t>
            </a:r>
            <a:r>
              <a:rPr sz="2420" spc="382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por</a:t>
            </a:r>
            <a:r>
              <a:rPr sz="2420" spc="389" dirty="0">
                <a:latin typeface="Times New Roman"/>
                <a:cs typeface="Times New Roman"/>
              </a:rPr>
              <a:t> </a:t>
            </a:r>
            <a:r>
              <a:rPr sz="2420" spc="-8" dirty="0">
                <a:latin typeface="Calibri"/>
                <a:cs typeface="Calibri"/>
              </a:rPr>
              <a:t>diferentes</a:t>
            </a:r>
            <a:r>
              <a:rPr sz="2420" spc="-8" dirty="0">
                <a:latin typeface="Times New Roman"/>
                <a:cs typeface="Times New Roman"/>
              </a:rPr>
              <a:t> </a:t>
            </a:r>
            <a:r>
              <a:rPr sz="2420" spc="-8" dirty="0">
                <a:latin typeface="Calibri"/>
                <a:cs typeface="Calibri"/>
              </a:rPr>
              <a:t>personas.</a:t>
            </a:r>
            <a:endParaRPr sz="2420" dirty="0">
              <a:latin typeface="Calibri"/>
              <a:cs typeface="Calibri"/>
            </a:endParaRPr>
          </a:p>
          <a:p>
            <a:pPr marL="268460" marR="5283" indent="-259335" algn="just">
              <a:spcBef>
                <a:spcPts val="582"/>
              </a:spcBef>
              <a:buFont typeface="Arial"/>
              <a:buChar char="•"/>
              <a:tabLst>
                <a:tab pos="268940" algn="l"/>
              </a:tabLst>
            </a:pPr>
            <a:r>
              <a:rPr sz="2420" dirty="0">
                <a:latin typeface="Calibri"/>
                <a:cs typeface="Calibri"/>
              </a:rPr>
              <a:t>Verbosidad.</a:t>
            </a:r>
            <a:r>
              <a:rPr sz="2420" spc="212" dirty="0">
                <a:latin typeface="Times New Roman"/>
                <a:cs typeface="Times New Roman"/>
              </a:rPr>
              <a:t>  </a:t>
            </a:r>
            <a:r>
              <a:rPr sz="2420" dirty="0">
                <a:latin typeface="Calibri"/>
                <a:cs typeface="Calibri"/>
              </a:rPr>
              <a:t>Existen</a:t>
            </a:r>
            <a:r>
              <a:rPr sz="2420" spc="223" dirty="0">
                <a:latin typeface="Times New Roman"/>
                <a:cs typeface="Times New Roman"/>
              </a:rPr>
              <a:t>  </a:t>
            </a:r>
            <a:r>
              <a:rPr sz="2420" dirty="0">
                <a:latin typeface="Calibri"/>
                <a:cs typeface="Calibri"/>
              </a:rPr>
              <a:t>muchas</a:t>
            </a:r>
            <a:r>
              <a:rPr sz="2420" spc="223" dirty="0">
                <a:latin typeface="Times New Roman"/>
                <a:cs typeface="Times New Roman"/>
              </a:rPr>
              <a:t>  </a:t>
            </a:r>
            <a:r>
              <a:rPr sz="2420" dirty="0">
                <a:latin typeface="Calibri"/>
                <a:cs typeface="Calibri"/>
              </a:rPr>
              <a:t>palabras</a:t>
            </a:r>
            <a:r>
              <a:rPr sz="2420" spc="219" dirty="0">
                <a:latin typeface="Times New Roman"/>
                <a:cs typeface="Times New Roman"/>
              </a:rPr>
              <a:t>  </a:t>
            </a:r>
            <a:r>
              <a:rPr sz="2420" spc="-15" dirty="0">
                <a:latin typeface="Calibri"/>
                <a:cs typeface="Calibri"/>
              </a:rPr>
              <a:t>para</a:t>
            </a:r>
            <a:r>
              <a:rPr sz="2420" spc="-15" dirty="0">
                <a:latin typeface="Times New Roman"/>
                <a:cs typeface="Times New Roman"/>
              </a:rPr>
              <a:t> </a:t>
            </a:r>
            <a:r>
              <a:rPr sz="2420" spc="-8" dirty="0">
                <a:latin typeface="Calibri"/>
                <a:cs typeface="Calibri"/>
              </a:rPr>
              <a:t>expresar</a:t>
            </a:r>
            <a:r>
              <a:rPr sz="2420" spc="-91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una</a:t>
            </a:r>
            <a:r>
              <a:rPr sz="2420" spc="-53" dirty="0">
                <a:latin typeface="Times New Roman"/>
                <a:cs typeface="Times New Roman"/>
              </a:rPr>
              <a:t> </a:t>
            </a:r>
            <a:r>
              <a:rPr sz="2420" spc="-8" dirty="0">
                <a:latin typeface="Calibri"/>
                <a:cs typeface="Calibri"/>
              </a:rPr>
              <a:t>solución.</a:t>
            </a:r>
            <a:endParaRPr sz="242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3493" y="309170"/>
            <a:ext cx="6244507" cy="727830"/>
          </a:xfrm>
          <a:prstGeom prst="rect">
            <a:avLst/>
          </a:prstGeom>
        </p:spPr>
        <p:txBody>
          <a:bodyPr vert="horz" wrap="square" lIns="0" tIns="213616" rIns="0" bIns="0" rtlCol="0">
            <a:spAutoFit/>
          </a:bodyPr>
          <a:lstStyle/>
          <a:p>
            <a:pPr marL="138312">
              <a:spcBef>
                <a:spcPts val="76"/>
              </a:spcBef>
            </a:pPr>
            <a:r>
              <a:rPr dirty="0"/>
              <a:t>Fases</a:t>
            </a:r>
            <a:r>
              <a:rPr spc="-113" dirty="0">
                <a:latin typeface="Times New Roman"/>
                <a:cs typeface="Times New Roman"/>
              </a:rPr>
              <a:t> </a:t>
            </a:r>
            <a:r>
              <a:rPr dirty="0"/>
              <a:t>en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la</a:t>
            </a:r>
            <a:r>
              <a:rPr spc="-86" dirty="0">
                <a:latin typeface="Times New Roman"/>
                <a:cs typeface="Times New Roman"/>
              </a:rPr>
              <a:t> </a:t>
            </a:r>
            <a:r>
              <a:rPr dirty="0"/>
              <a:t>solución</a:t>
            </a:r>
            <a:r>
              <a:rPr spc="-98" dirty="0">
                <a:latin typeface="Times New Roman"/>
                <a:cs typeface="Times New Roman"/>
              </a:rPr>
              <a:t> </a:t>
            </a:r>
            <a:r>
              <a:rPr dirty="0"/>
              <a:t>de</a:t>
            </a:r>
            <a:r>
              <a:rPr spc="-98" dirty="0">
                <a:latin typeface="Times New Roman"/>
                <a:cs typeface="Times New Roman"/>
              </a:rPr>
              <a:t> </a:t>
            </a:r>
            <a:r>
              <a:rPr spc="-8" dirty="0"/>
              <a:t>problemas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1445" y="1848855"/>
            <a:ext cx="4610420" cy="905659"/>
          </a:xfrm>
          <a:prstGeom prst="rect">
            <a:avLst/>
          </a:prstGeom>
        </p:spPr>
        <p:txBody>
          <a:bodyPr vert="horz" wrap="square" lIns="0" tIns="83084" rIns="0" bIns="0" rtlCol="0">
            <a:spAutoFit/>
          </a:bodyPr>
          <a:lstStyle/>
          <a:p>
            <a:pPr marL="398608" indent="-389482">
              <a:spcBef>
                <a:spcPts val="654"/>
              </a:spcBef>
              <a:buAutoNum type="arabicPeriod"/>
              <a:tabLst>
                <a:tab pos="398608" algn="l"/>
                <a:tab pos="399568" algn="l"/>
              </a:tabLst>
            </a:pPr>
            <a:r>
              <a:rPr sz="2420" dirty="0">
                <a:latin typeface="Calibri"/>
                <a:cs typeface="Calibri"/>
              </a:rPr>
              <a:t>Definición</a:t>
            </a:r>
            <a:r>
              <a:rPr sz="2420" spc="-68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o</a:t>
            </a:r>
            <a:r>
              <a:rPr sz="2420" spc="-79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análisis</a:t>
            </a:r>
            <a:r>
              <a:rPr sz="2420" spc="-57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del</a:t>
            </a:r>
            <a:r>
              <a:rPr sz="2420" spc="-72" dirty="0">
                <a:latin typeface="Times New Roman"/>
                <a:cs typeface="Times New Roman"/>
              </a:rPr>
              <a:t> </a:t>
            </a:r>
            <a:r>
              <a:rPr sz="2420" spc="-8" dirty="0">
                <a:latin typeface="Calibri"/>
                <a:cs typeface="Calibri"/>
              </a:rPr>
              <a:t>problema</a:t>
            </a:r>
            <a:endParaRPr sz="2420" dirty="0">
              <a:latin typeface="Calibri"/>
              <a:cs typeface="Calibri"/>
            </a:endParaRPr>
          </a:p>
          <a:p>
            <a:pPr marL="398608" indent="-389482">
              <a:spcBef>
                <a:spcPts val="582"/>
              </a:spcBef>
              <a:buAutoNum type="arabicPeriod"/>
              <a:tabLst>
                <a:tab pos="398608" algn="l"/>
                <a:tab pos="399568" algn="l"/>
              </a:tabLst>
            </a:pPr>
            <a:r>
              <a:rPr sz="2420" dirty="0">
                <a:latin typeface="Calibri"/>
                <a:cs typeface="Calibri"/>
              </a:rPr>
              <a:t>Diseño</a:t>
            </a:r>
            <a:r>
              <a:rPr sz="2420" spc="-64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del</a:t>
            </a:r>
            <a:r>
              <a:rPr sz="2420" spc="-64" dirty="0">
                <a:latin typeface="Times New Roman"/>
                <a:cs typeface="Times New Roman"/>
              </a:rPr>
              <a:t> </a:t>
            </a:r>
            <a:r>
              <a:rPr sz="2420" spc="-8" dirty="0">
                <a:latin typeface="Calibri"/>
                <a:cs typeface="Calibri"/>
              </a:rPr>
              <a:t>algoritmo</a:t>
            </a:r>
            <a:endParaRPr sz="242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1446" y="2807361"/>
            <a:ext cx="6470437" cy="1203872"/>
          </a:xfrm>
          <a:prstGeom prst="rect">
            <a:avLst/>
          </a:prstGeom>
        </p:spPr>
        <p:txBody>
          <a:bodyPr vert="horz" wrap="square" lIns="0" tIns="9605" rIns="0" bIns="0" rtlCol="0">
            <a:spAutoFit/>
          </a:bodyPr>
          <a:lstStyle/>
          <a:p>
            <a:pPr marL="398608" marR="3842" indent="-389482">
              <a:spcBef>
                <a:spcPts val="76"/>
              </a:spcBef>
              <a:buAutoNum type="arabicPeriod" startAt="3"/>
              <a:tabLst>
                <a:tab pos="398608" algn="l"/>
                <a:tab pos="399568" algn="l"/>
                <a:tab pos="2468007" algn="l"/>
                <a:tab pos="2987638" algn="l"/>
                <a:tab pos="4336182" algn="l"/>
                <a:tab pos="4788097" algn="l"/>
                <a:tab pos="5247697" algn="l"/>
              </a:tabLst>
            </a:pPr>
            <a:r>
              <a:rPr sz="2420" spc="-8" dirty="0">
                <a:latin typeface="Calibri"/>
                <a:cs typeface="Calibri"/>
              </a:rPr>
              <a:t>Transformación</a:t>
            </a:r>
            <a:r>
              <a:rPr sz="2420" dirty="0">
                <a:latin typeface="Times New Roman"/>
                <a:cs typeface="Times New Roman"/>
              </a:rPr>
              <a:t>	</a:t>
            </a:r>
            <a:r>
              <a:rPr sz="2420" spc="-19" dirty="0">
                <a:latin typeface="Calibri"/>
                <a:cs typeface="Calibri"/>
              </a:rPr>
              <a:t>del</a:t>
            </a:r>
            <a:r>
              <a:rPr sz="2420" dirty="0">
                <a:latin typeface="Times New Roman"/>
                <a:cs typeface="Times New Roman"/>
              </a:rPr>
              <a:t>	</a:t>
            </a:r>
            <a:r>
              <a:rPr sz="2420" spc="-8" dirty="0">
                <a:latin typeface="Calibri"/>
                <a:cs typeface="Calibri"/>
              </a:rPr>
              <a:t>algoritmo</a:t>
            </a:r>
            <a:r>
              <a:rPr sz="2420" dirty="0">
                <a:latin typeface="Times New Roman"/>
                <a:cs typeface="Times New Roman"/>
              </a:rPr>
              <a:t>	</a:t>
            </a:r>
            <a:r>
              <a:rPr sz="2420" spc="-19" dirty="0">
                <a:latin typeface="Calibri"/>
                <a:cs typeface="Calibri"/>
              </a:rPr>
              <a:t>en</a:t>
            </a:r>
            <a:r>
              <a:rPr sz="2420" dirty="0">
                <a:latin typeface="Times New Roman"/>
                <a:cs typeface="Times New Roman"/>
              </a:rPr>
              <a:t>	</a:t>
            </a:r>
            <a:r>
              <a:rPr sz="2420" spc="-19" dirty="0">
                <a:latin typeface="Calibri"/>
                <a:cs typeface="Calibri"/>
              </a:rPr>
              <a:t>un</a:t>
            </a:r>
            <a:r>
              <a:rPr sz="2420" dirty="0">
                <a:latin typeface="Times New Roman"/>
                <a:cs typeface="Times New Roman"/>
              </a:rPr>
              <a:t>	</a:t>
            </a:r>
            <a:r>
              <a:rPr sz="2420" spc="-19" dirty="0">
                <a:latin typeface="Calibri"/>
                <a:cs typeface="Calibri"/>
              </a:rPr>
              <a:t>programa</a:t>
            </a:r>
            <a:r>
              <a:rPr sz="2420" spc="-19" dirty="0">
                <a:latin typeface="Times New Roman"/>
                <a:cs typeface="Times New Roman"/>
              </a:rPr>
              <a:t> </a:t>
            </a:r>
            <a:r>
              <a:rPr sz="2420" spc="-8" dirty="0">
                <a:latin typeface="Calibri"/>
                <a:cs typeface="Calibri"/>
              </a:rPr>
              <a:t>(Codificación)</a:t>
            </a:r>
            <a:endParaRPr sz="2420" dirty="0">
              <a:latin typeface="Calibri"/>
              <a:cs typeface="Calibri"/>
            </a:endParaRPr>
          </a:p>
          <a:p>
            <a:pPr marL="398608" indent="-389482">
              <a:spcBef>
                <a:spcPts val="582"/>
              </a:spcBef>
              <a:buAutoNum type="arabicPeriod" startAt="3"/>
              <a:tabLst>
                <a:tab pos="398608" algn="l"/>
                <a:tab pos="399568" algn="l"/>
              </a:tabLst>
            </a:pPr>
            <a:r>
              <a:rPr sz="2420" dirty="0">
                <a:latin typeface="Calibri"/>
                <a:cs typeface="Calibri"/>
              </a:rPr>
              <a:t>Ejecución</a:t>
            </a:r>
            <a:r>
              <a:rPr sz="2420" spc="-86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y</a:t>
            </a:r>
            <a:r>
              <a:rPr sz="2420" spc="-76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validación</a:t>
            </a:r>
            <a:r>
              <a:rPr sz="2420" spc="-61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del</a:t>
            </a:r>
            <a:r>
              <a:rPr sz="2420" spc="-72" dirty="0">
                <a:latin typeface="Times New Roman"/>
                <a:cs typeface="Times New Roman"/>
              </a:rPr>
              <a:t> </a:t>
            </a:r>
            <a:r>
              <a:rPr sz="2420" spc="-8" dirty="0">
                <a:latin typeface="Calibri"/>
                <a:cs typeface="Calibri"/>
              </a:rPr>
              <a:t>programa</a:t>
            </a:r>
            <a:endParaRPr sz="242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7466" y="1727370"/>
            <a:ext cx="1892193" cy="847364"/>
          </a:xfrm>
          <a:prstGeom prst="rect">
            <a:avLst/>
          </a:prstGeom>
        </p:spPr>
        <p:txBody>
          <a:bodyPr vert="horz" wrap="square" lIns="0" tIns="9605" rIns="0" bIns="0" rtlCol="0">
            <a:spAutoFit/>
          </a:bodyPr>
          <a:lstStyle/>
          <a:p>
            <a:pPr marL="9605">
              <a:spcBef>
                <a:spcPts val="76"/>
              </a:spcBef>
            </a:pPr>
            <a:r>
              <a:rPr sz="1361" dirty="0">
                <a:latin typeface="Calibri"/>
                <a:cs typeface="Calibri"/>
              </a:rPr>
              <a:t>-Entender</a:t>
            </a:r>
            <a:r>
              <a:rPr sz="1361" spc="-42" dirty="0">
                <a:latin typeface="Times New Roman"/>
                <a:cs typeface="Times New Roman"/>
              </a:rPr>
              <a:t> </a:t>
            </a:r>
            <a:r>
              <a:rPr sz="1361" dirty="0">
                <a:latin typeface="Calibri"/>
                <a:cs typeface="Calibri"/>
              </a:rPr>
              <a:t>el</a:t>
            </a:r>
            <a:r>
              <a:rPr sz="1361" spc="-42" dirty="0">
                <a:latin typeface="Times New Roman"/>
                <a:cs typeface="Times New Roman"/>
              </a:rPr>
              <a:t> </a:t>
            </a:r>
            <a:r>
              <a:rPr sz="1361" spc="-8" dirty="0">
                <a:latin typeface="Calibri"/>
                <a:cs typeface="Calibri"/>
              </a:rPr>
              <a:t>problema</a:t>
            </a:r>
            <a:endParaRPr sz="1361" dirty="0">
              <a:latin typeface="Calibri"/>
              <a:cs typeface="Calibri"/>
            </a:endParaRPr>
          </a:p>
          <a:p>
            <a:pPr marL="9605"/>
            <a:r>
              <a:rPr sz="1361" dirty="0">
                <a:latin typeface="Calibri"/>
                <a:cs typeface="Calibri"/>
              </a:rPr>
              <a:t>-Determinar</a:t>
            </a:r>
            <a:r>
              <a:rPr sz="1361" spc="-57" dirty="0">
                <a:latin typeface="Times New Roman"/>
                <a:cs typeface="Times New Roman"/>
              </a:rPr>
              <a:t> </a:t>
            </a:r>
            <a:r>
              <a:rPr sz="1361" dirty="0">
                <a:latin typeface="Calibri"/>
                <a:cs typeface="Calibri"/>
              </a:rPr>
              <a:t>datos</a:t>
            </a:r>
            <a:r>
              <a:rPr sz="1361" spc="-72" dirty="0">
                <a:latin typeface="Times New Roman"/>
                <a:cs typeface="Times New Roman"/>
              </a:rPr>
              <a:t> </a:t>
            </a:r>
            <a:r>
              <a:rPr sz="1361" spc="-8" dirty="0">
                <a:latin typeface="Calibri"/>
                <a:cs typeface="Calibri"/>
              </a:rPr>
              <a:t>entrada</a:t>
            </a:r>
            <a:endParaRPr sz="1361" dirty="0">
              <a:latin typeface="Calibri"/>
              <a:cs typeface="Calibri"/>
            </a:endParaRPr>
          </a:p>
          <a:p>
            <a:pPr marL="9605"/>
            <a:r>
              <a:rPr sz="1361" dirty="0">
                <a:latin typeface="Calibri"/>
                <a:cs typeface="Calibri"/>
              </a:rPr>
              <a:t>-</a:t>
            </a:r>
            <a:r>
              <a:rPr sz="1361" spc="-8" dirty="0">
                <a:latin typeface="Calibri"/>
                <a:cs typeface="Calibri"/>
              </a:rPr>
              <a:t>Proceso</a:t>
            </a:r>
            <a:endParaRPr sz="1361" dirty="0">
              <a:latin typeface="Calibri"/>
              <a:cs typeface="Calibri"/>
            </a:endParaRPr>
          </a:p>
          <a:p>
            <a:pPr marL="9605"/>
            <a:r>
              <a:rPr sz="1361" dirty="0">
                <a:latin typeface="Calibri"/>
                <a:cs typeface="Calibri"/>
              </a:rPr>
              <a:t>-Determinar</a:t>
            </a:r>
            <a:r>
              <a:rPr sz="1361" spc="-57" dirty="0">
                <a:latin typeface="Times New Roman"/>
                <a:cs typeface="Times New Roman"/>
              </a:rPr>
              <a:t> </a:t>
            </a:r>
            <a:r>
              <a:rPr sz="1361" dirty="0">
                <a:latin typeface="Calibri"/>
                <a:cs typeface="Calibri"/>
              </a:rPr>
              <a:t>datos</a:t>
            </a:r>
            <a:r>
              <a:rPr sz="1361" spc="-72" dirty="0">
                <a:latin typeface="Times New Roman"/>
                <a:cs typeface="Times New Roman"/>
              </a:rPr>
              <a:t> </a:t>
            </a:r>
            <a:r>
              <a:rPr sz="1361" spc="-8" dirty="0">
                <a:latin typeface="Calibri"/>
                <a:cs typeface="Calibri"/>
              </a:rPr>
              <a:t>salida</a:t>
            </a:r>
            <a:endParaRPr sz="1361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38446" y="1710466"/>
            <a:ext cx="329933" cy="933610"/>
          </a:xfrm>
          <a:custGeom>
            <a:avLst/>
            <a:gdLst/>
            <a:ahLst/>
            <a:cxnLst/>
            <a:rect l="l" t="t" r="r" b="b"/>
            <a:pathLst>
              <a:path w="436245" h="1234439">
                <a:moveTo>
                  <a:pt x="108204" y="617220"/>
                </a:moveTo>
                <a:lnTo>
                  <a:pt x="68580" y="614172"/>
                </a:lnTo>
                <a:lnTo>
                  <a:pt x="47244" y="612648"/>
                </a:lnTo>
                <a:lnTo>
                  <a:pt x="1524" y="612648"/>
                </a:lnTo>
                <a:lnTo>
                  <a:pt x="0" y="614172"/>
                </a:lnTo>
                <a:lnTo>
                  <a:pt x="0" y="620268"/>
                </a:lnTo>
                <a:lnTo>
                  <a:pt x="1524" y="621792"/>
                </a:lnTo>
                <a:lnTo>
                  <a:pt x="47244" y="621792"/>
                </a:lnTo>
                <a:lnTo>
                  <a:pt x="68580" y="620268"/>
                </a:lnTo>
                <a:lnTo>
                  <a:pt x="108204" y="617220"/>
                </a:lnTo>
                <a:close/>
              </a:path>
              <a:path w="436245" h="1234439">
                <a:moveTo>
                  <a:pt x="213360" y="583692"/>
                </a:moveTo>
                <a:lnTo>
                  <a:pt x="208788" y="586740"/>
                </a:lnTo>
                <a:lnTo>
                  <a:pt x="201168" y="591312"/>
                </a:lnTo>
                <a:lnTo>
                  <a:pt x="193548" y="594360"/>
                </a:lnTo>
                <a:lnTo>
                  <a:pt x="182880" y="595884"/>
                </a:lnTo>
                <a:lnTo>
                  <a:pt x="170688" y="598932"/>
                </a:lnTo>
                <a:lnTo>
                  <a:pt x="156972" y="601980"/>
                </a:lnTo>
                <a:lnTo>
                  <a:pt x="141732" y="603504"/>
                </a:lnTo>
                <a:lnTo>
                  <a:pt x="124968" y="606552"/>
                </a:lnTo>
                <a:lnTo>
                  <a:pt x="88392" y="609600"/>
                </a:lnTo>
                <a:lnTo>
                  <a:pt x="68580" y="611124"/>
                </a:lnTo>
                <a:lnTo>
                  <a:pt x="47244" y="611124"/>
                </a:lnTo>
                <a:lnTo>
                  <a:pt x="25908" y="612648"/>
                </a:lnTo>
                <a:lnTo>
                  <a:pt x="47244" y="612648"/>
                </a:lnTo>
                <a:lnTo>
                  <a:pt x="68580" y="614172"/>
                </a:lnTo>
                <a:lnTo>
                  <a:pt x="108204" y="617220"/>
                </a:lnTo>
                <a:lnTo>
                  <a:pt x="141732" y="614172"/>
                </a:lnTo>
                <a:lnTo>
                  <a:pt x="172212" y="608076"/>
                </a:lnTo>
                <a:lnTo>
                  <a:pt x="184404" y="606552"/>
                </a:lnTo>
                <a:lnTo>
                  <a:pt x="195072" y="603504"/>
                </a:lnTo>
                <a:lnTo>
                  <a:pt x="204216" y="598932"/>
                </a:lnTo>
                <a:lnTo>
                  <a:pt x="211836" y="595884"/>
                </a:lnTo>
                <a:lnTo>
                  <a:pt x="211836" y="585216"/>
                </a:lnTo>
                <a:lnTo>
                  <a:pt x="213360" y="583692"/>
                </a:lnTo>
                <a:close/>
              </a:path>
              <a:path w="436245" h="1234439">
                <a:moveTo>
                  <a:pt x="227990" y="1196949"/>
                </a:moveTo>
                <a:lnTo>
                  <a:pt x="225552" y="1193292"/>
                </a:lnTo>
                <a:lnTo>
                  <a:pt x="225552" y="1194816"/>
                </a:lnTo>
                <a:lnTo>
                  <a:pt x="224028" y="1191768"/>
                </a:lnTo>
                <a:lnTo>
                  <a:pt x="224028" y="647700"/>
                </a:lnTo>
                <a:lnTo>
                  <a:pt x="219456" y="643128"/>
                </a:lnTo>
                <a:lnTo>
                  <a:pt x="219456" y="641604"/>
                </a:lnTo>
                <a:lnTo>
                  <a:pt x="217932" y="641604"/>
                </a:lnTo>
                <a:lnTo>
                  <a:pt x="213360" y="638556"/>
                </a:lnTo>
                <a:lnTo>
                  <a:pt x="205740" y="635508"/>
                </a:lnTo>
                <a:lnTo>
                  <a:pt x="195072" y="630936"/>
                </a:lnTo>
                <a:lnTo>
                  <a:pt x="184404" y="627888"/>
                </a:lnTo>
                <a:lnTo>
                  <a:pt x="172212" y="624840"/>
                </a:lnTo>
                <a:lnTo>
                  <a:pt x="158496" y="623316"/>
                </a:lnTo>
                <a:lnTo>
                  <a:pt x="141732" y="620268"/>
                </a:lnTo>
                <a:lnTo>
                  <a:pt x="108204" y="617220"/>
                </a:lnTo>
                <a:lnTo>
                  <a:pt x="68580" y="620268"/>
                </a:lnTo>
                <a:lnTo>
                  <a:pt x="47244" y="621792"/>
                </a:lnTo>
                <a:lnTo>
                  <a:pt x="25908" y="621792"/>
                </a:lnTo>
                <a:lnTo>
                  <a:pt x="47244" y="623316"/>
                </a:lnTo>
                <a:lnTo>
                  <a:pt x="68580" y="623316"/>
                </a:lnTo>
                <a:lnTo>
                  <a:pt x="88392" y="624840"/>
                </a:lnTo>
                <a:lnTo>
                  <a:pt x="124968" y="627888"/>
                </a:lnTo>
                <a:lnTo>
                  <a:pt x="140208" y="629412"/>
                </a:lnTo>
                <a:lnTo>
                  <a:pt x="155448" y="632460"/>
                </a:lnTo>
                <a:lnTo>
                  <a:pt x="169164" y="635508"/>
                </a:lnTo>
                <a:lnTo>
                  <a:pt x="181356" y="637032"/>
                </a:lnTo>
                <a:lnTo>
                  <a:pt x="192024" y="640080"/>
                </a:lnTo>
                <a:lnTo>
                  <a:pt x="201168" y="643128"/>
                </a:lnTo>
                <a:lnTo>
                  <a:pt x="213360" y="649224"/>
                </a:lnTo>
                <a:lnTo>
                  <a:pt x="213360" y="650748"/>
                </a:lnTo>
                <a:lnTo>
                  <a:pt x="214884" y="652272"/>
                </a:lnTo>
                <a:lnTo>
                  <a:pt x="214884" y="1194816"/>
                </a:lnTo>
                <a:lnTo>
                  <a:pt x="216408" y="1197864"/>
                </a:lnTo>
                <a:lnTo>
                  <a:pt x="216408" y="1199388"/>
                </a:lnTo>
                <a:lnTo>
                  <a:pt x="217932" y="1199388"/>
                </a:lnTo>
                <a:lnTo>
                  <a:pt x="220980" y="1203960"/>
                </a:lnTo>
                <a:lnTo>
                  <a:pt x="222504" y="1203960"/>
                </a:lnTo>
                <a:lnTo>
                  <a:pt x="227076" y="1207389"/>
                </a:lnTo>
                <a:lnTo>
                  <a:pt x="227076" y="1196340"/>
                </a:lnTo>
                <a:lnTo>
                  <a:pt x="227990" y="1196949"/>
                </a:lnTo>
                <a:close/>
              </a:path>
              <a:path w="436245" h="1234439">
                <a:moveTo>
                  <a:pt x="435864" y="9144"/>
                </a:moveTo>
                <a:lnTo>
                  <a:pt x="435864" y="0"/>
                </a:lnTo>
                <a:lnTo>
                  <a:pt x="414528" y="0"/>
                </a:lnTo>
                <a:lnTo>
                  <a:pt x="393192" y="1524"/>
                </a:lnTo>
                <a:lnTo>
                  <a:pt x="371856" y="1524"/>
                </a:lnTo>
                <a:lnTo>
                  <a:pt x="332232" y="4572"/>
                </a:lnTo>
                <a:lnTo>
                  <a:pt x="315468" y="6096"/>
                </a:lnTo>
                <a:lnTo>
                  <a:pt x="298704" y="9144"/>
                </a:lnTo>
                <a:lnTo>
                  <a:pt x="281940" y="10668"/>
                </a:lnTo>
                <a:lnTo>
                  <a:pt x="234696" y="22860"/>
                </a:lnTo>
                <a:lnTo>
                  <a:pt x="222504" y="30480"/>
                </a:lnTo>
                <a:lnTo>
                  <a:pt x="220980" y="30480"/>
                </a:lnTo>
                <a:lnTo>
                  <a:pt x="217932" y="33528"/>
                </a:lnTo>
                <a:lnTo>
                  <a:pt x="217932" y="35052"/>
                </a:lnTo>
                <a:lnTo>
                  <a:pt x="216408" y="35052"/>
                </a:lnTo>
                <a:lnTo>
                  <a:pt x="216408" y="36576"/>
                </a:lnTo>
                <a:lnTo>
                  <a:pt x="214884" y="39624"/>
                </a:lnTo>
                <a:lnTo>
                  <a:pt x="214884" y="582168"/>
                </a:lnTo>
                <a:lnTo>
                  <a:pt x="211836" y="585216"/>
                </a:lnTo>
                <a:lnTo>
                  <a:pt x="211836" y="595884"/>
                </a:lnTo>
                <a:lnTo>
                  <a:pt x="217932" y="592836"/>
                </a:lnTo>
                <a:lnTo>
                  <a:pt x="219456" y="592836"/>
                </a:lnTo>
                <a:lnTo>
                  <a:pt x="219456" y="591312"/>
                </a:lnTo>
                <a:lnTo>
                  <a:pt x="222504" y="588264"/>
                </a:lnTo>
                <a:lnTo>
                  <a:pt x="222504" y="586740"/>
                </a:lnTo>
                <a:lnTo>
                  <a:pt x="224028" y="586740"/>
                </a:lnTo>
                <a:lnTo>
                  <a:pt x="224028" y="42672"/>
                </a:lnTo>
                <a:lnTo>
                  <a:pt x="225552" y="38100"/>
                </a:lnTo>
                <a:lnTo>
                  <a:pt x="225552" y="41148"/>
                </a:lnTo>
                <a:lnTo>
                  <a:pt x="227076" y="38862"/>
                </a:lnTo>
                <a:lnTo>
                  <a:pt x="227076" y="38100"/>
                </a:lnTo>
                <a:lnTo>
                  <a:pt x="228600" y="36576"/>
                </a:lnTo>
                <a:lnTo>
                  <a:pt x="228600" y="37338"/>
                </a:lnTo>
                <a:lnTo>
                  <a:pt x="239268" y="32004"/>
                </a:lnTo>
                <a:lnTo>
                  <a:pt x="257556" y="25908"/>
                </a:lnTo>
                <a:lnTo>
                  <a:pt x="284988" y="19812"/>
                </a:lnTo>
                <a:lnTo>
                  <a:pt x="300228" y="18288"/>
                </a:lnTo>
                <a:lnTo>
                  <a:pt x="315468" y="15240"/>
                </a:lnTo>
                <a:lnTo>
                  <a:pt x="352044" y="12192"/>
                </a:lnTo>
                <a:lnTo>
                  <a:pt x="371856" y="10668"/>
                </a:lnTo>
                <a:lnTo>
                  <a:pt x="414528" y="10668"/>
                </a:lnTo>
                <a:lnTo>
                  <a:pt x="435864" y="9144"/>
                </a:lnTo>
                <a:close/>
              </a:path>
              <a:path w="436245" h="1234439">
                <a:moveTo>
                  <a:pt x="213360" y="650748"/>
                </a:moveTo>
                <a:lnTo>
                  <a:pt x="213360" y="649224"/>
                </a:lnTo>
                <a:lnTo>
                  <a:pt x="211836" y="649224"/>
                </a:lnTo>
                <a:lnTo>
                  <a:pt x="213360" y="650748"/>
                </a:lnTo>
                <a:close/>
              </a:path>
              <a:path w="436245" h="1234439">
                <a:moveTo>
                  <a:pt x="225552" y="582168"/>
                </a:moveTo>
                <a:lnTo>
                  <a:pt x="225552" y="41148"/>
                </a:lnTo>
                <a:lnTo>
                  <a:pt x="224028" y="42672"/>
                </a:lnTo>
                <a:lnTo>
                  <a:pt x="224028" y="582168"/>
                </a:lnTo>
                <a:lnTo>
                  <a:pt x="225552" y="582168"/>
                </a:lnTo>
                <a:close/>
              </a:path>
              <a:path w="436245" h="1234439">
                <a:moveTo>
                  <a:pt x="225552" y="1193292"/>
                </a:moveTo>
                <a:lnTo>
                  <a:pt x="225552" y="652272"/>
                </a:lnTo>
                <a:lnTo>
                  <a:pt x="224028" y="652272"/>
                </a:lnTo>
                <a:lnTo>
                  <a:pt x="224028" y="1191768"/>
                </a:lnTo>
                <a:lnTo>
                  <a:pt x="225552" y="1193292"/>
                </a:lnTo>
                <a:close/>
              </a:path>
              <a:path w="436245" h="1234439">
                <a:moveTo>
                  <a:pt x="228600" y="36576"/>
                </a:moveTo>
                <a:lnTo>
                  <a:pt x="227076" y="38100"/>
                </a:lnTo>
                <a:lnTo>
                  <a:pt x="227838" y="37719"/>
                </a:lnTo>
                <a:lnTo>
                  <a:pt x="228600" y="36576"/>
                </a:lnTo>
                <a:close/>
              </a:path>
              <a:path w="436245" h="1234439">
                <a:moveTo>
                  <a:pt x="227838" y="37719"/>
                </a:moveTo>
                <a:lnTo>
                  <a:pt x="227076" y="38100"/>
                </a:lnTo>
                <a:lnTo>
                  <a:pt x="227076" y="38862"/>
                </a:lnTo>
                <a:lnTo>
                  <a:pt x="227838" y="37719"/>
                </a:lnTo>
                <a:close/>
              </a:path>
              <a:path w="436245" h="1234439">
                <a:moveTo>
                  <a:pt x="228600" y="1197864"/>
                </a:moveTo>
                <a:lnTo>
                  <a:pt x="227990" y="1196949"/>
                </a:lnTo>
                <a:lnTo>
                  <a:pt x="227076" y="1196340"/>
                </a:lnTo>
                <a:lnTo>
                  <a:pt x="228600" y="1197864"/>
                </a:lnTo>
                <a:close/>
              </a:path>
              <a:path w="436245" h="1234439">
                <a:moveTo>
                  <a:pt x="228600" y="1208532"/>
                </a:moveTo>
                <a:lnTo>
                  <a:pt x="228600" y="1197864"/>
                </a:lnTo>
                <a:lnTo>
                  <a:pt x="227076" y="1196340"/>
                </a:lnTo>
                <a:lnTo>
                  <a:pt x="227076" y="1207389"/>
                </a:lnTo>
                <a:lnTo>
                  <a:pt x="228600" y="1208532"/>
                </a:lnTo>
                <a:close/>
              </a:path>
              <a:path w="436245" h="1234439">
                <a:moveTo>
                  <a:pt x="228600" y="37338"/>
                </a:moveTo>
                <a:lnTo>
                  <a:pt x="228600" y="36576"/>
                </a:lnTo>
                <a:lnTo>
                  <a:pt x="227838" y="37719"/>
                </a:lnTo>
                <a:lnTo>
                  <a:pt x="228600" y="37338"/>
                </a:lnTo>
                <a:close/>
              </a:path>
              <a:path w="436245" h="1234439">
                <a:moveTo>
                  <a:pt x="435864" y="1234440"/>
                </a:moveTo>
                <a:lnTo>
                  <a:pt x="435864" y="1223772"/>
                </a:lnTo>
                <a:lnTo>
                  <a:pt x="393192" y="1223772"/>
                </a:lnTo>
                <a:lnTo>
                  <a:pt x="371856" y="1222248"/>
                </a:lnTo>
                <a:lnTo>
                  <a:pt x="352044" y="1222248"/>
                </a:lnTo>
                <a:lnTo>
                  <a:pt x="333756" y="1220724"/>
                </a:lnTo>
                <a:lnTo>
                  <a:pt x="315468" y="1217676"/>
                </a:lnTo>
                <a:lnTo>
                  <a:pt x="298704" y="1216152"/>
                </a:lnTo>
                <a:lnTo>
                  <a:pt x="257556" y="1208532"/>
                </a:lnTo>
                <a:lnTo>
                  <a:pt x="227990" y="1196949"/>
                </a:lnTo>
                <a:lnTo>
                  <a:pt x="228600" y="1197864"/>
                </a:lnTo>
                <a:lnTo>
                  <a:pt x="228600" y="1208532"/>
                </a:lnTo>
                <a:lnTo>
                  <a:pt x="236220" y="1211580"/>
                </a:lnTo>
                <a:lnTo>
                  <a:pt x="283464" y="1223772"/>
                </a:lnTo>
                <a:lnTo>
                  <a:pt x="298704" y="1225296"/>
                </a:lnTo>
                <a:lnTo>
                  <a:pt x="315468" y="1228344"/>
                </a:lnTo>
                <a:lnTo>
                  <a:pt x="332232" y="1229868"/>
                </a:lnTo>
                <a:lnTo>
                  <a:pt x="371856" y="1232916"/>
                </a:lnTo>
                <a:lnTo>
                  <a:pt x="393192" y="1232916"/>
                </a:lnTo>
                <a:lnTo>
                  <a:pt x="414528" y="1234440"/>
                </a:lnTo>
                <a:lnTo>
                  <a:pt x="435864" y="123444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3493" y="309169"/>
            <a:ext cx="5220397" cy="940238"/>
          </a:xfrm>
          <a:prstGeom prst="rect">
            <a:avLst/>
          </a:prstGeom>
        </p:spPr>
        <p:txBody>
          <a:bodyPr vert="horz" wrap="square" lIns="0" tIns="9125" rIns="0" bIns="0" rtlCol="0">
            <a:spAutoFit/>
          </a:bodyPr>
          <a:lstStyle/>
          <a:p>
            <a:pPr marL="2224520" marR="3842" indent="-1732744">
              <a:spcBef>
                <a:spcPts val="72"/>
              </a:spcBef>
            </a:pPr>
            <a:r>
              <a:rPr sz="3025" spc="-23" dirty="0"/>
              <a:t>Herramientas</a:t>
            </a:r>
            <a:r>
              <a:rPr sz="3025" spc="-132" dirty="0">
                <a:latin typeface="Times New Roman"/>
                <a:cs typeface="Times New Roman"/>
              </a:rPr>
              <a:t> </a:t>
            </a:r>
            <a:r>
              <a:rPr sz="3025" spc="-8" dirty="0"/>
              <a:t>para</a:t>
            </a:r>
            <a:r>
              <a:rPr sz="3025" spc="-125" dirty="0">
                <a:latin typeface="Times New Roman"/>
                <a:cs typeface="Times New Roman"/>
              </a:rPr>
              <a:t> </a:t>
            </a:r>
            <a:r>
              <a:rPr sz="3025" dirty="0"/>
              <a:t>la</a:t>
            </a:r>
            <a:r>
              <a:rPr sz="3025" spc="-136" dirty="0">
                <a:latin typeface="Times New Roman"/>
                <a:cs typeface="Times New Roman"/>
              </a:rPr>
              <a:t> </a:t>
            </a:r>
            <a:r>
              <a:rPr sz="3025" spc="-8" dirty="0"/>
              <a:t>solución</a:t>
            </a:r>
            <a:r>
              <a:rPr sz="3025" spc="-129" dirty="0">
                <a:latin typeface="Times New Roman"/>
                <a:cs typeface="Times New Roman"/>
              </a:rPr>
              <a:t> </a:t>
            </a:r>
            <a:r>
              <a:rPr sz="3025" spc="-19" dirty="0"/>
              <a:t>de</a:t>
            </a:r>
            <a:r>
              <a:rPr sz="3025" spc="-19" dirty="0">
                <a:latin typeface="Times New Roman"/>
                <a:cs typeface="Times New Roman"/>
              </a:rPr>
              <a:t> </a:t>
            </a:r>
            <a:r>
              <a:rPr sz="3025" spc="-8" dirty="0"/>
              <a:t>problemas</a:t>
            </a:r>
            <a:endParaRPr sz="3025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1875" y="2186790"/>
            <a:ext cx="5664794" cy="134821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7047" y="571500"/>
            <a:ext cx="5711107" cy="727830"/>
          </a:xfrm>
          <a:prstGeom prst="rect">
            <a:avLst/>
          </a:prstGeom>
        </p:spPr>
        <p:txBody>
          <a:bodyPr vert="horz" wrap="square" lIns="0" tIns="213616" rIns="0" bIns="0" rtlCol="0">
            <a:spAutoFit/>
          </a:bodyPr>
          <a:lstStyle/>
          <a:p>
            <a:pPr marL="753993">
              <a:spcBef>
                <a:spcPts val="76"/>
              </a:spcBef>
            </a:pPr>
            <a:r>
              <a:rPr dirty="0"/>
              <a:t>Estructura</a:t>
            </a:r>
            <a:r>
              <a:rPr spc="-132" dirty="0">
                <a:latin typeface="Times New Roman"/>
                <a:cs typeface="Times New Roman"/>
              </a:rPr>
              <a:t> </a:t>
            </a:r>
            <a:r>
              <a:rPr dirty="0"/>
              <a:t>de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un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spc="-8" dirty="0"/>
              <a:t>algoritmo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7047" y="1444983"/>
            <a:ext cx="3822807" cy="3502001"/>
          </a:xfrm>
          <a:prstGeom prst="rect">
            <a:avLst/>
          </a:prstGeom>
        </p:spPr>
        <p:txBody>
          <a:bodyPr vert="horz" wrap="square" lIns="0" tIns="9605" rIns="0" bIns="0" rtlCol="0">
            <a:spAutoFit/>
          </a:bodyPr>
          <a:lstStyle/>
          <a:p>
            <a:pPr marL="9605" marR="1138194">
              <a:spcBef>
                <a:spcPts val="76"/>
              </a:spcBef>
            </a:pPr>
            <a:r>
              <a:rPr sz="1513" dirty="0">
                <a:solidFill>
                  <a:srgbClr val="0000FF"/>
                </a:solidFill>
                <a:latin typeface="Calibri"/>
                <a:cs typeface="Calibri"/>
              </a:rPr>
              <a:t>algoritmo</a:t>
            </a:r>
            <a:r>
              <a:rPr sz="1513" spc="-6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13" spc="-8" dirty="0">
                <a:latin typeface="Calibri"/>
                <a:cs typeface="Calibri"/>
              </a:rPr>
              <a:t>&lt;NombreDelAlgoritmo&gt;</a:t>
            </a:r>
            <a:r>
              <a:rPr sz="1513" spc="-8" dirty="0">
                <a:latin typeface="Times New Roman"/>
                <a:cs typeface="Times New Roman"/>
              </a:rPr>
              <a:t> </a:t>
            </a:r>
            <a:r>
              <a:rPr sz="1513" spc="-8" dirty="0">
                <a:solidFill>
                  <a:srgbClr val="0000FF"/>
                </a:solidFill>
                <a:latin typeface="Calibri"/>
                <a:cs typeface="Calibri"/>
              </a:rPr>
              <a:t>constantes</a:t>
            </a:r>
            <a:r>
              <a:rPr sz="1513" spc="-5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13" spc="-8" dirty="0">
                <a:solidFill>
                  <a:srgbClr val="007F00"/>
                </a:solidFill>
                <a:latin typeface="Calibri"/>
                <a:cs typeface="Calibri"/>
              </a:rPr>
              <a:t>[Opcional]</a:t>
            </a:r>
            <a:endParaRPr sz="1513" dirty="0">
              <a:latin typeface="Calibri"/>
              <a:cs typeface="Calibri"/>
            </a:endParaRPr>
          </a:p>
          <a:p>
            <a:pPr marL="700685"/>
            <a:r>
              <a:rPr sz="1513" spc="-8" dirty="0">
                <a:latin typeface="Calibri"/>
                <a:cs typeface="Calibri"/>
              </a:rPr>
              <a:t>&lt;TipoDeDato&gt;:</a:t>
            </a:r>
            <a:r>
              <a:rPr sz="1513" spc="-68" dirty="0">
                <a:latin typeface="Times New Roman"/>
                <a:cs typeface="Times New Roman"/>
              </a:rPr>
              <a:t> </a:t>
            </a:r>
            <a:r>
              <a:rPr sz="1513" dirty="0">
                <a:latin typeface="Calibri"/>
                <a:cs typeface="Calibri"/>
              </a:rPr>
              <a:t>Lista</a:t>
            </a:r>
            <a:r>
              <a:rPr sz="1513" spc="-42" dirty="0">
                <a:latin typeface="Times New Roman"/>
                <a:cs typeface="Times New Roman"/>
              </a:rPr>
              <a:t> </a:t>
            </a:r>
            <a:r>
              <a:rPr sz="1513" dirty="0">
                <a:latin typeface="Calibri"/>
                <a:cs typeface="Calibri"/>
              </a:rPr>
              <a:t>nombre</a:t>
            </a:r>
            <a:r>
              <a:rPr sz="1513" spc="-61" dirty="0">
                <a:latin typeface="Times New Roman"/>
                <a:cs typeface="Times New Roman"/>
              </a:rPr>
              <a:t> </a:t>
            </a:r>
            <a:r>
              <a:rPr sz="1513" spc="-8" dirty="0">
                <a:latin typeface="Calibri"/>
                <a:cs typeface="Calibri"/>
              </a:rPr>
              <a:t>constantes</a:t>
            </a:r>
            <a:endParaRPr sz="1513" dirty="0">
              <a:latin typeface="Calibri"/>
              <a:cs typeface="Calibri"/>
            </a:endParaRPr>
          </a:p>
          <a:p>
            <a:pPr marL="2083807"/>
            <a:r>
              <a:rPr sz="1513" dirty="0">
                <a:latin typeface="Calibri"/>
                <a:cs typeface="Calibri"/>
              </a:rPr>
              <a:t>⁞</a:t>
            </a:r>
          </a:p>
          <a:p>
            <a:pPr marL="9605" marR="3842" indent="691561"/>
            <a:r>
              <a:rPr sz="1513" spc="-8" dirty="0">
                <a:latin typeface="Calibri"/>
                <a:cs typeface="Calibri"/>
              </a:rPr>
              <a:t>&lt;TipoDeDato&gt;:</a:t>
            </a:r>
            <a:r>
              <a:rPr sz="1513" spc="-68" dirty="0">
                <a:latin typeface="Times New Roman"/>
                <a:cs typeface="Times New Roman"/>
              </a:rPr>
              <a:t> </a:t>
            </a:r>
            <a:r>
              <a:rPr sz="1513" dirty="0">
                <a:latin typeface="Calibri"/>
                <a:cs typeface="Calibri"/>
              </a:rPr>
              <a:t>Lista</a:t>
            </a:r>
            <a:r>
              <a:rPr sz="1513" spc="-42" dirty="0">
                <a:latin typeface="Times New Roman"/>
                <a:cs typeface="Times New Roman"/>
              </a:rPr>
              <a:t> </a:t>
            </a:r>
            <a:r>
              <a:rPr sz="1513" dirty="0">
                <a:latin typeface="Calibri"/>
                <a:cs typeface="Calibri"/>
              </a:rPr>
              <a:t>nombre</a:t>
            </a:r>
            <a:r>
              <a:rPr sz="1513" spc="-61" dirty="0">
                <a:latin typeface="Times New Roman"/>
                <a:cs typeface="Times New Roman"/>
              </a:rPr>
              <a:t> </a:t>
            </a:r>
            <a:r>
              <a:rPr sz="1513" spc="-8" dirty="0">
                <a:latin typeface="Calibri"/>
                <a:cs typeface="Calibri"/>
              </a:rPr>
              <a:t>constantes</a:t>
            </a:r>
            <a:r>
              <a:rPr sz="1513" spc="-8" dirty="0">
                <a:latin typeface="Times New Roman"/>
                <a:cs typeface="Times New Roman"/>
              </a:rPr>
              <a:t> </a:t>
            </a:r>
            <a:r>
              <a:rPr sz="1513" spc="-8" dirty="0">
                <a:solidFill>
                  <a:srgbClr val="0000FF"/>
                </a:solidFill>
                <a:latin typeface="Calibri"/>
                <a:cs typeface="Calibri"/>
              </a:rPr>
              <a:t>variables</a:t>
            </a:r>
            <a:endParaRPr sz="1513" dirty="0">
              <a:latin typeface="Calibri"/>
              <a:cs typeface="Calibri"/>
            </a:endParaRPr>
          </a:p>
          <a:p>
            <a:pPr marL="700685"/>
            <a:r>
              <a:rPr sz="1513" spc="-8" dirty="0">
                <a:latin typeface="Calibri"/>
                <a:cs typeface="Calibri"/>
              </a:rPr>
              <a:t>&lt;TipoDeDato&gt;:</a:t>
            </a:r>
            <a:r>
              <a:rPr sz="1513" spc="-61" dirty="0">
                <a:latin typeface="Times New Roman"/>
                <a:cs typeface="Times New Roman"/>
              </a:rPr>
              <a:t> </a:t>
            </a:r>
            <a:r>
              <a:rPr sz="1513" dirty="0">
                <a:latin typeface="Calibri"/>
                <a:cs typeface="Calibri"/>
              </a:rPr>
              <a:t>Lista</a:t>
            </a:r>
            <a:r>
              <a:rPr sz="1513" spc="-42" dirty="0">
                <a:latin typeface="Times New Roman"/>
                <a:cs typeface="Times New Roman"/>
              </a:rPr>
              <a:t> </a:t>
            </a:r>
            <a:r>
              <a:rPr sz="1513" dirty="0">
                <a:latin typeface="Calibri"/>
                <a:cs typeface="Calibri"/>
              </a:rPr>
              <a:t>nombre</a:t>
            </a:r>
            <a:r>
              <a:rPr sz="1513" spc="-61" dirty="0">
                <a:latin typeface="Times New Roman"/>
                <a:cs typeface="Times New Roman"/>
              </a:rPr>
              <a:t> </a:t>
            </a:r>
            <a:r>
              <a:rPr sz="1513" spc="-8" dirty="0">
                <a:latin typeface="Calibri"/>
                <a:cs typeface="Calibri"/>
              </a:rPr>
              <a:t>variables</a:t>
            </a:r>
            <a:endParaRPr sz="1513" dirty="0">
              <a:latin typeface="Calibri"/>
              <a:cs typeface="Calibri"/>
            </a:endParaRPr>
          </a:p>
          <a:p>
            <a:pPr marL="2083807"/>
            <a:r>
              <a:rPr sz="1513" dirty="0">
                <a:latin typeface="Calibri"/>
                <a:cs typeface="Calibri"/>
              </a:rPr>
              <a:t>⁞</a:t>
            </a:r>
          </a:p>
          <a:p>
            <a:pPr marL="700685"/>
            <a:r>
              <a:rPr sz="1513" spc="-8" dirty="0">
                <a:latin typeface="Calibri"/>
                <a:cs typeface="Calibri"/>
              </a:rPr>
              <a:t>&lt;TipoDeDato&gt;:</a:t>
            </a:r>
            <a:r>
              <a:rPr sz="1513" spc="-61" dirty="0">
                <a:latin typeface="Times New Roman"/>
                <a:cs typeface="Times New Roman"/>
              </a:rPr>
              <a:t> </a:t>
            </a:r>
            <a:r>
              <a:rPr sz="1513" dirty="0">
                <a:latin typeface="Calibri"/>
                <a:cs typeface="Calibri"/>
              </a:rPr>
              <a:t>Lista</a:t>
            </a:r>
            <a:r>
              <a:rPr sz="1513" spc="-42" dirty="0">
                <a:latin typeface="Times New Roman"/>
                <a:cs typeface="Times New Roman"/>
              </a:rPr>
              <a:t> </a:t>
            </a:r>
            <a:r>
              <a:rPr sz="1513" dirty="0">
                <a:latin typeface="Calibri"/>
                <a:cs typeface="Calibri"/>
              </a:rPr>
              <a:t>nombre</a:t>
            </a:r>
            <a:r>
              <a:rPr sz="1513" spc="-61" dirty="0">
                <a:latin typeface="Times New Roman"/>
                <a:cs typeface="Times New Roman"/>
              </a:rPr>
              <a:t> </a:t>
            </a:r>
            <a:r>
              <a:rPr sz="1513" spc="-8" dirty="0">
                <a:latin typeface="Calibri"/>
                <a:cs typeface="Calibri"/>
              </a:rPr>
              <a:t>variables</a:t>
            </a:r>
            <a:endParaRPr sz="1513" dirty="0">
              <a:latin typeface="Calibri"/>
              <a:cs typeface="Calibri"/>
            </a:endParaRPr>
          </a:p>
          <a:p>
            <a:pPr marL="9605"/>
            <a:r>
              <a:rPr sz="1513" spc="-8" dirty="0">
                <a:solidFill>
                  <a:srgbClr val="0000FF"/>
                </a:solidFill>
                <a:latin typeface="Calibri"/>
                <a:cs typeface="Calibri"/>
              </a:rPr>
              <a:t>inicio</a:t>
            </a:r>
            <a:endParaRPr sz="1513" dirty="0">
              <a:latin typeface="Calibri"/>
              <a:cs typeface="Calibri"/>
            </a:endParaRPr>
          </a:p>
          <a:p>
            <a:pPr marL="700685"/>
            <a:r>
              <a:rPr sz="1513" dirty="0">
                <a:latin typeface="Calibri"/>
                <a:cs typeface="Calibri"/>
              </a:rPr>
              <a:t>&lt;Instruccion</a:t>
            </a:r>
            <a:r>
              <a:rPr sz="1513" spc="-83" dirty="0">
                <a:latin typeface="Times New Roman"/>
                <a:cs typeface="Times New Roman"/>
              </a:rPr>
              <a:t> </a:t>
            </a:r>
            <a:r>
              <a:rPr sz="1513" spc="-19" dirty="0">
                <a:latin typeface="Calibri"/>
                <a:cs typeface="Calibri"/>
              </a:rPr>
              <a:t>1&gt;</a:t>
            </a:r>
            <a:endParaRPr sz="1513" dirty="0">
              <a:latin typeface="Calibri"/>
              <a:cs typeface="Calibri"/>
            </a:endParaRPr>
          </a:p>
          <a:p>
            <a:pPr marL="700685"/>
            <a:r>
              <a:rPr sz="1513" dirty="0">
                <a:latin typeface="Calibri"/>
                <a:cs typeface="Calibri"/>
              </a:rPr>
              <a:t>&lt;Instruccion</a:t>
            </a:r>
            <a:r>
              <a:rPr sz="1513" spc="-83" dirty="0">
                <a:latin typeface="Times New Roman"/>
                <a:cs typeface="Times New Roman"/>
              </a:rPr>
              <a:t> </a:t>
            </a:r>
            <a:r>
              <a:rPr sz="1513" spc="-19" dirty="0">
                <a:latin typeface="Calibri"/>
                <a:cs typeface="Calibri"/>
              </a:rPr>
              <a:t>2&gt;</a:t>
            </a:r>
            <a:endParaRPr sz="1513" dirty="0">
              <a:latin typeface="Calibri"/>
              <a:cs typeface="Calibri"/>
            </a:endParaRPr>
          </a:p>
          <a:p>
            <a:pPr marL="1219356"/>
            <a:r>
              <a:rPr sz="1513" dirty="0">
                <a:latin typeface="Calibri"/>
                <a:cs typeface="Calibri"/>
              </a:rPr>
              <a:t>⁞</a:t>
            </a:r>
          </a:p>
          <a:p>
            <a:pPr marL="700685"/>
            <a:r>
              <a:rPr sz="1513" dirty="0">
                <a:latin typeface="Calibri"/>
                <a:cs typeface="Calibri"/>
              </a:rPr>
              <a:t>&lt;Instruccion</a:t>
            </a:r>
            <a:r>
              <a:rPr sz="1513" spc="-83" dirty="0">
                <a:latin typeface="Times New Roman"/>
                <a:cs typeface="Times New Roman"/>
              </a:rPr>
              <a:t> </a:t>
            </a:r>
            <a:r>
              <a:rPr sz="1513" spc="-19" dirty="0">
                <a:latin typeface="Calibri"/>
                <a:cs typeface="Calibri"/>
              </a:rPr>
              <a:t>n&gt;</a:t>
            </a:r>
            <a:endParaRPr sz="1513" dirty="0">
              <a:latin typeface="Calibri"/>
              <a:cs typeface="Calibri"/>
            </a:endParaRPr>
          </a:p>
          <a:p>
            <a:pPr marL="9605"/>
            <a:r>
              <a:rPr sz="1513" spc="-19" dirty="0">
                <a:solidFill>
                  <a:srgbClr val="0000FF"/>
                </a:solidFill>
                <a:latin typeface="Calibri"/>
                <a:cs typeface="Calibri"/>
              </a:rPr>
              <a:t>fin</a:t>
            </a:r>
            <a:endParaRPr sz="1513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5793" y="600538"/>
            <a:ext cx="7566662" cy="940238"/>
          </a:xfrm>
          <a:prstGeom prst="rect">
            <a:avLst/>
          </a:prstGeom>
        </p:spPr>
        <p:txBody>
          <a:bodyPr vert="horz" wrap="square" lIns="0" tIns="9125" rIns="0" bIns="0" rtlCol="0">
            <a:spAutoFit/>
          </a:bodyPr>
          <a:lstStyle/>
          <a:p>
            <a:pPr marL="9605" marR="3842" algn="ctr">
              <a:spcBef>
                <a:spcPts val="72"/>
              </a:spcBef>
            </a:pPr>
            <a:r>
              <a:rPr sz="3025" dirty="0"/>
              <a:t>Ejemplo</a:t>
            </a:r>
            <a:r>
              <a:rPr sz="3025" spc="53" dirty="0">
                <a:latin typeface="Times New Roman"/>
                <a:cs typeface="Times New Roman"/>
              </a:rPr>
              <a:t> </a:t>
            </a:r>
            <a:r>
              <a:rPr sz="3025" dirty="0"/>
              <a:t>1:</a:t>
            </a:r>
            <a:r>
              <a:rPr sz="3025" spc="53" dirty="0">
                <a:latin typeface="Times New Roman"/>
                <a:cs typeface="Times New Roman"/>
              </a:rPr>
              <a:t> </a:t>
            </a:r>
            <a:r>
              <a:rPr lang="es-CO" sz="3025" dirty="0"/>
              <a:t>Algoritmo y programa</a:t>
            </a:r>
            <a:r>
              <a:rPr sz="3025" spc="49" dirty="0">
                <a:latin typeface="Times New Roman"/>
                <a:cs typeface="Times New Roman"/>
              </a:rPr>
              <a:t> </a:t>
            </a:r>
            <a:r>
              <a:rPr sz="3025" spc="-15" dirty="0"/>
              <a:t>para</a:t>
            </a:r>
            <a:r>
              <a:rPr sz="3025" spc="-15" dirty="0">
                <a:latin typeface="Times New Roman"/>
                <a:cs typeface="Times New Roman"/>
              </a:rPr>
              <a:t> </a:t>
            </a:r>
            <a:r>
              <a:rPr sz="3025" dirty="0"/>
              <a:t>sumar</a:t>
            </a:r>
            <a:r>
              <a:rPr sz="3025" spc="-136" dirty="0">
                <a:latin typeface="Times New Roman"/>
                <a:cs typeface="Times New Roman"/>
              </a:rPr>
              <a:t> </a:t>
            </a:r>
            <a:r>
              <a:rPr sz="3025" dirty="0"/>
              <a:t>dos</a:t>
            </a:r>
            <a:r>
              <a:rPr sz="3025" spc="-140" dirty="0">
                <a:latin typeface="Times New Roman"/>
                <a:cs typeface="Times New Roman"/>
              </a:rPr>
              <a:t> </a:t>
            </a:r>
            <a:r>
              <a:rPr sz="3025" spc="-8" dirty="0"/>
              <a:t>números</a:t>
            </a:r>
            <a:endParaRPr sz="302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64035" y="1905256"/>
            <a:ext cx="3064008" cy="2995812"/>
          </a:xfrm>
          <a:custGeom>
            <a:avLst/>
            <a:gdLst/>
            <a:ahLst/>
            <a:cxnLst/>
            <a:rect l="l" t="t" r="r" b="b"/>
            <a:pathLst>
              <a:path w="4051300" h="3961129">
                <a:moveTo>
                  <a:pt x="4050789" y="3959352"/>
                </a:moveTo>
                <a:lnTo>
                  <a:pt x="4050789" y="3048"/>
                </a:lnTo>
                <a:lnTo>
                  <a:pt x="4047741" y="0"/>
                </a:lnTo>
                <a:lnTo>
                  <a:pt x="3048" y="0"/>
                </a:lnTo>
                <a:lnTo>
                  <a:pt x="0" y="3048"/>
                </a:lnTo>
                <a:lnTo>
                  <a:pt x="0" y="3959352"/>
                </a:lnTo>
                <a:lnTo>
                  <a:pt x="3048" y="3960876"/>
                </a:lnTo>
                <a:lnTo>
                  <a:pt x="4572" y="3960876"/>
                </a:ln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4040121" y="10668"/>
                </a:lnTo>
                <a:lnTo>
                  <a:pt x="4040121" y="6096"/>
                </a:lnTo>
                <a:lnTo>
                  <a:pt x="4046217" y="10668"/>
                </a:lnTo>
                <a:lnTo>
                  <a:pt x="4046217" y="3960876"/>
                </a:lnTo>
                <a:lnTo>
                  <a:pt x="4047741" y="3960876"/>
                </a:lnTo>
                <a:lnTo>
                  <a:pt x="4050789" y="3959352"/>
                </a:lnTo>
                <a:close/>
              </a:path>
              <a:path w="4051300" h="3961129">
                <a:moveTo>
                  <a:pt x="10668" y="10668"/>
                </a:move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4051300" h="3961129">
                <a:moveTo>
                  <a:pt x="10668" y="3951732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3951732"/>
                </a:lnTo>
                <a:lnTo>
                  <a:pt x="10668" y="3951732"/>
                </a:lnTo>
                <a:close/>
              </a:path>
              <a:path w="4051300" h="3961129">
                <a:moveTo>
                  <a:pt x="4046217" y="3951732"/>
                </a:moveTo>
                <a:lnTo>
                  <a:pt x="4572" y="3951732"/>
                </a:lnTo>
                <a:lnTo>
                  <a:pt x="10668" y="3956304"/>
                </a:lnTo>
                <a:lnTo>
                  <a:pt x="10668" y="3960876"/>
                </a:lnTo>
                <a:lnTo>
                  <a:pt x="4040121" y="3960876"/>
                </a:lnTo>
                <a:lnTo>
                  <a:pt x="4040121" y="3956304"/>
                </a:lnTo>
                <a:lnTo>
                  <a:pt x="4046217" y="3951732"/>
                </a:lnTo>
                <a:close/>
              </a:path>
              <a:path w="4051300" h="3961129">
                <a:moveTo>
                  <a:pt x="10668" y="3960876"/>
                </a:moveTo>
                <a:lnTo>
                  <a:pt x="10668" y="3956304"/>
                </a:lnTo>
                <a:lnTo>
                  <a:pt x="4572" y="3951732"/>
                </a:lnTo>
                <a:lnTo>
                  <a:pt x="4572" y="3960876"/>
                </a:lnTo>
                <a:lnTo>
                  <a:pt x="10668" y="3960876"/>
                </a:lnTo>
                <a:close/>
              </a:path>
              <a:path w="4051300" h="3961129">
                <a:moveTo>
                  <a:pt x="4046217" y="10668"/>
                </a:moveTo>
                <a:lnTo>
                  <a:pt x="4040121" y="6096"/>
                </a:lnTo>
                <a:lnTo>
                  <a:pt x="4040121" y="10668"/>
                </a:lnTo>
                <a:lnTo>
                  <a:pt x="4046217" y="10668"/>
                </a:lnTo>
                <a:close/>
              </a:path>
              <a:path w="4051300" h="3961129">
                <a:moveTo>
                  <a:pt x="4046217" y="3951732"/>
                </a:moveTo>
                <a:lnTo>
                  <a:pt x="4046217" y="10668"/>
                </a:lnTo>
                <a:lnTo>
                  <a:pt x="4040121" y="10668"/>
                </a:lnTo>
                <a:lnTo>
                  <a:pt x="4040121" y="3951732"/>
                </a:lnTo>
                <a:lnTo>
                  <a:pt x="4046217" y="3951732"/>
                </a:lnTo>
                <a:close/>
              </a:path>
              <a:path w="4051300" h="3961129">
                <a:moveTo>
                  <a:pt x="4046217" y="3960876"/>
                </a:moveTo>
                <a:lnTo>
                  <a:pt x="4046217" y="3951732"/>
                </a:lnTo>
                <a:lnTo>
                  <a:pt x="4040121" y="3956304"/>
                </a:lnTo>
                <a:lnTo>
                  <a:pt x="4040121" y="3960876"/>
                </a:lnTo>
                <a:lnTo>
                  <a:pt x="4046217" y="3960876"/>
                </a:lnTo>
                <a:close/>
              </a:path>
            </a:pathLst>
          </a:custGeom>
          <a:solidFill>
            <a:srgbClr val="355D8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027048" y="1519349"/>
            <a:ext cx="2718707" cy="3139882"/>
          </a:xfrm>
          <a:prstGeom prst="rect">
            <a:avLst/>
          </a:prstGeom>
        </p:spPr>
        <p:txBody>
          <a:bodyPr vert="horz" wrap="square" lIns="0" tIns="62913" rIns="0" bIns="0" rtlCol="0">
            <a:spAutoFit/>
          </a:bodyPr>
          <a:lstStyle/>
          <a:p>
            <a:pPr marL="867813">
              <a:spcBef>
                <a:spcPts val="495"/>
              </a:spcBef>
            </a:pPr>
            <a:r>
              <a:rPr sz="1815" b="1" spc="-8" dirty="0">
                <a:latin typeface="Calibri"/>
                <a:cs typeface="Calibri"/>
              </a:rPr>
              <a:t>ALGORITMO</a:t>
            </a:r>
            <a:endParaRPr sz="1815" dirty="0">
              <a:latin typeface="Calibri"/>
              <a:cs typeface="Calibri"/>
            </a:endParaRPr>
          </a:p>
          <a:p>
            <a:pPr marL="9605" marR="734783">
              <a:spcBef>
                <a:spcPts val="303"/>
              </a:spcBef>
            </a:pPr>
            <a:r>
              <a:rPr sz="1286" dirty="0">
                <a:solidFill>
                  <a:srgbClr val="0000FF"/>
                </a:solidFill>
                <a:latin typeface="Calibri"/>
                <a:cs typeface="Calibri"/>
              </a:rPr>
              <a:t>algoritmo</a:t>
            </a:r>
            <a:r>
              <a:rPr sz="1286" spc="-5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86" spc="-8" dirty="0">
                <a:latin typeface="Calibri"/>
                <a:cs typeface="Calibri"/>
              </a:rPr>
              <a:t>SumarDosNumeros</a:t>
            </a:r>
            <a:r>
              <a:rPr sz="1286" spc="-8" dirty="0">
                <a:latin typeface="Times New Roman"/>
                <a:cs typeface="Times New Roman"/>
              </a:rPr>
              <a:t> </a:t>
            </a:r>
            <a:r>
              <a:rPr sz="1286" spc="-8" dirty="0">
                <a:solidFill>
                  <a:srgbClr val="0000FF"/>
                </a:solidFill>
                <a:latin typeface="Calibri"/>
                <a:cs typeface="Calibri"/>
              </a:rPr>
              <a:t>variables</a:t>
            </a:r>
            <a:endParaRPr sz="1286" dirty="0">
              <a:latin typeface="Calibri"/>
              <a:cs typeface="Calibri"/>
            </a:endParaRPr>
          </a:p>
          <a:p>
            <a:pPr marL="9605" marR="1723139" indent="259335"/>
            <a:r>
              <a:rPr sz="1286" dirty="0">
                <a:solidFill>
                  <a:srgbClr val="0000FF"/>
                </a:solidFill>
                <a:latin typeface="Calibri"/>
                <a:cs typeface="Calibri"/>
              </a:rPr>
              <a:t>real</a:t>
            </a:r>
            <a:r>
              <a:rPr sz="1286" dirty="0">
                <a:latin typeface="Calibri"/>
                <a:cs typeface="Calibri"/>
              </a:rPr>
              <a:t>:</a:t>
            </a:r>
            <a:r>
              <a:rPr sz="1286" spc="-57" dirty="0">
                <a:latin typeface="Times New Roman"/>
                <a:cs typeface="Times New Roman"/>
              </a:rPr>
              <a:t> </a:t>
            </a:r>
            <a:r>
              <a:rPr sz="1286" dirty="0">
                <a:latin typeface="Calibri"/>
                <a:cs typeface="Calibri"/>
              </a:rPr>
              <a:t>a,</a:t>
            </a:r>
            <a:r>
              <a:rPr sz="1286" spc="-45" dirty="0">
                <a:latin typeface="Times New Roman"/>
                <a:cs typeface="Times New Roman"/>
              </a:rPr>
              <a:t> </a:t>
            </a:r>
            <a:r>
              <a:rPr sz="1286" dirty="0">
                <a:latin typeface="Calibri"/>
                <a:cs typeface="Calibri"/>
              </a:rPr>
              <a:t>b,</a:t>
            </a:r>
            <a:r>
              <a:rPr sz="1286" spc="-45" dirty="0">
                <a:latin typeface="Times New Roman"/>
                <a:cs typeface="Times New Roman"/>
              </a:rPr>
              <a:t> </a:t>
            </a:r>
            <a:r>
              <a:rPr sz="1286" spc="-38" dirty="0">
                <a:latin typeface="Calibri"/>
                <a:cs typeface="Calibri"/>
              </a:rPr>
              <a:t>c</a:t>
            </a:r>
            <a:r>
              <a:rPr sz="1286" spc="-38" dirty="0">
                <a:latin typeface="Times New Roman"/>
                <a:cs typeface="Times New Roman"/>
              </a:rPr>
              <a:t> </a:t>
            </a:r>
            <a:r>
              <a:rPr sz="1286" spc="-8" dirty="0">
                <a:solidFill>
                  <a:srgbClr val="0000FF"/>
                </a:solidFill>
                <a:latin typeface="Calibri"/>
                <a:cs typeface="Calibri"/>
              </a:rPr>
              <a:t>inicio</a:t>
            </a:r>
            <a:endParaRPr sz="1286" dirty="0">
              <a:latin typeface="Calibri"/>
              <a:cs typeface="Calibri"/>
            </a:endParaRPr>
          </a:p>
          <a:p>
            <a:pPr marL="268460"/>
            <a:r>
              <a:rPr sz="1286" spc="-8" dirty="0">
                <a:latin typeface="Calibri"/>
                <a:cs typeface="Calibri"/>
              </a:rPr>
              <a:t>muestre(</a:t>
            </a:r>
            <a:r>
              <a:rPr sz="1286" spc="-8" dirty="0">
                <a:solidFill>
                  <a:srgbClr val="FF0000"/>
                </a:solidFill>
                <a:latin typeface="Calibri"/>
                <a:cs typeface="Calibri"/>
              </a:rPr>
              <a:t>'SUMAR</a:t>
            </a:r>
            <a:r>
              <a:rPr sz="1286" spc="-4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86" dirty="0">
                <a:solidFill>
                  <a:srgbClr val="FF0000"/>
                </a:solidFill>
                <a:latin typeface="Calibri"/>
                <a:cs typeface="Calibri"/>
              </a:rPr>
              <a:t>DOS</a:t>
            </a:r>
            <a:r>
              <a:rPr sz="128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86" spc="-8" dirty="0">
                <a:solidFill>
                  <a:srgbClr val="FF0000"/>
                </a:solidFill>
                <a:latin typeface="Calibri"/>
                <a:cs typeface="Calibri"/>
              </a:rPr>
              <a:t>NUMEROS'</a:t>
            </a:r>
            <a:r>
              <a:rPr sz="1286" spc="-8" dirty="0">
                <a:latin typeface="Calibri"/>
                <a:cs typeface="Calibri"/>
              </a:rPr>
              <a:t>)</a:t>
            </a:r>
            <a:endParaRPr sz="1286" dirty="0">
              <a:latin typeface="Calibri"/>
              <a:cs typeface="Calibri"/>
            </a:endParaRPr>
          </a:p>
          <a:p>
            <a:pPr>
              <a:spcBef>
                <a:spcPts val="19"/>
              </a:spcBef>
            </a:pPr>
            <a:endParaRPr sz="1248" dirty="0">
              <a:latin typeface="Calibri"/>
              <a:cs typeface="Calibri"/>
            </a:endParaRPr>
          </a:p>
          <a:p>
            <a:pPr marL="268460" marR="120063"/>
            <a:r>
              <a:rPr sz="1286" spc="-8" dirty="0">
                <a:latin typeface="Calibri"/>
                <a:cs typeface="Calibri"/>
              </a:rPr>
              <a:t>muestre(</a:t>
            </a:r>
            <a:r>
              <a:rPr sz="1286" spc="-8" dirty="0">
                <a:solidFill>
                  <a:srgbClr val="FF0000"/>
                </a:solidFill>
                <a:latin typeface="Calibri"/>
                <a:cs typeface="Calibri"/>
              </a:rPr>
              <a:t>'Entre</a:t>
            </a:r>
            <a:r>
              <a:rPr sz="1286" spc="-4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86" dirty="0">
                <a:solidFill>
                  <a:srgbClr val="FF0000"/>
                </a:solidFill>
                <a:latin typeface="Calibri"/>
                <a:cs typeface="Calibri"/>
              </a:rPr>
              <a:t>el</a:t>
            </a:r>
            <a:r>
              <a:rPr sz="1286" spc="-1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86" dirty="0">
                <a:solidFill>
                  <a:srgbClr val="FF0000"/>
                </a:solidFill>
                <a:latin typeface="Calibri"/>
                <a:cs typeface="Calibri"/>
              </a:rPr>
              <a:t>primer</a:t>
            </a:r>
            <a:r>
              <a:rPr sz="1286" spc="-2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86" spc="-8" dirty="0">
                <a:solidFill>
                  <a:srgbClr val="FF0000"/>
                </a:solidFill>
                <a:latin typeface="Calibri"/>
                <a:cs typeface="Calibri"/>
              </a:rPr>
              <a:t>numero:'</a:t>
            </a:r>
            <a:r>
              <a:rPr sz="1286" spc="-8" dirty="0">
                <a:latin typeface="Calibri"/>
                <a:cs typeface="Calibri"/>
              </a:rPr>
              <a:t>)</a:t>
            </a:r>
            <a:r>
              <a:rPr sz="1286" spc="-8" dirty="0">
                <a:latin typeface="Times New Roman"/>
                <a:cs typeface="Times New Roman"/>
              </a:rPr>
              <a:t> </a:t>
            </a:r>
            <a:r>
              <a:rPr sz="1286" spc="-8" dirty="0">
                <a:latin typeface="Calibri"/>
                <a:cs typeface="Calibri"/>
              </a:rPr>
              <a:t>lea(a)</a:t>
            </a:r>
            <a:endParaRPr sz="1286" dirty="0">
              <a:latin typeface="Calibri"/>
              <a:cs typeface="Calibri"/>
            </a:endParaRPr>
          </a:p>
          <a:p>
            <a:pPr>
              <a:spcBef>
                <a:spcPts val="19"/>
              </a:spcBef>
            </a:pPr>
            <a:endParaRPr sz="1248" dirty="0">
              <a:latin typeface="Calibri"/>
              <a:cs typeface="Calibri"/>
            </a:endParaRPr>
          </a:p>
          <a:p>
            <a:pPr marL="268460" marR="3842">
              <a:spcBef>
                <a:spcPts val="4"/>
              </a:spcBef>
            </a:pPr>
            <a:r>
              <a:rPr sz="1286" spc="-8" dirty="0">
                <a:latin typeface="Calibri"/>
                <a:cs typeface="Calibri"/>
              </a:rPr>
              <a:t>muestre(</a:t>
            </a:r>
            <a:r>
              <a:rPr sz="1286" spc="-8" dirty="0">
                <a:solidFill>
                  <a:srgbClr val="FF0000"/>
                </a:solidFill>
                <a:latin typeface="Calibri"/>
                <a:cs typeface="Calibri"/>
              </a:rPr>
              <a:t>'Entre</a:t>
            </a:r>
            <a:r>
              <a:rPr sz="1286" spc="-5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86" dirty="0">
                <a:solidFill>
                  <a:srgbClr val="FF0000"/>
                </a:solidFill>
                <a:latin typeface="Calibri"/>
                <a:cs typeface="Calibri"/>
              </a:rPr>
              <a:t>el</a:t>
            </a:r>
            <a:r>
              <a:rPr sz="1286" spc="-2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86" dirty="0">
                <a:solidFill>
                  <a:srgbClr val="FF0000"/>
                </a:solidFill>
                <a:latin typeface="Calibri"/>
                <a:cs typeface="Calibri"/>
              </a:rPr>
              <a:t>segundo</a:t>
            </a:r>
            <a:r>
              <a:rPr sz="1286" spc="-4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86" spc="-8" dirty="0">
                <a:solidFill>
                  <a:srgbClr val="FF0000"/>
                </a:solidFill>
                <a:latin typeface="Calibri"/>
                <a:cs typeface="Calibri"/>
              </a:rPr>
              <a:t>numero:'</a:t>
            </a:r>
            <a:r>
              <a:rPr sz="1286" spc="-8" dirty="0">
                <a:latin typeface="Calibri"/>
                <a:cs typeface="Calibri"/>
              </a:rPr>
              <a:t>)</a:t>
            </a:r>
            <a:r>
              <a:rPr sz="1286" spc="-8" dirty="0">
                <a:latin typeface="Times New Roman"/>
                <a:cs typeface="Times New Roman"/>
              </a:rPr>
              <a:t> </a:t>
            </a:r>
            <a:r>
              <a:rPr sz="1286" spc="-8" dirty="0">
                <a:latin typeface="Calibri"/>
                <a:cs typeface="Calibri"/>
              </a:rPr>
              <a:t>lea(b)</a:t>
            </a:r>
            <a:endParaRPr sz="1286" dirty="0">
              <a:latin typeface="Calibri"/>
              <a:cs typeface="Calibri"/>
            </a:endParaRPr>
          </a:p>
          <a:p>
            <a:pPr marL="268460"/>
            <a:r>
              <a:rPr sz="1286" dirty="0">
                <a:latin typeface="Calibri"/>
                <a:cs typeface="Calibri"/>
              </a:rPr>
              <a:t>c</a:t>
            </a:r>
            <a:r>
              <a:rPr sz="1286" spc="-23" dirty="0">
                <a:latin typeface="Times New Roman"/>
                <a:cs typeface="Times New Roman"/>
              </a:rPr>
              <a:t> </a:t>
            </a:r>
            <a:r>
              <a:rPr sz="1286" dirty="0">
                <a:latin typeface="Arial"/>
                <a:cs typeface="Arial"/>
              </a:rPr>
              <a:t>←</a:t>
            </a:r>
            <a:r>
              <a:rPr sz="1286" spc="30" dirty="0">
                <a:latin typeface="Times New Roman"/>
                <a:cs typeface="Times New Roman"/>
              </a:rPr>
              <a:t> </a:t>
            </a:r>
            <a:r>
              <a:rPr sz="1286" dirty="0">
                <a:latin typeface="Calibri"/>
                <a:cs typeface="Calibri"/>
              </a:rPr>
              <a:t>a</a:t>
            </a:r>
            <a:r>
              <a:rPr sz="1286" spc="-34" dirty="0">
                <a:latin typeface="Times New Roman"/>
                <a:cs typeface="Times New Roman"/>
              </a:rPr>
              <a:t> </a:t>
            </a:r>
            <a:r>
              <a:rPr sz="1286" dirty="0">
                <a:latin typeface="Calibri"/>
                <a:cs typeface="Calibri"/>
              </a:rPr>
              <a:t>+</a:t>
            </a:r>
            <a:r>
              <a:rPr sz="1286" spc="-30" dirty="0">
                <a:latin typeface="Times New Roman"/>
                <a:cs typeface="Times New Roman"/>
              </a:rPr>
              <a:t> </a:t>
            </a:r>
            <a:r>
              <a:rPr sz="1286" spc="-38" dirty="0">
                <a:latin typeface="Calibri"/>
                <a:cs typeface="Calibri"/>
              </a:rPr>
              <a:t>b</a:t>
            </a:r>
            <a:endParaRPr sz="1286" dirty="0">
              <a:latin typeface="Calibri"/>
              <a:cs typeface="Calibri"/>
            </a:endParaRPr>
          </a:p>
          <a:p>
            <a:pPr marL="268460"/>
            <a:r>
              <a:rPr sz="1286" spc="-8" dirty="0">
                <a:latin typeface="Calibri"/>
                <a:cs typeface="Calibri"/>
              </a:rPr>
              <a:t>muestre(</a:t>
            </a:r>
            <a:r>
              <a:rPr sz="1286" spc="-8" dirty="0">
                <a:solidFill>
                  <a:srgbClr val="FF0000"/>
                </a:solidFill>
                <a:latin typeface="Calibri"/>
                <a:cs typeface="Calibri"/>
              </a:rPr>
              <a:t>'La</a:t>
            </a:r>
            <a:r>
              <a:rPr sz="1286" spc="-5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86" dirty="0">
                <a:solidFill>
                  <a:srgbClr val="FF0000"/>
                </a:solidFill>
                <a:latin typeface="Calibri"/>
                <a:cs typeface="Calibri"/>
              </a:rPr>
              <a:t>suma</a:t>
            </a:r>
            <a:r>
              <a:rPr sz="1286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86" dirty="0">
                <a:solidFill>
                  <a:srgbClr val="FF0000"/>
                </a:solidFill>
                <a:latin typeface="Calibri"/>
                <a:cs typeface="Calibri"/>
              </a:rPr>
              <a:t>es:</a:t>
            </a:r>
            <a:r>
              <a:rPr sz="1286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86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z="1286" dirty="0">
                <a:latin typeface="Calibri"/>
                <a:cs typeface="Calibri"/>
              </a:rPr>
              <a:t>,</a:t>
            </a:r>
            <a:r>
              <a:rPr sz="1286" spc="-11" dirty="0">
                <a:latin typeface="Times New Roman"/>
                <a:cs typeface="Times New Roman"/>
              </a:rPr>
              <a:t> </a:t>
            </a:r>
            <a:r>
              <a:rPr sz="1286" spc="-19" dirty="0">
                <a:latin typeface="Calibri"/>
                <a:cs typeface="Calibri"/>
              </a:rPr>
              <a:t>c)</a:t>
            </a:r>
            <a:endParaRPr sz="1286" dirty="0">
              <a:latin typeface="Calibri"/>
              <a:cs typeface="Calibri"/>
            </a:endParaRPr>
          </a:p>
          <a:p>
            <a:pPr marL="9605"/>
            <a:r>
              <a:rPr sz="1286" spc="-19" dirty="0">
                <a:solidFill>
                  <a:srgbClr val="0000FF"/>
                </a:solidFill>
                <a:latin typeface="Calibri"/>
                <a:cs typeface="Calibri"/>
              </a:rPr>
              <a:t>fin</a:t>
            </a:r>
            <a:endParaRPr sz="1286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1536" y="1572922"/>
            <a:ext cx="1182381" cy="289006"/>
          </a:xfrm>
          <a:prstGeom prst="rect">
            <a:avLst/>
          </a:prstGeom>
        </p:spPr>
        <p:txBody>
          <a:bodyPr vert="horz" wrap="square" lIns="0" tIns="9605" rIns="0" bIns="0" rtlCol="0">
            <a:spAutoFit/>
          </a:bodyPr>
          <a:lstStyle/>
          <a:p>
            <a:pPr marL="9605">
              <a:spcBef>
                <a:spcPts val="76"/>
              </a:spcBef>
            </a:pPr>
            <a:r>
              <a:rPr sz="1815" b="1" spc="-8" dirty="0">
                <a:latin typeface="Calibri"/>
                <a:cs typeface="Calibri"/>
              </a:rPr>
              <a:t>PROGRAMA</a:t>
            </a:r>
            <a:endParaRPr sz="1815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31392" y="1905256"/>
            <a:ext cx="3064969" cy="2995812"/>
          </a:xfrm>
          <a:custGeom>
            <a:avLst/>
            <a:gdLst/>
            <a:ahLst/>
            <a:cxnLst/>
            <a:rect l="l" t="t" r="r" b="b"/>
            <a:pathLst>
              <a:path w="4052570" h="3961129">
                <a:moveTo>
                  <a:pt x="4052316" y="3959352"/>
                </a:moveTo>
                <a:lnTo>
                  <a:pt x="4052316" y="3048"/>
                </a:lnTo>
                <a:lnTo>
                  <a:pt x="4049268" y="0"/>
                </a:lnTo>
                <a:lnTo>
                  <a:pt x="3048" y="0"/>
                </a:lnTo>
                <a:lnTo>
                  <a:pt x="0" y="3048"/>
                </a:lnTo>
                <a:lnTo>
                  <a:pt x="0" y="3959352"/>
                </a:lnTo>
                <a:lnTo>
                  <a:pt x="3048" y="3960876"/>
                </a:lnTo>
                <a:lnTo>
                  <a:pt x="4572" y="3960876"/>
                </a:ln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4041648" y="10668"/>
                </a:lnTo>
                <a:lnTo>
                  <a:pt x="4041648" y="6096"/>
                </a:lnTo>
                <a:lnTo>
                  <a:pt x="4046220" y="10668"/>
                </a:lnTo>
                <a:lnTo>
                  <a:pt x="4046220" y="3960876"/>
                </a:lnTo>
                <a:lnTo>
                  <a:pt x="4049268" y="3960876"/>
                </a:lnTo>
                <a:lnTo>
                  <a:pt x="4052316" y="3959352"/>
                </a:lnTo>
                <a:close/>
              </a:path>
              <a:path w="4052570" h="3961129">
                <a:moveTo>
                  <a:pt x="10668" y="10668"/>
                </a:move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4052570" h="3961129">
                <a:moveTo>
                  <a:pt x="10668" y="3951732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3951732"/>
                </a:lnTo>
                <a:lnTo>
                  <a:pt x="10668" y="3951732"/>
                </a:lnTo>
                <a:close/>
              </a:path>
              <a:path w="4052570" h="3961129">
                <a:moveTo>
                  <a:pt x="4046220" y="3951732"/>
                </a:moveTo>
                <a:lnTo>
                  <a:pt x="4572" y="3951732"/>
                </a:lnTo>
                <a:lnTo>
                  <a:pt x="10668" y="3956304"/>
                </a:lnTo>
                <a:lnTo>
                  <a:pt x="10668" y="3960876"/>
                </a:lnTo>
                <a:lnTo>
                  <a:pt x="4041648" y="3960876"/>
                </a:lnTo>
                <a:lnTo>
                  <a:pt x="4041648" y="3956304"/>
                </a:lnTo>
                <a:lnTo>
                  <a:pt x="4046220" y="3951732"/>
                </a:lnTo>
                <a:close/>
              </a:path>
              <a:path w="4052570" h="3961129">
                <a:moveTo>
                  <a:pt x="10668" y="3960876"/>
                </a:moveTo>
                <a:lnTo>
                  <a:pt x="10668" y="3956304"/>
                </a:lnTo>
                <a:lnTo>
                  <a:pt x="4572" y="3951732"/>
                </a:lnTo>
                <a:lnTo>
                  <a:pt x="4572" y="3960876"/>
                </a:lnTo>
                <a:lnTo>
                  <a:pt x="10668" y="3960876"/>
                </a:lnTo>
                <a:close/>
              </a:path>
              <a:path w="4052570" h="3961129">
                <a:moveTo>
                  <a:pt x="4046220" y="10668"/>
                </a:moveTo>
                <a:lnTo>
                  <a:pt x="4041648" y="6096"/>
                </a:lnTo>
                <a:lnTo>
                  <a:pt x="4041648" y="10668"/>
                </a:lnTo>
                <a:lnTo>
                  <a:pt x="4046220" y="10668"/>
                </a:lnTo>
                <a:close/>
              </a:path>
              <a:path w="4052570" h="3961129">
                <a:moveTo>
                  <a:pt x="4046220" y="3951732"/>
                </a:moveTo>
                <a:lnTo>
                  <a:pt x="4046220" y="10668"/>
                </a:lnTo>
                <a:lnTo>
                  <a:pt x="4041648" y="10668"/>
                </a:lnTo>
                <a:lnTo>
                  <a:pt x="4041648" y="3951732"/>
                </a:lnTo>
                <a:lnTo>
                  <a:pt x="4046220" y="3951732"/>
                </a:lnTo>
                <a:close/>
              </a:path>
              <a:path w="4052570" h="3961129">
                <a:moveTo>
                  <a:pt x="4046220" y="3960876"/>
                </a:moveTo>
                <a:lnTo>
                  <a:pt x="4046220" y="3951732"/>
                </a:lnTo>
                <a:lnTo>
                  <a:pt x="4041648" y="3956304"/>
                </a:lnTo>
                <a:lnTo>
                  <a:pt x="4041648" y="3960876"/>
                </a:lnTo>
                <a:lnTo>
                  <a:pt x="4046220" y="3960876"/>
                </a:lnTo>
                <a:close/>
              </a:path>
            </a:pathLst>
          </a:custGeom>
          <a:solidFill>
            <a:srgbClr val="355D8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194404" y="2671353"/>
            <a:ext cx="2115030" cy="987402"/>
          </a:xfrm>
          <a:prstGeom prst="rect">
            <a:avLst/>
          </a:prstGeom>
        </p:spPr>
        <p:txBody>
          <a:bodyPr vert="horz" wrap="square" lIns="0" tIns="9605" rIns="0" bIns="0" rtlCol="0">
            <a:spAutoFit/>
          </a:bodyPr>
          <a:lstStyle/>
          <a:p>
            <a:pPr marL="9605">
              <a:spcBef>
                <a:spcPts val="76"/>
              </a:spcBef>
            </a:pPr>
            <a:r>
              <a:rPr sz="1286" spc="-8" dirty="0">
                <a:latin typeface="Calibri"/>
                <a:cs typeface="Calibri"/>
              </a:rPr>
              <a:t>disp(</a:t>
            </a:r>
            <a:r>
              <a:rPr sz="1286" spc="-8" dirty="0">
                <a:solidFill>
                  <a:srgbClr val="9965FF"/>
                </a:solidFill>
                <a:latin typeface="Calibri"/>
                <a:cs typeface="Calibri"/>
              </a:rPr>
              <a:t>'SUMAR</a:t>
            </a:r>
            <a:r>
              <a:rPr sz="1286" spc="-42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1286" dirty="0">
                <a:solidFill>
                  <a:srgbClr val="9965FF"/>
                </a:solidFill>
                <a:latin typeface="Calibri"/>
                <a:cs typeface="Calibri"/>
              </a:rPr>
              <a:t>DOS</a:t>
            </a:r>
            <a:r>
              <a:rPr sz="1286" spc="-11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1286" spc="-8" dirty="0">
                <a:solidFill>
                  <a:srgbClr val="9965FF"/>
                </a:solidFill>
                <a:latin typeface="Calibri"/>
                <a:cs typeface="Calibri"/>
              </a:rPr>
              <a:t>NUMEROS'</a:t>
            </a:r>
            <a:r>
              <a:rPr sz="1286" spc="-8" dirty="0">
                <a:latin typeface="Calibri"/>
                <a:cs typeface="Calibri"/>
              </a:rPr>
              <a:t>)</a:t>
            </a:r>
            <a:endParaRPr sz="1286" dirty="0">
              <a:latin typeface="Calibri"/>
              <a:cs typeface="Calibri"/>
            </a:endParaRPr>
          </a:p>
          <a:p>
            <a:pPr>
              <a:spcBef>
                <a:spcPts val="19"/>
              </a:spcBef>
            </a:pPr>
            <a:endParaRPr sz="1248" dirty="0">
              <a:latin typeface="Calibri"/>
              <a:cs typeface="Calibri"/>
            </a:endParaRPr>
          </a:p>
          <a:p>
            <a:pPr marL="9605">
              <a:spcBef>
                <a:spcPts val="4"/>
              </a:spcBef>
            </a:pPr>
            <a:r>
              <a:rPr sz="1286" dirty="0">
                <a:latin typeface="Calibri"/>
                <a:cs typeface="Calibri"/>
              </a:rPr>
              <a:t>a</a:t>
            </a:r>
            <a:r>
              <a:rPr sz="1286" spc="-34" dirty="0">
                <a:latin typeface="Times New Roman"/>
                <a:cs typeface="Times New Roman"/>
              </a:rPr>
              <a:t> </a:t>
            </a:r>
            <a:r>
              <a:rPr sz="1286" dirty="0">
                <a:latin typeface="Calibri"/>
                <a:cs typeface="Calibri"/>
              </a:rPr>
              <a:t>=</a:t>
            </a:r>
            <a:r>
              <a:rPr sz="1286" spc="-30" dirty="0">
                <a:latin typeface="Times New Roman"/>
                <a:cs typeface="Times New Roman"/>
              </a:rPr>
              <a:t> </a:t>
            </a:r>
            <a:r>
              <a:rPr sz="1286" spc="-8" dirty="0">
                <a:latin typeface="Calibri"/>
                <a:cs typeface="Calibri"/>
              </a:rPr>
              <a:t>input</a:t>
            </a:r>
            <a:r>
              <a:rPr sz="983" spc="-8" dirty="0">
                <a:latin typeface="Calibri"/>
                <a:cs typeface="Calibri"/>
              </a:rPr>
              <a:t>(</a:t>
            </a:r>
            <a:r>
              <a:rPr sz="983" spc="-8" dirty="0">
                <a:solidFill>
                  <a:srgbClr val="9965FF"/>
                </a:solidFill>
                <a:latin typeface="Calibri"/>
                <a:cs typeface="Calibri"/>
              </a:rPr>
              <a:t>'Entre</a:t>
            </a:r>
            <a:r>
              <a:rPr sz="983" spc="-38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983" dirty="0">
                <a:solidFill>
                  <a:srgbClr val="9965FF"/>
                </a:solidFill>
                <a:latin typeface="Calibri"/>
                <a:cs typeface="Calibri"/>
              </a:rPr>
              <a:t>el</a:t>
            </a:r>
            <a:r>
              <a:rPr sz="983" spc="-19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983" dirty="0">
                <a:solidFill>
                  <a:srgbClr val="9965FF"/>
                </a:solidFill>
                <a:latin typeface="Calibri"/>
                <a:cs typeface="Calibri"/>
              </a:rPr>
              <a:t>primer</a:t>
            </a:r>
            <a:r>
              <a:rPr sz="983" spc="-19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983" spc="-8" dirty="0">
                <a:solidFill>
                  <a:srgbClr val="9965FF"/>
                </a:solidFill>
                <a:latin typeface="Calibri"/>
                <a:cs typeface="Calibri"/>
              </a:rPr>
              <a:t>numero:</a:t>
            </a:r>
            <a:r>
              <a:rPr sz="983" spc="-11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983" spc="-19" dirty="0">
                <a:solidFill>
                  <a:srgbClr val="9965FF"/>
                </a:solidFill>
                <a:latin typeface="Calibri"/>
                <a:cs typeface="Calibri"/>
              </a:rPr>
              <a:t>'</a:t>
            </a:r>
            <a:r>
              <a:rPr sz="1286" spc="-19" dirty="0">
                <a:latin typeface="Calibri"/>
                <a:cs typeface="Calibri"/>
              </a:rPr>
              <a:t>);</a:t>
            </a:r>
            <a:endParaRPr sz="1286" dirty="0">
              <a:latin typeface="Calibri"/>
              <a:cs typeface="Calibri"/>
            </a:endParaRPr>
          </a:p>
          <a:p>
            <a:pPr>
              <a:spcBef>
                <a:spcPts val="19"/>
              </a:spcBef>
            </a:pPr>
            <a:endParaRPr sz="1248" dirty="0">
              <a:latin typeface="Calibri"/>
              <a:cs typeface="Calibri"/>
            </a:endParaRPr>
          </a:p>
          <a:p>
            <a:pPr marL="9605"/>
            <a:r>
              <a:rPr sz="1286" dirty="0">
                <a:latin typeface="Calibri"/>
                <a:cs typeface="Calibri"/>
              </a:rPr>
              <a:t>b</a:t>
            </a:r>
            <a:r>
              <a:rPr sz="1286" spc="-38" dirty="0">
                <a:latin typeface="Times New Roman"/>
                <a:cs typeface="Times New Roman"/>
              </a:rPr>
              <a:t> </a:t>
            </a:r>
            <a:r>
              <a:rPr sz="1286" spc="-8" dirty="0">
                <a:latin typeface="Calibri"/>
                <a:cs typeface="Calibri"/>
              </a:rPr>
              <a:t>=input</a:t>
            </a:r>
            <a:r>
              <a:rPr sz="983" spc="-8" dirty="0">
                <a:latin typeface="Calibri"/>
                <a:cs typeface="Calibri"/>
              </a:rPr>
              <a:t>(</a:t>
            </a:r>
            <a:r>
              <a:rPr sz="983" spc="-8" dirty="0">
                <a:solidFill>
                  <a:srgbClr val="9965FF"/>
                </a:solidFill>
                <a:latin typeface="Calibri"/>
                <a:cs typeface="Calibri"/>
              </a:rPr>
              <a:t>'Entre</a:t>
            </a:r>
            <a:r>
              <a:rPr sz="983" spc="-38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983" dirty="0">
                <a:solidFill>
                  <a:srgbClr val="9965FF"/>
                </a:solidFill>
                <a:latin typeface="Calibri"/>
                <a:cs typeface="Calibri"/>
              </a:rPr>
              <a:t>el</a:t>
            </a:r>
            <a:r>
              <a:rPr sz="983" spc="-19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983" dirty="0">
                <a:solidFill>
                  <a:srgbClr val="9965FF"/>
                </a:solidFill>
                <a:latin typeface="Calibri"/>
                <a:cs typeface="Calibri"/>
              </a:rPr>
              <a:t>segundo</a:t>
            </a:r>
            <a:r>
              <a:rPr sz="983" spc="-4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983" spc="-8" dirty="0">
                <a:solidFill>
                  <a:srgbClr val="9965FF"/>
                </a:solidFill>
                <a:latin typeface="Calibri"/>
                <a:cs typeface="Calibri"/>
              </a:rPr>
              <a:t>numero:</a:t>
            </a:r>
            <a:r>
              <a:rPr sz="983" spc="-11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1286" spc="-19" dirty="0">
                <a:solidFill>
                  <a:srgbClr val="9965FF"/>
                </a:solidFill>
                <a:latin typeface="Calibri"/>
                <a:cs typeface="Calibri"/>
              </a:rPr>
              <a:t>'</a:t>
            </a:r>
            <a:r>
              <a:rPr sz="1286" spc="-19" dirty="0">
                <a:latin typeface="Calibri"/>
                <a:cs typeface="Calibri"/>
              </a:rPr>
              <a:t>);</a:t>
            </a:r>
            <a:endParaRPr sz="1286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94404" y="3847011"/>
            <a:ext cx="609440" cy="207573"/>
          </a:xfrm>
          <a:prstGeom prst="rect">
            <a:avLst/>
          </a:prstGeom>
        </p:spPr>
        <p:txBody>
          <a:bodyPr vert="horz" wrap="square" lIns="0" tIns="9605" rIns="0" bIns="0" rtlCol="0">
            <a:spAutoFit/>
          </a:bodyPr>
          <a:lstStyle/>
          <a:p>
            <a:pPr marL="9605">
              <a:spcBef>
                <a:spcPts val="76"/>
              </a:spcBef>
            </a:pPr>
            <a:r>
              <a:rPr sz="1286" dirty="0">
                <a:latin typeface="Calibri"/>
                <a:cs typeface="Calibri"/>
              </a:rPr>
              <a:t>c</a:t>
            </a:r>
            <a:r>
              <a:rPr sz="1286" spc="-23" dirty="0">
                <a:latin typeface="Times New Roman"/>
                <a:cs typeface="Times New Roman"/>
              </a:rPr>
              <a:t> </a:t>
            </a:r>
            <a:r>
              <a:rPr sz="1286" dirty="0">
                <a:latin typeface="Calibri"/>
                <a:cs typeface="Calibri"/>
              </a:rPr>
              <a:t>=</a:t>
            </a:r>
            <a:r>
              <a:rPr sz="1286" spc="-30" dirty="0">
                <a:latin typeface="Times New Roman"/>
                <a:cs typeface="Times New Roman"/>
              </a:rPr>
              <a:t> </a:t>
            </a:r>
            <a:r>
              <a:rPr sz="1286" dirty="0">
                <a:latin typeface="Calibri"/>
                <a:cs typeface="Calibri"/>
              </a:rPr>
              <a:t>a</a:t>
            </a:r>
            <a:r>
              <a:rPr sz="1286" spc="-34" dirty="0">
                <a:latin typeface="Times New Roman"/>
                <a:cs typeface="Times New Roman"/>
              </a:rPr>
              <a:t> </a:t>
            </a:r>
            <a:r>
              <a:rPr sz="1286" dirty="0">
                <a:latin typeface="Calibri"/>
                <a:cs typeface="Calibri"/>
              </a:rPr>
              <a:t>+</a:t>
            </a:r>
            <a:r>
              <a:rPr sz="1286" spc="-30" dirty="0">
                <a:latin typeface="Times New Roman"/>
                <a:cs typeface="Times New Roman"/>
              </a:rPr>
              <a:t> </a:t>
            </a:r>
            <a:r>
              <a:rPr sz="1286" spc="-19" dirty="0">
                <a:latin typeface="Calibri"/>
                <a:cs typeface="Calibri"/>
              </a:rPr>
              <a:t>b;</a:t>
            </a:r>
            <a:endParaRPr sz="1286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94404" y="4238895"/>
            <a:ext cx="1229926" cy="405448"/>
          </a:xfrm>
          <a:prstGeom prst="rect">
            <a:avLst/>
          </a:prstGeom>
        </p:spPr>
        <p:txBody>
          <a:bodyPr vert="horz" wrap="square" lIns="0" tIns="9605" rIns="0" bIns="0" rtlCol="0">
            <a:spAutoFit/>
          </a:bodyPr>
          <a:lstStyle/>
          <a:p>
            <a:pPr marL="9605" marR="3842">
              <a:spcBef>
                <a:spcPts val="76"/>
              </a:spcBef>
            </a:pPr>
            <a:r>
              <a:rPr sz="1286" dirty="0">
                <a:latin typeface="Calibri"/>
                <a:cs typeface="Calibri"/>
              </a:rPr>
              <a:t>disp(</a:t>
            </a:r>
            <a:r>
              <a:rPr sz="1286" dirty="0">
                <a:solidFill>
                  <a:srgbClr val="9965FF"/>
                </a:solidFill>
                <a:latin typeface="Calibri"/>
                <a:cs typeface="Calibri"/>
              </a:rPr>
              <a:t>'La</a:t>
            </a:r>
            <a:r>
              <a:rPr sz="1286" spc="-53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1286" dirty="0">
                <a:solidFill>
                  <a:srgbClr val="9965FF"/>
                </a:solidFill>
                <a:latin typeface="Calibri"/>
                <a:cs typeface="Calibri"/>
              </a:rPr>
              <a:t>suma</a:t>
            </a:r>
            <a:r>
              <a:rPr sz="1286" spc="-64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1286" spc="-15" dirty="0">
                <a:solidFill>
                  <a:srgbClr val="9965FF"/>
                </a:solidFill>
                <a:latin typeface="Calibri"/>
                <a:cs typeface="Calibri"/>
              </a:rPr>
              <a:t>es:'</a:t>
            </a:r>
            <a:r>
              <a:rPr sz="1286" spc="-15" dirty="0">
                <a:latin typeface="Calibri"/>
                <a:cs typeface="Calibri"/>
              </a:rPr>
              <a:t>)</a:t>
            </a:r>
            <a:r>
              <a:rPr sz="1286" spc="-15" dirty="0">
                <a:latin typeface="Times New Roman"/>
                <a:cs typeface="Times New Roman"/>
              </a:rPr>
              <a:t> </a:t>
            </a:r>
            <a:r>
              <a:rPr sz="1286" spc="-8" dirty="0">
                <a:latin typeface="Calibri"/>
                <a:cs typeface="Calibri"/>
              </a:rPr>
              <a:t>disp(c)</a:t>
            </a:r>
            <a:endParaRPr sz="1286" dirty="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09445" y="3612265"/>
            <a:ext cx="2179864" cy="562855"/>
            <a:chOff x="2608966" y="4776216"/>
            <a:chExt cx="2882265" cy="744220"/>
          </a:xfrm>
        </p:grpSpPr>
        <p:sp>
          <p:nvSpPr>
            <p:cNvPr id="11" name="object 11"/>
            <p:cNvSpPr/>
            <p:nvPr/>
          </p:nvSpPr>
          <p:spPr>
            <a:xfrm>
              <a:off x="4769998" y="4776216"/>
              <a:ext cx="228600" cy="525780"/>
            </a:xfrm>
            <a:custGeom>
              <a:avLst/>
              <a:gdLst/>
              <a:ahLst/>
              <a:cxnLst/>
              <a:rect l="l" t="t" r="r" b="b"/>
              <a:pathLst>
                <a:path w="228600" h="525779">
                  <a:moveTo>
                    <a:pt x="120396" y="240792"/>
                  </a:moveTo>
                  <a:lnTo>
                    <a:pt x="120396" y="25908"/>
                  </a:lnTo>
                  <a:lnTo>
                    <a:pt x="118872" y="25908"/>
                  </a:lnTo>
                  <a:lnTo>
                    <a:pt x="118872" y="21336"/>
                  </a:lnTo>
                  <a:lnTo>
                    <a:pt x="117348" y="21336"/>
                  </a:lnTo>
                  <a:lnTo>
                    <a:pt x="114300" y="18288"/>
                  </a:lnTo>
                  <a:lnTo>
                    <a:pt x="114300" y="16764"/>
                  </a:lnTo>
                  <a:lnTo>
                    <a:pt x="112776" y="16764"/>
                  </a:lnTo>
                  <a:lnTo>
                    <a:pt x="112776" y="15240"/>
                  </a:lnTo>
                  <a:lnTo>
                    <a:pt x="109728" y="13716"/>
                  </a:lnTo>
                  <a:lnTo>
                    <a:pt x="108204" y="13716"/>
                  </a:lnTo>
                  <a:lnTo>
                    <a:pt x="103632" y="10668"/>
                  </a:lnTo>
                  <a:lnTo>
                    <a:pt x="99060" y="9144"/>
                  </a:lnTo>
                  <a:lnTo>
                    <a:pt x="92964" y="7620"/>
                  </a:lnTo>
                  <a:lnTo>
                    <a:pt x="85344" y="6096"/>
                  </a:lnTo>
                  <a:lnTo>
                    <a:pt x="79248" y="4572"/>
                  </a:lnTo>
                  <a:lnTo>
                    <a:pt x="71628" y="3048"/>
                  </a:lnTo>
                  <a:lnTo>
                    <a:pt x="62484" y="3048"/>
                  </a:lnTo>
                  <a:lnTo>
                    <a:pt x="53340" y="1524"/>
                  </a:lnTo>
                  <a:lnTo>
                    <a:pt x="42672" y="1524"/>
                  </a:lnTo>
                  <a:lnTo>
                    <a:pt x="22860" y="0"/>
                  </a:lnTo>
                  <a:lnTo>
                    <a:pt x="1524" y="0"/>
                  </a:lnTo>
                  <a:lnTo>
                    <a:pt x="0" y="21336"/>
                  </a:lnTo>
                  <a:lnTo>
                    <a:pt x="22860" y="22860"/>
                  </a:lnTo>
                  <a:lnTo>
                    <a:pt x="42672" y="22860"/>
                  </a:lnTo>
                  <a:lnTo>
                    <a:pt x="51816" y="24384"/>
                  </a:lnTo>
                  <a:lnTo>
                    <a:pt x="59436" y="24384"/>
                  </a:lnTo>
                  <a:lnTo>
                    <a:pt x="68580" y="25908"/>
                  </a:lnTo>
                  <a:lnTo>
                    <a:pt x="76200" y="27432"/>
                  </a:lnTo>
                  <a:lnTo>
                    <a:pt x="82296" y="27432"/>
                  </a:lnTo>
                  <a:lnTo>
                    <a:pt x="88392" y="28956"/>
                  </a:lnTo>
                  <a:lnTo>
                    <a:pt x="92964" y="30480"/>
                  </a:lnTo>
                  <a:lnTo>
                    <a:pt x="97536" y="32766"/>
                  </a:lnTo>
                  <a:lnTo>
                    <a:pt x="97536" y="30480"/>
                  </a:lnTo>
                  <a:lnTo>
                    <a:pt x="100584" y="33528"/>
                  </a:lnTo>
                  <a:lnTo>
                    <a:pt x="100584" y="254508"/>
                  </a:lnTo>
                  <a:lnTo>
                    <a:pt x="102108" y="256032"/>
                  </a:lnTo>
                  <a:lnTo>
                    <a:pt x="103632" y="256032"/>
                  </a:lnTo>
                  <a:lnTo>
                    <a:pt x="103632" y="257556"/>
                  </a:lnTo>
                  <a:lnTo>
                    <a:pt x="105156" y="257556"/>
                  </a:lnTo>
                  <a:lnTo>
                    <a:pt x="108204" y="259080"/>
                  </a:lnTo>
                  <a:lnTo>
                    <a:pt x="112776" y="262128"/>
                  </a:lnTo>
                  <a:lnTo>
                    <a:pt x="116259" y="262998"/>
                  </a:lnTo>
                  <a:lnTo>
                    <a:pt x="117348" y="262636"/>
                  </a:lnTo>
                  <a:lnTo>
                    <a:pt x="117348" y="239268"/>
                  </a:lnTo>
                  <a:lnTo>
                    <a:pt x="120396" y="240792"/>
                  </a:lnTo>
                  <a:close/>
                </a:path>
                <a:path w="228600" h="525779">
                  <a:moveTo>
                    <a:pt x="100584" y="490728"/>
                  </a:moveTo>
                  <a:lnTo>
                    <a:pt x="97536" y="492252"/>
                  </a:lnTo>
                  <a:lnTo>
                    <a:pt x="96012" y="493776"/>
                  </a:lnTo>
                  <a:lnTo>
                    <a:pt x="92964" y="495300"/>
                  </a:lnTo>
                  <a:lnTo>
                    <a:pt x="86868" y="496824"/>
                  </a:lnTo>
                  <a:lnTo>
                    <a:pt x="82296" y="496824"/>
                  </a:lnTo>
                  <a:lnTo>
                    <a:pt x="74676" y="498348"/>
                  </a:lnTo>
                  <a:lnTo>
                    <a:pt x="68580" y="499872"/>
                  </a:lnTo>
                  <a:lnTo>
                    <a:pt x="59436" y="499872"/>
                  </a:lnTo>
                  <a:lnTo>
                    <a:pt x="51816" y="501396"/>
                  </a:lnTo>
                  <a:lnTo>
                    <a:pt x="42672" y="502920"/>
                  </a:lnTo>
                  <a:lnTo>
                    <a:pt x="0" y="502920"/>
                  </a:lnTo>
                  <a:lnTo>
                    <a:pt x="1524" y="525780"/>
                  </a:lnTo>
                  <a:lnTo>
                    <a:pt x="22860" y="525780"/>
                  </a:lnTo>
                  <a:lnTo>
                    <a:pt x="42672" y="524364"/>
                  </a:lnTo>
                  <a:lnTo>
                    <a:pt x="53340" y="524256"/>
                  </a:lnTo>
                  <a:lnTo>
                    <a:pt x="71628" y="521208"/>
                  </a:lnTo>
                  <a:lnTo>
                    <a:pt x="79248" y="519684"/>
                  </a:lnTo>
                  <a:lnTo>
                    <a:pt x="86868" y="519684"/>
                  </a:lnTo>
                  <a:lnTo>
                    <a:pt x="92964" y="518160"/>
                  </a:lnTo>
                  <a:lnTo>
                    <a:pt x="97536" y="515874"/>
                  </a:lnTo>
                  <a:lnTo>
                    <a:pt x="97536" y="495300"/>
                  </a:lnTo>
                  <a:lnTo>
                    <a:pt x="99060" y="493014"/>
                  </a:lnTo>
                  <a:lnTo>
                    <a:pt x="99060" y="492252"/>
                  </a:lnTo>
                  <a:lnTo>
                    <a:pt x="100584" y="490728"/>
                  </a:lnTo>
                  <a:close/>
                </a:path>
                <a:path w="228600" h="525779">
                  <a:moveTo>
                    <a:pt x="100584" y="35052"/>
                  </a:moveTo>
                  <a:lnTo>
                    <a:pt x="99060" y="32004"/>
                  </a:lnTo>
                  <a:lnTo>
                    <a:pt x="97536" y="30480"/>
                  </a:lnTo>
                  <a:lnTo>
                    <a:pt x="97536" y="32004"/>
                  </a:lnTo>
                  <a:lnTo>
                    <a:pt x="100584" y="35052"/>
                  </a:lnTo>
                  <a:close/>
                </a:path>
                <a:path w="228600" h="525779">
                  <a:moveTo>
                    <a:pt x="99060" y="33528"/>
                  </a:moveTo>
                  <a:lnTo>
                    <a:pt x="97536" y="32004"/>
                  </a:lnTo>
                  <a:lnTo>
                    <a:pt x="97536" y="32766"/>
                  </a:lnTo>
                  <a:lnTo>
                    <a:pt x="99060" y="33528"/>
                  </a:lnTo>
                  <a:close/>
                </a:path>
                <a:path w="228600" h="525779">
                  <a:moveTo>
                    <a:pt x="100584" y="252984"/>
                  </a:moveTo>
                  <a:lnTo>
                    <a:pt x="100584" y="35052"/>
                  </a:lnTo>
                  <a:lnTo>
                    <a:pt x="99060" y="33528"/>
                  </a:lnTo>
                  <a:lnTo>
                    <a:pt x="97536" y="32766"/>
                  </a:lnTo>
                  <a:lnTo>
                    <a:pt x="97536" y="248412"/>
                  </a:lnTo>
                  <a:lnTo>
                    <a:pt x="99060" y="249936"/>
                  </a:lnTo>
                  <a:lnTo>
                    <a:pt x="99060" y="251460"/>
                  </a:lnTo>
                  <a:lnTo>
                    <a:pt x="100584" y="252984"/>
                  </a:lnTo>
                  <a:close/>
                </a:path>
                <a:path w="228600" h="525779">
                  <a:moveTo>
                    <a:pt x="100584" y="490728"/>
                  </a:moveTo>
                  <a:lnTo>
                    <a:pt x="100584" y="272796"/>
                  </a:lnTo>
                  <a:lnTo>
                    <a:pt x="99060" y="274320"/>
                  </a:lnTo>
                  <a:lnTo>
                    <a:pt x="99060" y="275844"/>
                  </a:lnTo>
                  <a:lnTo>
                    <a:pt x="97536" y="277368"/>
                  </a:lnTo>
                  <a:lnTo>
                    <a:pt x="97536" y="492252"/>
                  </a:lnTo>
                  <a:lnTo>
                    <a:pt x="100584" y="490728"/>
                  </a:lnTo>
                  <a:close/>
                </a:path>
                <a:path w="228600" h="525779">
                  <a:moveTo>
                    <a:pt x="216408" y="274320"/>
                  </a:moveTo>
                  <a:lnTo>
                    <a:pt x="195072" y="272796"/>
                  </a:lnTo>
                  <a:lnTo>
                    <a:pt x="173736" y="272796"/>
                  </a:lnTo>
                  <a:lnTo>
                    <a:pt x="164592" y="271272"/>
                  </a:lnTo>
                  <a:lnTo>
                    <a:pt x="155448" y="271272"/>
                  </a:lnTo>
                  <a:lnTo>
                    <a:pt x="146304" y="269748"/>
                  </a:lnTo>
                  <a:lnTo>
                    <a:pt x="123444" y="265176"/>
                  </a:lnTo>
                  <a:lnTo>
                    <a:pt x="118872" y="263652"/>
                  </a:lnTo>
                  <a:lnTo>
                    <a:pt x="116259" y="262998"/>
                  </a:lnTo>
                  <a:lnTo>
                    <a:pt x="109728" y="265176"/>
                  </a:lnTo>
                  <a:lnTo>
                    <a:pt x="108204" y="265176"/>
                  </a:lnTo>
                  <a:lnTo>
                    <a:pt x="108204" y="266700"/>
                  </a:lnTo>
                  <a:lnTo>
                    <a:pt x="105156" y="268224"/>
                  </a:lnTo>
                  <a:lnTo>
                    <a:pt x="103632" y="268224"/>
                  </a:lnTo>
                  <a:lnTo>
                    <a:pt x="100584" y="271272"/>
                  </a:lnTo>
                  <a:lnTo>
                    <a:pt x="100584" y="490728"/>
                  </a:lnTo>
                  <a:lnTo>
                    <a:pt x="97536" y="495300"/>
                  </a:lnTo>
                  <a:lnTo>
                    <a:pt x="97536" y="515874"/>
                  </a:lnTo>
                  <a:lnTo>
                    <a:pt x="99060" y="515112"/>
                  </a:lnTo>
                  <a:lnTo>
                    <a:pt x="105156" y="513588"/>
                  </a:lnTo>
                  <a:lnTo>
                    <a:pt x="109728" y="512064"/>
                  </a:lnTo>
                  <a:lnTo>
                    <a:pt x="112776" y="509016"/>
                  </a:lnTo>
                  <a:lnTo>
                    <a:pt x="114300" y="509016"/>
                  </a:lnTo>
                  <a:lnTo>
                    <a:pt x="114300" y="507492"/>
                  </a:lnTo>
                  <a:lnTo>
                    <a:pt x="117348" y="504444"/>
                  </a:lnTo>
                  <a:lnTo>
                    <a:pt x="117348" y="286512"/>
                  </a:lnTo>
                  <a:lnTo>
                    <a:pt x="118872" y="284226"/>
                  </a:lnTo>
                  <a:lnTo>
                    <a:pt x="118872" y="283464"/>
                  </a:lnTo>
                  <a:lnTo>
                    <a:pt x="120396" y="280416"/>
                  </a:lnTo>
                  <a:lnTo>
                    <a:pt x="120396" y="283464"/>
                  </a:lnTo>
                  <a:lnTo>
                    <a:pt x="124968" y="283464"/>
                  </a:lnTo>
                  <a:lnTo>
                    <a:pt x="129540" y="281940"/>
                  </a:lnTo>
                  <a:lnTo>
                    <a:pt x="141732" y="278892"/>
                  </a:lnTo>
                  <a:lnTo>
                    <a:pt x="149352" y="277368"/>
                  </a:lnTo>
                  <a:lnTo>
                    <a:pt x="156972" y="277368"/>
                  </a:lnTo>
                  <a:lnTo>
                    <a:pt x="166116" y="275844"/>
                  </a:lnTo>
                  <a:lnTo>
                    <a:pt x="175260" y="275844"/>
                  </a:lnTo>
                  <a:lnTo>
                    <a:pt x="195072" y="274320"/>
                  </a:lnTo>
                  <a:lnTo>
                    <a:pt x="216408" y="274320"/>
                  </a:lnTo>
                  <a:close/>
                </a:path>
                <a:path w="228600" h="525779">
                  <a:moveTo>
                    <a:pt x="100584" y="35052"/>
                  </a:moveTo>
                  <a:lnTo>
                    <a:pt x="100584" y="33528"/>
                  </a:lnTo>
                  <a:lnTo>
                    <a:pt x="99060" y="32004"/>
                  </a:lnTo>
                  <a:lnTo>
                    <a:pt x="100584" y="35052"/>
                  </a:lnTo>
                  <a:close/>
                </a:path>
                <a:path w="228600" h="525779">
                  <a:moveTo>
                    <a:pt x="100584" y="490728"/>
                  </a:moveTo>
                  <a:lnTo>
                    <a:pt x="99060" y="492252"/>
                  </a:lnTo>
                  <a:lnTo>
                    <a:pt x="99060" y="493014"/>
                  </a:lnTo>
                  <a:lnTo>
                    <a:pt x="100584" y="490728"/>
                  </a:lnTo>
                  <a:close/>
                </a:path>
                <a:path w="228600" h="525779">
                  <a:moveTo>
                    <a:pt x="228600" y="268224"/>
                  </a:moveTo>
                  <a:lnTo>
                    <a:pt x="228600" y="256032"/>
                  </a:lnTo>
                  <a:lnTo>
                    <a:pt x="222504" y="251460"/>
                  </a:lnTo>
                  <a:lnTo>
                    <a:pt x="195072" y="251460"/>
                  </a:lnTo>
                  <a:lnTo>
                    <a:pt x="173736" y="252984"/>
                  </a:lnTo>
                  <a:lnTo>
                    <a:pt x="164592" y="254508"/>
                  </a:lnTo>
                  <a:lnTo>
                    <a:pt x="155448" y="254508"/>
                  </a:lnTo>
                  <a:lnTo>
                    <a:pt x="146304" y="256032"/>
                  </a:lnTo>
                  <a:lnTo>
                    <a:pt x="138684" y="257556"/>
                  </a:lnTo>
                  <a:lnTo>
                    <a:pt x="131064" y="257556"/>
                  </a:lnTo>
                  <a:lnTo>
                    <a:pt x="124968" y="259080"/>
                  </a:lnTo>
                  <a:lnTo>
                    <a:pt x="118872" y="262128"/>
                  </a:lnTo>
                  <a:lnTo>
                    <a:pt x="116259" y="262998"/>
                  </a:lnTo>
                  <a:lnTo>
                    <a:pt x="118872" y="263652"/>
                  </a:lnTo>
                  <a:lnTo>
                    <a:pt x="123444" y="265176"/>
                  </a:lnTo>
                  <a:lnTo>
                    <a:pt x="146304" y="269748"/>
                  </a:lnTo>
                  <a:lnTo>
                    <a:pt x="155448" y="271272"/>
                  </a:lnTo>
                  <a:lnTo>
                    <a:pt x="164592" y="271272"/>
                  </a:lnTo>
                  <a:lnTo>
                    <a:pt x="173736" y="272796"/>
                  </a:lnTo>
                  <a:lnTo>
                    <a:pt x="195072" y="272796"/>
                  </a:lnTo>
                  <a:lnTo>
                    <a:pt x="216408" y="274320"/>
                  </a:lnTo>
                  <a:lnTo>
                    <a:pt x="222504" y="274320"/>
                  </a:lnTo>
                  <a:lnTo>
                    <a:pt x="228600" y="268224"/>
                  </a:lnTo>
                  <a:close/>
                </a:path>
                <a:path w="228600" h="525779">
                  <a:moveTo>
                    <a:pt x="195072" y="251460"/>
                  </a:moveTo>
                  <a:lnTo>
                    <a:pt x="175260" y="249936"/>
                  </a:lnTo>
                  <a:lnTo>
                    <a:pt x="166116" y="249936"/>
                  </a:lnTo>
                  <a:lnTo>
                    <a:pt x="158496" y="248412"/>
                  </a:lnTo>
                  <a:lnTo>
                    <a:pt x="149352" y="246888"/>
                  </a:lnTo>
                  <a:lnTo>
                    <a:pt x="143256" y="246888"/>
                  </a:lnTo>
                  <a:lnTo>
                    <a:pt x="135636" y="245364"/>
                  </a:lnTo>
                  <a:lnTo>
                    <a:pt x="129540" y="243840"/>
                  </a:lnTo>
                  <a:lnTo>
                    <a:pt x="124968" y="242316"/>
                  </a:lnTo>
                  <a:lnTo>
                    <a:pt x="121920" y="242316"/>
                  </a:lnTo>
                  <a:lnTo>
                    <a:pt x="120396" y="240792"/>
                  </a:lnTo>
                  <a:lnTo>
                    <a:pt x="117348" y="239268"/>
                  </a:lnTo>
                  <a:lnTo>
                    <a:pt x="118872" y="240792"/>
                  </a:lnTo>
                  <a:lnTo>
                    <a:pt x="120396" y="243840"/>
                  </a:lnTo>
                  <a:lnTo>
                    <a:pt x="120396" y="261366"/>
                  </a:lnTo>
                  <a:lnTo>
                    <a:pt x="124968" y="259080"/>
                  </a:lnTo>
                  <a:lnTo>
                    <a:pt x="131064" y="257556"/>
                  </a:lnTo>
                  <a:lnTo>
                    <a:pt x="138684" y="257556"/>
                  </a:lnTo>
                  <a:lnTo>
                    <a:pt x="146304" y="256032"/>
                  </a:lnTo>
                  <a:lnTo>
                    <a:pt x="155448" y="254508"/>
                  </a:lnTo>
                  <a:lnTo>
                    <a:pt x="164592" y="254508"/>
                  </a:lnTo>
                  <a:lnTo>
                    <a:pt x="173736" y="252984"/>
                  </a:lnTo>
                  <a:lnTo>
                    <a:pt x="195072" y="251460"/>
                  </a:lnTo>
                  <a:close/>
                </a:path>
                <a:path w="228600" h="525779">
                  <a:moveTo>
                    <a:pt x="119380" y="242316"/>
                  </a:moveTo>
                  <a:lnTo>
                    <a:pt x="118872" y="240792"/>
                  </a:lnTo>
                  <a:lnTo>
                    <a:pt x="117348" y="239268"/>
                  </a:lnTo>
                  <a:lnTo>
                    <a:pt x="119380" y="242316"/>
                  </a:lnTo>
                  <a:close/>
                </a:path>
                <a:path w="228600" h="525779">
                  <a:moveTo>
                    <a:pt x="120396" y="261366"/>
                  </a:moveTo>
                  <a:lnTo>
                    <a:pt x="120396" y="245364"/>
                  </a:lnTo>
                  <a:lnTo>
                    <a:pt x="119380" y="242316"/>
                  </a:lnTo>
                  <a:lnTo>
                    <a:pt x="117348" y="239268"/>
                  </a:lnTo>
                  <a:lnTo>
                    <a:pt x="117348" y="262636"/>
                  </a:lnTo>
                  <a:lnTo>
                    <a:pt x="118872" y="262128"/>
                  </a:lnTo>
                  <a:lnTo>
                    <a:pt x="120396" y="261366"/>
                  </a:lnTo>
                  <a:close/>
                </a:path>
                <a:path w="228600" h="525779">
                  <a:moveTo>
                    <a:pt x="120396" y="283464"/>
                  </a:moveTo>
                  <a:lnTo>
                    <a:pt x="120396" y="281940"/>
                  </a:lnTo>
                  <a:lnTo>
                    <a:pt x="117348" y="286512"/>
                  </a:lnTo>
                  <a:lnTo>
                    <a:pt x="120396" y="283464"/>
                  </a:lnTo>
                  <a:close/>
                </a:path>
                <a:path w="228600" h="525779">
                  <a:moveTo>
                    <a:pt x="120396" y="284988"/>
                  </a:moveTo>
                  <a:lnTo>
                    <a:pt x="118872" y="284988"/>
                  </a:lnTo>
                  <a:lnTo>
                    <a:pt x="117348" y="286512"/>
                  </a:lnTo>
                  <a:lnTo>
                    <a:pt x="120396" y="284988"/>
                  </a:lnTo>
                  <a:close/>
                </a:path>
                <a:path w="228600" h="525779">
                  <a:moveTo>
                    <a:pt x="120396" y="498348"/>
                  </a:moveTo>
                  <a:lnTo>
                    <a:pt x="120396" y="284988"/>
                  </a:lnTo>
                  <a:lnTo>
                    <a:pt x="117348" y="286512"/>
                  </a:lnTo>
                  <a:lnTo>
                    <a:pt x="117348" y="504444"/>
                  </a:lnTo>
                  <a:lnTo>
                    <a:pt x="118872" y="502920"/>
                  </a:lnTo>
                  <a:lnTo>
                    <a:pt x="118872" y="499872"/>
                  </a:lnTo>
                  <a:lnTo>
                    <a:pt x="120396" y="498348"/>
                  </a:lnTo>
                  <a:close/>
                </a:path>
                <a:path w="228600" h="525779">
                  <a:moveTo>
                    <a:pt x="120396" y="243840"/>
                  </a:moveTo>
                  <a:lnTo>
                    <a:pt x="118872" y="240792"/>
                  </a:lnTo>
                  <a:lnTo>
                    <a:pt x="119380" y="242316"/>
                  </a:lnTo>
                  <a:lnTo>
                    <a:pt x="120396" y="243840"/>
                  </a:lnTo>
                  <a:close/>
                </a:path>
                <a:path w="228600" h="525779">
                  <a:moveTo>
                    <a:pt x="120396" y="281940"/>
                  </a:moveTo>
                  <a:lnTo>
                    <a:pt x="120396" y="280416"/>
                  </a:lnTo>
                  <a:lnTo>
                    <a:pt x="118872" y="283464"/>
                  </a:lnTo>
                  <a:lnTo>
                    <a:pt x="120396" y="281940"/>
                  </a:lnTo>
                  <a:close/>
                </a:path>
                <a:path w="228600" h="525779">
                  <a:moveTo>
                    <a:pt x="120396" y="281940"/>
                  </a:moveTo>
                  <a:lnTo>
                    <a:pt x="118872" y="283464"/>
                  </a:lnTo>
                  <a:lnTo>
                    <a:pt x="118872" y="284226"/>
                  </a:lnTo>
                  <a:lnTo>
                    <a:pt x="120396" y="281940"/>
                  </a:lnTo>
                  <a:close/>
                </a:path>
                <a:path w="228600" h="525779">
                  <a:moveTo>
                    <a:pt x="120396" y="284988"/>
                  </a:moveTo>
                  <a:lnTo>
                    <a:pt x="120396" y="283464"/>
                  </a:lnTo>
                  <a:lnTo>
                    <a:pt x="118872" y="284988"/>
                  </a:lnTo>
                  <a:lnTo>
                    <a:pt x="120396" y="284988"/>
                  </a:lnTo>
                  <a:close/>
                </a:path>
                <a:path w="228600" h="525779">
                  <a:moveTo>
                    <a:pt x="120396" y="245364"/>
                  </a:moveTo>
                  <a:lnTo>
                    <a:pt x="120396" y="243840"/>
                  </a:lnTo>
                  <a:lnTo>
                    <a:pt x="119380" y="242316"/>
                  </a:lnTo>
                  <a:lnTo>
                    <a:pt x="120396" y="245364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2608966" y="5239512"/>
              <a:ext cx="2882265" cy="280670"/>
            </a:xfrm>
            <a:custGeom>
              <a:avLst/>
              <a:gdLst/>
              <a:ahLst/>
              <a:cxnLst/>
              <a:rect l="l" t="t" r="r" b="b"/>
              <a:pathLst>
                <a:path w="2882265" h="280670">
                  <a:moveTo>
                    <a:pt x="2832244" y="54796"/>
                  </a:moveTo>
                  <a:lnTo>
                    <a:pt x="2810865" y="44518"/>
                  </a:lnTo>
                  <a:lnTo>
                    <a:pt x="0" y="254508"/>
                  </a:lnTo>
                  <a:lnTo>
                    <a:pt x="3048" y="280416"/>
                  </a:lnTo>
                  <a:lnTo>
                    <a:pt x="2811603" y="68987"/>
                  </a:lnTo>
                  <a:lnTo>
                    <a:pt x="2832244" y="54796"/>
                  </a:lnTo>
                  <a:close/>
                </a:path>
                <a:path w="2882265" h="280670">
                  <a:moveTo>
                    <a:pt x="2881884" y="51816"/>
                  </a:moveTo>
                  <a:lnTo>
                    <a:pt x="2782824" y="3048"/>
                  </a:lnTo>
                  <a:lnTo>
                    <a:pt x="2776728" y="0"/>
                  </a:lnTo>
                  <a:lnTo>
                    <a:pt x="2769108" y="3048"/>
                  </a:lnTo>
                  <a:lnTo>
                    <a:pt x="2763012" y="15240"/>
                  </a:lnTo>
                  <a:lnTo>
                    <a:pt x="2766060" y="22860"/>
                  </a:lnTo>
                  <a:lnTo>
                    <a:pt x="2772156" y="25908"/>
                  </a:lnTo>
                  <a:lnTo>
                    <a:pt x="2810865" y="44518"/>
                  </a:lnTo>
                  <a:lnTo>
                    <a:pt x="2855976" y="41148"/>
                  </a:lnTo>
                  <a:lnTo>
                    <a:pt x="2857500" y="65532"/>
                  </a:lnTo>
                  <a:lnTo>
                    <a:pt x="2857500" y="68760"/>
                  </a:lnTo>
                  <a:lnTo>
                    <a:pt x="2881884" y="51816"/>
                  </a:lnTo>
                  <a:close/>
                </a:path>
                <a:path w="2882265" h="280670">
                  <a:moveTo>
                    <a:pt x="2857500" y="68760"/>
                  </a:moveTo>
                  <a:lnTo>
                    <a:pt x="2857500" y="65532"/>
                  </a:lnTo>
                  <a:lnTo>
                    <a:pt x="2811603" y="68987"/>
                  </a:lnTo>
                  <a:lnTo>
                    <a:pt x="2776728" y="92964"/>
                  </a:lnTo>
                  <a:lnTo>
                    <a:pt x="2770632" y="97536"/>
                  </a:lnTo>
                  <a:lnTo>
                    <a:pt x="2769108" y="105156"/>
                  </a:lnTo>
                  <a:lnTo>
                    <a:pt x="2773680" y="109728"/>
                  </a:lnTo>
                  <a:lnTo>
                    <a:pt x="2778252" y="115824"/>
                  </a:lnTo>
                  <a:lnTo>
                    <a:pt x="2785872" y="117348"/>
                  </a:lnTo>
                  <a:lnTo>
                    <a:pt x="2791968" y="114300"/>
                  </a:lnTo>
                  <a:lnTo>
                    <a:pt x="2857500" y="68760"/>
                  </a:lnTo>
                  <a:close/>
                </a:path>
                <a:path w="2882265" h="280670">
                  <a:moveTo>
                    <a:pt x="2857500" y="65532"/>
                  </a:moveTo>
                  <a:lnTo>
                    <a:pt x="2855976" y="41148"/>
                  </a:lnTo>
                  <a:lnTo>
                    <a:pt x="2810865" y="44518"/>
                  </a:lnTo>
                  <a:lnTo>
                    <a:pt x="2832244" y="54796"/>
                  </a:lnTo>
                  <a:lnTo>
                    <a:pt x="2849880" y="42672"/>
                  </a:lnTo>
                  <a:lnTo>
                    <a:pt x="2851404" y="64008"/>
                  </a:lnTo>
                  <a:lnTo>
                    <a:pt x="2851404" y="65990"/>
                  </a:lnTo>
                  <a:lnTo>
                    <a:pt x="2857500" y="65532"/>
                  </a:lnTo>
                  <a:close/>
                </a:path>
                <a:path w="2882265" h="280670">
                  <a:moveTo>
                    <a:pt x="2851404" y="65990"/>
                  </a:moveTo>
                  <a:lnTo>
                    <a:pt x="2851404" y="64008"/>
                  </a:lnTo>
                  <a:lnTo>
                    <a:pt x="2832244" y="54796"/>
                  </a:lnTo>
                  <a:lnTo>
                    <a:pt x="2811603" y="68987"/>
                  </a:lnTo>
                  <a:lnTo>
                    <a:pt x="2851404" y="65990"/>
                  </a:lnTo>
                  <a:close/>
                </a:path>
                <a:path w="2882265" h="280670">
                  <a:moveTo>
                    <a:pt x="2851404" y="64008"/>
                  </a:moveTo>
                  <a:lnTo>
                    <a:pt x="2849880" y="42672"/>
                  </a:lnTo>
                  <a:lnTo>
                    <a:pt x="2832244" y="54796"/>
                  </a:lnTo>
                  <a:lnTo>
                    <a:pt x="2851404" y="64008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152829" y="2759337"/>
            <a:ext cx="1036384" cy="1819195"/>
            <a:chOff x="4120774" y="3648455"/>
            <a:chExt cx="1370330" cy="2405380"/>
          </a:xfrm>
        </p:grpSpPr>
        <p:sp>
          <p:nvSpPr>
            <p:cNvPr id="14" name="object 14"/>
            <p:cNvSpPr/>
            <p:nvPr/>
          </p:nvSpPr>
          <p:spPr>
            <a:xfrm>
              <a:off x="4914778" y="3648455"/>
              <a:ext cx="504825" cy="117475"/>
            </a:xfrm>
            <a:custGeom>
              <a:avLst/>
              <a:gdLst/>
              <a:ahLst/>
              <a:cxnLst/>
              <a:rect l="l" t="t" r="r" b="b"/>
              <a:pathLst>
                <a:path w="504825" h="117475">
                  <a:moveTo>
                    <a:pt x="454046" y="57912"/>
                  </a:moveTo>
                  <a:lnTo>
                    <a:pt x="433026" y="45720"/>
                  </a:lnTo>
                  <a:lnTo>
                    <a:pt x="0" y="45720"/>
                  </a:lnTo>
                  <a:lnTo>
                    <a:pt x="0" y="71628"/>
                  </a:lnTo>
                  <a:lnTo>
                    <a:pt x="430398" y="71628"/>
                  </a:lnTo>
                  <a:lnTo>
                    <a:pt x="454046" y="57912"/>
                  </a:lnTo>
                  <a:close/>
                </a:path>
                <a:path w="504825" h="117475">
                  <a:moveTo>
                    <a:pt x="504444" y="57912"/>
                  </a:moveTo>
                  <a:lnTo>
                    <a:pt x="408432" y="3048"/>
                  </a:lnTo>
                  <a:lnTo>
                    <a:pt x="402336" y="0"/>
                  </a:lnTo>
                  <a:lnTo>
                    <a:pt x="394716" y="1524"/>
                  </a:lnTo>
                  <a:lnTo>
                    <a:pt x="388620" y="13716"/>
                  </a:lnTo>
                  <a:lnTo>
                    <a:pt x="390144" y="21336"/>
                  </a:lnTo>
                  <a:lnTo>
                    <a:pt x="396240" y="24384"/>
                  </a:lnTo>
                  <a:lnTo>
                    <a:pt x="433026" y="45720"/>
                  </a:lnTo>
                  <a:lnTo>
                    <a:pt x="478536" y="45720"/>
                  </a:lnTo>
                  <a:lnTo>
                    <a:pt x="478536" y="73127"/>
                  </a:lnTo>
                  <a:lnTo>
                    <a:pt x="504444" y="57912"/>
                  </a:lnTo>
                  <a:close/>
                </a:path>
                <a:path w="504825" h="117475">
                  <a:moveTo>
                    <a:pt x="478536" y="73127"/>
                  </a:moveTo>
                  <a:lnTo>
                    <a:pt x="478536" y="71628"/>
                  </a:lnTo>
                  <a:lnTo>
                    <a:pt x="430398" y="71628"/>
                  </a:lnTo>
                  <a:lnTo>
                    <a:pt x="396240" y="91440"/>
                  </a:lnTo>
                  <a:lnTo>
                    <a:pt x="390144" y="96012"/>
                  </a:lnTo>
                  <a:lnTo>
                    <a:pt x="388620" y="103632"/>
                  </a:lnTo>
                  <a:lnTo>
                    <a:pt x="394716" y="115824"/>
                  </a:lnTo>
                  <a:lnTo>
                    <a:pt x="402336" y="117348"/>
                  </a:lnTo>
                  <a:lnTo>
                    <a:pt x="408432" y="114300"/>
                  </a:lnTo>
                  <a:lnTo>
                    <a:pt x="478536" y="73127"/>
                  </a:lnTo>
                  <a:close/>
                </a:path>
                <a:path w="504825" h="117475">
                  <a:moveTo>
                    <a:pt x="472440" y="71628"/>
                  </a:moveTo>
                  <a:lnTo>
                    <a:pt x="472440" y="68580"/>
                  </a:lnTo>
                  <a:lnTo>
                    <a:pt x="454046" y="57912"/>
                  </a:lnTo>
                  <a:lnTo>
                    <a:pt x="430398" y="71628"/>
                  </a:lnTo>
                  <a:lnTo>
                    <a:pt x="472440" y="71628"/>
                  </a:lnTo>
                  <a:close/>
                </a:path>
                <a:path w="504825" h="117475">
                  <a:moveTo>
                    <a:pt x="478536" y="71628"/>
                  </a:moveTo>
                  <a:lnTo>
                    <a:pt x="478536" y="45720"/>
                  </a:lnTo>
                  <a:lnTo>
                    <a:pt x="433026" y="45720"/>
                  </a:lnTo>
                  <a:lnTo>
                    <a:pt x="454046" y="57912"/>
                  </a:lnTo>
                  <a:lnTo>
                    <a:pt x="472440" y="47244"/>
                  </a:lnTo>
                  <a:lnTo>
                    <a:pt x="472440" y="71628"/>
                  </a:lnTo>
                  <a:lnTo>
                    <a:pt x="478536" y="71628"/>
                  </a:lnTo>
                  <a:close/>
                </a:path>
                <a:path w="504825" h="117475">
                  <a:moveTo>
                    <a:pt x="472440" y="68580"/>
                  </a:moveTo>
                  <a:lnTo>
                    <a:pt x="472440" y="47244"/>
                  </a:lnTo>
                  <a:lnTo>
                    <a:pt x="454046" y="57912"/>
                  </a:lnTo>
                  <a:lnTo>
                    <a:pt x="472440" y="6858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698370" y="3983736"/>
              <a:ext cx="227329" cy="599440"/>
            </a:xfrm>
            <a:custGeom>
              <a:avLst/>
              <a:gdLst/>
              <a:ahLst/>
              <a:cxnLst/>
              <a:rect l="l" t="t" r="r" b="b"/>
              <a:pathLst>
                <a:path w="227329" h="599439">
                  <a:moveTo>
                    <a:pt x="118872" y="297180"/>
                  </a:moveTo>
                  <a:lnTo>
                    <a:pt x="118872" y="278892"/>
                  </a:lnTo>
                  <a:lnTo>
                    <a:pt x="117348" y="275844"/>
                  </a:lnTo>
                  <a:lnTo>
                    <a:pt x="117348" y="21336"/>
                  </a:lnTo>
                  <a:lnTo>
                    <a:pt x="114300" y="18288"/>
                  </a:lnTo>
                  <a:lnTo>
                    <a:pt x="114300" y="16764"/>
                  </a:lnTo>
                  <a:lnTo>
                    <a:pt x="112776" y="16764"/>
                  </a:lnTo>
                  <a:lnTo>
                    <a:pt x="109728" y="13716"/>
                  </a:lnTo>
                  <a:lnTo>
                    <a:pt x="108204" y="13716"/>
                  </a:lnTo>
                  <a:lnTo>
                    <a:pt x="103632" y="12192"/>
                  </a:lnTo>
                  <a:lnTo>
                    <a:pt x="99060" y="9144"/>
                  </a:lnTo>
                  <a:lnTo>
                    <a:pt x="92964" y="7620"/>
                  </a:lnTo>
                  <a:lnTo>
                    <a:pt x="85344" y="6096"/>
                  </a:lnTo>
                  <a:lnTo>
                    <a:pt x="79248" y="6096"/>
                  </a:lnTo>
                  <a:lnTo>
                    <a:pt x="70104" y="4572"/>
                  </a:lnTo>
                  <a:lnTo>
                    <a:pt x="62484" y="3048"/>
                  </a:lnTo>
                  <a:lnTo>
                    <a:pt x="53340" y="1524"/>
                  </a:lnTo>
                  <a:lnTo>
                    <a:pt x="41148" y="1406"/>
                  </a:lnTo>
                  <a:lnTo>
                    <a:pt x="22860" y="0"/>
                  </a:lnTo>
                  <a:lnTo>
                    <a:pt x="0" y="0"/>
                  </a:lnTo>
                  <a:lnTo>
                    <a:pt x="0" y="22860"/>
                  </a:lnTo>
                  <a:lnTo>
                    <a:pt x="41148" y="22860"/>
                  </a:lnTo>
                  <a:lnTo>
                    <a:pt x="50292" y="24384"/>
                  </a:lnTo>
                  <a:lnTo>
                    <a:pt x="59436" y="24384"/>
                  </a:lnTo>
                  <a:lnTo>
                    <a:pt x="82296" y="28956"/>
                  </a:lnTo>
                  <a:lnTo>
                    <a:pt x="86868" y="30480"/>
                  </a:lnTo>
                  <a:lnTo>
                    <a:pt x="92964" y="30480"/>
                  </a:lnTo>
                  <a:lnTo>
                    <a:pt x="97536" y="32766"/>
                  </a:lnTo>
                  <a:lnTo>
                    <a:pt x="97536" y="30480"/>
                  </a:lnTo>
                  <a:lnTo>
                    <a:pt x="98450" y="33223"/>
                  </a:lnTo>
                  <a:lnTo>
                    <a:pt x="99060" y="33528"/>
                  </a:lnTo>
                  <a:lnTo>
                    <a:pt x="99060" y="34290"/>
                  </a:lnTo>
                  <a:lnTo>
                    <a:pt x="100584" y="35052"/>
                  </a:lnTo>
                  <a:lnTo>
                    <a:pt x="100584" y="289560"/>
                  </a:lnTo>
                  <a:lnTo>
                    <a:pt x="102108" y="292608"/>
                  </a:lnTo>
                  <a:lnTo>
                    <a:pt x="103632" y="292608"/>
                  </a:lnTo>
                  <a:lnTo>
                    <a:pt x="103632" y="294132"/>
                  </a:lnTo>
                  <a:lnTo>
                    <a:pt x="105156" y="294132"/>
                  </a:lnTo>
                  <a:lnTo>
                    <a:pt x="106680" y="295656"/>
                  </a:lnTo>
                  <a:lnTo>
                    <a:pt x="112776" y="298704"/>
                  </a:lnTo>
                  <a:lnTo>
                    <a:pt x="114604" y="299313"/>
                  </a:lnTo>
                  <a:lnTo>
                    <a:pt x="118872" y="297180"/>
                  </a:lnTo>
                  <a:close/>
                </a:path>
                <a:path w="227329" h="599439">
                  <a:moveTo>
                    <a:pt x="98552" y="564896"/>
                  </a:moveTo>
                  <a:lnTo>
                    <a:pt x="97536" y="565404"/>
                  </a:lnTo>
                  <a:lnTo>
                    <a:pt x="94488" y="565404"/>
                  </a:lnTo>
                  <a:lnTo>
                    <a:pt x="91440" y="566928"/>
                  </a:lnTo>
                  <a:lnTo>
                    <a:pt x="86868" y="568452"/>
                  </a:lnTo>
                  <a:lnTo>
                    <a:pt x="74676" y="571500"/>
                  </a:lnTo>
                  <a:lnTo>
                    <a:pt x="67056" y="571500"/>
                  </a:lnTo>
                  <a:lnTo>
                    <a:pt x="59436" y="573024"/>
                  </a:lnTo>
                  <a:lnTo>
                    <a:pt x="50292" y="574548"/>
                  </a:lnTo>
                  <a:lnTo>
                    <a:pt x="41148" y="574548"/>
                  </a:lnTo>
                  <a:lnTo>
                    <a:pt x="22860" y="575954"/>
                  </a:lnTo>
                  <a:lnTo>
                    <a:pt x="0" y="576072"/>
                  </a:lnTo>
                  <a:lnTo>
                    <a:pt x="0" y="598932"/>
                  </a:lnTo>
                  <a:lnTo>
                    <a:pt x="21336" y="597509"/>
                  </a:lnTo>
                  <a:lnTo>
                    <a:pt x="42672" y="597408"/>
                  </a:lnTo>
                  <a:lnTo>
                    <a:pt x="53340" y="595884"/>
                  </a:lnTo>
                  <a:lnTo>
                    <a:pt x="62484" y="594360"/>
                  </a:lnTo>
                  <a:lnTo>
                    <a:pt x="70104" y="594360"/>
                  </a:lnTo>
                  <a:lnTo>
                    <a:pt x="79248" y="592836"/>
                  </a:lnTo>
                  <a:lnTo>
                    <a:pt x="86868" y="591312"/>
                  </a:lnTo>
                  <a:lnTo>
                    <a:pt x="97536" y="588645"/>
                  </a:lnTo>
                  <a:lnTo>
                    <a:pt x="97536" y="566928"/>
                  </a:lnTo>
                  <a:lnTo>
                    <a:pt x="98552" y="564896"/>
                  </a:lnTo>
                  <a:close/>
                </a:path>
                <a:path w="227329" h="599439">
                  <a:moveTo>
                    <a:pt x="98450" y="33223"/>
                  </a:moveTo>
                  <a:lnTo>
                    <a:pt x="97536" y="30480"/>
                  </a:lnTo>
                  <a:lnTo>
                    <a:pt x="97536" y="32766"/>
                  </a:lnTo>
                  <a:lnTo>
                    <a:pt x="98450" y="33223"/>
                  </a:lnTo>
                  <a:close/>
                </a:path>
                <a:path w="227329" h="599439">
                  <a:moveTo>
                    <a:pt x="98552" y="33528"/>
                  </a:moveTo>
                  <a:lnTo>
                    <a:pt x="98450" y="33223"/>
                  </a:lnTo>
                  <a:lnTo>
                    <a:pt x="97536" y="32766"/>
                  </a:lnTo>
                  <a:lnTo>
                    <a:pt x="97536" y="33528"/>
                  </a:lnTo>
                  <a:lnTo>
                    <a:pt x="98552" y="33528"/>
                  </a:lnTo>
                  <a:close/>
                </a:path>
                <a:path w="227329" h="599439">
                  <a:moveTo>
                    <a:pt x="98755" y="34137"/>
                  </a:moveTo>
                  <a:lnTo>
                    <a:pt x="98552" y="33528"/>
                  </a:lnTo>
                  <a:lnTo>
                    <a:pt x="97536" y="33528"/>
                  </a:lnTo>
                  <a:lnTo>
                    <a:pt x="98755" y="34137"/>
                  </a:lnTo>
                  <a:close/>
                </a:path>
                <a:path w="227329" h="599439">
                  <a:moveTo>
                    <a:pt x="99060" y="35052"/>
                  </a:moveTo>
                  <a:lnTo>
                    <a:pt x="98755" y="34137"/>
                  </a:lnTo>
                  <a:lnTo>
                    <a:pt x="97536" y="33528"/>
                  </a:lnTo>
                  <a:lnTo>
                    <a:pt x="99060" y="35052"/>
                  </a:lnTo>
                  <a:close/>
                </a:path>
                <a:path w="227329" h="599439">
                  <a:moveTo>
                    <a:pt x="99060" y="286512"/>
                  </a:moveTo>
                  <a:lnTo>
                    <a:pt x="99060" y="35052"/>
                  </a:lnTo>
                  <a:lnTo>
                    <a:pt x="97536" y="33528"/>
                  </a:lnTo>
                  <a:lnTo>
                    <a:pt x="97536" y="284988"/>
                  </a:lnTo>
                  <a:lnTo>
                    <a:pt x="99060" y="286512"/>
                  </a:lnTo>
                  <a:close/>
                </a:path>
                <a:path w="227329" h="599439">
                  <a:moveTo>
                    <a:pt x="99060" y="563880"/>
                  </a:moveTo>
                  <a:lnTo>
                    <a:pt x="99060" y="312420"/>
                  </a:lnTo>
                  <a:lnTo>
                    <a:pt x="97536" y="313944"/>
                  </a:lnTo>
                  <a:lnTo>
                    <a:pt x="97536" y="565404"/>
                  </a:lnTo>
                  <a:lnTo>
                    <a:pt x="99060" y="563880"/>
                  </a:lnTo>
                  <a:close/>
                </a:path>
                <a:path w="227329" h="599439">
                  <a:moveTo>
                    <a:pt x="99060" y="563880"/>
                  </a:moveTo>
                  <a:lnTo>
                    <a:pt x="97536" y="565404"/>
                  </a:lnTo>
                  <a:lnTo>
                    <a:pt x="98552" y="564896"/>
                  </a:lnTo>
                  <a:lnTo>
                    <a:pt x="99060" y="563880"/>
                  </a:lnTo>
                  <a:close/>
                </a:path>
                <a:path w="227329" h="599439">
                  <a:moveTo>
                    <a:pt x="100584" y="587883"/>
                  </a:moveTo>
                  <a:lnTo>
                    <a:pt x="100584" y="563880"/>
                  </a:lnTo>
                  <a:lnTo>
                    <a:pt x="98552" y="564896"/>
                  </a:lnTo>
                  <a:lnTo>
                    <a:pt x="97536" y="566928"/>
                  </a:lnTo>
                  <a:lnTo>
                    <a:pt x="97536" y="588645"/>
                  </a:lnTo>
                  <a:lnTo>
                    <a:pt x="100584" y="587883"/>
                  </a:lnTo>
                  <a:close/>
                </a:path>
                <a:path w="227329" h="599439">
                  <a:moveTo>
                    <a:pt x="99060" y="34290"/>
                  </a:moveTo>
                  <a:lnTo>
                    <a:pt x="99060" y="33528"/>
                  </a:lnTo>
                  <a:lnTo>
                    <a:pt x="98552" y="33528"/>
                  </a:lnTo>
                  <a:lnTo>
                    <a:pt x="98755" y="34137"/>
                  </a:lnTo>
                  <a:lnTo>
                    <a:pt x="99060" y="34290"/>
                  </a:lnTo>
                  <a:close/>
                </a:path>
                <a:path w="227329" h="599439">
                  <a:moveTo>
                    <a:pt x="216408" y="310896"/>
                  </a:moveTo>
                  <a:lnTo>
                    <a:pt x="195072" y="309473"/>
                  </a:lnTo>
                  <a:lnTo>
                    <a:pt x="173736" y="309372"/>
                  </a:lnTo>
                  <a:lnTo>
                    <a:pt x="155448" y="306324"/>
                  </a:lnTo>
                  <a:lnTo>
                    <a:pt x="146304" y="306324"/>
                  </a:lnTo>
                  <a:lnTo>
                    <a:pt x="123444" y="301752"/>
                  </a:lnTo>
                  <a:lnTo>
                    <a:pt x="117348" y="300228"/>
                  </a:lnTo>
                  <a:lnTo>
                    <a:pt x="114604" y="299313"/>
                  </a:lnTo>
                  <a:lnTo>
                    <a:pt x="112776" y="300228"/>
                  </a:lnTo>
                  <a:lnTo>
                    <a:pt x="108204" y="301752"/>
                  </a:lnTo>
                  <a:lnTo>
                    <a:pt x="106680" y="301752"/>
                  </a:lnTo>
                  <a:lnTo>
                    <a:pt x="105156" y="304800"/>
                  </a:lnTo>
                  <a:lnTo>
                    <a:pt x="103632" y="304800"/>
                  </a:lnTo>
                  <a:lnTo>
                    <a:pt x="99060" y="309372"/>
                  </a:lnTo>
                  <a:lnTo>
                    <a:pt x="99060" y="563880"/>
                  </a:lnTo>
                  <a:lnTo>
                    <a:pt x="98552" y="564896"/>
                  </a:lnTo>
                  <a:lnTo>
                    <a:pt x="100584" y="563880"/>
                  </a:lnTo>
                  <a:lnTo>
                    <a:pt x="100584" y="587883"/>
                  </a:lnTo>
                  <a:lnTo>
                    <a:pt x="105156" y="586740"/>
                  </a:lnTo>
                  <a:lnTo>
                    <a:pt x="109728" y="583692"/>
                  </a:lnTo>
                  <a:lnTo>
                    <a:pt x="112776" y="582168"/>
                  </a:lnTo>
                  <a:lnTo>
                    <a:pt x="114300" y="580644"/>
                  </a:lnTo>
                  <a:lnTo>
                    <a:pt x="115824" y="577596"/>
                  </a:lnTo>
                  <a:lnTo>
                    <a:pt x="117348" y="577596"/>
                  </a:lnTo>
                  <a:lnTo>
                    <a:pt x="117348" y="321564"/>
                  </a:lnTo>
                  <a:lnTo>
                    <a:pt x="117957" y="321259"/>
                  </a:lnTo>
                  <a:lnTo>
                    <a:pt x="118872" y="318516"/>
                  </a:lnTo>
                  <a:lnTo>
                    <a:pt x="118872" y="320802"/>
                  </a:lnTo>
                  <a:lnTo>
                    <a:pt x="120396" y="320040"/>
                  </a:lnTo>
                  <a:lnTo>
                    <a:pt x="124968" y="318516"/>
                  </a:lnTo>
                  <a:lnTo>
                    <a:pt x="129540" y="318516"/>
                  </a:lnTo>
                  <a:lnTo>
                    <a:pt x="141732" y="315468"/>
                  </a:lnTo>
                  <a:lnTo>
                    <a:pt x="156972" y="312420"/>
                  </a:lnTo>
                  <a:lnTo>
                    <a:pt x="166116" y="312420"/>
                  </a:lnTo>
                  <a:lnTo>
                    <a:pt x="175260" y="310896"/>
                  </a:lnTo>
                  <a:lnTo>
                    <a:pt x="216408" y="310896"/>
                  </a:lnTo>
                  <a:close/>
                </a:path>
                <a:path w="227329" h="599439">
                  <a:moveTo>
                    <a:pt x="100584" y="289560"/>
                  </a:moveTo>
                  <a:lnTo>
                    <a:pt x="100584" y="35052"/>
                  </a:lnTo>
                  <a:lnTo>
                    <a:pt x="98755" y="34137"/>
                  </a:lnTo>
                  <a:lnTo>
                    <a:pt x="99060" y="35052"/>
                  </a:lnTo>
                  <a:lnTo>
                    <a:pt x="99060" y="289560"/>
                  </a:lnTo>
                  <a:lnTo>
                    <a:pt x="100584" y="289560"/>
                  </a:lnTo>
                  <a:close/>
                </a:path>
                <a:path w="227329" h="599439">
                  <a:moveTo>
                    <a:pt x="227076" y="304800"/>
                  </a:moveTo>
                  <a:lnTo>
                    <a:pt x="227076" y="292608"/>
                  </a:lnTo>
                  <a:lnTo>
                    <a:pt x="222504" y="288036"/>
                  </a:lnTo>
                  <a:lnTo>
                    <a:pt x="193548" y="288144"/>
                  </a:lnTo>
                  <a:lnTo>
                    <a:pt x="175260" y="289451"/>
                  </a:lnTo>
                  <a:lnTo>
                    <a:pt x="164592" y="289560"/>
                  </a:lnTo>
                  <a:lnTo>
                    <a:pt x="146304" y="292608"/>
                  </a:lnTo>
                  <a:lnTo>
                    <a:pt x="138684" y="294132"/>
                  </a:lnTo>
                  <a:lnTo>
                    <a:pt x="131064" y="294132"/>
                  </a:lnTo>
                  <a:lnTo>
                    <a:pt x="118872" y="297180"/>
                  </a:lnTo>
                  <a:lnTo>
                    <a:pt x="114604" y="299313"/>
                  </a:lnTo>
                  <a:lnTo>
                    <a:pt x="117348" y="300228"/>
                  </a:lnTo>
                  <a:lnTo>
                    <a:pt x="123444" y="301752"/>
                  </a:lnTo>
                  <a:lnTo>
                    <a:pt x="146304" y="306324"/>
                  </a:lnTo>
                  <a:lnTo>
                    <a:pt x="155448" y="306324"/>
                  </a:lnTo>
                  <a:lnTo>
                    <a:pt x="173736" y="309372"/>
                  </a:lnTo>
                  <a:lnTo>
                    <a:pt x="195072" y="309473"/>
                  </a:lnTo>
                  <a:lnTo>
                    <a:pt x="216408" y="310896"/>
                  </a:lnTo>
                  <a:lnTo>
                    <a:pt x="222504" y="309372"/>
                  </a:lnTo>
                  <a:lnTo>
                    <a:pt x="227076" y="304800"/>
                  </a:lnTo>
                  <a:close/>
                </a:path>
                <a:path w="227329" h="599439">
                  <a:moveTo>
                    <a:pt x="118872" y="277368"/>
                  </a:moveTo>
                  <a:lnTo>
                    <a:pt x="118872" y="24384"/>
                  </a:lnTo>
                  <a:lnTo>
                    <a:pt x="117348" y="22860"/>
                  </a:lnTo>
                  <a:lnTo>
                    <a:pt x="117348" y="275844"/>
                  </a:lnTo>
                  <a:lnTo>
                    <a:pt x="118872" y="277368"/>
                  </a:lnTo>
                  <a:close/>
                </a:path>
                <a:path w="227329" h="599439">
                  <a:moveTo>
                    <a:pt x="195072" y="288036"/>
                  </a:moveTo>
                  <a:lnTo>
                    <a:pt x="175260" y="286512"/>
                  </a:lnTo>
                  <a:lnTo>
                    <a:pt x="166116" y="286512"/>
                  </a:lnTo>
                  <a:lnTo>
                    <a:pt x="156972" y="284988"/>
                  </a:lnTo>
                  <a:lnTo>
                    <a:pt x="149352" y="283464"/>
                  </a:lnTo>
                  <a:lnTo>
                    <a:pt x="141732" y="283464"/>
                  </a:lnTo>
                  <a:lnTo>
                    <a:pt x="129540" y="280416"/>
                  </a:lnTo>
                  <a:lnTo>
                    <a:pt x="124968" y="278892"/>
                  </a:lnTo>
                  <a:lnTo>
                    <a:pt x="121920" y="277368"/>
                  </a:lnTo>
                  <a:lnTo>
                    <a:pt x="118872" y="277368"/>
                  </a:lnTo>
                  <a:lnTo>
                    <a:pt x="117348" y="275844"/>
                  </a:lnTo>
                  <a:lnTo>
                    <a:pt x="118872" y="278892"/>
                  </a:lnTo>
                  <a:lnTo>
                    <a:pt x="118872" y="297180"/>
                  </a:lnTo>
                  <a:lnTo>
                    <a:pt x="131064" y="294132"/>
                  </a:lnTo>
                  <a:lnTo>
                    <a:pt x="138684" y="294132"/>
                  </a:lnTo>
                  <a:lnTo>
                    <a:pt x="146304" y="292608"/>
                  </a:lnTo>
                  <a:lnTo>
                    <a:pt x="164592" y="289560"/>
                  </a:lnTo>
                  <a:lnTo>
                    <a:pt x="175260" y="289451"/>
                  </a:lnTo>
                  <a:lnTo>
                    <a:pt x="195072" y="288036"/>
                  </a:lnTo>
                  <a:close/>
                </a:path>
                <a:path w="227329" h="599439">
                  <a:moveTo>
                    <a:pt x="117856" y="321564"/>
                  </a:moveTo>
                  <a:lnTo>
                    <a:pt x="117348" y="321564"/>
                  </a:lnTo>
                  <a:lnTo>
                    <a:pt x="117348" y="323088"/>
                  </a:lnTo>
                  <a:lnTo>
                    <a:pt x="117856" y="321564"/>
                  </a:lnTo>
                  <a:close/>
                </a:path>
                <a:path w="227329" h="599439">
                  <a:moveTo>
                    <a:pt x="118872" y="321564"/>
                  </a:moveTo>
                  <a:lnTo>
                    <a:pt x="117856" y="321564"/>
                  </a:lnTo>
                  <a:lnTo>
                    <a:pt x="117348" y="323088"/>
                  </a:lnTo>
                  <a:lnTo>
                    <a:pt x="118872" y="321564"/>
                  </a:lnTo>
                  <a:close/>
                </a:path>
                <a:path w="227329" h="599439">
                  <a:moveTo>
                    <a:pt x="118872" y="574548"/>
                  </a:moveTo>
                  <a:lnTo>
                    <a:pt x="118872" y="321564"/>
                  </a:lnTo>
                  <a:lnTo>
                    <a:pt x="117348" y="323088"/>
                  </a:lnTo>
                  <a:lnTo>
                    <a:pt x="117348" y="576072"/>
                  </a:lnTo>
                  <a:lnTo>
                    <a:pt x="118872" y="574548"/>
                  </a:lnTo>
                  <a:close/>
                </a:path>
                <a:path w="227329" h="599439">
                  <a:moveTo>
                    <a:pt x="118872" y="321564"/>
                  </a:moveTo>
                  <a:lnTo>
                    <a:pt x="118872" y="320802"/>
                  </a:lnTo>
                  <a:lnTo>
                    <a:pt x="117957" y="321259"/>
                  </a:lnTo>
                  <a:lnTo>
                    <a:pt x="117856" y="321564"/>
                  </a:lnTo>
                  <a:lnTo>
                    <a:pt x="118872" y="321564"/>
                  </a:lnTo>
                  <a:close/>
                </a:path>
                <a:path w="227329" h="599439">
                  <a:moveTo>
                    <a:pt x="118872" y="320802"/>
                  </a:moveTo>
                  <a:lnTo>
                    <a:pt x="118872" y="318516"/>
                  </a:lnTo>
                  <a:lnTo>
                    <a:pt x="117957" y="321259"/>
                  </a:lnTo>
                  <a:lnTo>
                    <a:pt x="118872" y="320802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120769" y="4166628"/>
              <a:ext cx="1370330" cy="1887220"/>
            </a:xfrm>
            <a:custGeom>
              <a:avLst/>
              <a:gdLst/>
              <a:ahLst/>
              <a:cxnLst/>
              <a:rect l="l" t="t" r="r" b="b"/>
              <a:pathLst>
                <a:path w="1370329" h="1887220">
                  <a:moveTo>
                    <a:pt x="1370076" y="1844040"/>
                  </a:moveTo>
                  <a:lnTo>
                    <a:pt x="1284732" y="1775460"/>
                  </a:lnTo>
                  <a:lnTo>
                    <a:pt x="1280160" y="1770888"/>
                  </a:lnTo>
                  <a:lnTo>
                    <a:pt x="1271016" y="1770888"/>
                  </a:lnTo>
                  <a:lnTo>
                    <a:pt x="1266444" y="1776984"/>
                  </a:lnTo>
                  <a:lnTo>
                    <a:pt x="1261872" y="1781556"/>
                  </a:lnTo>
                  <a:lnTo>
                    <a:pt x="1263396" y="1790700"/>
                  </a:lnTo>
                  <a:lnTo>
                    <a:pt x="1269492" y="1793748"/>
                  </a:lnTo>
                  <a:lnTo>
                    <a:pt x="1300619" y="1819922"/>
                  </a:lnTo>
                  <a:lnTo>
                    <a:pt x="168770" y="1641348"/>
                  </a:lnTo>
                  <a:lnTo>
                    <a:pt x="1224407" y="1641348"/>
                  </a:lnTo>
                  <a:lnTo>
                    <a:pt x="1190244" y="1661160"/>
                  </a:lnTo>
                  <a:lnTo>
                    <a:pt x="1184148" y="1665732"/>
                  </a:lnTo>
                  <a:lnTo>
                    <a:pt x="1182624" y="1673352"/>
                  </a:lnTo>
                  <a:lnTo>
                    <a:pt x="1188720" y="1685544"/>
                  </a:lnTo>
                  <a:lnTo>
                    <a:pt x="1196340" y="1687068"/>
                  </a:lnTo>
                  <a:lnTo>
                    <a:pt x="1202436" y="1684020"/>
                  </a:lnTo>
                  <a:lnTo>
                    <a:pt x="1272540" y="1642846"/>
                  </a:lnTo>
                  <a:lnTo>
                    <a:pt x="1298448" y="1627632"/>
                  </a:lnTo>
                  <a:lnTo>
                    <a:pt x="1202436" y="1572768"/>
                  </a:lnTo>
                  <a:lnTo>
                    <a:pt x="1196340" y="1569720"/>
                  </a:lnTo>
                  <a:lnTo>
                    <a:pt x="1188720" y="1571244"/>
                  </a:lnTo>
                  <a:lnTo>
                    <a:pt x="1182624" y="1583436"/>
                  </a:lnTo>
                  <a:lnTo>
                    <a:pt x="1184148" y="1591056"/>
                  </a:lnTo>
                  <a:lnTo>
                    <a:pt x="1190244" y="1594104"/>
                  </a:lnTo>
                  <a:lnTo>
                    <a:pt x="1225804" y="1615440"/>
                  </a:lnTo>
                  <a:lnTo>
                    <a:pt x="4572" y="1615440"/>
                  </a:lnTo>
                  <a:lnTo>
                    <a:pt x="1524" y="1615440"/>
                  </a:lnTo>
                  <a:lnTo>
                    <a:pt x="1524" y="1632712"/>
                  </a:lnTo>
                  <a:lnTo>
                    <a:pt x="0" y="1641348"/>
                  </a:lnTo>
                  <a:lnTo>
                    <a:pt x="1296949" y="1845970"/>
                  </a:lnTo>
                  <a:lnTo>
                    <a:pt x="1341120" y="1852942"/>
                  </a:lnTo>
                  <a:lnTo>
                    <a:pt x="1342644" y="1853184"/>
                  </a:lnTo>
                  <a:lnTo>
                    <a:pt x="1296949" y="1845970"/>
                  </a:lnTo>
                  <a:lnTo>
                    <a:pt x="1258824" y="1860804"/>
                  </a:lnTo>
                  <a:lnTo>
                    <a:pt x="1251204" y="1863852"/>
                  </a:lnTo>
                  <a:lnTo>
                    <a:pt x="1248156" y="1869948"/>
                  </a:lnTo>
                  <a:lnTo>
                    <a:pt x="1251204" y="1877568"/>
                  </a:lnTo>
                  <a:lnTo>
                    <a:pt x="1254252" y="1883664"/>
                  </a:lnTo>
                  <a:lnTo>
                    <a:pt x="1260348" y="1886712"/>
                  </a:lnTo>
                  <a:lnTo>
                    <a:pt x="1267968" y="1883664"/>
                  </a:lnTo>
                  <a:lnTo>
                    <a:pt x="1347216" y="1852904"/>
                  </a:lnTo>
                  <a:lnTo>
                    <a:pt x="1370076" y="1844040"/>
                  </a:lnTo>
                  <a:close/>
                </a:path>
                <a:path w="1370329" h="1887220">
                  <a:moveTo>
                    <a:pt x="1370076" y="548640"/>
                  </a:moveTo>
                  <a:lnTo>
                    <a:pt x="1261872" y="554647"/>
                  </a:lnTo>
                  <a:lnTo>
                    <a:pt x="1252728" y="554736"/>
                  </a:lnTo>
                  <a:lnTo>
                    <a:pt x="1248156" y="560832"/>
                  </a:lnTo>
                  <a:lnTo>
                    <a:pt x="1248156" y="574548"/>
                  </a:lnTo>
                  <a:lnTo>
                    <a:pt x="1254252" y="580644"/>
                  </a:lnTo>
                  <a:lnTo>
                    <a:pt x="1261872" y="580644"/>
                  </a:lnTo>
                  <a:lnTo>
                    <a:pt x="1303515" y="577761"/>
                  </a:lnTo>
                  <a:lnTo>
                    <a:pt x="931164" y="826008"/>
                  </a:lnTo>
                  <a:lnTo>
                    <a:pt x="944880" y="847344"/>
                  </a:lnTo>
                  <a:lnTo>
                    <a:pt x="1316355" y="599694"/>
                  </a:lnTo>
                  <a:lnTo>
                    <a:pt x="1295400" y="641604"/>
                  </a:lnTo>
                  <a:lnTo>
                    <a:pt x="1298448" y="649224"/>
                  </a:lnTo>
                  <a:lnTo>
                    <a:pt x="1310640" y="655320"/>
                  </a:lnTo>
                  <a:lnTo>
                    <a:pt x="1318260" y="653796"/>
                  </a:lnTo>
                  <a:lnTo>
                    <a:pt x="1356360" y="576491"/>
                  </a:lnTo>
                  <a:lnTo>
                    <a:pt x="1370076" y="548640"/>
                  </a:lnTo>
                  <a:close/>
                </a:path>
                <a:path w="1370329" h="1887220">
                  <a:moveTo>
                    <a:pt x="1370076" y="44196"/>
                  </a:moveTo>
                  <a:lnTo>
                    <a:pt x="1267968" y="3048"/>
                  </a:lnTo>
                  <a:lnTo>
                    <a:pt x="1261872" y="0"/>
                  </a:lnTo>
                  <a:lnTo>
                    <a:pt x="1254252" y="3048"/>
                  </a:lnTo>
                  <a:lnTo>
                    <a:pt x="1251204" y="9144"/>
                  </a:lnTo>
                  <a:lnTo>
                    <a:pt x="1249680" y="16764"/>
                  </a:lnTo>
                  <a:lnTo>
                    <a:pt x="1252728" y="22860"/>
                  </a:lnTo>
                  <a:lnTo>
                    <a:pt x="1258824" y="25908"/>
                  </a:lnTo>
                  <a:lnTo>
                    <a:pt x="1296708" y="41630"/>
                  </a:lnTo>
                  <a:lnTo>
                    <a:pt x="864108" y="103632"/>
                  </a:lnTo>
                  <a:lnTo>
                    <a:pt x="867156" y="128016"/>
                  </a:lnTo>
                  <a:lnTo>
                    <a:pt x="1299667" y="67589"/>
                  </a:lnTo>
                  <a:lnTo>
                    <a:pt x="1339596" y="62014"/>
                  </a:lnTo>
                  <a:lnTo>
                    <a:pt x="1347216" y="60960"/>
                  </a:lnTo>
                  <a:lnTo>
                    <a:pt x="1299667" y="67589"/>
                  </a:lnTo>
                  <a:lnTo>
                    <a:pt x="1267968" y="92964"/>
                  </a:lnTo>
                  <a:lnTo>
                    <a:pt x="1261872" y="97536"/>
                  </a:lnTo>
                  <a:lnTo>
                    <a:pt x="1261872" y="105156"/>
                  </a:lnTo>
                  <a:lnTo>
                    <a:pt x="1266444" y="109728"/>
                  </a:lnTo>
                  <a:lnTo>
                    <a:pt x="1271016" y="115824"/>
                  </a:lnTo>
                  <a:lnTo>
                    <a:pt x="1278636" y="117348"/>
                  </a:lnTo>
                  <a:lnTo>
                    <a:pt x="1283208" y="112776"/>
                  </a:lnTo>
                  <a:lnTo>
                    <a:pt x="1347216" y="62242"/>
                  </a:lnTo>
                  <a:lnTo>
                    <a:pt x="1370076" y="44196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3493" y="309169"/>
            <a:ext cx="7082707" cy="940238"/>
          </a:xfrm>
          <a:prstGeom prst="rect">
            <a:avLst/>
          </a:prstGeom>
        </p:spPr>
        <p:txBody>
          <a:bodyPr vert="horz" wrap="square" lIns="0" tIns="9125" rIns="0" bIns="0" rtlCol="0">
            <a:spAutoFit/>
          </a:bodyPr>
          <a:lstStyle/>
          <a:p>
            <a:pPr marL="9605" marR="3842" algn="ctr">
              <a:spcBef>
                <a:spcPts val="72"/>
              </a:spcBef>
            </a:pPr>
            <a:r>
              <a:rPr sz="3025" dirty="0"/>
              <a:t>Ejemplo</a:t>
            </a:r>
            <a:r>
              <a:rPr sz="3025" spc="53" dirty="0">
                <a:latin typeface="Times New Roman"/>
                <a:cs typeface="Times New Roman"/>
              </a:rPr>
              <a:t> </a:t>
            </a:r>
            <a:r>
              <a:rPr sz="3025" dirty="0"/>
              <a:t>2:</a:t>
            </a:r>
            <a:r>
              <a:rPr sz="3025" spc="53" dirty="0">
                <a:latin typeface="Times New Roman"/>
                <a:cs typeface="Times New Roman"/>
              </a:rPr>
              <a:t> </a:t>
            </a:r>
            <a:r>
              <a:rPr lang="es-CO" sz="3025" dirty="0"/>
              <a:t>Algoritmo y programa</a:t>
            </a:r>
            <a:r>
              <a:rPr sz="3025" spc="49" dirty="0">
                <a:latin typeface="Times New Roman"/>
                <a:cs typeface="Times New Roman"/>
              </a:rPr>
              <a:t> </a:t>
            </a:r>
            <a:r>
              <a:rPr sz="3025" spc="-15" dirty="0"/>
              <a:t>para</a:t>
            </a:r>
            <a:r>
              <a:rPr sz="3025" spc="-15" dirty="0">
                <a:latin typeface="Times New Roman"/>
                <a:cs typeface="Times New Roman"/>
              </a:rPr>
              <a:t> </a:t>
            </a:r>
            <a:r>
              <a:rPr sz="3025" spc="-8" dirty="0"/>
              <a:t>calcular</a:t>
            </a:r>
            <a:r>
              <a:rPr sz="3025" spc="-136" dirty="0">
                <a:latin typeface="Times New Roman"/>
                <a:cs typeface="Times New Roman"/>
              </a:rPr>
              <a:t> </a:t>
            </a:r>
            <a:r>
              <a:rPr sz="3025" dirty="0"/>
              <a:t>el</a:t>
            </a:r>
            <a:r>
              <a:rPr sz="3025" spc="-132" dirty="0">
                <a:latin typeface="Times New Roman"/>
                <a:cs typeface="Times New Roman"/>
              </a:rPr>
              <a:t> </a:t>
            </a:r>
            <a:r>
              <a:rPr sz="3025" dirty="0"/>
              <a:t>área</a:t>
            </a:r>
            <a:r>
              <a:rPr sz="3025" spc="-140" dirty="0">
                <a:latin typeface="Times New Roman"/>
                <a:cs typeface="Times New Roman"/>
              </a:rPr>
              <a:t> </a:t>
            </a:r>
            <a:r>
              <a:rPr sz="3025" dirty="0"/>
              <a:t>de</a:t>
            </a:r>
            <a:r>
              <a:rPr sz="3025" spc="-121" dirty="0">
                <a:latin typeface="Times New Roman"/>
                <a:cs typeface="Times New Roman"/>
              </a:rPr>
              <a:t> </a:t>
            </a:r>
            <a:r>
              <a:rPr sz="3025" dirty="0"/>
              <a:t>un</a:t>
            </a:r>
            <a:r>
              <a:rPr sz="3025" spc="-125" dirty="0">
                <a:latin typeface="Times New Roman"/>
                <a:cs typeface="Times New Roman"/>
              </a:rPr>
              <a:t> </a:t>
            </a:r>
            <a:r>
              <a:rPr sz="3025" spc="-8" dirty="0"/>
              <a:t>triangulo</a:t>
            </a:r>
            <a:endParaRPr sz="302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64035" y="1905256"/>
            <a:ext cx="3064008" cy="2995812"/>
          </a:xfrm>
          <a:custGeom>
            <a:avLst/>
            <a:gdLst/>
            <a:ahLst/>
            <a:cxnLst/>
            <a:rect l="l" t="t" r="r" b="b"/>
            <a:pathLst>
              <a:path w="4051300" h="3961129">
                <a:moveTo>
                  <a:pt x="4050789" y="3959352"/>
                </a:moveTo>
                <a:lnTo>
                  <a:pt x="4050789" y="3048"/>
                </a:lnTo>
                <a:lnTo>
                  <a:pt x="4047741" y="0"/>
                </a:lnTo>
                <a:lnTo>
                  <a:pt x="3048" y="0"/>
                </a:lnTo>
                <a:lnTo>
                  <a:pt x="0" y="3048"/>
                </a:lnTo>
                <a:lnTo>
                  <a:pt x="0" y="3959352"/>
                </a:lnTo>
                <a:lnTo>
                  <a:pt x="3048" y="3960876"/>
                </a:lnTo>
                <a:lnTo>
                  <a:pt x="4572" y="3960876"/>
                </a:ln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4040121" y="10668"/>
                </a:lnTo>
                <a:lnTo>
                  <a:pt x="4040121" y="6096"/>
                </a:lnTo>
                <a:lnTo>
                  <a:pt x="4046217" y="10668"/>
                </a:lnTo>
                <a:lnTo>
                  <a:pt x="4046217" y="3960876"/>
                </a:lnTo>
                <a:lnTo>
                  <a:pt x="4047741" y="3960876"/>
                </a:lnTo>
                <a:lnTo>
                  <a:pt x="4050789" y="3959352"/>
                </a:lnTo>
                <a:close/>
              </a:path>
              <a:path w="4051300" h="3961129">
                <a:moveTo>
                  <a:pt x="10668" y="10668"/>
                </a:move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4051300" h="3961129">
                <a:moveTo>
                  <a:pt x="10668" y="3951732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3951732"/>
                </a:lnTo>
                <a:lnTo>
                  <a:pt x="10668" y="3951732"/>
                </a:lnTo>
                <a:close/>
              </a:path>
              <a:path w="4051300" h="3961129">
                <a:moveTo>
                  <a:pt x="4046217" y="3951732"/>
                </a:moveTo>
                <a:lnTo>
                  <a:pt x="4572" y="3951732"/>
                </a:lnTo>
                <a:lnTo>
                  <a:pt x="10668" y="3956304"/>
                </a:lnTo>
                <a:lnTo>
                  <a:pt x="10668" y="3960876"/>
                </a:lnTo>
                <a:lnTo>
                  <a:pt x="4040121" y="3960876"/>
                </a:lnTo>
                <a:lnTo>
                  <a:pt x="4040121" y="3956304"/>
                </a:lnTo>
                <a:lnTo>
                  <a:pt x="4046217" y="3951732"/>
                </a:lnTo>
                <a:close/>
              </a:path>
              <a:path w="4051300" h="3961129">
                <a:moveTo>
                  <a:pt x="10668" y="3960876"/>
                </a:moveTo>
                <a:lnTo>
                  <a:pt x="10668" y="3956304"/>
                </a:lnTo>
                <a:lnTo>
                  <a:pt x="4572" y="3951732"/>
                </a:lnTo>
                <a:lnTo>
                  <a:pt x="4572" y="3960876"/>
                </a:lnTo>
                <a:lnTo>
                  <a:pt x="10668" y="3960876"/>
                </a:lnTo>
                <a:close/>
              </a:path>
              <a:path w="4051300" h="3961129">
                <a:moveTo>
                  <a:pt x="4046217" y="10668"/>
                </a:moveTo>
                <a:lnTo>
                  <a:pt x="4040121" y="6096"/>
                </a:lnTo>
                <a:lnTo>
                  <a:pt x="4040121" y="10668"/>
                </a:lnTo>
                <a:lnTo>
                  <a:pt x="4046217" y="10668"/>
                </a:lnTo>
                <a:close/>
              </a:path>
              <a:path w="4051300" h="3961129">
                <a:moveTo>
                  <a:pt x="4046217" y="3951732"/>
                </a:moveTo>
                <a:lnTo>
                  <a:pt x="4046217" y="10668"/>
                </a:lnTo>
                <a:lnTo>
                  <a:pt x="4040121" y="10668"/>
                </a:lnTo>
                <a:lnTo>
                  <a:pt x="4040121" y="3951732"/>
                </a:lnTo>
                <a:lnTo>
                  <a:pt x="4046217" y="3951732"/>
                </a:lnTo>
                <a:close/>
              </a:path>
              <a:path w="4051300" h="3961129">
                <a:moveTo>
                  <a:pt x="4046217" y="3960876"/>
                </a:moveTo>
                <a:lnTo>
                  <a:pt x="4046217" y="3951732"/>
                </a:lnTo>
                <a:lnTo>
                  <a:pt x="4040121" y="3956304"/>
                </a:lnTo>
                <a:lnTo>
                  <a:pt x="4040121" y="3960876"/>
                </a:lnTo>
                <a:lnTo>
                  <a:pt x="4046217" y="3960876"/>
                </a:lnTo>
                <a:close/>
              </a:path>
            </a:pathLst>
          </a:custGeom>
          <a:solidFill>
            <a:srgbClr val="355D8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027047" y="1519350"/>
            <a:ext cx="2498751" cy="3331923"/>
          </a:xfrm>
          <a:prstGeom prst="rect">
            <a:avLst/>
          </a:prstGeom>
        </p:spPr>
        <p:txBody>
          <a:bodyPr vert="horz" wrap="square" lIns="0" tIns="62913" rIns="0" bIns="0" rtlCol="0">
            <a:spAutoFit/>
          </a:bodyPr>
          <a:lstStyle/>
          <a:p>
            <a:pPr marL="867813">
              <a:spcBef>
                <a:spcPts val="495"/>
              </a:spcBef>
            </a:pPr>
            <a:r>
              <a:rPr sz="1815" b="1" spc="-8" dirty="0">
                <a:latin typeface="Calibri"/>
                <a:cs typeface="Calibri"/>
              </a:rPr>
              <a:t>ALGORITMO</a:t>
            </a:r>
            <a:endParaRPr sz="1815" dirty="0">
              <a:latin typeface="Calibri"/>
              <a:cs typeface="Calibri"/>
            </a:endParaRPr>
          </a:p>
          <a:p>
            <a:pPr marL="9605" marR="878858">
              <a:spcBef>
                <a:spcPts val="303"/>
              </a:spcBef>
            </a:pPr>
            <a:r>
              <a:rPr sz="1286" dirty="0">
                <a:solidFill>
                  <a:srgbClr val="0000FF"/>
                </a:solidFill>
                <a:latin typeface="Calibri"/>
                <a:cs typeface="Calibri"/>
              </a:rPr>
              <a:t>algoritmo</a:t>
            </a:r>
            <a:r>
              <a:rPr sz="1286" spc="-5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86" spc="-8" dirty="0">
                <a:latin typeface="Calibri"/>
                <a:cs typeface="Calibri"/>
              </a:rPr>
              <a:t>AreaTriangulo</a:t>
            </a:r>
            <a:r>
              <a:rPr sz="1286" spc="-8" dirty="0">
                <a:latin typeface="Times New Roman"/>
                <a:cs typeface="Times New Roman"/>
              </a:rPr>
              <a:t> </a:t>
            </a:r>
            <a:r>
              <a:rPr sz="1286" spc="-8" dirty="0">
                <a:solidFill>
                  <a:srgbClr val="0000FF"/>
                </a:solidFill>
                <a:latin typeface="Calibri"/>
                <a:cs typeface="Calibri"/>
              </a:rPr>
              <a:t>variables</a:t>
            </a:r>
            <a:endParaRPr sz="1286" dirty="0">
              <a:latin typeface="Calibri"/>
              <a:cs typeface="Calibri"/>
            </a:endParaRPr>
          </a:p>
          <a:p>
            <a:pPr marL="9605" marR="746790" indent="259335"/>
            <a:r>
              <a:rPr sz="1286" dirty="0">
                <a:solidFill>
                  <a:srgbClr val="0000FF"/>
                </a:solidFill>
                <a:latin typeface="Calibri"/>
                <a:cs typeface="Calibri"/>
              </a:rPr>
              <a:t>real</a:t>
            </a:r>
            <a:r>
              <a:rPr sz="1286" dirty="0">
                <a:latin typeface="Calibri"/>
                <a:cs typeface="Calibri"/>
              </a:rPr>
              <a:t>:</a:t>
            </a:r>
            <a:r>
              <a:rPr sz="1286" spc="-49" dirty="0">
                <a:latin typeface="Times New Roman"/>
                <a:cs typeface="Times New Roman"/>
              </a:rPr>
              <a:t> </a:t>
            </a:r>
            <a:r>
              <a:rPr sz="1286" dirty="0">
                <a:latin typeface="Calibri"/>
                <a:cs typeface="Calibri"/>
              </a:rPr>
              <a:t>base,</a:t>
            </a:r>
            <a:r>
              <a:rPr sz="1286" spc="-49" dirty="0">
                <a:latin typeface="Times New Roman"/>
                <a:cs typeface="Times New Roman"/>
              </a:rPr>
              <a:t> </a:t>
            </a:r>
            <a:r>
              <a:rPr sz="1286" spc="-8" dirty="0">
                <a:latin typeface="Calibri"/>
                <a:cs typeface="Calibri"/>
              </a:rPr>
              <a:t>altura,</a:t>
            </a:r>
            <a:r>
              <a:rPr sz="1286" spc="-61" dirty="0">
                <a:latin typeface="Times New Roman"/>
                <a:cs typeface="Times New Roman"/>
              </a:rPr>
              <a:t> </a:t>
            </a:r>
            <a:r>
              <a:rPr sz="1286" spc="-15" dirty="0">
                <a:latin typeface="Calibri"/>
                <a:cs typeface="Calibri"/>
              </a:rPr>
              <a:t>area</a:t>
            </a:r>
            <a:r>
              <a:rPr sz="1286" spc="-15" dirty="0">
                <a:latin typeface="Times New Roman"/>
                <a:cs typeface="Times New Roman"/>
              </a:rPr>
              <a:t> </a:t>
            </a:r>
            <a:r>
              <a:rPr sz="1286" spc="-8" dirty="0">
                <a:solidFill>
                  <a:srgbClr val="0000FF"/>
                </a:solidFill>
                <a:latin typeface="Calibri"/>
                <a:cs typeface="Calibri"/>
              </a:rPr>
              <a:t>inicio</a:t>
            </a:r>
            <a:endParaRPr sz="1286" dirty="0">
              <a:latin typeface="Calibri"/>
              <a:cs typeface="Calibri"/>
            </a:endParaRPr>
          </a:p>
          <a:p>
            <a:pPr marL="268460"/>
            <a:r>
              <a:rPr sz="1286" dirty="0">
                <a:latin typeface="Calibri"/>
                <a:cs typeface="Calibri"/>
              </a:rPr>
              <a:t>muestre(</a:t>
            </a:r>
            <a:r>
              <a:rPr sz="756" dirty="0">
                <a:solidFill>
                  <a:srgbClr val="FF0000"/>
                </a:solidFill>
                <a:latin typeface="Calibri"/>
                <a:cs typeface="Calibri"/>
              </a:rPr>
              <a:t>'CALCULAR</a:t>
            </a:r>
            <a:r>
              <a:rPr sz="756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756" dirty="0">
                <a:solidFill>
                  <a:srgbClr val="FF0000"/>
                </a:solidFill>
                <a:latin typeface="Calibri"/>
                <a:cs typeface="Calibri"/>
              </a:rPr>
              <a:t>EL</a:t>
            </a:r>
            <a:r>
              <a:rPr sz="756" spc="-4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756" dirty="0">
                <a:solidFill>
                  <a:srgbClr val="FF0000"/>
                </a:solidFill>
                <a:latin typeface="Calibri"/>
                <a:cs typeface="Calibri"/>
              </a:rPr>
              <a:t>AREA</a:t>
            </a:r>
            <a:r>
              <a:rPr sz="756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756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756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756" dirty="0">
                <a:solidFill>
                  <a:srgbClr val="FF0000"/>
                </a:solidFill>
                <a:latin typeface="Calibri"/>
                <a:cs typeface="Calibri"/>
              </a:rPr>
              <a:t>UN</a:t>
            </a:r>
            <a:r>
              <a:rPr sz="756" spc="-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756" spc="-8" dirty="0">
                <a:solidFill>
                  <a:srgbClr val="FF0000"/>
                </a:solidFill>
                <a:latin typeface="Calibri"/>
                <a:cs typeface="Calibri"/>
              </a:rPr>
              <a:t>TRIANGULO'</a:t>
            </a:r>
            <a:r>
              <a:rPr sz="1286" spc="-8" dirty="0">
                <a:latin typeface="Calibri"/>
                <a:cs typeface="Calibri"/>
              </a:rPr>
              <a:t>)</a:t>
            </a:r>
            <a:endParaRPr sz="1286" dirty="0">
              <a:latin typeface="Calibri"/>
              <a:cs typeface="Calibri"/>
            </a:endParaRPr>
          </a:p>
          <a:p>
            <a:pPr>
              <a:spcBef>
                <a:spcPts val="19"/>
              </a:spcBef>
            </a:pPr>
            <a:endParaRPr sz="1248" dirty="0">
              <a:latin typeface="Calibri"/>
              <a:cs typeface="Calibri"/>
            </a:endParaRPr>
          </a:p>
          <a:p>
            <a:pPr marL="268460" marR="569577"/>
            <a:r>
              <a:rPr sz="1286" spc="-8" dirty="0">
                <a:latin typeface="Calibri"/>
                <a:cs typeface="Calibri"/>
              </a:rPr>
              <a:t>muestre(</a:t>
            </a:r>
            <a:r>
              <a:rPr sz="1286" spc="-8" dirty="0">
                <a:solidFill>
                  <a:srgbClr val="FF0000"/>
                </a:solidFill>
                <a:latin typeface="Calibri"/>
                <a:cs typeface="Calibri"/>
              </a:rPr>
              <a:t>'Entre</a:t>
            </a:r>
            <a:r>
              <a:rPr sz="1286" spc="-5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86" dirty="0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sz="1286" spc="-2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86" dirty="0">
                <a:solidFill>
                  <a:srgbClr val="FF0000"/>
                </a:solidFill>
                <a:latin typeface="Calibri"/>
                <a:cs typeface="Calibri"/>
              </a:rPr>
              <a:t>base:</a:t>
            </a:r>
            <a:r>
              <a:rPr sz="1286" spc="-4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86" spc="-19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z="1286" spc="-19" dirty="0">
                <a:latin typeface="Calibri"/>
                <a:cs typeface="Calibri"/>
              </a:rPr>
              <a:t>)</a:t>
            </a:r>
            <a:r>
              <a:rPr sz="1286" spc="-19" dirty="0">
                <a:latin typeface="Times New Roman"/>
                <a:cs typeface="Times New Roman"/>
              </a:rPr>
              <a:t> </a:t>
            </a:r>
            <a:r>
              <a:rPr sz="1286" spc="-8" dirty="0">
                <a:latin typeface="Calibri"/>
                <a:cs typeface="Calibri"/>
              </a:rPr>
              <a:t>lea(base)</a:t>
            </a:r>
            <a:endParaRPr sz="1286" dirty="0">
              <a:latin typeface="Calibri"/>
              <a:cs typeface="Calibri"/>
            </a:endParaRPr>
          </a:p>
          <a:p>
            <a:pPr>
              <a:spcBef>
                <a:spcPts val="19"/>
              </a:spcBef>
            </a:pPr>
            <a:endParaRPr sz="1248" dirty="0">
              <a:latin typeface="Calibri"/>
              <a:cs typeface="Calibri"/>
            </a:endParaRPr>
          </a:p>
          <a:p>
            <a:pPr marL="268460" marR="491296">
              <a:spcBef>
                <a:spcPts val="4"/>
              </a:spcBef>
            </a:pPr>
            <a:r>
              <a:rPr sz="1286" spc="-8" dirty="0">
                <a:latin typeface="Calibri"/>
                <a:cs typeface="Calibri"/>
              </a:rPr>
              <a:t>muestre(</a:t>
            </a:r>
            <a:r>
              <a:rPr sz="1286" spc="-8" dirty="0">
                <a:solidFill>
                  <a:srgbClr val="FF0000"/>
                </a:solidFill>
                <a:latin typeface="Calibri"/>
                <a:cs typeface="Calibri"/>
              </a:rPr>
              <a:t>'Entre</a:t>
            </a:r>
            <a:r>
              <a:rPr sz="1286" spc="-5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86" dirty="0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sz="1286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86" spc="-8" dirty="0">
                <a:solidFill>
                  <a:srgbClr val="FF0000"/>
                </a:solidFill>
                <a:latin typeface="Calibri"/>
                <a:cs typeface="Calibri"/>
              </a:rPr>
              <a:t>altura:</a:t>
            </a:r>
            <a:r>
              <a:rPr sz="1286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86" spc="-19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z="1286" spc="-19" dirty="0">
                <a:latin typeface="Calibri"/>
                <a:cs typeface="Calibri"/>
              </a:rPr>
              <a:t>)</a:t>
            </a:r>
            <a:r>
              <a:rPr sz="1286" spc="-19" dirty="0">
                <a:latin typeface="Times New Roman"/>
                <a:cs typeface="Times New Roman"/>
              </a:rPr>
              <a:t> </a:t>
            </a:r>
            <a:r>
              <a:rPr sz="1286" spc="-8" dirty="0">
                <a:latin typeface="Calibri"/>
                <a:cs typeface="Calibri"/>
              </a:rPr>
              <a:t>lea(altura)</a:t>
            </a:r>
            <a:endParaRPr sz="1286" dirty="0">
              <a:latin typeface="Calibri"/>
              <a:cs typeface="Calibri"/>
            </a:endParaRPr>
          </a:p>
          <a:p>
            <a:pPr>
              <a:spcBef>
                <a:spcPts val="19"/>
              </a:spcBef>
            </a:pPr>
            <a:endParaRPr sz="1248" dirty="0">
              <a:latin typeface="Calibri"/>
              <a:cs typeface="Calibri"/>
            </a:endParaRPr>
          </a:p>
          <a:p>
            <a:pPr marL="268460"/>
            <a:r>
              <a:rPr sz="1286" dirty="0">
                <a:latin typeface="Calibri"/>
                <a:cs typeface="Calibri"/>
              </a:rPr>
              <a:t>area</a:t>
            </a:r>
            <a:r>
              <a:rPr sz="1286" spc="238" dirty="0">
                <a:latin typeface="Times New Roman"/>
                <a:cs typeface="Times New Roman"/>
              </a:rPr>
              <a:t> </a:t>
            </a:r>
            <a:r>
              <a:rPr sz="1286" dirty="0">
                <a:latin typeface="Arial"/>
                <a:cs typeface="Arial"/>
              </a:rPr>
              <a:t>←</a:t>
            </a:r>
            <a:r>
              <a:rPr sz="1286" spc="30" dirty="0">
                <a:latin typeface="Times New Roman"/>
                <a:cs typeface="Times New Roman"/>
              </a:rPr>
              <a:t> </a:t>
            </a:r>
            <a:r>
              <a:rPr sz="1286" dirty="0">
                <a:latin typeface="Calibri"/>
                <a:cs typeface="Calibri"/>
              </a:rPr>
              <a:t>base</a:t>
            </a:r>
            <a:r>
              <a:rPr sz="1286" spc="-49" dirty="0">
                <a:latin typeface="Times New Roman"/>
                <a:cs typeface="Times New Roman"/>
              </a:rPr>
              <a:t> </a:t>
            </a:r>
            <a:r>
              <a:rPr sz="1286" dirty="0">
                <a:latin typeface="Calibri"/>
                <a:cs typeface="Calibri"/>
              </a:rPr>
              <a:t>*</a:t>
            </a:r>
            <a:r>
              <a:rPr sz="1286" spc="-30" dirty="0">
                <a:latin typeface="Times New Roman"/>
                <a:cs typeface="Times New Roman"/>
              </a:rPr>
              <a:t> </a:t>
            </a:r>
            <a:r>
              <a:rPr sz="1286" spc="-8" dirty="0">
                <a:latin typeface="Calibri"/>
                <a:cs typeface="Calibri"/>
              </a:rPr>
              <a:t>altura</a:t>
            </a:r>
            <a:r>
              <a:rPr sz="1286" spc="-61" dirty="0">
                <a:latin typeface="Times New Roman"/>
                <a:cs typeface="Times New Roman"/>
              </a:rPr>
              <a:t> </a:t>
            </a:r>
            <a:r>
              <a:rPr sz="1286" dirty="0">
                <a:latin typeface="Calibri"/>
                <a:cs typeface="Calibri"/>
              </a:rPr>
              <a:t>/</a:t>
            </a:r>
            <a:r>
              <a:rPr sz="1286" spc="-19" dirty="0">
                <a:latin typeface="Times New Roman"/>
                <a:cs typeface="Times New Roman"/>
              </a:rPr>
              <a:t> </a:t>
            </a:r>
            <a:r>
              <a:rPr sz="1286" spc="-38" dirty="0">
                <a:latin typeface="Arial"/>
                <a:cs typeface="Arial"/>
              </a:rPr>
              <a:t>2</a:t>
            </a:r>
            <a:endParaRPr sz="1286" dirty="0">
              <a:latin typeface="Arial"/>
              <a:cs typeface="Arial"/>
            </a:endParaRPr>
          </a:p>
          <a:p>
            <a:pPr marL="268460"/>
            <a:r>
              <a:rPr sz="1286" spc="-8" dirty="0">
                <a:latin typeface="Calibri"/>
                <a:cs typeface="Calibri"/>
              </a:rPr>
              <a:t>muestre(</a:t>
            </a:r>
            <a:r>
              <a:rPr sz="1286" spc="-8" dirty="0">
                <a:solidFill>
                  <a:srgbClr val="FF0000"/>
                </a:solidFill>
                <a:latin typeface="Calibri"/>
                <a:cs typeface="Calibri"/>
              </a:rPr>
              <a:t>'El</a:t>
            </a:r>
            <a:r>
              <a:rPr sz="1286" spc="-5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86" dirty="0">
                <a:solidFill>
                  <a:srgbClr val="FF0000"/>
                </a:solidFill>
                <a:latin typeface="Calibri"/>
                <a:cs typeface="Calibri"/>
              </a:rPr>
              <a:t>área</a:t>
            </a:r>
            <a:r>
              <a:rPr sz="1286" spc="-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86" dirty="0">
                <a:solidFill>
                  <a:srgbClr val="FF0000"/>
                </a:solidFill>
                <a:latin typeface="Calibri"/>
                <a:cs typeface="Calibri"/>
              </a:rPr>
              <a:t>es:</a:t>
            </a:r>
            <a:r>
              <a:rPr sz="1286" spc="-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86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z="1286" dirty="0">
                <a:latin typeface="Calibri"/>
                <a:cs typeface="Calibri"/>
              </a:rPr>
              <a:t>,</a:t>
            </a:r>
            <a:r>
              <a:rPr sz="1286" spc="-19" dirty="0">
                <a:latin typeface="Times New Roman"/>
                <a:cs typeface="Times New Roman"/>
              </a:rPr>
              <a:t> </a:t>
            </a:r>
            <a:r>
              <a:rPr sz="1286" spc="-15" dirty="0">
                <a:latin typeface="Calibri"/>
                <a:cs typeface="Calibri"/>
              </a:rPr>
              <a:t>area)</a:t>
            </a:r>
            <a:endParaRPr sz="1286" dirty="0">
              <a:latin typeface="Calibri"/>
              <a:cs typeface="Calibri"/>
            </a:endParaRPr>
          </a:p>
          <a:p>
            <a:pPr marL="9605"/>
            <a:r>
              <a:rPr sz="1286" spc="-19" dirty="0">
                <a:solidFill>
                  <a:srgbClr val="0000FF"/>
                </a:solidFill>
                <a:latin typeface="Calibri"/>
                <a:cs typeface="Calibri"/>
              </a:rPr>
              <a:t>fin</a:t>
            </a:r>
            <a:endParaRPr sz="1286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1536" y="1572922"/>
            <a:ext cx="1182381" cy="289006"/>
          </a:xfrm>
          <a:prstGeom prst="rect">
            <a:avLst/>
          </a:prstGeom>
        </p:spPr>
        <p:txBody>
          <a:bodyPr vert="horz" wrap="square" lIns="0" tIns="9605" rIns="0" bIns="0" rtlCol="0">
            <a:spAutoFit/>
          </a:bodyPr>
          <a:lstStyle/>
          <a:p>
            <a:pPr marL="9605">
              <a:spcBef>
                <a:spcPts val="76"/>
              </a:spcBef>
            </a:pPr>
            <a:r>
              <a:rPr sz="1815" b="1" spc="-8" dirty="0">
                <a:latin typeface="Calibri"/>
                <a:cs typeface="Calibri"/>
              </a:rPr>
              <a:t>PROGRAMA</a:t>
            </a:r>
            <a:endParaRPr sz="1815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31392" y="1905256"/>
            <a:ext cx="3064969" cy="2995812"/>
          </a:xfrm>
          <a:custGeom>
            <a:avLst/>
            <a:gdLst/>
            <a:ahLst/>
            <a:cxnLst/>
            <a:rect l="l" t="t" r="r" b="b"/>
            <a:pathLst>
              <a:path w="4052570" h="3961129">
                <a:moveTo>
                  <a:pt x="4052316" y="3959352"/>
                </a:moveTo>
                <a:lnTo>
                  <a:pt x="4052316" y="3048"/>
                </a:lnTo>
                <a:lnTo>
                  <a:pt x="4049268" y="0"/>
                </a:lnTo>
                <a:lnTo>
                  <a:pt x="3048" y="0"/>
                </a:lnTo>
                <a:lnTo>
                  <a:pt x="0" y="3048"/>
                </a:lnTo>
                <a:lnTo>
                  <a:pt x="0" y="3959352"/>
                </a:lnTo>
                <a:lnTo>
                  <a:pt x="3048" y="3960876"/>
                </a:lnTo>
                <a:lnTo>
                  <a:pt x="4572" y="3960876"/>
                </a:ln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4041648" y="10668"/>
                </a:lnTo>
                <a:lnTo>
                  <a:pt x="4041648" y="6096"/>
                </a:lnTo>
                <a:lnTo>
                  <a:pt x="4046220" y="10668"/>
                </a:lnTo>
                <a:lnTo>
                  <a:pt x="4046220" y="3960876"/>
                </a:lnTo>
                <a:lnTo>
                  <a:pt x="4049268" y="3960876"/>
                </a:lnTo>
                <a:lnTo>
                  <a:pt x="4052316" y="3959352"/>
                </a:lnTo>
                <a:close/>
              </a:path>
              <a:path w="4052570" h="3961129">
                <a:moveTo>
                  <a:pt x="10668" y="10668"/>
                </a:move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4052570" h="3961129">
                <a:moveTo>
                  <a:pt x="10668" y="3951732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3951732"/>
                </a:lnTo>
                <a:lnTo>
                  <a:pt x="10668" y="3951732"/>
                </a:lnTo>
                <a:close/>
              </a:path>
              <a:path w="4052570" h="3961129">
                <a:moveTo>
                  <a:pt x="4046220" y="3951732"/>
                </a:moveTo>
                <a:lnTo>
                  <a:pt x="4572" y="3951732"/>
                </a:lnTo>
                <a:lnTo>
                  <a:pt x="10668" y="3956304"/>
                </a:lnTo>
                <a:lnTo>
                  <a:pt x="10668" y="3960876"/>
                </a:lnTo>
                <a:lnTo>
                  <a:pt x="4041648" y="3960876"/>
                </a:lnTo>
                <a:lnTo>
                  <a:pt x="4041648" y="3956304"/>
                </a:lnTo>
                <a:lnTo>
                  <a:pt x="4046220" y="3951732"/>
                </a:lnTo>
                <a:close/>
              </a:path>
              <a:path w="4052570" h="3961129">
                <a:moveTo>
                  <a:pt x="10668" y="3960876"/>
                </a:moveTo>
                <a:lnTo>
                  <a:pt x="10668" y="3956304"/>
                </a:lnTo>
                <a:lnTo>
                  <a:pt x="4572" y="3951732"/>
                </a:lnTo>
                <a:lnTo>
                  <a:pt x="4572" y="3960876"/>
                </a:lnTo>
                <a:lnTo>
                  <a:pt x="10668" y="3960876"/>
                </a:lnTo>
                <a:close/>
              </a:path>
              <a:path w="4052570" h="3961129">
                <a:moveTo>
                  <a:pt x="4046220" y="10668"/>
                </a:moveTo>
                <a:lnTo>
                  <a:pt x="4041648" y="6096"/>
                </a:lnTo>
                <a:lnTo>
                  <a:pt x="4041648" y="10668"/>
                </a:lnTo>
                <a:lnTo>
                  <a:pt x="4046220" y="10668"/>
                </a:lnTo>
                <a:close/>
              </a:path>
              <a:path w="4052570" h="3961129">
                <a:moveTo>
                  <a:pt x="4046220" y="3951732"/>
                </a:moveTo>
                <a:lnTo>
                  <a:pt x="4046220" y="10668"/>
                </a:lnTo>
                <a:lnTo>
                  <a:pt x="4041648" y="10668"/>
                </a:lnTo>
                <a:lnTo>
                  <a:pt x="4041648" y="3951732"/>
                </a:lnTo>
                <a:lnTo>
                  <a:pt x="4046220" y="3951732"/>
                </a:lnTo>
                <a:close/>
              </a:path>
              <a:path w="4052570" h="3961129">
                <a:moveTo>
                  <a:pt x="4046220" y="3960876"/>
                </a:moveTo>
                <a:lnTo>
                  <a:pt x="4046220" y="3951732"/>
                </a:lnTo>
                <a:lnTo>
                  <a:pt x="4041648" y="3956304"/>
                </a:lnTo>
                <a:lnTo>
                  <a:pt x="4041648" y="3960876"/>
                </a:lnTo>
                <a:lnTo>
                  <a:pt x="4046220" y="3960876"/>
                </a:lnTo>
                <a:close/>
              </a:path>
            </a:pathLst>
          </a:custGeom>
          <a:solidFill>
            <a:srgbClr val="355D8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194404" y="2671354"/>
            <a:ext cx="2133280" cy="1338139"/>
          </a:xfrm>
          <a:prstGeom prst="rect">
            <a:avLst/>
          </a:prstGeom>
        </p:spPr>
        <p:txBody>
          <a:bodyPr vert="horz" wrap="square" lIns="0" tIns="9605" rIns="0" bIns="0" rtlCol="0">
            <a:spAutoFit/>
          </a:bodyPr>
          <a:lstStyle/>
          <a:p>
            <a:pPr marL="9605">
              <a:spcBef>
                <a:spcPts val="76"/>
              </a:spcBef>
            </a:pPr>
            <a:r>
              <a:rPr sz="1286" spc="-8" dirty="0">
                <a:latin typeface="Calibri"/>
                <a:cs typeface="Calibri"/>
              </a:rPr>
              <a:t>disp(</a:t>
            </a:r>
            <a:r>
              <a:rPr sz="832" spc="-8" dirty="0">
                <a:solidFill>
                  <a:srgbClr val="9965FF"/>
                </a:solidFill>
                <a:latin typeface="Calibri"/>
                <a:cs typeface="Calibri"/>
              </a:rPr>
              <a:t>'CALCULAR</a:t>
            </a:r>
            <a:r>
              <a:rPr sz="832" spc="-34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832" dirty="0">
                <a:solidFill>
                  <a:srgbClr val="9965FF"/>
                </a:solidFill>
                <a:latin typeface="Calibri"/>
                <a:cs typeface="Calibri"/>
              </a:rPr>
              <a:t>EL</a:t>
            </a:r>
            <a:r>
              <a:rPr sz="832" spc="-15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832" dirty="0">
                <a:solidFill>
                  <a:srgbClr val="9965FF"/>
                </a:solidFill>
                <a:latin typeface="Calibri"/>
                <a:cs typeface="Calibri"/>
              </a:rPr>
              <a:t>AREA</a:t>
            </a:r>
            <a:r>
              <a:rPr sz="832" spc="-8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832" dirty="0">
                <a:solidFill>
                  <a:srgbClr val="9965FF"/>
                </a:solidFill>
                <a:latin typeface="Calibri"/>
                <a:cs typeface="Calibri"/>
              </a:rPr>
              <a:t>DE</a:t>
            </a:r>
            <a:r>
              <a:rPr sz="832" spc="-15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832" dirty="0">
                <a:solidFill>
                  <a:srgbClr val="9965FF"/>
                </a:solidFill>
                <a:latin typeface="Calibri"/>
                <a:cs typeface="Calibri"/>
              </a:rPr>
              <a:t>UN</a:t>
            </a:r>
            <a:r>
              <a:rPr sz="832" spc="-8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832" spc="-8" dirty="0">
                <a:solidFill>
                  <a:srgbClr val="9965FF"/>
                </a:solidFill>
                <a:latin typeface="Calibri"/>
                <a:cs typeface="Calibri"/>
              </a:rPr>
              <a:t>TRIANGULO'</a:t>
            </a:r>
            <a:r>
              <a:rPr sz="1286" spc="-8" dirty="0">
                <a:latin typeface="Calibri"/>
                <a:cs typeface="Calibri"/>
              </a:rPr>
              <a:t>)</a:t>
            </a:r>
            <a:endParaRPr sz="1286" dirty="0">
              <a:latin typeface="Calibri"/>
              <a:cs typeface="Calibri"/>
            </a:endParaRPr>
          </a:p>
          <a:p>
            <a:pPr marL="9605" marR="3842">
              <a:lnSpc>
                <a:spcPct val="200000"/>
              </a:lnSpc>
            </a:pPr>
            <a:r>
              <a:rPr sz="1286" dirty="0">
                <a:latin typeface="Calibri"/>
                <a:cs typeface="Calibri"/>
              </a:rPr>
              <a:t>base</a:t>
            </a:r>
            <a:r>
              <a:rPr sz="1286" spc="-42" dirty="0">
                <a:latin typeface="Times New Roman"/>
                <a:cs typeface="Times New Roman"/>
              </a:rPr>
              <a:t> </a:t>
            </a:r>
            <a:r>
              <a:rPr sz="1286" dirty="0">
                <a:latin typeface="Calibri"/>
                <a:cs typeface="Calibri"/>
              </a:rPr>
              <a:t>=</a:t>
            </a:r>
            <a:r>
              <a:rPr sz="1286" spc="-23" dirty="0">
                <a:latin typeface="Times New Roman"/>
                <a:cs typeface="Times New Roman"/>
              </a:rPr>
              <a:t> </a:t>
            </a:r>
            <a:r>
              <a:rPr sz="1286" spc="-8" dirty="0">
                <a:latin typeface="Calibri"/>
                <a:cs typeface="Calibri"/>
              </a:rPr>
              <a:t>input</a:t>
            </a:r>
            <a:r>
              <a:rPr sz="983" spc="-8" dirty="0">
                <a:latin typeface="Calibri"/>
                <a:cs typeface="Calibri"/>
              </a:rPr>
              <a:t>(</a:t>
            </a:r>
            <a:r>
              <a:rPr sz="1286" spc="-8" dirty="0">
                <a:solidFill>
                  <a:srgbClr val="9965FF"/>
                </a:solidFill>
                <a:latin typeface="Calibri"/>
                <a:cs typeface="Calibri"/>
              </a:rPr>
              <a:t>'Entre</a:t>
            </a:r>
            <a:r>
              <a:rPr sz="1286" spc="-49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1286" dirty="0">
                <a:solidFill>
                  <a:srgbClr val="9965FF"/>
                </a:solidFill>
                <a:latin typeface="Calibri"/>
                <a:cs typeface="Calibri"/>
              </a:rPr>
              <a:t>la</a:t>
            </a:r>
            <a:r>
              <a:rPr sz="1286" spc="-23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1286" dirty="0">
                <a:solidFill>
                  <a:srgbClr val="9965FF"/>
                </a:solidFill>
                <a:latin typeface="Calibri"/>
                <a:cs typeface="Calibri"/>
              </a:rPr>
              <a:t>base:</a:t>
            </a:r>
            <a:r>
              <a:rPr sz="1286" spc="-53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1286" spc="-19" dirty="0">
                <a:solidFill>
                  <a:srgbClr val="9965FF"/>
                </a:solidFill>
                <a:latin typeface="Calibri"/>
                <a:cs typeface="Calibri"/>
              </a:rPr>
              <a:t>'</a:t>
            </a:r>
            <a:r>
              <a:rPr sz="1286" spc="-19" dirty="0">
                <a:latin typeface="Calibri"/>
                <a:cs typeface="Calibri"/>
              </a:rPr>
              <a:t>);</a:t>
            </a:r>
            <a:r>
              <a:rPr sz="1286" spc="-19" dirty="0">
                <a:latin typeface="Times New Roman"/>
                <a:cs typeface="Times New Roman"/>
              </a:rPr>
              <a:t> </a:t>
            </a:r>
            <a:r>
              <a:rPr sz="1286" dirty="0">
                <a:latin typeface="Calibri"/>
                <a:cs typeface="Calibri"/>
              </a:rPr>
              <a:t>altura</a:t>
            </a:r>
            <a:r>
              <a:rPr sz="1286" spc="11" dirty="0">
                <a:latin typeface="Times New Roman"/>
                <a:cs typeface="Times New Roman"/>
              </a:rPr>
              <a:t> </a:t>
            </a:r>
            <a:r>
              <a:rPr sz="1286" dirty="0">
                <a:latin typeface="Calibri"/>
                <a:cs typeface="Calibri"/>
              </a:rPr>
              <a:t>=</a:t>
            </a:r>
            <a:r>
              <a:rPr sz="1286" spc="-23" dirty="0">
                <a:latin typeface="Times New Roman"/>
                <a:cs typeface="Times New Roman"/>
              </a:rPr>
              <a:t> </a:t>
            </a:r>
            <a:r>
              <a:rPr sz="1286" spc="-8" dirty="0">
                <a:latin typeface="Calibri"/>
                <a:cs typeface="Calibri"/>
              </a:rPr>
              <a:t>input</a:t>
            </a:r>
            <a:r>
              <a:rPr sz="983" spc="-8" dirty="0">
                <a:latin typeface="Calibri"/>
                <a:cs typeface="Calibri"/>
              </a:rPr>
              <a:t>(</a:t>
            </a:r>
            <a:r>
              <a:rPr sz="1286" spc="-8" dirty="0">
                <a:solidFill>
                  <a:srgbClr val="9965FF"/>
                </a:solidFill>
                <a:latin typeface="Calibri"/>
                <a:cs typeface="Calibri"/>
              </a:rPr>
              <a:t>'Entre</a:t>
            </a:r>
            <a:r>
              <a:rPr sz="1286" spc="-42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1286" dirty="0">
                <a:solidFill>
                  <a:srgbClr val="9965FF"/>
                </a:solidFill>
                <a:latin typeface="Calibri"/>
                <a:cs typeface="Calibri"/>
              </a:rPr>
              <a:t>la</a:t>
            </a:r>
            <a:r>
              <a:rPr sz="1286" spc="-34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1286" spc="-8" dirty="0">
                <a:solidFill>
                  <a:srgbClr val="9965FF"/>
                </a:solidFill>
                <a:latin typeface="Calibri"/>
                <a:cs typeface="Calibri"/>
              </a:rPr>
              <a:t>altura:</a:t>
            </a:r>
            <a:r>
              <a:rPr sz="1286" spc="-53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1286" spc="-19" dirty="0">
                <a:solidFill>
                  <a:srgbClr val="9965FF"/>
                </a:solidFill>
                <a:latin typeface="Calibri"/>
                <a:cs typeface="Calibri"/>
              </a:rPr>
              <a:t>'</a:t>
            </a:r>
            <a:r>
              <a:rPr sz="1286" spc="-19" dirty="0">
                <a:latin typeface="Calibri"/>
                <a:cs typeface="Calibri"/>
              </a:rPr>
              <a:t>);</a:t>
            </a:r>
            <a:r>
              <a:rPr sz="1286" spc="-19" dirty="0">
                <a:latin typeface="Times New Roman"/>
                <a:cs typeface="Times New Roman"/>
              </a:rPr>
              <a:t> </a:t>
            </a:r>
            <a:r>
              <a:rPr sz="1286" dirty="0">
                <a:latin typeface="Calibri"/>
                <a:cs typeface="Calibri"/>
              </a:rPr>
              <a:t>area</a:t>
            </a:r>
            <a:r>
              <a:rPr sz="1286" spc="-49" dirty="0">
                <a:latin typeface="Times New Roman"/>
                <a:cs typeface="Times New Roman"/>
              </a:rPr>
              <a:t> </a:t>
            </a:r>
            <a:r>
              <a:rPr sz="1286" dirty="0">
                <a:latin typeface="Calibri"/>
                <a:cs typeface="Calibri"/>
              </a:rPr>
              <a:t>=</a:t>
            </a:r>
            <a:r>
              <a:rPr sz="1286" spc="-30" dirty="0">
                <a:latin typeface="Times New Roman"/>
                <a:cs typeface="Times New Roman"/>
              </a:rPr>
              <a:t> </a:t>
            </a:r>
            <a:r>
              <a:rPr sz="1286" dirty="0">
                <a:latin typeface="Calibri"/>
                <a:cs typeface="Calibri"/>
              </a:rPr>
              <a:t>base</a:t>
            </a:r>
            <a:r>
              <a:rPr sz="1286" spc="-49" dirty="0">
                <a:latin typeface="Times New Roman"/>
                <a:cs typeface="Times New Roman"/>
              </a:rPr>
              <a:t> </a:t>
            </a:r>
            <a:r>
              <a:rPr sz="1286" dirty="0">
                <a:latin typeface="Calibri"/>
                <a:cs typeface="Calibri"/>
              </a:rPr>
              <a:t>*</a:t>
            </a:r>
            <a:r>
              <a:rPr sz="1286" spc="-30" dirty="0">
                <a:latin typeface="Times New Roman"/>
                <a:cs typeface="Times New Roman"/>
              </a:rPr>
              <a:t> </a:t>
            </a:r>
            <a:r>
              <a:rPr sz="1286" spc="-8" dirty="0">
                <a:latin typeface="Calibri"/>
                <a:cs typeface="Calibri"/>
              </a:rPr>
              <a:t>altura</a:t>
            </a:r>
            <a:r>
              <a:rPr sz="1286" spc="-61" dirty="0">
                <a:latin typeface="Times New Roman"/>
                <a:cs typeface="Times New Roman"/>
              </a:rPr>
              <a:t> </a:t>
            </a:r>
            <a:r>
              <a:rPr sz="1286" dirty="0">
                <a:latin typeface="Calibri"/>
                <a:cs typeface="Calibri"/>
              </a:rPr>
              <a:t>/</a:t>
            </a:r>
            <a:r>
              <a:rPr sz="1286" spc="-26" dirty="0">
                <a:latin typeface="Times New Roman"/>
                <a:cs typeface="Times New Roman"/>
              </a:rPr>
              <a:t> </a:t>
            </a:r>
            <a:r>
              <a:rPr sz="1286" spc="-19" dirty="0">
                <a:latin typeface="Arial"/>
                <a:cs typeface="Arial"/>
              </a:rPr>
              <a:t>2</a:t>
            </a:r>
            <a:r>
              <a:rPr sz="1286" spc="-19" dirty="0">
                <a:latin typeface="Calibri"/>
                <a:cs typeface="Calibri"/>
              </a:rPr>
              <a:t>;</a:t>
            </a:r>
            <a:endParaRPr sz="1286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94405" y="4238895"/>
            <a:ext cx="1133875" cy="405448"/>
          </a:xfrm>
          <a:prstGeom prst="rect">
            <a:avLst/>
          </a:prstGeom>
        </p:spPr>
        <p:txBody>
          <a:bodyPr vert="horz" wrap="square" lIns="0" tIns="9605" rIns="0" bIns="0" rtlCol="0">
            <a:spAutoFit/>
          </a:bodyPr>
          <a:lstStyle/>
          <a:p>
            <a:pPr marL="9605" marR="3842">
              <a:spcBef>
                <a:spcPts val="76"/>
              </a:spcBef>
            </a:pPr>
            <a:r>
              <a:rPr sz="1286" dirty="0">
                <a:latin typeface="Calibri"/>
                <a:cs typeface="Calibri"/>
              </a:rPr>
              <a:t>disp(</a:t>
            </a:r>
            <a:r>
              <a:rPr sz="1286" dirty="0">
                <a:solidFill>
                  <a:srgbClr val="9965FF"/>
                </a:solidFill>
                <a:latin typeface="Calibri"/>
                <a:cs typeface="Calibri"/>
              </a:rPr>
              <a:t>'El</a:t>
            </a:r>
            <a:r>
              <a:rPr sz="1286" spc="-53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1286" spc="-8" dirty="0">
                <a:solidFill>
                  <a:srgbClr val="9965FF"/>
                </a:solidFill>
                <a:latin typeface="Calibri"/>
                <a:cs typeface="Calibri"/>
              </a:rPr>
              <a:t>área</a:t>
            </a:r>
            <a:r>
              <a:rPr sz="1286" spc="-61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1286" spc="-15" dirty="0">
                <a:solidFill>
                  <a:srgbClr val="9965FF"/>
                </a:solidFill>
                <a:latin typeface="Calibri"/>
                <a:cs typeface="Calibri"/>
              </a:rPr>
              <a:t>es:'</a:t>
            </a:r>
            <a:r>
              <a:rPr sz="1286" spc="-15" dirty="0">
                <a:latin typeface="Calibri"/>
                <a:cs typeface="Calibri"/>
              </a:rPr>
              <a:t>)</a:t>
            </a:r>
            <a:r>
              <a:rPr sz="1286" spc="-15" dirty="0">
                <a:latin typeface="Times New Roman"/>
                <a:cs typeface="Times New Roman"/>
              </a:rPr>
              <a:t> </a:t>
            </a:r>
            <a:r>
              <a:rPr sz="1286" spc="-8" dirty="0">
                <a:latin typeface="Calibri"/>
                <a:cs typeface="Calibri"/>
              </a:rPr>
              <a:t>disp(area)</a:t>
            </a:r>
            <a:endParaRPr sz="1286" dirty="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36140" y="2759337"/>
            <a:ext cx="1252977" cy="1834083"/>
            <a:chOff x="3834262" y="3648455"/>
            <a:chExt cx="1656714" cy="2425065"/>
          </a:xfrm>
        </p:grpSpPr>
        <p:sp>
          <p:nvSpPr>
            <p:cNvPr id="10" name="object 10"/>
            <p:cNvSpPr/>
            <p:nvPr/>
          </p:nvSpPr>
          <p:spPr>
            <a:xfrm>
              <a:off x="4626742" y="3648455"/>
              <a:ext cx="864235" cy="117475"/>
            </a:xfrm>
            <a:custGeom>
              <a:avLst/>
              <a:gdLst/>
              <a:ahLst/>
              <a:cxnLst/>
              <a:rect l="l" t="t" r="r" b="b"/>
              <a:pathLst>
                <a:path w="864235" h="117475">
                  <a:moveTo>
                    <a:pt x="813710" y="57912"/>
                  </a:moveTo>
                  <a:lnTo>
                    <a:pt x="792690" y="45720"/>
                  </a:lnTo>
                  <a:lnTo>
                    <a:pt x="0" y="45720"/>
                  </a:lnTo>
                  <a:lnTo>
                    <a:pt x="0" y="71628"/>
                  </a:lnTo>
                  <a:lnTo>
                    <a:pt x="790062" y="71628"/>
                  </a:lnTo>
                  <a:lnTo>
                    <a:pt x="813710" y="57912"/>
                  </a:lnTo>
                  <a:close/>
                </a:path>
                <a:path w="864235" h="117475">
                  <a:moveTo>
                    <a:pt x="864108" y="57912"/>
                  </a:moveTo>
                  <a:lnTo>
                    <a:pt x="769620" y="3048"/>
                  </a:lnTo>
                  <a:lnTo>
                    <a:pt x="763524" y="0"/>
                  </a:lnTo>
                  <a:lnTo>
                    <a:pt x="755904" y="1524"/>
                  </a:lnTo>
                  <a:lnTo>
                    <a:pt x="751332" y="7620"/>
                  </a:lnTo>
                  <a:lnTo>
                    <a:pt x="748284" y="13716"/>
                  </a:lnTo>
                  <a:lnTo>
                    <a:pt x="749808" y="21336"/>
                  </a:lnTo>
                  <a:lnTo>
                    <a:pt x="755904" y="24384"/>
                  </a:lnTo>
                  <a:lnTo>
                    <a:pt x="792690" y="45720"/>
                  </a:lnTo>
                  <a:lnTo>
                    <a:pt x="838200" y="45720"/>
                  </a:lnTo>
                  <a:lnTo>
                    <a:pt x="838200" y="73373"/>
                  </a:lnTo>
                  <a:lnTo>
                    <a:pt x="864108" y="57912"/>
                  </a:lnTo>
                  <a:close/>
                </a:path>
                <a:path w="864235" h="117475">
                  <a:moveTo>
                    <a:pt x="838200" y="73373"/>
                  </a:moveTo>
                  <a:lnTo>
                    <a:pt x="838200" y="71628"/>
                  </a:lnTo>
                  <a:lnTo>
                    <a:pt x="790062" y="71628"/>
                  </a:lnTo>
                  <a:lnTo>
                    <a:pt x="755904" y="91440"/>
                  </a:lnTo>
                  <a:lnTo>
                    <a:pt x="749808" y="96012"/>
                  </a:lnTo>
                  <a:lnTo>
                    <a:pt x="748284" y="103632"/>
                  </a:lnTo>
                  <a:lnTo>
                    <a:pt x="751332" y="109728"/>
                  </a:lnTo>
                  <a:lnTo>
                    <a:pt x="755904" y="115824"/>
                  </a:lnTo>
                  <a:lnTo>
                    <a:pt x="763524" y="117348"/>
                  </a:lnTo>
                  <a:lnTo>
                    <a:pt x="769620" y="114300"/>
                  </a:lnTo>
                  <a:lnTo>
                    <a:pt x="838200" y="73373"/>
                  </a:lnTo>
                  <a:close/>
                </a:path>
                <a:path w="864235" h="117475">
                  <a:moveTo>
                    <a:pt x="832104" y="71628"/>
                  </a:moveTo>
                  <a:lnTo>
                    <a:pt x="832104" y="68580"/>
                  </a:lnTo>
                  <a:lnTo>
                    <a:pt x="813710" y="57912"/>
                  </a:lnTo>
                  <a:lnTo>
                    <a:pt x="790062" y="71628"/>
                  </a:lnTo>
                  <a:lnTo>
                    <a:pt x="832104" y="71628"/>
                  </a:lnTo>
                  <a:close/>
                </a:path>
                <a:path w="864235" h="117475">
                  <a:moveTo>
                    <a:pt x="838200" y="71628"/>
                  </a:moveTo>
                  <a:lnTo>
                    <a:pt x="838200" y="45720"/>
                  </a:lnTo>
                  <a:lnTo>
                    <a:pt x="792690" y="45720"/>
                  </a:lnTo>
                  <a:lnTo>
                    <a:pt x="813710" y="57912"/>
                  </a:lnTo>
                  <a:lnTo>
                    <a:pt x="832104" y="47244"/>
                  </a:lnTo>
                  <a:lnTo>
                    <a:pt x="832104" y="71628"/>
                  </a:lnTo>
                  <a:lnTo>
                    <a:pt x="838200" y="71628"/>
                  </a:lnTo>
                  <a:close/>
                </a:path>
                <a:path w="864235" h="117475">
                  <a:moveTo>
                    <a:pt x="832104" y="68580"/>
                  </a:moveTo>
                  <a:lnTo>
                    <a:pt x="832104" y="47244"/>
                  </a:lnTo>
                  <a:lnTo>
                    <a:pt x="813710" y="57912"/>
                  </a:lnTo>
                  <a:lnTo>
                    <a:pt x="832104" y="6858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4257" y="3983748"/>
              <a:ext cx="300355" cy="1390015"/>
            </a:xfrm>
            <a:custGeom>
              <a:avLst/>
              <a:gdLst/>
              <a:ahLst/>
              <a:cxnLst/>
              <a:rect l="l" t="t" r="r" b="b"/>
              <a:pathLst>
                <a:path w="300354" h="1390014">
                  <a:moveTo>
                    <a:pt x="227076" y="292608"/>
                  </a:moveTo>
                  <a:lnTo>
                    <a:pt x="222504" y="288036"/>
                  </a:lnTo>
                  <a:lnTo>
                    <a:pt x="193636" y="288137"/>
                  </a:lnTo>
                  <a:lnTo>
                    <a:pt x="195072" y="288036"/>
                  </a:lnTo>
                  <a:lnTo>
                    <a:pt x="175260" y="286512"/>
                  </a:lnTo>
                  <a:lnTo>
                    <a:pt x="166116" y="286512"/>
                  </a:lnTo>
                  <a:lnTo>
                    <a:pt x="156972" y="284988"/>
                  </a:lnTo>
                  <a:lnTo>
                    <a:pt x="149352" y="283464"/>
                  </a:lnTo>
                  <a:lnTo>
                    <a:pt x="141732" y="283464"/>
                  </a:lnTo>
                  <a:lnTo>
                    <a:pt x="129540" y="280416"/>
                  </a:lnTo>
                  <a:lnTo>
                    <a:pt x="124968" y="278892"/>
                  </a:lnTo>
                  <a:lnTo>
                    <a:pt x="121920" y="277368"/>
                  </a:lnTo>
                  <a:lnTo>
                    <a:pt x="118872" y="277368"/>
                  </a:lnTo>
                  <a:lnTo>
                    <a:pt x="118872" y="24384"/>
                  </a:lnTo>
                  <a:lnTo>
                    <a:pt x="117957" y="23469"/>
                  </a:lnTo>
                  <a:lnTo>
                    <a:pt x="117957" y="321259"/>
                  </a:lnTo>
                  <a:lnTo>
                    <a:pt x="117856" y="321564"/>
                  </a:lnTo>
                  <a:lnTo>
                    <a:pt x="117348" y="321564"/>
                  </a:lnTo>
                  <a:lnTo>
                    <a:pt x="117957" y="321259"/>
                  </a:lnTo>
                  <a:lnTo>
                    <a:pt x="117957" y="23469"/>
                  </a:lnTo>
                  <a:lnTo>
                    <a:pt x="117348" y="22860"/>
                  </a:lnTo>
                  <a:lnTo>
                    <a:pt x="117348" y="21336"/>
                  </a:lnTo>
                  <a:lnTo>
                    <a:pt x="114300" y="18288"/>
                  </a:lnTo>
                  <a:lnTo>
                    <a:pt x="114300" y="16764"/>
                  </a:lnTo>
                  <a:lnTo>
                    <a:pt x="112776" y="16764"/>
                  </a:lnTo>
                  <a:lnTo>
                    <a:pt x="109728" y="13716"/>
                  </a:lnTo>
                  <a:lnTo>
                    <a:pt x="108204" y="13716"/>
                  </a:lnTo>
                  <a:lnTo>
                    <a:pt x="103632" y="12192"/>
                  </a:lnTo>
                  <a:lnTo>
                    <a:pt x="99060" y="9144"/>
                  </a:lnTo>
                  <a:lnTo>
                    <a:pt x="99060" y="33528"/>
                  </a:lnTo>
                  <a:lnTo>
                    <a:pt x="98552" y="33528"/>
                  </a:lnTo>
                  <a:lnTo>
                    <a:pt x="98450" y="33223"/>
                  </a:lnTo>
                  <a:lnTo>
                    <a:pt x="99060" y="33528"/>
                  </a:lnTo>
                  <a:lnTo>
                    <a:pt x="99060" y="9144"/>
                  </a:lnTo>
                  <a:lnTo>
                    <a:pt x="92964" y="7620"/>
                  </a:lnTo>
                  <a:lnTo>
                    <a:pt x="85344" y="6096"/>
                  </a:lnTo>
                  <a:lnTo>
                    <a:pt x="79248" y="6096"/>
                  </a:lnTo>
                  <a:lnTo>
                    <a:pt x="70104" y="4572"/>
                  </a:lnTo>
                  <a:lnTo>
                    <a:pt x="62484" y="3048"/>
                  </a:lnTo>
                  <a:lnTo>
                    <a:pt x="53340" y="1524"/>
                  </a:lnTo>
                  <a:lnTo>
                    <a:pt x="41148" y="1397"/>
                  </a:lnTo>
                  <a:lnTo>
                    <a:pt x="22860" y="0"/>
                  </a:lnTo>
                  <a:lnTo>
                    <a:pt x="0" y="0"/>
                  </a:lnTo>
                  <a:lnTo>
                    <a:pt x="0" y="22860"/>
                  </a:lnTo>
                  <a:lnTo>
                    <a:pt x="41148" y="22860"/>
                  </a:lnTo>
                  <a:lnTo>
                    <a:pt x="50292" y="24384"/>
                  </a:lnTo>
                  <a:lnTo>
                    <a:pt x="59436" y="24384"/>
                  </a:lnTo>
                  <a:lnTo>
                    <a:pt x="82296" y="28956"/>
                  </a:lnTo>
                  <a:lnTo>
                    <a:pt x="86868" y="30480"/>
                  </a:lnTo>
                  <a:lnTo>
                    <a:pt x="92964" y="30480"/>
                  </a:lnTo>
                  <a:lnTo>
                    <a:pt x="97536" y="32766"/>
                  </a:lnTo>
                  <a:lnTo>
                    <a:pt x="97536" y="33528"/>
                  </a:lnTo>
                  <a:lnTo>
                    <a:pt x="97536" y="284988"/>
                  </a:lnTo>
                  <a:lnTo>
                    <a:pt x="99060" y="286512"/>
                  </a:lnTo>
                  <a:lnTo>
                    <a:pt x="99060" y="289560"/>
                  </a:lnTo>
                  <a:lnTo>
                    <a:pt x="100584" y="289560"/>
                  </a:lnTo>
                  <a:lnTo>
                    <a:pt x="102108" y="292608"/>
                  </a:lnTo>
                  <a:lnTo>
                    <a:pt x="103632" y="292608"/>
                  </a:lnTo>
                  <a:lnTo>
                    <a:pt x="103632" y="294132"/>
                  </a:lnTo>
                  <a:lnTo>
                    <a:pt x="105156" y="294132"/>
                  </a:lnTo>
                  <a:lnTo>
                    <a:pt x="106680" y="295656"/>
                  </a:lnTo>
                  <a:lnTo>
                    <a:pt x="112776" y="298704"/>
                  </a:lnTo>
                  <a:lnTo>
                    <a:pt x="114604" y="299313"/>
                  </a:lnTo>
                  <a:lnTo>
                    <a:pt x="112776" y="300228"/>
                  </a:lnTo>
                  <a:lnTo>
                    <a:pt x="108204" y="301752"/>
                  </a:lnTo>
                  <a:lnTo>
                    <a:pt x="106680" y="301752"/>
                  </a:lnTo>
                  <a:lnTo>
                    <a:pt x="105156" y="304800"/>
                  </a:lnTo>
                  <a:lnTo>
                    <a:pt x="103632" y="304800"/>
                  </a:lnTo>
                  <a:lnTo>
                    <a:pt x="99060" y="309372"/>
                  </a:lnTo>
                  <a:lnTo>
                    <a:pt x="99060" y="312420"/>
                  </a:lnTo>
                  <a:lnTo>
                    <a:pt x="97536" y="313944"/>
                  </a:lnTo>
                  <a:lnTo>
                    <a:pt x="97536" y="565404"/>
                  </a:lnTo>
                  <a:lnTo>
                    <a:pt x="94488" y="565404"/>
                  </a:lnTo>
                  <a:lnTo>
                    <a:pt x="91440" y="566928"/>
                  </a:lnTo>
                  <a:lnTo>
                    <a:pt x="86868" y="568452"/>
                  </a:lnTo>
                  <a:lnTo>
                    <a:pt x="74676" y="571500"/>
                  </a:lnTo>
                  <a:lnTo>
                    <a:pt x="67056" y="571500"/>
                  </a:lnTo>
                  <a:lnTo>
                    <a:pt x="59436" y="573024"/>
                  </a:lnTo>
                  <a:lnTo>
                    <a:pt x="50292" y="574548"/>
                  </a:lnTo>
                  <a:lnTo>
                    <a:pt x="41148" y="574548"/>
                  </a:lnTo>
                  <a:lnTo>
                    <a:pt x="22860" y="575945"/>
                  </a:lnTo>
                  <a:lnTo>
                    <a:pt x="0" y="576072"/>
                  </a:lnTo>
                  <a:lnTo>
                    <a:pt x="0" y="598932"/>
                  </a:lnTo>
                  <a:lnTo>
                    <a:pt x="21336" y="597509"/>
                  </a:lnTo>
                  <a:lnTo>
                    <a:pt x="42672" y="597408"/>
                  </a:lnTo>
                  <a:lnTo>
                    <a:pt x="53340" y="595884"/>
                  </a:lnTo>
                  <a:lnTo>
                    <a:pt x="62484" y="594360"/>
                  </a:lnTo>
                  <a:lnTo>
                    <a:pt x="70104" y="594360"/>
                  </a:lnTo>
                  <a:lnTo>
                    <a:pt x="79248" y="592836"/>
                  </a:lnTo>
                  <a:lnTo>
                    <a:pt x="86868" y="591312"/>
                  </a:lnTo>
                  <a:lnTo>
                    <a:pt x="97536" y="588645"/>
                  </a:lnTo>
                  <a:lnTo>
                    <a:pt x="100584" y="587883"/>
                  </a:lnTo>
                  <a:lnTo>
                    <a:pt x="105156" y="586740"/>
                  </a:lnTo>
                  <a:lnTo>
                    <a:pt x="109728" y="583692"/>
                  </a:lnTo>
                  <a:lnTo>
                    <a:pt x="112776" y="582168"/>
                  </a:lnTo>
                  <a:lnTo>
                    <a:pt x="114300" y="580644"/>
                  </a:lnTo>
                  <a:lnTo>
                    <a:pt x="115824" y="577596"/>
                  </a:lnTo>
                  <a:lnTo>
                    <a:pt x="117348" y="577596"/>
                  </a:lnTo>
                  <a:lnTo>
                    <a:pt x="117348" y="576072"/>
                  </a:lnTo>
                  <a:lnTo>
                    <a:pt x="118872" y="574548"/>
                  </a:lnTo>
                  <a:lnTo>
                    <a:pt x="118872" y="321564"/>
                  </a:lnTo>
                  <a:lnTo>
                    <a:pt x="118872" y="320802"/>
                  </a:lnTo>
                  <a:lnTo>
                    <a:pt x="120396" y="320040"/>
                  </a:lnTo>
                  <a:lnTo>
                    <a:pt x="124968" y="318516"/>
                  </a:lnTo>
                  <a:lnTo>
                    <a:pt x="129540" y="318516"/>
                  </a:lnTo>
                  <a:lnTo>
                    <a:pt x="141732" y="315468"/>
                  </a:lnTo>
                  <a:lnTo>
                    <a:pt x="156972" y="312420"/>
                  </a:lnTo>
                  <a:lnTo>
                    <a:pt x="166116" y="312420"/>
                  </a:lnTo>
                  <a:lnTo>
                    <a:pt x="175260" y="310896"/>
                  </a:lnTo>
                  <a:lnTo>
                    <a:pt x="216408" y="310896"/>
                  </a:lnTo>
                  <a:lnTo>
                    <a:pt x="222504" y="309372"/>
                  </a:lnTo>
                  <a:lnTo>
                    <a:pt x="227076" y="304800"/>
                  </a:lnTo>
                  <a:lnTo>
                    <a:pt x="227076" y="292608"/>
                  </a:lnTo>
                  <a:close/>
                </a:path>
                <a:path w="300354" h="1390014">
                  <a:moveTo>
                    <a:pt x="300228" y="1121664"/>
                  </a:moveTo>
                  <a:lnTo>
                    <a:pt x="294132" y="1115568"/>
                  </a:lnTo>
                  <a:lnTo>
                    <a:pt x="288036" y="1115568"/>
                  </a:lnTo>
                  <a:lnTo>
                    <a:pt x="266700" y="1115568"/>
                  </a:lnTo>
                  <a:lnTo>
                    <a:pt x="246888" y="1114044"/>
                  </a:lnTo>
                  <a:lnTo>
                    <a:pt x="237744" y="1114044"/>
                  </a:lnTo>
                  <a:lnTo>
                    <a:pt x="230124" y="1112520"/>
                  </a:lnTo>
                  <a:lnTo>
                    <a:pt x="220980" y="1112520"/>
                  </a:lnTo>
                  <a:lnTo>
                    <a:pt x="214884" y="1110996"/>
                  </a:lnTo>
                  <a:lnTo>
                    <a:pt x="207264" y="1109472"/>
                  </a:lnTo>
                  <a:lnTo>
                    <a:pt x="201168" y="1107948"/>
                  </a:lnTo>
                  <a:lnTo>
                    <a:pt x="196596" y="1106424"/>
                  </a:lnTo>
                  <a:lnTo>
                    <a:pt x="193548" y="1106424"/>
                  </a:lnTo>
                  <a:lnTo>
                    <a:pt x="192024" y="1104900"/>
                  </a:lnTo>
                  <a:lnTo>
                    <a:pt x="192024" y="891540"/>
                  </a:lnTo>
                  <a:lnTo>
                    <a:pt x="190500" y="890016"/>
                  </a:lnTo>
                  <a:lnTo>
                    <a:pt x="190500" y="886968"/>
                  </a:lnTo>
                  <a:lnTo>
                    <a:pt x="185928" y="882396"/>
                  </a:lnTo>
                  <a:lnTo>
                    <a:pt x="185928" y="880872"/>
                  </a:lnTo>
                  <a:lnTo>
                    <a:pt x="184404" y="880872"/>
                  </a:lnTo>
                  <a:lnTo>
                    <a:pt x="181356" y="877824"/>
                  </a:lnTo>
                  <a:lnTo>
                    <a:pt x="179832" y="877824"/>
                  </a:lnTo>
                  <a:lnTo>
                    <a:pt x="175260" y="876300"/>
                  </a:lnTo>
                  <a:lnTo>
                    <a:pt x="170688" y="873252"/>
                  </a:lnTo>
                  <a:lnTo>
                    <a:pt x="164592" y="871728"/>
                  </a:lnTo>
                  <a:lnTo>
                    <a:pt x="156972" y="870204"/>
                  </a:lnTo>
                  <a:lnTo>
                    <a:pt x="150876" y="870204"/>
                  </a:lnTo>
                  <a:lnTo>
                    <a:pt x="143256" y="868680"/>
                  </a:lnTo>
                  <a:lnTo>
                    <a:pt x="124968" y="865632"/>
                  </a:lnTo>
                  <a:lnTo>
                    <a:pt x="114300" y="865632"/>
                  </a:lnTo>
                  <a:lnTo>
                    <a:pt x="94488" y="864108"/>
                  </a:lnTo>
                  <a:lnTo>
                    <a:pt x="73152" y="864108"/>
                  </a:lnTo>
                  <a:lnTo>
                    <a:pt x="71628" y="886968"/>
                  </a:lnTo>
                  <a:lnTo>
                    <a:pt x="114300" y="886968"/>
                  </a:lnTo>
                  <a:lnTo>
                    <a:pt x="123444" y="888492"/>
                  </a:lnTo>
                  <a:lnTo>
                    <a:pt x="131064" y="888492"/>
                  </a:lnTo>
                  <a:lnTo>
                    <a:pt x="140208" y="890016"/>
                  </a:lnTo>
                  <a:lnTo>
                    <a:pt x="147828" y="891540"/>
                  </a:lnTo>
                  <a:lnTo>
                    <a:pt x="160020" y="894588"/>
                  </a:lnTo>
                  <a:lnTo>
                    <a:pt x="164592" y="894588"/>
                  </a:lnTo>
                  <a:lnTo>
                    <a:pt x="169164" y="896874"/>
                  </a:lnTo>
                  <a:lnTo>
                    <a:pt x="169164" y="897636"/>
                  </a:lnTo>
                  <a:lnTo>
                    <a:pt x="169164" y="1112520"/>
                  </a:lnTo>
                  <a:lnTo>
                    <a:pt x="170688" y="1114044"/>
                  </a:lnTo>
                  <a:lnTo>
                    <a:pt x="170688" y="1115568"/>
                  </a:lnTo>
                  <a:lnTo>
                    <a:pt x="172212" y="1117092"/>
                  </a:lnTo>
                  <a:lnTo>
                    <a:pt x="172212" y="1118616"/>
                  </a:lnTo>
                  <a:lnTo>
                    <a:pt x="175260" y="1121664"/>
                  </a:lnTo>
                  <a:lnTo>
                    <a:pt x="176784" y="1121664"/>
                  </a:lnTo>
                  <a:lnTo>
                    <a:pt x="179832" y="1123188"/>
                  </a:lnTo>
                  <a:lnTo>
                    <a:pt x="184404" y="1126236"/>
                  </a:lnTo>
                  <a:lnTo>
                    <a:pt x="187883" y="1127099"/>
                  </a:lnTo>
                  <a:lnTo>
                    <a:pt x="181356" y="1129284"/>
                  </a:lnTo>
                  <a:lnTo>
                    <a:pt x="179832" y="1129284"/>
                  </a:lnTo>
                  <a:lnTo>
                    <a:pt x="179832" y="1130808"/>
                  </a:lnTo>
                  <a:lnTo>
                    <a:pt x="176784" y="1132332"/>
                  </a:lnTo>
                  <a:lnTo>
                    <a:pt x="175260" y="1132332"/>
                  </a:lnTo>
                  <a:lnTo>
                    <a:pt x="175260" y="1133856"/>
                  </a:lnTo>
                  <a:lnTo>
                    <a:pt x="173736" y="1133856"/>
                  </a:lnTo>
                  <a:lnTo>
                    <a:pt x="172212" y="1135380"/>
                  </a:lnTo>
                  <a:lnTo>
                    <a:pt x="172212" y="1136904"/>
                  </a:lnTo>
                  <a:lnTo>
                    <a:pt x="170688" y="1138428"/>
                  </a:lnTo>
                  <a:lnTo>
                    <a:pt x="170688" y="1139952"/>
                  </a:lnTo>
                  <a:lnTo>
                    <a:pt x="169164" y="1141476"/>
                  </a:lnTo>
                  <a:lnTo>
                    <a:pt x="169164" y="1357884"/>
                  </a:lnTo>
                  <a:lnTo>
                    <a:pt x="167640" y="1357884"/>
                  </a:lnTo>
                  <a:lnTo>
                    <a:pt x="164592" y="1359408"/>
                  </a:lnTo>
                  <a:lnTo>
                    <a:pt x="158496" y="1360932"/>
                  </a:lnTo>
                  <a:lnTo>
                    <a:pt x="153924" y="1362456"/>
                  </a:lnTo>
                  <a:lnTo>
                    <a:pt x="146304" y="1362456"/>
                  </a:lnTo>
                  <a:lnTo>
                    <a:pt x="140208" y="1363980"/>
                  </a:lnTo>
                  <a:lnTo>
                    <a:pt x="131064" y="1365504"/>
                  </a:lnTo>
                  <a:lnTo>
                    <a:pt x="123444" y="1365504"/>
                  </a:lnTo>
                  <a:lnTo>
                    <a:pt x="114300" y="1367028"/>
                  </a:lnTo>
                  <a:lnTo>
                    <a:pt x="92964" y="1367028"/>
                  </a:lnTo>
                  <a:lnTo>
                    <a:pt x="71628" y="1368552"/>
                  </a:lnTo>
                  <a:lnTo>
                    <a:pt x="73152" y="1389888"/>
                  </a:lnTo>
                  <a:lnTo>
                    <a:pt x="94488" y="1389888"/>
                  </a:lnTo>
                  <a:lnTo>
                    <a:pt x="114300" y="1388465"/>
                  </a:lnTo>
                  <a:lnTo>
                    <a:pt x="124968" y="1388364"/>
                  </a:lnTo>
                  <a:lnTo>
                    <a:pt x="143256" y="1385316"/>
                  </a:lnTo>
                  <a:lnTo>
                    <a:pt x="150876" y="1385316"/>
                  </a:lnTo>
                  <a:lnTo>
                    <a:pt x="158496" y="1383792"/>
                  </a:lnTo>
                  <a:lnTo>
                    <a:pt x="169164" y="1381125"/>
                  </a:lnTo>
                  <a:lnTo>
                    <a:pt x="170688" y="1380744"/>
                  </a:lnTo>
                  <a:lnTo>
                    <a:pt x="176784" y="1377696"/>
                  </a:lnTo>
                  <a:lnTo>
                    <a:pt x="181356" y="1376172"/>
                  </a:lnTo>
                  <a:lnTo>
                    <a:pt x="184404" y="1374648"/>
                  </a:lnTo>
                  <a:lnTo>
                    <a:pt x="184404" y="1373124"/>
                  </a:lnTo>
                  <a:lnTo>
                    <a:pt x="185928" y="1373124"/>
                  </a:lnTo>
                  <a:lnTo>
                    <a:pt x="185928" y="1371600"/>
                  </a:lnTo>
                  <a:lnTo>
                    <a:pt x="188976" y="1368552"/>
                  </a:lnTo>
                  <a:lnTo>
                    <a:pt x="190500" y="1368552"/>
                  </a:lnTo>
                  <a:lnTo>
                    <a:pt x="190500" y="1363980"/>
                  </a:lnTo>
                  <a:lnTo>
                    <a:pt x="192024" y="1363980"/>
                  </a:lnTo>
                  <a:lnTo>
                    <a:pt x="192024" y="1149096"/>
                  </a:lnTo>
                  <a:lnTo>
                    <a:pt x="201168" y="1146048"/>
                  </a:lnTo>
                  <a:lnTo>
                    <a:pt x="213360" y="1143000"/>
                  </a:lnTo>
                  <a:lnTo>
                    <a:pt x="220980" y="1143000"/>
                  </a:lnTo>
                  <a:lnTo>
                    <a:pt x="228600" y="1141476"/>
                  </a:lnTo>
                  <a:lnTo>
                    <a:pt x="237744" y="1139952"/>
                  </a:lnTo>
                  <a:lnTo>
                    <a:pt x="246888" y="1139952"/>
                  </a:lnTo>
                  <a:lnTo>
                    <a:pt x="266700" y="1138428"/>
                  </a:lnTo>
                  <a:lnTo>
                    <a:pt x="294132" y="1138428"/>
                  </a:lnTo>
                  <a:lnTo>
                    <a:pt x="300228" y="1133856"/>
                  </a:lnTo>
                  <a:lnTo>
                    <a:pt x="300228" y="1121664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902837" y="4157484"/>
              <a:ext cx="1588135" cy="1915795"/>
            </a:xfrm>
            <a:custGeom>
              <a:avLst/>
              <a:gdLst/>
              <a:ahLst/>
              <a:cxnLst/>
              <a:rect l="l" t="t" r="r" b="b"/>
              <a:pathLst>
                <a:path w="1588135" h="1915795">
                  <a:moveTo>
                    <a:pt x="1588008" y="1636776"/>
                  </a:moveTo>
                  <a:lnTo>
                    <a:pt x="1484376" y="1600200"/>
                  </a:lnTo>
                  <a:lnTo>
                    <a:pt x="1478280" y="1597152"/>
                  </a:lnTo>
                  <a:lnTo>
                    <a:pt x="1470660" y="1600200"/>
                  </a:lnTo>
                  <a:lnTo>
                    <a:pt x="1469136" y="1607820"/>
                  </a:lnTo>
                  <a:lnTo>
                    <a:pt x="1466088" y="1613916"/>
                  </a:lnTo>
                  <a:lnTo>
                    <a:pt x="1469136" y="1621536"/>
                  </a:lnTo>
                  <a:lnTo>
                    <a:pt x="1475232" y="1623060"/>
                  </a:lnTo>
                  <a:lnTo>
                    <a:pt x="1514792" y="1637436"/>
                  </a:lnTo>
                  <a:lnTo>
                    <a:pt x="289560" y="1859280"/>
                  </a:lnTo>
                  <a:lnTo>
                    <a:pt x="292684" y="1876005"/>
                  </a:lnTo>
                  <a:lnTo>
                    <a:pt x="291084" y="1876044"/>
                  </a:lnTo>
                  <a:lnTo>
                    <a:pt x="292608" y="1901952"/>
                  </a:lnTo>
                  <a:lnTo>
                    <a:pt x="1516545" y="1868195"/>
                  </a:lnTo>
                  <a:lnTo>
                    <a:pt x="1556004" y="1867103"/>
                  </a:lnTo>
                  <a:lnTo>
                    <a:pt x="1563624" y="1866900"/>
                  </a:lnTo>
                  <a:lnTo>
                    <a:pt x="1516545" y="1868195"/>
                  </a:lnTo>
                  <a:lnTo>
                    <a:pt x="1481328" y="1889760"/>
                  </a:lnTo>
                  <a:lnTo>
                    <a:pt x="1475232" y="1894332"/>
                  </a:lnTo>
                  <a:lnTo>
                    <a:pt x="1473708" y="1901952"/>
                  </a:lnTo>
                  <a:lnTo>
                    <a:pt x="1476756" y="1908048"/>
                  </a:lnTo>
                  <a:lnTo>
                    <a:pt x="1481328" y="1914144"/>
                  </a:lnTo>
                  <a:lnTo>
                    <a:pt x="1488948" y="1915668"/>
                  </a:lnTo>
                  <a:lnTo>
                    <a:pt x="1495044" y="1911096"/>
                  </a:lnTo>
                  <a:lnTo>
                    <a:pt x="1563624" y="1868373"/>
                  </a:lnTo>
                  <a:lnTo>
                    <a:pt x="1588008" y="1853184"/>
                  </a:lnTo>
                  <a:lnTo>
                    <a:pt x="1491996" y="1801368"/>
                  </a:lnTo>
                  <a:lnTo>
                    <a:pt x="1485900" y="1796796"/>
                  </a:lnTo>
                  <a:lnTo>
                    <a:pt x="1478280" y="1799844"/>
                  </a:lnTo>
                  <a:lnTo>
                    <a:pt x="1473708" y="1805940"/>
                  </a:lnTo>
                  <a:lnTo>
                    <a:pt x="1470660" y="1812036"/>
                  </a:lnTo>
                  <a:lnTo>
                    <a:pt x="1473708" y="1819656"/>
                  </a:lnTo>
                  <a:lnTo>
                    <a:pt x="1479804" y="1822704"/>
                  </a:lnTo>
                  <a:lnTo>
                    <a:pt x="1514792" y="1842287"/>
                  </a:lnTo>
                  <a:lnTo>
                    <a:pt x="344716" y="1874570"/>
                  </a:lnTo>
                  <a:lnTo>
                    <a:pt x="1518246" y="1663496"/>
                  </a:lnTo>
                  <a:lnTo>
                    <a:pt x="1559052" y="1656156"/>
                  </a:lnTo>
                  <a:lnTo>
                    <a:pt x="1565148" y="1655064"/>
                  </a:lnTo>
                  <a:lnTo>
                    <a:pt x="1518246" y="1663496"/>
                  </a:lnTo>
                  <a:lnTo>
                    <a:pt x="1487424" y="1690116"/>
                  </a:lnTo>
                  <a:lnTo>
                    <a:pt x="1482852" y="1694688"/>
                  </a:lnTo>
                  <a:lnTo>
                    <a:pt x="1481328" y="1702308"/>
                  </a:lnTo>
                  <a:lnTo>
                    <a:pt x="1485900" y="1706880"/>
                  </a:lnTo>
                  <a:lnTo>
                    <a:pt x="1490472" y="1712976"/>
                  </a:lnTo>
                  <a:lnTo>
                    <a:pt x="1499616" y="1712976"/>
                  </a:lnTo>
                  <a:lnTo>
                    <a:pt x="1504188" y="1708404"/>
                  </a:lnTo>
                  <a:lnTo>
                    <a:pt x="1565148" y="1656308"/>
                  </a:lnTo>
                  <a:lnTo>
                    <a:pt x="1588008" y="1636776"/>
                  </a:lnTo>
                  <a:close/>
                </a:path>
                <a:path w="1588135" h="1915795">
                  <a:moveTo>
                    <a:pt x="1588008" y="1133856"/>
                  </a:moveTo>
                  <a:lnTo>
                    <a:pt x="1481328" y="1104900"/>
                  </a:lnTo>
                  <a:lnTo>
                    <a:pt x="1475232" y="1103376"/>
                  </a:lnTo>
                  <a:lnTo>
                    <a:pt x="1467612" y="1106424"/>
                  </a:lnTo>
                  <a:lnTo>
                    <a:pt x="1466088" y="1114044"/>
                  </a:lnTo>
                  <a:lnTo>
                    <a:pt x="1464564" y="1120140"/>
                  </a:lnTo>
                  <a:lnTo>
                    <a:pt x="1469136" y="1127760"/>
                  </a:lnTo>
                  <a:lnTo>
                    <a:pt x="1475232" y="1129284"/>
                  </a:lnTo>
                  <a:lnTo>
                    <a:pt x="1515440" y="1140053"/>
                  </a:lnTo>
                  <a:lnTo>
                    <a:pt x="0" y="1552956"/>
                  </a:lnTo>
                  <a:lnTo>
                    <a:pt x="7620" y="1577340"/>
                  </a:lnTo>
                  <a:lnTo>
                    <a:pt x="1522755" y="1164120"/>
                  </a:lnTo>
                  <a:lnTo>
                    <a:pt x="1560576" y="1153795"/>
                  </a:lnTo>
                  <a:lnTo>
                    <a:pt x="1566672" y="1152144"/>
                  </a:lnTo>
                  <a:lnTo>
                    <a:pt x="1522755" y="1164120"/>
                  </a:lnTo>
                  <a:lnTo>
                    <a:pt x="1493520" y="1194816"/>
                  </a:lnTo>
                  <a:lnTo>
                    <a:pt x="1487424" y="1199388"/>
                  </a:lnTo>
                  <a:lnTo>
                    <a:pt x="1487424" y="1207008"/>
                  </a:lnTo>
                  <a:lnTo>
                    <a:pt x="1493520" y="1211580"/>
                  </a:lnTo>
                  <a:lnTo>
                    <a:pt x="1498092" y="1217676"/>
                  </a:lnTo>
                  <a:lnTo>
                    <a:pt x="1505712" y="1216152"/>
                  </a:lnTo>
                  <a:lnTo>
                    <a:pt x="1566672" y="1155192"/>
                  </a:lnTo>
                  <a:lnTo>
                    <a:pt x="1588008" y="1133856"/>
                  </a:lnTo>
                  <a:close/>
                </a:path>
                <a:path w="1588135" h="1915795">
                  <a:moveTo>
                    <a:pt x="1588008" y="629412"/>
                  </a:moveTo>
                  <a:lnTo>
                    <a:pt x="1482852" y="595884"/>
                  </a:lnTo>
                  <a:lnTo>
                    <a:pt x="1476756" y="594360"/>
                  </a:lnTo>
                  <a:lnTo>
                    <a:pt x="1469136" y="597408"/>
                  </a:lnTo>
                  <a:lnTo>
                    <a:pt x="1467612" y="603504"/>
                  </a:lnTo>
                  <a:lnTo>
                    <a:pt x="1464564" y="611124"/>
                  </a:lnTo>
                  <a:lnTo>
                    <a:pt x="1469136" y="617220"/>
                  </a:lnTo>
                  <a:lnTo>
                    <a:pt x="1475232" y="620268"/>
                  </a:lnTo>
                  <a:lnTo>
                    <a:pt x="1513865" y="632206"/>
                  </a:lnTo>
                  <a:lnTo>
                    <a:pt x="289560" y="905256"/>
                  </a:lnTo>
                  <a:lnTo>
                    <a:pt x="294132" y="929640"/>
                  </a:lnTo>
                  <a:lnTo>
                    <a:pt x="1519504" y="658139"/>
                  </a:lnTo>
                  <a:lnTo>
                    <a:pt x="1559052" y="649376"/>
                  </a:lnTo>
                  <a:lnTo>
                    <a:pt x="1566672" y="647700"/>
                  </a:lnTo>
                  <a:lnTo>
                    <a:pt x="1519504" y="658139"/>
                  </a:lnTo>
                  <a:lnTo>
                    <a:pt x="1490472" y="685800"/>
                  </a:lnTo>
                  <a:lnTo>
                    <a:pt x="1484376" y="690372"/>
                  </a:lnTo>
                  <a:lnTo>
                    <a:pt x="1484376" y="697992"/>
                  </a:lnTo>
                  <a:lnTo>
                    <a:pt x="1488948" y="704088"/>
                  </a:lnTo>
                  <a:lnTo>
                    <a:pt x="1493520" y="708660"/>
                  </a:lnTo>
                  <a:lnTo>
                    <a:pt x="1502664" y="708660"/>
                  </a:lnTo>
                  <a:lnTo>
                    <a:pt x="1507236" y="704088"/>
                  </a:lnTo>
                  <a:lnTo>
                    <a:pt x="1566672" y="649135"/>
                  </a:lnTo>
                  <a:lnTo>
                    <a:pt x="1588008" y="629412"/>
                  </a:lnTo>
                  <a:close/>
                </a:path>
                <a:path w="1588135" h="1915795">
                  <a:moveTo>
                    <a:pt x="1588008" y="53340"/>
                  </a:moveTo>
                  <a:lnTo>
                    <a:pt x="1490472" y="3048"/>
                  </a:lnTo>
                  <a:lnTo>
                    <a:pt x="1484376" y="0"/>
                  </a:lnTo>
                  <a:lnTo>
                    <a:pt x="1476756" y="1524"/>
                  </a:lnTo>
                  <a:lnTo>
                    <a:pt x="1473708" y="9144"/>
                  </a:lnTo>
                  <a:lnTo>
                    <a:pt x="1470660" y="15240"/>
                  </a:lnTo>
                  <a:lnTo>
                    <a:pt x="1472184" y="22860"/>
                  </a:lnTo>
                  <a:lnTo>
                    <a:pt x="1516557" y="45046"/>
                  </a:lnTo>
                  <a:lnTo>
                    <a:pt x="219456" y="112776"/>
                  </a:lnTo>
                  <a:lnTo>
                    <a:pt x="220980" y="138684"/>
                  </a:lnTo>
                  <a:lnTo>
                    <a:pt x="1518069" y="69481"/>
                  </a:lnTo>
                  <a:lnTo>
                    <a:pt x="1557528" y="67373"/>
                  </a:lnTo>
                  <a:lnTo>
                    <a:pt x="1563624" y="67056"/>
                  </a:lnTo>
                  <a:lnTo>
                    <a:pt x="1518069" y="69481"/>
                  </a:lnTo>
                  <a:lnTo>
                    <a:pt x="1482852" y="92964"/>
                  </a:lnTo>
                  <a:lnTo>
                    <a:pt x="1476756" y="96012"/>
                  </a:lnTo>
                  <a:lnTo>
                    <a:pt x="1475232" y="103632"/>
                  </a:lnTo>
                  <a:lnTo>
                    <a:pt x="1478280" y="109728"/>
                  </a:lnTo>
                  <a:lnTo>
                    <a:pt x="1482852" y="115824"/>
                  </a:lnTo>
                  <a:lnTo>
                    <a:pt x="1490472" y="117348"/>
                  </a:lnTo>
                  <a:lnTo>
                    <a:pt x="1496568" y="114300"/>
                  </a:lnTo>
                  <a:lnTo>
                    <a:pt x="1563624" y="69596"/>
                  </a:lnTo>
                  <a:lnTo>
                    <a:pt x="1588008" y="5334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971" y="291967"/>
            <a:ext cx="6312868" cy="896630"/>
          </a:xfrm>
          <a:prstGeom prst="rect">
            <a:avLst/>
          </a:prstGeom>
        </p:spPr>
        <p:txBody>
          <a:bodyPr vert="horz" wrap="square" lIns="0" tIns="58014" rIns="0" bIns="0" rtlCol="0">
            <a:spAutoFit/>
          </a:bodyPr>
          <a:lstStyle/>
          <a:p>
            <a:pPr marL="9605" marR="3842" algn="ctr">
              <a:spcBef>
                <a:spcPts val="76"/>
              </a:spcBef>
              <a:tabLst>
                <a:tab pos="1379760" algn="l"/>
                <a:tab pos="1874418" algn="l"/>
                <a:tab pos="3497184" algn="l"/>
                <a:tab pos="3879944" algn="l"/>
                <a:tab pos="5468131" algn="l"/>
              </a:tabLst>
            </a:pPr>
            <a:r>
              <a:rPr lang="es-CO" sz="2723" spc="-8" dirty="0"/>
              <a:t>Ejemplo</a:t>
            </a:r>
            <a:r>
              <a:rPr lang="es-CO" sz="2723" spc="-8" dirty="0">
                <a:latin typeface="Times New Roman"/>
                <a:cs typeface="Times New Roman"/>
              </a:rPr>
              <a:t> </a:t>
            </a:r>
            <a:r>
              <a:rPr sz="2723" spc="-19" dirty="0"/>
              <a:t>3:</a:t>
            </a:r>
            <a:r>
              <a:rPr sz="2723" dirty="0">
                <a:latin typeface="Times New Roman"/>
                <a:cs typeface="Times New Roman"/>
              </a:rPr>
              <a:t>	</a:t>
            </a:r>
            <a:r>
              <a:rPr lang="es-CO" sz="2723" spc="-8" dirty="0"/>
              <a:t>Algoritmo y programa </a:t>
            </a:r>
            <a:r>
              <a:rPr sz="2723" spc="-26" dirty="0"/>
              <a:t>para</a:t>
            </a:r>
            <a:r>
              <a:rPr sz="2723" spc="-26" dirty="0">
                <a:latin typeface="Times New Roman"/>
                <a:cs typeface="Times New Roman"/>
              </a:rPr>
              <a:t> </a:t>
            </a:r>
            <a:r>
              <a:rPr sz="2723" dirty="0"/>
              <a:t>calcular</a:t>
            </a:r>
            <a:r>
              <a:rPr sz="2723" spc="-106" dirty="0">
                <a:latin typeface="Times New Roman"/>
                <a:cs typeface="Times New Roman"/>
              </a:rPr>
              <a:t> </a:t>
            </a:r>
            <a:r>
              <a:rPr sz="2723" dirty="0"/>
              <a:t>el</a:t>
            </a:r>
            <a:r>
              <a:rPr sz="2723" spc="-91" dirty="0">
                <a:latin typeface="Times New Roman"/>
                <a:cs typeface="Times New Roman"/>
              </a:rPr>
              <a:t> </a:t>
            </a:r>
            <a:r>
              <a:rPr sz="2723" dirty="0"/>
              <a:t>área</a:t>
            </a:r>
            <a:r>
              <a:rPr sz="2723" spc="-91" dirty="0">
                <a:latin typeface="Times New Roman"/>
                <a:cs typeface="Times New Roman"/>
              </a:rPr>
              <a:t> </a:t>
            </a:r>
            <a:r>
              <a:rPr sz="2723" dirty="0"/>
              <a:t>y</a:t>
            </a:r>
            <a:r>
              <a:rPr sz="2723" spc="-91" dirty="0">
                <a:latin typeface="Times New Roman"/>
                <a:cs typeface="Times New Roman"/>
              </a:rPr>
              <a:t> </a:t>
            </a:r>
            <a:r>
              <a:rPr sz="2723" dirty="0"/>
              <a:t>el</a:t>
            </a:r>
            <a:r>
              <a:rPr sz="2723" spc="-91" dirty="0">
                <a:latin typeface="Times New Roman"/>
                <a:cs typeface="Times New Roman"/>
              </a:rPr>
              <a:t> </a:t>
            </a:r>
            <a:r>
              <a:rPr sz="2723" dirty="0"/>
              <a:t>perímetro</a:t>
            </a:r>
            <a:r>
              <a:rPr sz="2723" spc="-102" dirty="0">
                <a:latin typeface="Times New Roman"/>
                <a:cs typeface="Times New Roman"/>
              </a:rPr>
              <a:t> </a:t>
            </a:r>
            <a:r>
              <a:rPr sz="2723" dirty="0"/>
              <a:t>de</a:t>
            </a:r>
            <a:r>
              <a:rPr sz="2723" spc="-95" dirty="0">
                <a:latin typeface="Times New Roman"/>
                <a:cs typeface="Times New Roman"/>
              </a:rPr>
              <a:t> </a:t>
            </a:r>
            <a:r>
              <a:rPr sz="2723" dirty="0"/>
              <a:t>un</a:t>
            </a:r>
            <a:r>
              <a:rPr sz="2723" spc="-95" dirty="0">
                <a:latin typeface="Times New Roman"/>
                <a:cs typeface="Times New Roman"/>
              </a:rPr>
              <a:t> </a:t>
            </a:r>
            <a:r>
              <a:rPr sz="2723" spc="-8" dirty="0"/>
              <a:t>circulo</a:t>
            </a:r>
            <a:endParaRPr sz="2723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1536" y="1572922"/>
            <a:ext cx="1182381" cy="289006"/>
          </a:xfrm>
          <a:prstGeom prst="rect">
            <a:avLst/>
          </a:prstGeom>
        </p:spPr>
        <p:txBody>
          <a:bodyPr vert="horz" wrap="square" lIns="0" tIns="9605" rIns="0" bIns="0" rtlCol="0">
            <a:spAutoFit/>
          </a:bodyPr>
          <a:lstStyle/>
          <a:p>
            <a:pPr marL="9605">
              <a:spcBef>
                <a:spcPts val="76"/>
              </a:spcBef>
            </a:pPr>
            <a:r>
              <a:rPr sz="1815" b="1" spc="-8" dirty="0">
                <a:latin typeface="Calibri"/>
                <a:cs typeface="Calibri"/>
              </a:rPr>
              <a:t>PROGRAMA</a:t>
            </a:r>
            <a:endParaRPr sz="1815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31392" y="1905256"/>
            <a:ext cx="3064969" cy="2995812"/>
          </a:xfrm>
          <a:custGeom>
            <a:avLst/>
            <a:gdLst/>
            <a:ahLst/>
            <a:cxnLst/>
            <a:rect l="l" t="t" r="r" b="b"/>
            <a:pathLst>
              <a:path w="4052570" h="3961129">
                <a:moveTo>
                  <a:pt x="4052316" y="3959352"/>
                </a:moveTo>
                <a:lnTo>
                  <a:pt x="4052316" y="3048"/>
                </a:lnTo>
                <a:lnTo>
                  <a:pt x="4049268" y="0"/>
                </a:lnTo>
                <a:lnTo>
                  <a:pt x="3048" y="0"/>
                </a:lnTo>
                <a:lnTo>
                  <a:pt x="0" y="3048"/>
                </a:lnTo>
                <a:lnTo>
                  <a:pt x="0" y="3959352"/>
                </a:lnTo>
                <a:lnTo>
                  <a:pt x="3048" y="3960876"/>
                </a:lnTo>
                <a:lnTo>
                  <a:pt x="4572" y="3960876"/>
                </a:ln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4041648" y="10668"/>
                </a:lnTo>
                <a:lnTo>
                  <a:pt x="4041648" y="6096"/>
                </a:lnTo>
                <a:lnTo>
                  <a:pt x="4046220" y="10668"/>
                </a:lnTo>
                <a:lnTo>
                  <a:pt x="4046220" y="3960876"/>
                </a:lnTo>
                <a:lnTo>
                  <a:pt x="4049268" y="3960876"/>
                </a:lnTo>
                <a:lnTo>
                  <a:pt x="4052316" y="3959352"/>
                </a:lnTo>
                <a:close/>
              </a:path>
              <a:path w="4052570" h="3961129">
                <a:moveTo>
                  <a:pt x="10668" y="10668"/>
                </a:move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4052570" h="3961129">
                <a:moveTo>
                  <a:pt x="10668" y="3951732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3951732"/>
                </a:lnTo>
                <a:lnTo>
                  <a:pt x="10668" y="3951732"/>
                </a:lnTo>
                <a:close/>
              </a:path>
              <a:path w="4052570" h="3961129">
                <a:moveTo>
                  <a:pt x="4046220" y="3951732"/>
                </a:moveTo>
                <a:lnTo>
                  <a:pt x="4572" y="3951732"/>
                </a:lnTo>
                <a:lnTo>
                  <a:pt x="10668" y="3956304"/>
                </a:lnTo>
                <a:lnTo>
                  <a:pt x="10668" y="3960876"/>
                </a:lnTo>
                <a:lnTo>
                  <a:pt x="4041648" y="3960876"/>
                </a:lnTo>
                <a:lnTo>
                  <a:pt x="4041648" y="3956304"/>
                </a:lnTo>
                <a:lnTo>
                  <a:pt x="4046220" y="3951732"/>
                </a:lnTo>
                <a:close/>
              </a:path>
              <a:path w="4052570" h="3961129">
                <a:moveTo>
                  <a:pt x="10668" y="3960876"/>
                </a:moveTo>
                <a:lnTo>
                  <a:pt x="10668" y="3956304"/>
                </a:lnTo>
                <a:lnTo>
                  <a:pt x="4572" y="3951732"/>
                </a:lnTo>
                <a:lnTo>
                  <a:pt x="4572" y="3960876"/>
                </a:lnTo>
                <a:lnTo>
                  <a:pt x="10668" y="3960876"/>
                </a:lnTo>
                <a:close/>
              </a:path>
              <a:path w="4052570" h="3961129">
                <a:moveTo>
                  <a:pt x="4046220" y="10668"/>
                </a:moveTo>
                <a:lnTo>
                  <a:pt x="4041648" y="6096"/>
                </a:lnTo>
                <a:lnTo>
                  <a:pt x="4041648" y="10668"/>
                </a:lnTo>
                <a:lnTo>
                  <a:pt x="4046220" y="10668"/>
                </a:lnTo>
                <a:close/>
              </a:path>
              <a:path w="4052570" h="3961129">
                <a:moveTo>
                  <a:pt x="4046220" y="3951732"/>
                </a:moveTo>
                <a:lnTo>
                  <a:pt x="4046220" y="10668"/>
                </a:lnTo>
                <a:lnTo>
                  <a:pt x="4041648" y="10668"/>
                </a:lnTo>
                <a:lnTo>
                  <a:pt x="4041648" y="3951732"/>
                </a:lnTo>
                <a:lnTo>
                  <a:pt x="4046220" y="3951732"/>
                </a:lnTo>
                <a:close/>
              </a:path>
              <a:path w="4052570" h="3961129">
                <a:moveTo>
                  <a:pt x="4046220" y="3960876"/>
                </a:moveTo>
                <a:lnTo>
                  <a:pt x="4046220" y="3951732"/>
                </a:lnTo>
                <a:lnTo>
                  <a:pt x="4041648" y="3956304"/>
                </a:lnTo>
                <a:lnTo>
                  <a:pt x="4041648" y="3960876"/>
                </a:lnTo>
                <a:lnTo>
                  <a:pt x="4046220" y="3960876"/>
                </a:lnTo>
                <a:close/>
              </a:path>
            </a:pathLst>
          </a:custGeom>
          <a:solidFill>
            <a:srgbClr val="355D8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194405" y="2475410"/>
            <a:ext cx="2718707" cy="2180486"/>
          </a:xfrm>
          <a:prstGeom prst="rect">
            <a:avLst/>
          </a:prstGeom>
        </p:spPr>
        <p:txBody>
          <a:bodyPr vert="horz" wrap="square" lIns="0" tIns="9605" rIns="0" bIns="0" rtlCol="0">
            <a:spAutoFit/>
          </a:bodyPr>
          <a:lstStyle/>
          <a:p>
            <a:pPr marL="9605">
              <a:spcBef>
                <a:spcPts val="76"/>
              </a:spcBef>
            </a:pPr>
            <a:r>
              <a:rPr sz="1286" spc="-8" dirty="0">
                <a:latin typeface="Calibri"/>
                <a:cs typeface="Calibri"/>
              </a:rPr>
              <a:t>disp(</a:t>
            </a:r>
            <a:r>
              <a:rPr sz="832" spc="-8" dirty="0">
                <a:solidFill>
                  <a:srgbClr val="9965FF"/>
                </a:solidFill>
                <a:latin typeface="Calibri"/>
                <a:cs typeface="Calibri"/>
              </a:rPr>
              <a:t>'CALCULAR</a:t>
            </a:r>
            <a:r>
              <a:rPr sz="832" spc="-42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832" dirty="0">
                <a:solidFill>
                  <a:srgbClr val="9965FF"/>
                </a:solidFill>
                <a:latin typeface="Calibri"/>
                <a:cs typeface="Calibri"/>
              </a:rPr>
              <a:t>EL</a:t>
            </a:r>
            <a:r>
              <a:rPr sz="832" spc="-19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832" dirty="0">
                <a:solidFill>
                  <a:srgbClr val="9965FF"/>
                </a:solidFill>
                <a:latin typeface="Calibri"/>
                <a:cs typeface="Calibri"/>
              </a:rPr>
              <a:t>AREA</a:t>
            </a:r>
            <a:r>
              <a:rPr sz="832" spc="185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832" dirty="0">
                <a:solidFill>
                  <a:srgbClr val="9965FF"/>
                </a:solidFill>
                <a:latin typeface="Calibri"/>
                <a:cs typeface="Calibri"/>
              </a:rPr>
              <a:t>Y</a:t>
            </a:r>
            <a:r>
              <a:rPr sz="832" spc="-11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832" dirty="0">
                <a:solidFill>
                  <a:srgbClr val="9965FF"/>
                </a:solidFill>
                <a:latin typeface="Calibri"/>
                <a:cs typeface="Calibri"/>
              </a:rPr>
              <a:t>EL</a:t>
            </a:r>
            <a:r>
              <a:rPr sz="832" spc="-19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832" dirty="0">
                <a:solidFill>
                  <a:srgbClr val="9965FF"/>
                </a:solidFill>
                <a:latin typeface="Calibri"/>
                <a:cs typeface="Calibri"/>
              </a:rPr>
              <a:t>PERIMETRO</a:t>
            </a:r>
            <a:r>
              <a:rPr sz="832" spc="-38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832" dirty="0">
                <a:solidFill>
                  <a:srgbClr val="9965FF"/>
                </a:solidFill>
                <a:latin typeface="Calibri"/>
                <a:cs typeface="Calibri"/>
              </a:rPr>
              <a:t>DE</a:t>
            </a:r>
            <a:r>
              <a:rPr sz="832" spc="-30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832" dirty="0">
                <a:solidFill>
                  <a:srgbClr val="9965FF"/>
                </a:solidFill>
                <a:latin typeface="Calibri"/>
                <a:cs typeface="Calibri"/>
              </a:rPr>
              <a:t>UN</a:t>
            </a:r>
            <a:r>
              <a:rPr sz="832" spc="-15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832" spc="-8" dirty="0">
                <a:solidFill>
                  <a:srgbClr val="9965FF"/>
                </a:solidFill>
                <a:latin typeface="Calibri"/>
                <a:cs typeface="Calibri"/>
              </a:rPr>
              <a:t>CIRCULO'</a:t>
            </a:r>
            <a:r>
              <a:rPr sz="1286" spc="-8" dirty="0">
                <a:latin typeface="Calibri"/>
                <a:cs typeface="Calibri"/>
              </a:rPr>
              <a:t>)</a:t>
            </a:r>
            <a:endParaRPr sz="1286" dirty="0">
              <a:latin typeface="Calibri"/>
              <a:cs typeface="Calibri"/>
            </a:endParaRPr>
          </a:p>
          <a:p>
            <a:pPr marL="9605" marR="687238">
              <a:lnSpc>
                <a:spcPct val="200000"/>
              </a:lnSpc>
            </a:pPr>
            <a:r>
              <a:rPr sz="1286" spc="-8" dirty="0">
                <a:latin typeface="Calibri"/>
                <a:cs typeface="Calibri"/>
              </a:rPr>
              <a:t>radio</a:t>
            </a:r>
            <a:r>
              <a:rPr sz="1286" spc="-49" dirty="0">
                <a:latin typeface="Times New Roman"/>
                <a:cs typeface="Times New Roman"/>
              </a:rPr>
              <a:t> </a:t>
            </a:r>
            <a:r>
              <a:rPr sz="1286" dirty="0">
                <a:latin typeface="Calibri"/>
                <a:cs typeface="Calibri"/>
              </a:rPr>
              <a:t>=</a:t>
            </a:r>
            <a:r>
              <a:rPr sz="1286" spc="-15" dirty="0">
                <a:latin typeface="Times New Roman"/>
                <a:cs typeface="Times New Roman"/>
              </a:rPr>
              <a:t> </a:t>
            </a:r>
            <a:r>
              <a:rPr sz="1286" spc="-8" dirty="0">
                <a:latin typeface="Calibri"/>
                <a:cs typeface="Calibri"/>
              </a:rPr>
              <a:t>input</a:t>
            </a:r>
            <a:r>
              <a:rPr sz="983" spc="-8" dirty="0">
                <a:latin typeface="Calibri"/>
                <a:cs typeface="Calibri"/>
              </a:rPr>
              <a:t>(</a:t>
            </a:r>
            <a:r>
              <a:rPr sz="1286" spc="-8" dirty="0">
                <a:solidFill>
                  <a:srgbClr val="9965FF"/>
                </a:solidFill>
                <a:latin typeface="Calibri"/>
                <a:cs typeface="Calibri"/>
              </a:rPr>
              <a:t>'Entre</a:t>
            </a:r>
            <a:r>
              <a:rPr sz="1286" spc="-34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1286" dirty="0">
                <a:solidFill>
                  <a:srgbClr val="9965FF"/>
                </a:solidFill>
                <a:latin typeface="Calibri"/>
                <a:cs typeface="Calibri"/>
              </a:rPr>
              <a:t>el</a:t>
            </a:r>
            <a:r>
              <a:rPr sz="1286" spc="-23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1286" spc="-8" dirty="0">
                <a:solidFill>
                  <a:srgbClr val="9965FF"/>
                </a:solidFill>
                <a:latin typeface="Calibri"/>
                <a:cs typeface="Calibri"/>
              </a:rPr>
              <a:t>radio:</a:t>
            </a:r>
            <a:r>
              <a:rPr sz="1286" spc="-45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1286" spc="-19" dirty="0">
                <a:solidFill>
                  <a:srgbClr val="9965FF"/>
                </a:solidFill>
                <a:latin typeface="Calibri"/>
                <a:cs typeface="Calibri"/>
              </a:rPr>
              <a:t>'</a:t>
            </a:r>
            <a:r>
              <a:rPr sz="1286" spc="-19" dirty="0">
                <a:latin typeface="Calibri"/>
                <a:cs typeface="Calibri"/>
              </a:rPr>
              <a:t>);</a:t>
            </a:r>
            <a:r>
              <a:rPr sz="1286" spc="-19" dirty="0">
                <a:latin typeface="Times New Roman"/>
                <a:cs typeface="Times New Roman"/>
              </a:rPr>
              <a:t> </a:t>
            </a:r>
            <a:r>
              <a:rPr sz="1286" dirty="0">
                <a:latin typeface="Calibri"/>
                <a:cs typeface="Calibri"/>
              </a:rPr>
              <a:t>area</a:t>
            </a:r>
            <a:r>
              <a:rPr sz="1286" spc="-49" dirty="0">
                <a:latin typeface="Times New Roman"/>
                <a:cs typeface="Times New Roman"/>
              </a:rPr>
              <a:t> </a:t>
            </a:r>
            <a:r>
              <a:rPr sz="1286" dirty="0">
                <a:latin typeface="Calibri"/>
                <a:cs typeface="Calibri"/>
              </a:rPr>
              <a:t>=</a:t>
            </a:r>
            <a:r>
              <a:rPr sz="1286" spc="-42" dirty="0">
                <a:latin typeface="Times New Roman"/>
                <a:cs typeface="Times New Roman"/>
              </a:rPr>
              <a:t> </a:t>
            </a:r>
            <a:r>
              <a:rPr sz="1286" dirty="0">
                <a:latin typeface="Calibri"/>
                <a:cs typeface="Calibri"/>
              </a:rPr>
              <a:t>pi</a:t>
            </a:r>
            <a:r>
              <a:rPr sz="1286" spc="-53" dirty="0">
                <a:latin typeface="Times New Roman"/>
                <a:cs typeface="Times New Roman"/>
              </a:rPr>
              <a:t> </a:t>
            </a:r>
            <a:r>
              <a:rPr sz="1286" dirty="0">
                <a:latin typeface="Calibri"/>
                <a:cs typeface="Calibri"/>
              </a:rPr>
              <a:t>*</a:t>
            </a:r>
            <a:r>
              <a:rPr sz="1286" spc="-42" dirty="0">
                <a:latin typeface="Times New Roman"/>
                <a:cs typeface="Times New Roman"/>
              </a:rPr>
              <a:t> </a:t>
            </a:r>
            <a:r>
              <a:rPr sz="1286" dirty="0">
                <a:latin typeface="Calibri"/>
                <a:cs typeface="Calibri"/>
              </a:rPr>
              <a:t>radio</a:t>
            </a:r>
            <a:r>
              <a:rPr sz="1286" spc="-53" dirty="0">
                <a:latin typeface="Times New Roman"/>
                <a:cs typeface="Times New Roman"/>
              </a:rPr>
              <a:t> </a:t>
            </a:r>
            <a:r>
              <a:rPr sz="1286" dirty="0">
                <a:latin typeface="Calibri"/>
                <a:cs typeface="Calibri"/>
              </a:rPr>
              <a:t>^</a:t>
            </a:r>
            <a:r>
              <a:rPr sz="1286" spc="-38" dirty="0">
                <a:latin typeface="Times New Roman"/>
                <a:cs typeface="Times New Roman"/>
              </a:rPr>
              <a:t> </a:t>
            </a:r>
            <a:r>
              <a:rPr sz="1286" spc="-19" dirty="0">
                <a:latin typeface="Arial"/>
                <a:cs typeface="Arial"/>
              </a:rPr>
              <a:t>2;</a:t>
            </a:r>
            <a:endParaRPr sz="1286" dirty="0">
              <a:latin typeface="Arial"/>
              <a:cs typeface="Arial"/>
            </a:endParaRPr>
          </a:p>
          <a:p>
            <a:pPr marL="9605"/>
            <a:r>
              <a:rPr sz="1286" dirty="0">
                <a:latin typeface="Calibri"/>
                <a:cs typeface="Calibri"/>
              </a:rPr>
              <a:t>perimetro</a:t>
            </a:r>
            <a:r>
              <a:rPr sz="1286" spc="-64" dirty="0">
                <a:latin typeface="Times New Roman"/>
                <a:cs typeface="Times New Roman"/>
              </a:rPr>
              <a:t> </a:t>
            </a:r>
            <a:r>
              <a:rPr sz="1286" dirty="0">
                <a:latin typeface="Calibri"/>
                <a:cs typeface="Calibri"/>
              </a:rPr>
              <a:t>=</a:t>
            </a:r>
            <a:r>
              <a:rPr sz="1286" spc="-34" dirty="0">
                <a:latin typeface="Times New Roman"/>
                <a:cs typeface="Times New Roman"/>
              </a:rPr>
              <a:t> </a:t>
            </a:r>
            <a:r>
              <a:rPr sz="1286" dirty="0">
                <a:latin typeface="Arial"/>
                <a:cs typeface="Arial"/>
              </a:rPr>
              <a:t>2</a:t>
            </a:r>
            <a:r>
              <a:rPr sz="1286" spc="-72" dirty="0">
                <a:latin typeface="Arial"/>
                <a:cs typeface="Arial"/>
              </a:rPr>
              <a:t> </a:t>
            </a:r>
            <a:r>
              <a:rPr sz="1286" dirty="0">
                <a:latin typeface="Calibri"/>
                <a:cs typeface="Calibri"/>
              </a:rPr>
              <a:t>*</a:t>
            </a:r>
            <a:r>
              <a:rPr sz="1286" spc="-34" dirty="0">
                <a:latin typeface="Times New Roman"/>
                <a:cs typeface="Times New Roman"/>
              </a:rPr>
              <a:t> </a:t>
            </a:r>
            <a:r>
              <a:rPr sz="1286" dirty="0">
                <a:latin typeface="Calibri"/>
                <a:cs typeface="Calibri"/>
              </a:rPr>
              <a:t>pi</a:t>
            </a:r>
            <a:r>
              <a:rPr sz="1286" spc="-42" dirty="0">
                <a:latin typeface="Times New Roman"/>
                <a:cs typeface="Times New Roman"/>
              </a:rPr>
              <a:t> </a:t>
            </a:r>
            <a:r>
              <a:rPr sz="1286" dirty="0">
                <a:latin typeface="Calibri"/>
                <a:cs typeface="Calibri"/>
              </a:rPr>
              <a:t>*</a:t>
            </a:r>
            <a:r>
              <a:rPr sz="1286" spc="-34" dirty="0">
                <a:latin typeface="Times New Roman"/>
                <a:cs typeface="Times New Roman"/>
              </a:rPr>
              <a:t> </a:t>
            </a:r>
            <a:r>
              <a:rPr sz="1286" spc="-8" dirty="0">
                <a:latin typeface="Calibri"/>
                <a:cs typeface="Calibri"/>
              </a:rPr>
              <a:t>radio;</a:t>
            </a:r>
            <a:endParaRPr sz="1286" dirty="0">
              <a:latin typeface="Calibri"/>
              <a:cs typeface="Calibri"/>
            </a:endParaRPr>
          </a:p>
          <a:p>
            <a:pPr>
              <a:spcBef>
                <a:spcPts val="19"/>
              </a:spcBef>
            </a:pPr>
            <a:endParaRPr sz="1248" dirty="0">
              <a:latin typeface="Calibri"/>
              <a:cs typeface="Calibri"/>
            </a:endParaRPr>
          </a:p>
          <a:p>
            <a:pPr marL="9605" marR="1552650">
              <a:spcBef>
                <a:spcPts val="4"/>
              </a:spcBef>
            </a:pPr>
            <a:r>
              <a:rPr sz="1286" dirty="0">
                <a:latin typeface="Calibri"/>
                <a:cs typeface="Calibri"/>
              </a:rPr>
              <a:t>disp(</a:t>
            </a:r>
            <a:r>
              <a:rPr sz="1286" dirty="0">
                <a:solidFill>
                  <a:srgbClr val="9965FF"/>
                </a:solidFill>
                <a:latin typeface="Calibri"/>
                <a:cs typeface="Calibri"/>
              </a:rPr>
              <a:t>'El</a:t>
            </a:r>
            <a:r>
              <a:rPr sz="1286" spc="-49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1286" spc="-8" dirty="0">
                <a:solidFill>
                  <a:srgbClr val="9965FF"/>
                </a:solidFill>
                <a:latin typeface="Calibri"/>
                <a:cs typeface="Calibri"/>
              </a:rPr>
              <a:t>área</a:t>
            </a:r>
            <a:r>
              <a:rPr sz="1286" spc="-61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1286" dirty="0">
                <a:solidFill>
                  <a:srgbClr val="9965FF"/>
                </a:solidFill>
                <a:latin typeface="Calibri"/>
                <a:cs typeface="Calibri"/>
              </a:rPr>
              <a:t>es:</a:t>
            </a:r>
            <a:r>
              <a:rPr sz="1286" spc="-42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1286" spc="-19" dirty="0">
                <a:solidFill>
                  <a:srgbClr val="9965FF"/>
                </a:solidFill>
                <a:latin typeface="Calibri"/>
                <a:cs typeface="Calibri"/>
              </a:rPr>
              <a:t>'</a:t>
            </a:r>
            <a:r>
              <a:rPr sz="1286" spc="-19" dirty="0">
                <a:latin typeface="Calibri"/>
                <a:cs typeface="Calibri"/>
              </a:rPr>
              <a:t>)</a:t>
            </a:r>
            <a:r>
              <a:rPr sz="1286" spc="-19" dirty="0">
                <a:latin typeface="Times New Roman"/>
                <a:cs typeface="Times New Roman"/>
              </a:rPr>
              <a:t> </a:t>
            </a:r>
            <a:r>
              <a:rPr sz="1286" spc="-8" dirty="0">
                <a:latin typeface="Calibri"/>
                <a:cs typeface="Calibri"/>
              </a:rPr>
              <a:t>disp(area)</a:t>
            </a:r>
            <a:endParaRPr sz="1286" dirty="0">
              <a:latin typeface="Calibri"/>
              <a:cs typeface="Calibri"/>
            </a:endParaRPr>
          </a:p>
          <a:p>
            <a:pPr marL="9605" marR="1177094"/>
            <a:r>
              <a:rPr sz="1286" dirty="0">
                <a:latin typeface="Calibri"/>
                <a:cs typeface="Calibri"/>
              </a:rPr>
              <a:t>disp(</a:t>
            </a:r>
            <a:r>
              <a:rPr sz="1286" dirty="0">
                <a:solidFill>
                  <a:srgbClr val="9965FF"/>
                </a:solidFill>
                <a:latin typeface="Calibri"/>
                <a:cs typeface="Calibri"/>
              </a:rPr>
              <a:t>'El</a:t>
            </a:r>
            <a:r>
              <a:rPr sz="1286" spc="-34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1286" spc="-8" dirty="0">
                <a:solidFill>
                  <a:srgbClr val="9965FF"/>
                </a:solidFill>
                <a:latin typeface="Calibri"/>
                <a:cs typeface="Calibri"/>
              </a:rPr>
              <a:t>perímetro</a:t>
            </a:r>
            <a:r>
              <a:rPr sz="1286" spc="-57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1286" dirty="0">
                <a:solidFill>
                  <a:srgbClr val="9965FF"/>
                </a:solidFill>
                <a:latin typeface="Calibri"/>
                <a:cs typeface="Calibri"/>
              </a:rPr>
              <a:t>es:</a:t>
            </a:r>
            <a:r>
              <a:rPr sz="1286" spc="-34" dirty="0">
                <a:solidFill>
                  <a:srgbClr val="9965FF"/>
                </a:solidFill>
                <a:latin typeface="Times New Roman"/>
                <a:cs typeface="Times New Roman"/>
              </a:rPr>
              <a:t> </a:t>
            </a:r>
            <a:r>
              <a:rPr sz="1286" spc="-19" dirty="0">
                <a:solidFill>
                  <a:srgbClr val="9965FF"/>
                </a:solidFill>
                <a:latin typeface="Calibri"/>
                <a:cs typeface="Calibri"/>
              </a:rPr>
              <a:t>'</a:t>
            </a:r>
            <a:r>
              <a:rPr sz="1286" spc="-19" dirty="0">
                <a:latin typeface="Calibri"/>
                <a:cs typeface="Calibri"/>
              </a:rPr>
              <a:t>)</a:t>
            </a:r>
            <a:r>
              <a:rPr sz="1286" spc="-19" dirty="0">
                <a:latin typeface="Times New Roman"/>
                <a:cs typeface="Times New Roman"/>
              </a:rPr>
              <a:t> </a:t>
            </a:r>
            <a:r>
              <a:rPr sz="1286" spc="-8" dirty="0">
                <a:latin typeface="Calibri"/>
                <a:cs typeface="Calibri"/>
              </a:rPr>
              <a:t>disp(perimetro)</a:t>
            </a:r>
            <a:endParaRPr sz="1286" dirty="0">
              <a:latin typeface="Calibri"/>
              <a:cs typeface="Calibri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A9BB7EF-E567-2925-A537-9DAB37F20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303" y="1485900"/>
            <a:ext cx="3387853" cy="351263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3493" y="309169"/>
            <a:ext cx="5220397" cy="727830"/>
          </a:xfrm>
          <a:prstGeom prst="rect">
            <a:avLst/>
          </a:prstGeom>
        </p:spPr>
        <p:txBody>
          <a:bodyPr vert="horz" wrap="square" lIns="0" tIns="213616" rIns="0" bIns="0" rtlCol="0">
            <a:spAutoFit/>
          </a:bodyPr>
          <a:lstStyle/>
          <a:p>
            <a:pPr marL="2197146">
              <a:spcBef>
                <a:spcPts val="76"/>
              </a:spcBef>
            </a:pPr>
            <a:r>
              <a:rPr dirty="0"/>
              <a:t>Ejemplo</a:t>
            </a:r>
            <a:r>
              <a:rPr spc="-98" dirty="0">
                <a:latin typeface="Times New Roman"/>
                <a:cs typeface="Times New Roman"/>
              </a:rPr>
              <a:t> </a:t>
            </a:r>
            <a:r>
              <a:rPr spc="-38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7046" y="1479561"/>
            <a:ext cx="6104484" cy="2244157"/>
          </a:xfrm>
          <a:prstGeom prst="rect">
            <a:avLst/>
          </a:prstGeom>
        </p:spPr>
        <p:txBody>
          <a:bodyPr vert="horz" wrap="square" lIns="0" tIns="9605" rIns="0" bIns="0" rtlCol="0">
            <a:spAutoFit/>
          </a:bodyPr>
          <a:lstStyle/>
          <a:p>
            <a:pPr marL="9605" marR="3842" algn="just">
              <a:spcBef>
                <a:spcPts val="76"/>
              </a:spcBef>
            </a:pPr>
            <a:r>
              <a:rPr sz="2420" dirty="0">
                <a:latin typeface="Calibri"/>
                <a:cs typeface="Calibri"/>
              </a:rPr>
              <a:t>Diseñe</a:t>
            </a:r>
            <a:r>
              <a:rPr sz="2420" spc="98" dirty="0">
                <a:latin typeface="Times New Roman"/>
                <a:cs typeface="Times New Roman"/>
              </a:rPr>
              <a:t>  </a:t>
            </a:r>
            <a:r>
              <a:rPr sz="2420" dirty="0">
                <a:latin typeface="Calibri"/>
                <a:cs typeface="Calibri"/>
              </a:rPr>
              <a:t>un</a:t>
            </a:r>
            <a:r>
              <a:rPr sz="2420" spc="98" dirty="0">
                <a:latin typeface="Times New Roman"/>
                <a:cs typeface="Times New Roman"/>
              </a:rPr>
              <a:t>  </a:t>
            </a:r>
            <a:r>
              <a:rPr sz="2420" dirty="0">
                <a:latin typeface="Calibri"/>
                <a:cs typeface="Calibri"/>
              </a:rPr>
              <a:t>algoritmo</a:t>
            </a:r>
            <a:r>
              <a:rPr sz="2420" spc="95" dirty="0">
                <a:latin typeface="Times New Roman"/>
                <a:cs typeface="Times New Roman"/>
              </a:rPr>
              <a:t>  </a:t>
            </a:r>
            <a:r>
              <a:rPr sz="2420" dirty="0">
                <a:latin typeface="Calibri"/>
                <a:cs typeface="Calibri"/>
              </a:rPr>
              <a:t>que</a:t>
            </a:r>
            <a:r>
              <a:rPr sz="2420" spc="98" dirty="0">
                <a:latin typeface="Times New Roman"/>
                <a:cs typeface="Times New Roman"/>
              </a:rPr>
              <a:t>  </a:t>
            </a:r>
            <a:r>
              <a:rPr sz="2420" dirty="0">
                <a:latin typeface="Calibri"/>
                <a:cs typeface="Calibri"/>
              </a:rPr>
              <a:t>determine</a:t>
            </a:r>
            <a:r>
              <a:rPr sz="2420" spc="95" dirty="0">
                <a:latin typeface="Times New Roman"/>
                <a:cs typeface="Times New Roman"/>
              </a:rPr>
              <a:t>  </a:t>
            </a:r>
            <a:r>
              <a:rPr sz="2420" dirty="0">
                <a:latin typeface="Calibri"/>
                <a:cs typeface="Calibri"/>
              </a:rPr>
              <a:t>el</a:t>
            </a:r>
            <a:r>
              <a:rPr sz="2420" spc="95" dirty="0">
                <a:latin typeface="Times New Roman"/>
                <a:cs typeface="Times New Roman"/>
              </a:rPr>
              <a:t>  </a:t>
            </a:r>
            <a:r>
              <a:rPr sz="2420" spc="-15" dirty="0">
                <a:latin typeface="Calibri"/>
                <a:cs typeface="Calibri"/>
              </a:rPr>
              <a:t>pago</a:t>
            </a:r>
            <a:r>
              <a:rPr sz="2420" spc="-15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semanal</a:t>
            </a:r>
            <a:r>
              <a:rPr sz="2420" spc="420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de</a:t>
            </a:r>
            <a:r>
              <a:rPr sz="2420" spc="435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un</a:t>
            </a:r>
            <a:r>
              <a:rPr sz="2420" spc="442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obrero</a:t>
            </a:r>
            <a:r>
              <a:rPr sz="2420" spc="427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que</a:t>
            </a:r>
            <a:r>
              <a:rPr sz="2420" spc="427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recibe</a:t>
            </a:r>
            <a:r>
              <a:rPr sz="2420" spc="427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$22000</a:t>
            </a:r>
            <a:r>
              <a:rPr sz="2420" spc="435" dirty="0">
                <a:latin typeface="Times New Roman"/>
                <a:cs typeface="Times New Roman"/>
              </a:rPr>
              <a:t> </a:t>
            </a:r>
            <a:r>
              <a:rPr sz="2420" spc="-19" dirty="0">
                <a:latin typeface="Calibri"/>
                <a:cs typeface="Calibri"/>
              </a:rPr>
              <a:t>por</a:t>
            </a:r>
            <a:r>
              <a:rPr sz="2420" spc="-19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hora</a:t>
            </a:r>
            <a:r>
              <a:rPr sz="2420" spc="76" dirty="0">
                <a:latin typeface="Times New Roman"/>
                <a:cs typeface="Times New Roman"/>
              </a:rPr>
              <a:t>  </a:t>
            </a:r>
            <a:r>
              <a:rPr sz="2420" dirty="0">
                <a:latin typeface="Calibri"/>
                <a:cs typeface="Calibri"/>
              </a:rPr>
              <a:t>laborada</a:t>
            </a:r>
            <a:r>
              <a:rPr sz="2420" spc="86" dirty="0">
                <a:latin typeface="Times New Roman"/>
                <a:cs typeface="Times New Roman"/>
              </a:rPr>
              <a:t>  </a:t>
            </a:r>
            <a:r>
              <a:rPr sz="2420" dirty="0">
                <a:latin typeface="Calibri"/>
                <a:cs typeface="Calibri"/>
              </a:rPr>
              <a:t>dado</a:t>
            </a:r>
            <a:r>
              <a:rPr sz="2420" spc="91" dirty="0">
                <a:latin typeface="Times New Roman"/>
                <a:cs typeface="Times New Roman"/>
              </a:rPr>
              <a:t>  </a:t>
            </a:r>
            <a:r>
              <a:rPr sz="2420" dirty="0">
                <a:latin typeface="Calibri"/>
                <a:cs typeface="Calibri"/>
              </a:rPr>
              <a:t>que</a:t>
            </a:r>
            <a:r>
              <a:rPr sz="2420" spc="91" dirty="0">
                <a:latin typeface="Times New Roman"/>
                <a:cs typeface="Times New Roman"/>
              </a:rPr>
              <a:t>  </a:t>
            </a:r>
            <a:r>
              <a:rPr sz="2420" dirty="0">
                <a:latin typeface="Calibri"/>
                <a:cs typeface="Calibri"/>
              </a:rPr>
              <a:t>ha</a:t>
            </a:r>
            <a:r>
              <a:rPr sz="2420" spc="91" dirty="0">
                <a:latin typeface="Times New Roman"/>
                <a:cs typeface="Times New Roman"/>
              </a:rPr>
              <a:t>  </a:t>
            </a:r>
            <a:r>
              <a:rPr sz="2420" dirty="0">
                <a:latin typeface="Calibri"/>
                <a:cs typeface="Calibri"/>
              </a:rPr>
              <a:t>trabajado</a:t>
            </a:r>
            <a:r>
              <a:rPr sz="2420" spc="91" dirty="0">
                <a:latin typeface="Times New Roman"/>
                <a:cs typeface="Times New Roman"/>
              </a:rPr>
              <a:t>  </a:t>
            </a:r>
            <a:r>
              <a:rPr sz="2420" spc="-8" dirty="0">
                <a:latin typeface="Calibri"/>
                <a:cs typeface="Calibri"/>
              </a:rPr>
              <a:t>cierta</a:t>
            </a:r>
            <a:r>
              <a:rPr sz="2420" spc="-8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cantidad</a:t>
            </a:r>
            <a:r>
              <a:rPr sz="2420" spc="38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de</a:t>
            </a:r>
            <a:r>
              <a:rPr sz="2420" spc="34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horas</a:t>
            </a:r>
            <a:r>
              <a:rPr sz="2420" spc="30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y</a:t>
            </a:r>
            <a:r>
              <a:rPr sz="2420" spc="34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tiene</a:t>
            </a:r>
            <a:r>
              <a:rPr sz="2420" spc="30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un</a:t>
            </a:r>
            <a:r>
              <a:rPr sz="2420" spc="30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descuento</a:t>
            </a:r>
            <a:r>
              <a:rPr sz="2420" spc="45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del</a:t>
            </a:r>
            <a:r>
              <a:rPr sz="2420" spc="30" dirty="0">
                <a:latin typeface="Times New Roman"/>
                <a:cs typeface="Times New Roman"/>
              </a:rPr>
              <a:t> </a:t>
            </a:r>
            <a:r>
              <a:rPr sz="2420" spc="-19" dirty="0">
                <a:latin typeface="Calibri"/>
                <a:cs typeface="Calibri"/>
              </a:rPr>
              <a:t>10%</a:t>
            </a:r>
            <a:r>
              <a:rPr sz="2420" spc="-19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de</a:t>
            </a:r>
            <a:r>
              <a:rPr sz="2420" spc="57" dirty="0">
                <a:latin typeface="Times New Roman"/>
                <a:cs typeface="Times New Roman"/>
              </a:rPr>
              <a:t>  </a:t>
            </a:r>
            <a:r>
              <a:rPr sz="2420" dirty="0">
                <a:latin typeface="Calibri"/>
                <a:cs typeface="Calibri"/>
              </a:rPr>
              <a:t>lo</a:t>
            </a:r>
            <a:r>
              <a:rPr sz="2420" spc="57" dirty="0">
                <a:latin typeface="Times New Roman"/>
                <a:cs typeface="Times New Roman"/>
              </a:rPr>
              <a:t>  </a:t>
            </a:r>
            <a:r>
              <a:rPr sz="2420" dirty="0">
                <a:latin typeface="Calibri"/>
                <a:cs typeface="Calibri"/>
              </a:rPr>
              <a:t>devengado</a:t>
            </a:r>
            <a:r>
              <a:rPr sz="2420" spc="53" dirty="0">
                <a:latin typeface="Times New Roman"/>
                <a:cs typeface="Times New Roman"/>
              </a:rPr>
              <a:t>  </a:t>
            </a:r>
            <a:r>
              <a:rPr sz="2420" dirty="0">
                <a:latin typeface="Calibri"/>
                <a:cs typeface="Calibri"/>
              </a:rPr>
              <a:t>por</a:t>
            </a:r>
            <a:r>
              <a:rPr sz="2420" spc="57" dirty="0">
                <a:latin typeface="Times New Roman"/>
                <a:cs typeface="Times New Roman"/>
              </a:rPr>
              <a:t>  </a:t>
            </a:r>
            <a:r>
              <a:rPr sz="2420" dirty="0">
                <a:latin typeface="Calibri"/>
                <a:cs typeface="Calibri"/>
              </a:rPr>
              <a:t>concepto</a:t>
            </a:r>
            <a:r>
              <a:rPr sz="2420" spc="57" dirty="0">
                <a:latin typeface="Times New Roman"/>
                <a:cs typeface="Times New Roman"/>
              </a:rPr>
              <a:t>  </a:t>
            </a:r>
            <a:r>
              <a:rPr sz="2420" dirty="0">
                <a:latin typeface="Calibri"/>
                <a:cs typeface="Calibri"/>
              </a:rPr>
              <a:t>de</a:t>
            </a:r>
            <a:r>
              <a:rPr sz="2420" spc="57" dirty="0">
                <a:latin typeface="Times New Roman"/>
                <a:cs typeface="Times New Roman"/>
              </a:rPr>
              <a:t>  </a:t>
            </a:r>
            <a:r>
              <a:rPr sz="2420" spc="-8" dirty="0">
                <a:latin typeface="Calibri"/>
                <a:cs typeface="Calibri"/>
              </a:rPr>
              <a:t>seguridad</a:t>
            </a:r>
            <a:r>
              <a:rPr sz="2420" spc="-8" dirty="0">
                <a:latin typeface="Times New Roman"/>
                <a:cs typeface="Times New Roman"/>
              </a:rPr>
              <a:t> </a:t>
            </a:r>
            <a:r>
              <a:rPr sz="2420" spc="-8" dirty="0">
                <a:latin typeface="Calibri"/>
                <a:cs typeface="Calibri"/>
              </a:rPr>
              <a:t>social.</a:t>
            </a:r>
            <a:endParaRPr sz="242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54DF2-188F-49E3-98A5-A590FA05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714580"/>
            <a:ext cx="8763000" cy="1104636"/>
          </a:xfrm>
        </p:spPr>
        <p:txBody>
          <a:bodyPr/>
          <a:lstStyle/>
          <a:p>
            <a:r>
              <a:rPr lang="es-CO" sz="5000" dirty="0"/>
              <a:t>Contenido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187BBA-0C9F-41F2-BBC8-85519317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158" y="2406713"/>
            <a:ext cx="6933223" cy="3206574"/>
          </a:xfrm>
        </p:spPr>
        <p:txBody>
          <a:bodyPr vert="horz" lIns="76200" tIns="38100" rIns="76200" bIns="38100" rtlCol="0" anchor="t">
            <a:normAutofit/>
          </a:bodyPr>
          <a:lstStyle/>
          <a:p>
            <a:pPr marL="1571562" lvl="3" indent="-428608">
              <a:buFont typeface="+mj-lt"/>
              <a:buAutoNum type="arabicPeriod"/>
            </a:pPr>
            <a:r>
              <a:rPr lang="es-US" sz="1667" dirty="0"/>
              <a:t>Algoritmo</a:t>
            </a:r>
          </a:p>
          <a:p>
            <a:pPr marL="1571562" lvl="3" indent="-428608">
              <a:buFont typeface="+mj-lt"/>
              <a:buAutoNum type="arabicPeriod"/>
            </a:pPr>
            <a:r>
              <a:rPr lang="es-US" sz="1667" dirty="0"/>
              <a:t>Seudocódigo</a:t>
            </a:r>
          </a:p>
          <a:p>
            <a:pPr marL="1571562" lvl="3" indent="-428608">
              <a:buFont typeface="+mj-lt"/>
              <a:buAutoNum type="arabicPeriod"/>
            </a:pPr>
            <a:r>
              <a:rPr lang="es-US" sz="1667" dirty="0"/>
              <a:t>Palabra reservada</a:t>
            </a:r>
          </a:p>
          <a:p>
            <a:pPr marL="1571562" lvl="3" indent="-428608">
              <a:buFont typeface="+mj-lt"/>
              <a:buAutoNum type="arabicPeriod"/>
            </a:pPr>
            <a:r>
              <a:rPr lang="es-US" sz="1667" dirty="0"/>
              <a:t>Lenguaje de Programación</a:t>
            </a:r>
          </a:p>
          <a:p>
            <a:pPr marL="1571562" lvl="3" indent="-428608">
              <a:buFont typeface="+mj-lt"/>
              <a:buAutoNum type="arabicPeriod"/>
            </a:pPr>
            <a:r>
              <a:rPr lang="es-US" sz="1667" dirty="0"/>
              <a:t>Programa</a:t>
            </a:r>
          </a:p>
          <a:p>
            <a:pPr marL="1571562" lvl="3" indent="-428608">
              <a:buFont typeface="+mj-lt"/>
              <a:buAutoNum type="arabicPeriod"/>
            </a:pPr>
            <a:r>
              <a:rPr lang="es-US" sz="1667" dirty="0"/>
              <a:t>Fases en la solución de problemas</a:t>
            </a:r>
            <a:endParaRPr lang="es-ES" sz="1667" dirty="0"/>
          </a:p>
        </p:txBody>
      </p:sp>
    </p:spTree>
    <p:extLst>
      <p:ext uri="{BB962C8B-B14F-4D97-AF65-F5344CB8AC3E}">
        <p14:creationId xmlns:p14="http://schemas.microsoft.com/office/powerpoint/2010/main" val="1066981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3493" y="309169"/>
            <a:ext cx="6312868" cy="687101"/>
          </a:xfrm>
          <a:prstGeom prst="rect">
            <a:avLst/>
          </a:prstGeom>
        </p:spPr>
        <p:txBody>
          <a:bodyPr vert="horz" wrap="square" lIns="0" tIns="265483" rIns="0" bIns="0" rtlCol="0">
            <a:spAutoFit/>
          </a:bodyPr>
          <a:lstStyle/>
          <a:p>
            <a:pPr marL="261737">
              <a:spcBef>
                <a:spcPts val="76"/>
              </a:spcBef>
            </a:pPr>
            <a:r>
              <a:rPr sz="2723" dirty="0"/>
              <a:t>Algoritmo</a:t>
            </a:r>
            <a:r>
              <a:rPr sz="2723" spc="-98" dirty="0">
                <a:latin typeface="Times New Roman"/>
                <a:cs typeface="Times New Roman"/>
              </a:rPr>
              <a:t> </a:t>
            </a:r>
            <a:r>
              <a:rPr sz="2723" dirty="0"/>
              <a:t>y</a:t>
            </a:r>
            <a:r>
              <a:rPr sz="2723" spc="-95" dirty="0">
                <a:latin typeface="Times New Roman"/>
                <a:cs typeface="Times New Roman"/>
              </a:rPr>
              <a:t> </a:t>
            </a:r>
            <a:r>
              <a:rPr sz="2723" spc="-8" dirty="0"/>
              <a:t>programa</a:t>
            </a:r>
            <a:r>
              <a:rPr sz="2723" spc="-102" dirty="0">
                <a:latin typeface="Times New Roman"/>
                <a:cs typeface="Times New Roman"/>
              </a:rPr>
              <a:t> </a:t>
            </a:r>
            <a:r>
              <a:rPr sz="2723" dirty="0"/>
              <a:t>para</a:t>
            </a:r>
            <a:r>
              <a:rPr sz="2723" spc="-113" dirty="0">
                <a:latin typeface="Times New Roman"/>
                <a:cs typeface="Times New Roman"/>
              </a:rPr>
              <a:t> </a:t>
            </a:r>
            <a:r>
              <a:rPr sz="2723" dirty="0"/>
              <a:t>el</a:t>
            </a:r>
            <a:r>
              <a:rPr sz="2723" spc="-86" dirty="0">
                <a:latin typeface="Times New Roman"/>
                <a:cs typeface="Times New Roman"/>
              </a:rPr>
              <a:t> </a:t>
            </a:r>
            <a:r>
              <a:rPr sz="2723" dirty="0"/>
              <a:t>ejemplo</a:t>
            </a:r>
            <a:r>
              <a:rPr sz="2723" spc="-106" dirty="0">
                <a:latin typeface="Times New Roman"/>
                <a:cs typeface="Times New Roman"/>
              </a:rPr>
              <a:t> </a:t>
            </a:r>
            <a:r>
              <a:rPr sz="2723" spc="-38" dirty="0"/>
              <a:t>4</a:t>
            </a:r>
            <a:endParaRPr sz="2723" dirty="0">
              <a:latin typeface="Times New Roman"/>
              <a:cs typeface="Times New Roman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084B1E8-7D28-59F2-4E52-FCC908A29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400" y="1333500"/>
            <a:ext cx="6333997" cy="340556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0600" y="571500"/>
            <a:ext cx="5220397" cy="727830"/>
          </a:xfrm>
          <a:prstGeom prst="rect">
            <a:avLst/>
          </a:prstGeom>
        </p:spPr>
        <p:txBody>
          <a:bodyPr vert="horz" wrap="square" lIns="0" tIns="213616" rIns="0" bIns="0" rtlCol="0">
            <a:spAutoFit/>
          </a:bodyPr>
          <a:lstStyle/>
          <a:p>
            <a:pPr marL="2250934">
              <a:spcBef>
                <a:spcPts val="76"/>
              </a:spcBef>
            </a:pPr>
            <a:r>
              <a:rPr spc="-8" dirty="0"/>
              <a:t>Ejercicios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8200" y="1485900"/>
            <a:ext cx="6172200" cy="3113112"/>
          </a:xfrm>
          <a:prstGeom prst="rect">
            <a:avLst/>
          </a:prstGeom>
        </p:spPr>
        <p:txBody>
          <a:bodyPr vert="horz" wrap="square" lIns="0" tIns="9605" rIns="0" bIns="0" rtlCol="0">
            <a:spAutoFit/>
          </a:bodyPr>
          <a:lstStyle/>
          <a:p>
            <a:pPr marL="268460" indent="-258855">
              <a:spcBef>
                <a:spcPts val="76"/>
              </a:spcBef>
              <a:buFont typeface="Arial"/>
              <a:buChar char="•"/>
              <a:tabLst>
                <a:tab pos="268460" algn="l"/>
                <a:tab pos="268940" algn="l"/>
              </a:tabLst>
            </a:pPr>
            <a:r>
              <a:rPr lang="es-ES" sz="2000" dirty="0">
                <a:latin typeface="Calibri"/>
                <a:cs typeface="Calibri"/>
              </a:rPr>
              <a:t>Instalar Pseint</a:t>
            </a:r>
          </a:p>
          <a:p>
            <a:pPr marL="268460" indent="-258855">
              <a:spcBef>
                <a:spcPts val="76"/>
              </a:spcBef>
              <a:buFont typeface="Arial"/>
              <a:buChar char="•"/>
              <a:tabLst>
                <a:tab pos="268460" algn="l"/>
                <a:tab pos="268940" algn="l"/>
              </a:tabLst>
            </a:pPr>
            <a:r>
              <a:rPr lang="es-CO" sz="2000" dirty="0">
                <a:latin typeface="Calibri"/>
                <a:cs typeface="Calibri"/>
              </a:rPr>
              <a:t>Solucionar</a:t>
            </a:r>
            <a:r>
              <a:rPr sz="2000" spc="-72" dirty="0">
                <a:latin typeface="Times New Roman"/>
                <a:cs typeface="Times New Roman"/>
              </a:rPr>
              <a:t> </a:t>
            </a:r>
            <a:r>
              <a:rPr sz="2000" spc="-8" dirty="0">
                <a:latin typeface="Calibri"/>
                <a:cs typeface="Calibri"/>
              </a:rPr>
              <a:t>nuevamente</a:t>
            </a:r>
            <a:r>
              <a:rPr sz="2000" spc="-6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los</a:t>
            </a:r>
            <a:r>
              <a:rPr sz="2000" spc="-83" dirty="0">
                <a:latin typeface="Times New Roman"/>
                <a:cs typeface="Times New Roman"/>
              </a:rPr>
              <a:t> </a:t>
            </a:r>
            <a:r>
              <a:rPr lang="es-CO" sz="2000" dirty="0">
                <a:latin typeface="Calibri"/>
                <a:cs typeface="Calibri"/>
              </a:rPr>
              <a:t>ejemplos</a:t>
            </a:r>
            <a:r>
              <a:rPr sz="2000" spc="-83" dirty="0">
                <a:latin typeface="Times New Roman"/>
                <a:cs typeface="Times New Roman"/>
              </a:rPr>
              <a:t> </a:t>
            </a:r>
            <a:r>
              <a:rPr sz="2000" spc="-8" dirty="0">
                <a:latin typeface="Calibri"/>
                <a:cs typeface="Calibri"/>
              </a:rPr>
              <a:t>vistos</a:t>
            </a:r>
            <a:r>
              <a:rPr lang="es-CO" sz="2000" spc="-8" dirty="0">
                <a:latin typeface="Calibri"/>
                <a:cs typeface="Calibri"/>
              </a:rPr>
              <a:t> haciendo uso de PSeint</a:t>
            </a:r>
            <a:r>
              <a:rPr sz="2000" spc="-8" dirty="0">
                <a:latin typeface="Calibri"/>
                <a:cs typeface="Calibri"/>
              </a:rPr>
              <a:t>.</a:t>
            </a:r>
            <a:endParaRPr lang="es-CO" sz="2000" spc="-8" dirty="0">
              <a:latin typeface="Calibri"/>
              <a:cs typeface="Calibri"/>
            </a:endParaRPr>
          </a:p>
          <a:p>
            <a:pPr marL="268460" indent="-258855" algn="just">
              <a:spcBef>
                <a:spcPts val="76"/>
              </a:spcBef>
              <a:buFont typeface="Arial"/>
              <a:buChar char="•"/>
              <a:tabLst>
                <a:tab pos="268460" algn="l"/>
                <a:tab pos="268940" algn="l"/>
              </a:tabLst>
            </a:pPr>
            <a:r>
              <a:rPr lang="es-US" sz="2000" b="0" i="0" u="none" strike="noStrike" baseline="0" dirty="0">
                <a:latin typeface="Calibri" panose="020F0502020204030204" pitchFamily="34" charset="0"/>
              </a:rPr>
              <a:t>Diseñe un algoritmo que lea las notas de un estudiante correspondientes a los dos seguimientos (cada uno vale 20%) y al parcial del curso de Fundamentos de Programación (30%) y muestre la nota acumulada actual y la nota mínima que debe obtener en el examen final para aprobar el </a:t>
            </a:r>
            <a:r>
              <a:rPr lang="es-CO" sz="2000" b="0" i="0" u="none" strike="noStrike" baseline="0" dirty="0">
                <a:latin typeface="Calibri" panose="020F0502020204030204" pitchFamily="34" charset="0"/>
              </a:rPr>
              <a:t>curso teniendo en cuenta que la nota necesaria para aprobar es 3.0.</a:t>
            </a:r>
            <a:endParaRPr lang="es-CO" sz="2420" spc="-8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9200" y="481394"/>
            <a:ext cx="5391550" cy="428724"/>
          </a:xfrm>
          <a:prstGeom prst="rect">
            <a:avLst/>
          </a:prstGeom>
        </p:spPr>
        <p:txBody>
          <a:bodyPr vert="horz" wrap="square" lIns="0" tIns="9605" rIns="0" bIns="0" rtlCol="0">
            <a:spAutoFit/>
          </a:bodyPr>
          <a:lstStyle/>
          <a:p>
            <a:pPr marL="9605">
              <a:spcBef>
                <a:spcPts val="76"/>
              </a:spcBef>
            </a:pPr>
            <a:r>
              <a:rPr sz="2723" dirty="0"/>
              <a:t>Algoritmo</a:t>
            </a:r>
            <a:r>
              <a:rPr sz="2723" spc="-98" dirty="0">
                <a:latin typeface="Times New Roman"/>
                <a:cs typeface="Times New Roman"/>
              </a:rPr>
              <a:t> </a:t>
            </a:r>
            <a:r>
              <a:rPr sz="2723" dirty="0"/>
              <a:t>para</a:t>
            </a:r>
            <a:r>
              <a:rPr sz="2723" spc="-102" dirty="0">
                <a:latin typeface="Times New Roman"/>
                <a:cs typeface="Times New Roman"/>
              </a:rPr>
              <a:t> </a:t>
            </a:r>
            <a:r>
              <a:rPr lang="es-CO" sz="2723" dirty="0"/>
              <a:t>el</a:t>
            </a:r>
            <a:r>
              <a:rPr sz="2723" spc="-98" dirty="0">
                <a:latin typeface="Times New Roman"/>
                <a:cs typeface="Times New Roman"/>
              </a:rPr>
              <a:t> </a:t>
            </a:r>
            <a:r>
              <a:rPr lang="es-CO" sz="2723" dirty="0"/>
              <a:t>ejercicio</a:t>
            </a:r>
            <a:r>
              <a:rPr lang="es-ES" sz="2723" dirty="0"/>
              <a:t> propuesto</a:t>
            </a:r>
            <a:endParaRPr sz="2723" dirty="0">
              <a:latin typeface="Times New Roman"/>
              <a:cs typeface="Times New Roman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4DE88EC-0384-3EDC-452C-162FF19EC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00" y="1104900"/>
            <a:ext cx="4797909" cy="391434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3493" y="309169"/>
            <a:ext cx="5220397" cy="727830"/>
          </a:xfrm>
          <a:prstGeom prst="rect">
            <a:avLst/>
          </a:prstGeom>
        </p:spPr>
        <p:txBody>
          <a:bodyPr vert="horz" wrap="square" lIns="0" tIns="213616" rIns="0" bIns="0" rtlCol="0">
            <a:spAutoFit/>
          </a:bodyPr>
          <a:lstStyle/>
          <a:p>
            <a:pPr marL="2062196">
              <a:spcBef>
                <a:spcPts val="76"/>
              </a:spcBef>
            </a:pPr>
            <a:r>
              <a:rPr spc="-19" dirty="0"/>
              <a:t>Referencias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382" y="1848394"/>
            <a:ext cx="5247234" cy="382108"/>
          </a:xfrm>
          <a:prstGeom prst="rect">
            <a:avLst/>
          </a:prstGeom>
        </p:spPr>
        <p:txBody>
          <a:bodyPr vert="horz" wrap="square" lIns="0" tIns="9605" rIns="0" bIns="0" rtlCol="0">
            <a:spAutoFit/>
          </a:bodyPr>
          <a:lstStyle/>
          <a:p>
            <a:pPr marL="9605">
              <a:spcBef>
                <a:spcPts val="76"/>
              </a:spcBef>
              <a:tabLst>
                <a:tab pos="2109260" algn="l"/>
                <a:tab pos="3832399" algn="l"/>
              </a:tabLst>
            </a:pPr>
            <a:r>
              <a:rPr sz="2420" spc="-8" dirty="0">
                <a:latin typeface="Calibri"/>
                <a:cs typeface="Calibri"/>
              </a:rPr>
              <a:t>Programación:</a:t>
            </a:r>
            <a:r>
              <a:rPr sz="2420" dirty="0">
                <a:latin typeface="Times New Roman"/>
                <a:cs typeface="Times New Roman"/>
              </a:rPr>
              <a:t>	</a:t>
            </a:r>
            <a:r>
              <a:rPr sz="2420" spc="-8" dirty="0">
                <a:latin typeface="Calibri"/>
                <a:cs typeface="Calibri"/>
              </a:rPr>
              <a:t>Algoritmos,</a:t>
            </a:r>
            <a:r>
              <a:rPr sz="2420" dirty="0">
                <a:latin typeface="Times New Roman"/>
                <a:cs typeface="Times New Roman"/>
              </a:rPr>
              <a:t>	</a:t>
            </a:r>
            <a:r>
              <a:rPr sz="2420" spc="-8" dirty="0">
                <a:latin typeface="Calibri"/>
                <a:cs typeface="Calibri"/>
              </a:rPr>
              <a:t>estructuras</a:t>
            </a:r>
            <a:endParaRPr sz="242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7047" y="1479560"/>
            <a:ext cx="6104004" cy="754518"/>
          </a:xfrm>
          <a:prstGeom prst="rect">
            <a:avLst/>
          </a:prstGeom>
        </p:spPr>
        <p:txBody>
          <a:bodyPr vert="horz" wrap="square" lIns="0" tIns="9605" rIns="0" bIns="0" rtlCol="0">
            <a:spAutoFit/>
          </a:bodyPr>
          <a:lstStyle/>
          <a:p>
            <a:pPr marL="258855" marR="3842" indent="-258855" algn="r">
              <a:spcBef>
                <a:spcPts val="76"/>
              </a:spcBef>
              <a:buFont typeface="Arial"/>
              <a:buChar char="•"/>
              <a:tabLst>
                <a:tab pos="258855" algn="l"/>
                <a:tab pos="259335" algn="l"/>
                <a:tab pos="1566097" algn="l"/>
                <a:tab pos="2830596" algn="l"/>
                <a:tab pos="3721941" algn="l"/>
                <a:tab pos="5769730" algn="l"/>
              </a:tabLst>
            </a:pPr>
            <a:r>
              <a:rPr sz="2420" spc="-8" dirty="0">
                <a:latin typeface="Calibri"/>
                <a:cs typeface="Calibri"/>
              </a:rPr>
              <a:t>Joyanes</a:t>
            </a:r>
            <a:r>
              <a:rPr sz="2420" dirty="0">
                <a:latin typeface="Times New Roman"/>
                <a:cs typeface="Times New Roman"/>
              </a:rPr>
              <a:t>	</a:t>
            </a:r>
            <a:r>
              <a:rPr sz="2420" spc="-8" dirty="0">
                <a:latin typeface="Calibri"/>
                <a:cs typeface="Calibri"/>
              </a:rPr>
              <a:t>Aguilar,</a:t>
            </a:r>
            <a:r>
              <a:rPr sz="2420" dirty="0">
                <a:latin typeface="Times New Roman"/>
                <a:cs typeface="Times New Roman"/>
              </a:rPr>
              <a:t>	</a:t>
            </a:r>
            <a:r>
              <a:rPr sz="2420" spc="-8" dirty="0">
                <a:latin typeface="Calibri"/>
                <a:cs typeface="Calibri"/>
              </a:rPr>
              <a:t>Luis.</a:t>
            </a:r>
            <a:r>
              <a:rPr sz="2420" dirty="0">
                <a:latin typeface="Times New Roman"/>
                <a:cs typeface="Times New Roman"/>
              </a:rPr>
              <a:t>	</a:t>
            </a:r>
            <a:r>
              <a:rPr sz="2420" spc="-8" dirty="0">
                <a:latin typeface="Calibri"/>
                <a:cs typeface="Calibri"/>
              </a:rPr>
              <a:t>Fundamentos</a:t>
            </a:r>
            <a:r>
              <a:rPr sz="2420" dirty="0">
                <a:latin typeface="Times New Roman"/>
                <a:cs typeface="Times New Roman"/>
              </a:rPr>
              <a:t>	</a:t>
            </a:r>
            <a:r>
              <a:rPr sz="2420" spc="-19" dirty="0">
                <a:latin typeface="Calibri"/>
                <a:cs typeface="Calibri"/>
              </a:rPr>
              <a:t>de</a:t>
            </a:r>
            <a:endParaRPr sz="2420" dirty="0">
              <a:latin typeface="Calibri"/>
              <a:cs typeface="Calibri"/>
            </a:endParaRPr>
          </a:p>
          <a:p>
            <a:pPr marR="3842" algn="r"/>
            <a:r>
              <a:rPr sz="2420" spc="-19" dirty="0">
                <a:latin typeface="Calibri"/>
                <a:cs typeface="Calibri"/>
              </a:rPr>
              <a:t>de</a:t>
            </a:r>
            <a:endParaRPr sz="242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383" y="2217227"/>
            <a:ext cx="5845629" cy="754518"/>
          </a:xfrm>
          <a:prstGeom prst="rect">
            <a:avLst/>
          </a:prstGeom>
        </p:spPr>
        <p:txBody>
          <a:bodyPr vert="horz" wrap="square" lIns="0" tIns="9605" rIns="0" bIns="0" rtlCol="0">
            <a:spAutoFit/>
          </a:bodyPr>
          <a:lstStyle/>
          <a:p>
            <a:pPr marL="9605" marR="3842">
              <a:spcBef>
                <a:spcPts val="76"/>
              </a:spcBef>
            </a:pPr>
            <a:r>
              <a:rPr sz="2420" dirty="0">
                <a:latin typeface="Calibri"/>
                <a:cs typeface="Calibri"/>
              </a:rPr>
              <a:t>datos</a:t>
            </a:r>
            <a:r>
              <a:rPr sz="2420" spc="121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y</a:t>
            </a:r>
            <a:r>
              <a:rPr sz="2420" spc="140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objetos.</a:t>
            </a:r>
            <a:r>
              <a:rPr sz="2420" spc="132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4ª</a:t>
            </a:r>
            <a:r>
              <a:rPr sz="2420" spc="121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edición.</a:t>
            </a:r>
            <a:r>
              <a:rPr sz="2420" spc="132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Madrid:</a:t>
            </a:r>
            <a:r>
              <a:rPr sz="2420" spc="132" dirty="0">
                <a:latin typeface="Times New Roman"/>
                <a:cs typeface="Times New Roman"/>
              </a:rPr>
              <a:t> </a:t>
            </a:r>
            <a:r>
              <a:rPr sz="2420" spc="-8" dirty="0">
                <a:latin typeface="Calibri"/>
                <a:cs typeface="Calibri"/>
              </a:rPr>
              <a:t>McGraw-</a:t>
            </a:r>
            <a:r>
              <a:rPr sz="2420" spc="-8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Hill.</a:t>
            </a:r>
            <a:r>
              <a:rPr sz="2420" spc="-57" dirty="0">
                <a:latin typeface="Times New Roman"/>
                <a:cs typeface="Times New Roman"/>
              </a:rPr>
              <a:t> </a:t>
            </a:r>
            <a:r>
              <a:rPr sz="2420" spc="-8" dirty="0">
                <a:latin typeface="Calibri"/>
                <a:cs typeface="Calibri"/>
              </a:rPr>
              <a:t>2008.</a:t>
            </a:r>
            <a:endParaRPr sz="242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C102415B-16B3-4235-B273-0788EBFE71BD}"/>
              </a:ext>
            </a:extLst>
          </p:cNvPr>
          <p:cNvSpPr txBox="1"/>
          <p:nvPr/>
        </p:nvSpPr>
        <p:spPr>
          <a:xfrm>
            <a:off x="5405067" y="2194349"/>
            <a:ext cx="978578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80985" rtl="0"/>
            <a:r>
              <a:rPr lang="id-ID" sz="1167" b="1" kern="1200">
                <a:solidFill>
                  <a:srgbClr val="FFFFFF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CONCEPT</a:t>
            </a:r>
            <a:endParaRPr lang="en-US" sz="1167" b="1" kern="1200" dirty="0">
              <a:solidFill>
                <a:srgbClr val="FFFFFF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B5045-5C55-4090-B8D5-23552687ABFC}"/>
              </a:ext>
            </a:extLst>
          </p:cNvPr>
          <p:cNvSpPr txBox="1"/>
          <p:nvPr/>
        </p:nvSpPr>
        <p:spPr>
          <a:xfrm>
            <a:off x="6573473" y="1520841"/>
            <a:ext cx="978578" cy="45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80985" rtl="0"/>
            <a:r>
              <a:rPr lang="id-ID" sz="1167" b="1" kern="1200">
                <a:solidFill>
                  <a:srgbClr val="FFFFFF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STRATEGY</a:t>
            </a:r>
            <a:endParaRPr lang="en-US" sz="1167" b="1" kern="1200" dirty="0">
              <a:solidFill>
                <a:srgbClr val="FFFFFF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01183B-E863-43B0-B1D7-25B769A8020D}"/>
              </a:ext>
            </a:extLst>
          </p:cNvPr>
          <p:cNvSpPr txBox="1"/>
          <p:nvPr/>
        </p:nvSpPr>
        <p:spPr>
          <a:xfrm>
            <a:off x="7633696" y="2190041"/>
            <a:ext cx="978578" cy="45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80985" rtl="0"/>
            <a:r>
              <a:rPr lang="id-ID" sz="1167" b="1" kern="1200">
                <a:solidFill>
                  <a:srgbClr val="FFFFFF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PROMOTE</a:t>
            </a:r>
            <a:endParaRPr lang="en-US" sz="1167" b="1" kern="1200" dirty="0">
              <a:solidFill>
                <a:srgbClr val="FFFFFF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92" y="633575"/>
            <a:ext cx="3869532" cy="1197365"/>
          </a:xfrm>
          <a:prstGeom prst="rect">
            <a:avLst/>
          </a:prstGeom>
        </p:spPr>
      </p:pic>
      <p:sp>
        <p:nvSpPr>
          <p:cNvPr id="80" name="Rectángulo 79"/>
          <p:cNvSpPr/>
          <p:nvPr/>
        </p:nvSpPr>
        <p:spPr>
          <a:xfrm>
            <a:off x="0" y="633575"/>
            <a:ext cx="406400" cy="118608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80985" rtl="0"/>
            <a:endParaRPr lang="es-ES_tradnl" sz="1500" kern="12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C4FBCA7C-7E66-427A-AE80-D1AA30F47C49}"/>
              </a:ext>
            </a:extLst>
          </p:cNvPr>
          <p:cNvSpPr txBox="1"/>
          <p:nvPr/>
        </p:nvSpPr>
        <p:spPr>
          <a:xfrm>
            <a:off x="173915" y="2058311"/>
            <a:ext cx="5016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80985" rtl="0"/>
            <a:r>
              <a:rPr lang="en-US" sz="2000" kern="1200" spc="500" dirty="0">
                <a:solidFill>
                  <a:srgbClr val="4472C4">
                    <a:lumMod val="50000"/>
                  </a:srgb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68734">
            <a:off x="-141872" y="980383"/>
            <a:ext cx="849963" cy="571068"/>
          </a:xfrm>
          <a:prstGeom prst="rect">
            <a:avLst/>
          </a:prstGeom>
        </p:spPr>
      </p:pic>
      <p:sp>
        <p:nvSpPr>
          <p:cNvPr id="36" name="Rectángulo 35"/>
          <p:cNvSpPr/>
          <p:nvPr/>
        </p:nvSpPr>
        <p:spPr>
          <a:xfrm>
            <a:off x="593061" y="2153511"/>
            <a:ext cx="106995" cy="19600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80985" rtl="0"/>
            <a:endParaRPr lang="es-ES_tradnl" sz="1500" kern="12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756018" y="3340460"/>
            <a:ext cx="4102956" cy="24919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defTabSz="761970"/>
            <a:r>
              <a:rPr lang="es-CO" b="0" dirty="0">
                <a:solidFill>
                  <a:srgbClr val="585958">
                    <a:lumMod val="50000"/>
                  </a:srgbClr>
                </a:solidFill>
                <a:latin typeface="Agency FB"/>
                <a:ea typeface="Futura PT Cond Book" charset="0"/>
                <a:cs typeface="Futura PT Cond Book" charset="0"/>
              </a:rPr>
              <a:t>Corporación</a:t>
            </a:r>
            <a:r>
              <a:rPr lang="en-US" b="0" dirty="0">
                <a:solidFill>
                  <a:srgbClr val="585958">
                    <a:lumMod val="50000"/>
                  </a:srgbClr>
                </a:solidFill>
                <a:latin typeface="Agency FB"/>
                <a:ea typeface="Futura PT Cond Book" charset="0"/>
                <a:cs typeface="Futura PT Cond Book" charset="0"/>
              </a:rPr>
              <a:t> MAKAIA</a:t>
            </a:r>
          </a:p>
          <a:p>
            <a:pPr defTabSz="761970"/>
            <a:r>
              <a:rPr lang="en-US" b="0" dirty="0">
                <a:solidFill>
                  <a:srgbClr val="585958">
                    <a:lumMod val="50000"/>
                  </a:srgbClr>
                </a:solidFill>
                <a:latin typeface="Agency FB"/>
                <a:ea typeface="Futura PT Cond Book" charset="0"/>
                <a:cs typeface="Futura PT Cond Book" charset="0"/>
              </a:rPr>
              <a:t>Medellín, Colombia</a:t>
            </a:r>
          </a:p>
          <a:p>
            <a:pPr defTabSz="761970"/>
            <a:r>
              <a:rPr lang="en-US" b="0" dirty="0">
                <a:solidFill>
                  <a:srgbClr val="585958">
                    <a:lumMod val="50000"/>
                  </a:srgbClr>
                </a:solidFill>
                <a:latin typeface="Agency FB"/>
                <a:ea typeface="Futura PT Cond Book" charset="0"/>
                <a:cs typeface="Futura PT Cond Book" charset="0"/>
              </a:rPr>
              <a:t>Carrera 43A – 34-155. Almacentro</a:t>
            </a:r>
          </a:p>
          <a:p>
            <a:pPr defTabSz="761970"/>
            <a:r>
              <a:rPr lang="en-US" b="0" dirty="0">
                <a:solidFill>
                  <a:srgbClr val="585958">
                    <a:lumMod val="50000"/>
                  </a:srgbClr>
                </a:solidFill>
                <a:latin typeface="Agency FB"/>
                <a:ea typeface="Futura PT Cond Book" charset="0"/>
                <a:cs typeface="Futura PT Cond Book" charset="0"/>
              </a:rPr>
              <a:t>Torre Norte, Oficina 701</a:t>
            </a:r>
          </a:p>
          <a:p>
            <a:pPr defTabSz="761970"/>
            <a:r>
              <a:rPr lang="en-US" b="0" dirty="0">
                <a:solidFill>
                  <a:srgbClr val="585958">
                    <a:lumMod val="50000"/>
                  </a:srgbClr>
                </a:solidFill>
                <a:latin typeface="Agency FB"/>
                <a:ea typeface="Futura PT Cond Book" charset="0"/>
                <a:cs typeface="Futura PT Cond Book" charset="0"/>
              </a:rPr>
              <a:t>Teléfono: (+574) 448 03 74</a:t>
            </a:r>
          </a:p>
          <a:p>
            <a:pPr defTabSz="761970"/>
            <a:r>
              <a:rPr lang="en-US" b="0" dirty="0">
                <a:solidFill>
                  <a:srgbClr val="585958">
                    <a:lumMod val="50000"/>
                  </a:srgbClr>
                </a:solidFill>
                <a:latin typeface="Agency FB"/>
                <a:ea typeface="Futura PT Cond Book" charset="0"/>
                <a:cs typeface="Futura PT Cond Book" charset="0"/>
              </a:rPr>
              <a:t>Móvil: (+57) 320 761 01 76</a:t>
            </a:r>
          </a:p>
          <a:p>
            <a:pPr defTabSz="761970"/>
            <a:endParaRPr lang="en-US" sz="2667" b="0" dirty="0">
              <a:solidFill>
                <a:srgbClr val="585958">
                  <a:lumMod val="50000"/>
                </a:srgb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pPr defTabSz="761970"/>
            <a:endParaRPr lang="en-US" sz="2667" b="0" dirty="0">
              <a:solidFill>
                <a:srgbClr val="585958">
                  <a:lumMod val="50000"/>
                </a:srgb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pPr defTabSz="761970"/>
            <a:endParaRPr lang="en-US" sz="2667" dirty="0">
              <a:solidFill>
                <a:srgbClr val="585958">
                  <a:lumMod val="50000"/>
                </a:srgb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pPr defTabSz="761970"/>
            <a:endParaRPr lang="en-US" sz="2667" dirty="0">
              <a:solidFill>
                <a:srgbClr val="585958">
                  <a:lumMod val="50000"/>
                </a:srgb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pPr defTabSz="761970"/>
            <a:endParaRPr lang="en-US" sz="2667" dirty="0">
              <a:solidFill>
                <a:srgbClr val="585958">
                  <a:lumMod val="50000"/>
                </a:srgbClr>
              </a:solidFill>
              <a:latin typeface="Agency FB"/>
              <a:ea typeface="Futura PT Cond Book" charset="0"/>
              <a:cs typeface="Futura PT Cond Book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1" t="2212" r="24681" b="3006"/>
          <a:stretch/>
        </p:blipFill>
        <p:spPr>
          <a:xfrm>
            <a:off x="5405067" y="5232762"/>
            <a:ext cx="489967" cy="48223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274" y="5232763"/>
            <a:ext cx="482238" cy="48223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561" y="5232762"/>
            <a:ext cx="482238" cy="482238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5" t="8391" r="23915" b="7895"/>
          <a:stretch/>
        </p:blipFill>
        <p:spPr>
          <a:xfrm>
            <a:off x="7042040" y="5232762"/>
            <a:ext cx="484144" cy="482238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606" y="5062624"/>
            <a:ext cx="822514" cy="822514"/>
          </a:xfrm>
          <a:prstGeom prst="rect">
            <a:avLst/>
          </a:prstGeom>
        </p:spPr>
      </p:pic>
      <p:sp>
        <p:nvSpPr>
          <p:cNvPr id="23" name="Título 1"/>
          <p:cNvSpPr txBox="1">
            <a:spLocks/>
          </p:cNvSpPr>
          <p:nvPr/>
        </p:nvSpPr>
        <p:spPr>
          <a:xfrm>
            <a:off x="8378844" y="5217671"/>
            <a:ext cx="2248168" cy="497329"/>
          </a:xfrm>
          <a:prstGeom prst="rect">
            <a:avLst/>
          </a:prstGeom>
        </p:spPr>
        <p:txBody>
          <a:bodyPr lIns="76200" tIns="38100" rIns="76200" bIns="3810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defTabSz="761970"/>
            <a:r>
              <a:rPr lang="en-US" sz="2667" b="0" dirty="0">
                <a:solidFill>
                  <a:srgbClr val="7F7F7F"/>
                </a:solidFill>
                <a:latin typeface="Futura PT Cond Book"/>
                <a:ea typeface="Futura PT Cond Book" charset="0"/>
                <a:cs typeface="Futura PT Cond Book" charset="0"/>
              </a:rPr>
              <a:t>@</a:t>
            </a:r>
            <a:r>
              <a:rPr lang="en-US" sz="2667" b="0" dirty="0">
                <a:solidFill>
                  <a:srgbClr val="4472C4">
                    <a:lumMod val="50000"/>
                  </a:srgbClr>
                </a:solidFill>
                <a:latin typeface="Agency FB"/>
                <a:ea typeface="Futura PT Cond Book" charset="0"/>
                <a:cs typeface="Futura PT Cond Book" charset="0"/>
              </a:rPr>
              <a:t>makaiaorg</a:t>
            </a:r>
          </a:p>
          <a:p>
            <a:pPr defTabSz="761970"/>
            <a:endParaRPr lang="en-US" sz="2667" b="0" dirty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pPr defTabSz="761970"/>
            <a:endParaRPr lang="en-US" sz="2667" b="0" dirty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pPr defTabSz="761970"/>
            <a:endParaRPr lang="en-US" sz="2667" b="0" dirty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pPr defTabSz="761970"/>
            <a:endParaRPr lang="en-US" sz="2667" dirty="0">
              <a:latin typeface="Futura PT Cond Book" charset="0"/>
              <a:ea typeface="Futura PT Cond Book" charset="0"/>
              <a:cs typeface="Futura PT Cond Book" charset="0"/>
            </a:endParaRPr>
          </a:p>
          <a:p>
            <a:pPr defTabSz="761970"/>
            <a:endParaRPr lang="en-US" sz="2667" dirty="0">
              <a:latin typeface="Futura PT Cond Book" charset="0"/>
              <a:ea typeface="Futura PT Cond Book" charset="0"/>
              <a:cs typeface="Futura PT Cond Book" charset="0"/>
            </a:endParaRPr>
          </a:p>
          <a:p>
            <a:pPr defTabSz="761970"/>
            <a:endParaRPr lang="en-US" sz="2667" dirty="0">
              <a:latin typeface="Futura PT Cond Book" charset="0"/>
              <a:ea typeface="Futura PT Cond Book" charset="0"/>
              <a:cs typeface="Futura PT Cond Book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31147" y="2336558"/>
            <a:ext cx="4822411" cy="538609"/>
          </a:xfrm>
          <a:prstGeom prst="rect">
            <a:avLst/>
          </a:prstGeom>
        </p:spPr>
        <p:txBody>
          <a:bodyPr wrap="square" lIns="76200" tIns="38100" rIns="76200" bIns="38100" anchor="t">
            <a:spAutoFit/>
          </a:bodyPr>
          <a:lstStyle/>
          <a:p>
            <a:pPr algn="l" defTabSz="380985" rtl="0"/>
            <a:r>
              <a:rPr lang="en-US" sz="3000" kern="1200" dirty="0">
                <a:solidFill>
                  <a:srgbClr val="4472C4">
                    <a:lumMod val="50000"/>
                  </a:srgbClr>
                </a:solidFill>
                <a:latin typeface="Agency FB"/>
                <a:ea typeface="Futura PT Cond Book" charset="0"/>
                <a:cs typeface="Futura PT Cond Book" charset="0"/>
              </a:rPr>
              <a:t>Info: comunicaciones@makaia.org</a:t>
            </a:r>
          </a:p>
        </p:txBody>
      </p:sp>
    </p:spTree>
    <p:extLst>
      <p:ext uri="{BB962C8B-B14F-4D97-AF65-F5344CB8AC3E}">
        <p14:creationId xmlns:p14="http://schemas.microsoft.com/office/powerpoint/2010/main" val="19871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3493" y="309170"/>
            <a:ext cx="5220397" cy="727801"/>
          </a:xfrm>
          <a:prstGeom prst="rect">
            <a:avLst/>
          </a:prstGeom>
        </p:spPr>
        <p:txBody>
          <a:bodyPr vert="horz" wrap="square" lIns="0" tIns="213616" rIns="0" bIns="0" rtlCol="0">
            <a:spAutoFit/>
          </a:bodyPr>
          <a:lstStyle/>
          <a:p>
            <a:pPr marL="2197146">
              <a:spcBef>
                <a:spcPts val="76"/>
              </a:spcBef>
            </a:pPr>
            <a:r>
              <a:rPr spc="-8" dirty="0"/>
              <a:t>Algoritmo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65300" y="1409700"/>
            <a:ext cx="6629400" cy="3413713"/>
          </a:xfrm>
          <a:prstGeom prst="rect">
            <a:avLst/>
          </a:prstGeom>
        </p:spPr>
        <p:txBody>
          <a:bodyPr vert="horz" wrap="square" lIns="0" tIns="78761" rIns="0" bIns="0" rtlCol="0">
            <a:spAutoFit/>
          </a:bodyPr>
          <a:lstStyle/>
          <a:p>
            <a:pPr marL="268460" marR="5763" indent="-259335" algn="just">
              <a:lnSpc>
                <a:spcPct val="80000"/>
              </a:lnSpc>
              <a:spcBef>
                <a:spcPts val="620"/>
              </a:spcBef>
              <a:buFont typeface="Arial"/>
              <a:buChar char="•"/>
              <a:tabLst>
                <a:tab pos="268940" algn="l"/>
              </a:tabLst>
            </a:pPr>
            <a:r>
              <a:rPr sz="2269" dirty="0"/>
              <a:t>Método</a:t>
            </a:r>
            <a:r>
              <a:rPr sz="2269" spc="-64" dirty="0">
                <a:latin typeface="Times New Roman"/>
                <a:cs typeface="Times New Roman"/>
              </a:rPr>
              <a:t> </a:t>
            </a:r>
            <a:r>
              <a:rPr sz="2269" dirty="0"/>
              <a:t>para</a:t>
            </a:r>
            <a:r>
              <a:rPr sz="2269" spc="-53" dirty="0">
                <a:latin typeface="Times New Roman"/>
                <a:cs typeface="Times New Roman"/>
              </a:rPr>
              <a:t> </a:t>
            </a:r>
            <a:r>
              <a:rPr sz="2269" dirty="0"/>
              <a:t>solucionar</a:t>
            </a:r>
            <a:r>
              <a:rPr sz="2269" spc="-53" dirty="0">
                <a:latin typeface="Times New Roman"/>
                <a:cs typeface="Times New Roman"/>
              </a:rPr>
              <a:t> </a:t>
            </a:r>
            <a:r>
              <a:rPr sz="2269" dirty="0"/>
              <a:t>problemas</a:t>
            </a:r>
            <a:r>
              <a:rPr sz="2269" spc="-53" dirty="0">
                <a:latin typeface="Times New Roman"/>
                <a:cs typeface="Times New Roman"/>
              </a:rPr>
              <a:t> </a:t>
            </a:r>
            <a:r>
              <a:rPr sz="2269" dirty="0"/>
              <a:t>mediante</a:t>
            </a:r>
            <a:r>
              <a:rPr sz="2269" spc="-53" dirty="0">
                <a:latin typeface="Times New Roman"/>
                <a:cs typeface="Times New Roman"/>
              </a:rPr>
              <a:t> </a:t>
            </a:r>
            <a:r>
              <a:rPr sz="2269" spc="-19" dirty="0"/>
              <a:t>una</a:t>
            </a:r>
            <a:r>
              <a:rPr sz="2269" spc="-19" dirty="0">
                <a:latin typeface="Times New Roman"/>
                <a:cs typeface="Times New Roman"/>
              </a:rPr>
              <a:t> </a:t>
            </a:r>
            <a:r>
              <a:rPr sz="2269" dirty="0"/>
              <a:t>serie</a:t>
            </a:r>
            <a:r>
              <a:rPr sz="2269" spc="-86" dirty="0">
                <a:latin typeface="Times New Roman"/>
                <a:cs typeface="Times New Roman"/>
              </a:rPr>
              <a:t> </a:t>
            </a:r>
            <a:r>
              <a:rPr sz="2269" dirty="0"/>
              <a:t>de</a:t>
            </a:r>
            <a:r>
              <a:rPr sz="2269" spc="-86" dirty="0">
                <a:latin typeface="Times New Roman"/>
                <a:cs typeface="Times New Roman"/>
              </a:rPr>
              <a:t> </a:t>
            </a:r>
            <a:r>
              <a:rPr sz="2269" dirty="0"/>
              <a:t>pasos</a:t>
            </a:r>
            <a:r>
              <a:rPr sz="2269" spc="-72" dirty="0">
                <a:latin typeface="Times New Roman"/>
                <a:cs typeface="Times New Roman"/>
              </a:rPr>
              <a:t> </a:t>
            </a:r>
            <a:r>
              <a:rPr sz="2269" dirty="0"/>
              <a:t>precisos,</a:t>
            </a:r>
            <a:r>
              <a:rPr sz="2269" spc="-79" dirty="0">
                <a:latin typeface="Times New Roman"/>
                <a:cs typeface="Times New Roman"/>
              </a:rPr>
              <a:t> </a:t>
            </a:r>
            <a:r>
              <a:rPr sz="2269" dirty="0"/>
              <a:t>definidos</a:t>
            </a:r>
            <a:r>
              <a:rPr sz="2269" spc="-72" dirty="0">
                <a:latin typeface="Times New Roman"/>
                <a:cs typeface="Times New Roman"/>
              </a:rPr>
              <a:t> </a:t>
            </a:r>
            <a:r>
              <a:rPr sz="2269" dirty="0"/>
              <a:t>y</a:t>
            </a:r>
            <a:r>
              <a:rPr sz="2269" spc="-76" dirty="0">
                <a:latin typeface="Times New Roman"/>
                <a:cs typeface="Times New Roman"/>
              </a:rPr>
              <a:t> </a:t>
            </a:r>
            <a:r>
              <a:rPr sz="2269" spc="-8" dirty="0"/>
              <a:t>finitos.</a:t>
            </a:r>
            <a:endParaRPr sz="2269" dirty="0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  <a:buFont typeface="Arial"/>
              <a:buChar char="•"/>
            </a:pPr>
            <a:endParaRPr sz="2647" dirty="0"/>
          </a:p>
          <a:p>
            <a:pPr marL="268460" marR="3842" indent="-259335" algn="just">
              <a:lnSpc>
                <a:spcPct val="80000"/>
              </a:lnSpc>
              <a:buFont typeface="Arial"/>
              <a:buChar char="•"/>
              <a:tabLst>
                <a:tab pos="268940" algn="l"/>
              </a:tabLst>
            </a:pPr>
            <a:r>
              <a:rPr sz="2269" dirty="0"/>
              <a:t>Diseñar</a:t>
            </a:r>
            <a:r>
              <a:rPr sz="2269" spc="-61" dirty="0">
                <a:latin typeface="Times New Roman"/>
                <a:cs typeface="Times New Roman"/>
              </a:rPr>
              <a:t> </a:t>
            </a:r>
            <a:r>
              <a:rPr sz="2269" dirty="0"/>
              <a:t>un</a:t>
            </a:r>
            <a:r>
              <a:rPr sz="2269" spc="-57" dirty="0">
                <a:latin typeface="Times New Roman"/>
                <a:cs typeface="Times New Roman"/>
              </a:rPr>
              <a:t> </a:t>
            </a:r>
            <a:r>
              <a:rPr sz="2269" dirty="0"/>
              <a:t>buen</a:t>
            </a:r>
            <a:r>
              <a:rPr sz="2269" spc="-53" dirty="0">
                <a:latin typeface="Times New Roman"/>
                <a:cs typeface="Times New Roman"/>
              </a:rPr>
              <a:t> </a:t>
            </a:r>
            <a:r>
              <a:rPr sz="2269" dirty="0"/>
              <a:t>algoritmo</a:t>
            </a:r>
            <a:r>
              <a:rPr sz="2269" spc="-49" dirty="0">
                <a:latin typeface="Times New Roman"/>
                <a:cs typeface="Times New Roman"/>
              </a:rPr>
              <a:t> </a:t>
            </a:r>
            <a:r>
              <a:rPr sz="2269" dirty="0"/>
              <a:t>exige</a:t>
            </a:r>
            <a:r>
              <a:rPr sz="2269" spc="-53" dirty="0">
                <a:latin typeface="Times New Roman"/>
                <a:cs typeface="Times New Roman"/>
              </a:rPr>
              <a:t> </a:t>
            </a:r>
            <a:r>
              <a:rPr sz="2269" dirty="0"/>
              <a:t>un</a:t>
            </a:r>
            <a:r>
              <a:rPr sz="2269" spc="-53" dirty="0">
                <a:latin typeface="Times New Roman"/>
                <a:cs typeface="Times New Roman"/>
              </a:rPr>
              <a:t> </a:t>
            </a:r>
            <a:r>
              <a:rPr sz="2269" dirty="0"/>
              <a:t>buen</a:t>
            </a:r>
            <a:r>
              <a:rPr sz="2269" spc="-57" dirty="0">
                <a:latin typeface="Times New Roman"/>
                <a:cs typeface="Times New Roman"/>
              </a:rPr>
              <a:t> </a:t>
            </a:r>
            <a:r>
              <a:rPr sz="2269" dirty="0"/>
              <a:t>nivel</a:t>
            </a:r>
            <a:r>
              <a:rPr sz="2269" spc="-61" dirty="0">
                <a:latin typeface="Times New Roman"/>
                <a:cs typeface="Times New Roman"/>
              </a:rPr>
              <a:t> </a:t>
            </a:r>
            <a:r>
              <a:rPr sz="2269" spc="-19" dirty="0"/>
              <a:t>de</a:t>
            </a:r>
            <a:r>
              <a:rPr sz="2269" spc="-19" dirty="0">
                <a:latin typeface="Times New Roman"/>
                <a:cs typeface="Times New Roman"/>
              </a:rPr>
              <a:t> </a:t>
            </a:r>
            <a:r>
              <a:rPr sz="2269" dirty="0"/>
              <a:t>abstracción,</a:t>
            </a:r>
            <a:r>
              <a:rPr sz="2269" spc="458" dirty="0">
                <a:latin typeface="Times New Roman"/>
                <a:cs typeface="Times New Roman"/>
              </a:rPr>
              <a:t>  </a:t>
            </a:r>
            <a:r>
              <a:rPr sz="2269" dirty="0"/>
              <a:t>lógica,</a:t>
            </a:r>
            <a:r>
              <a:rPr sz="2269" spc="458" dirty="0">
                <a:latin typeface="Times New Roman"/>
                <a:cs typeface="Times New Roman"/>
              </a:rPr>
              <a:t>  </a:t>
            </a:r>
            <a:r>
              <a:rPr sz="2269" dirty="0"/>
              <a:t>imaginación,</a:t>
            </a:r>
            <a:r>
              <a:rPr sz="2269" spc="469" dirty="0">
                <a:latin typeface="Times New Roman"/>
                <a:cs typeface="Times New Roman"/>
              </a:rPr>
              <a:t>  </a:t>
            </a:r>
            <a:r>
              <a:rPr sz="2269" spc="-8" dirty="0"/>
              <a:t>creatividad,</a:t>
            </a:r>
            <a:r>
              <a:rPr sz="2269" spc="-8" dirty="0">
                <a:latin typeface="Times New Roman"/>
                <a:cs typeface="Times New Roman"/>
              </a:rPr>
              <a:t> </a:t>
            </a:r>
            <a:r>
              <a:rPr sz="2269" dirty="0"/>
              <a:t>dominio</a:t>
            </a:r>
            <a:r>
              <a:rPr sz="2269" spc="234" dirty="0">
                <a:latin typeface="Times New Roman"/>
                <a:cs typeface="Times New Roman"/>
              </a:rPr>
              <a:t>  </a:t>
            </a:r>
            <a:r>
              <a:rPr sz="2269" dirty="0"/>
              <a:t>de</a:t>
            </a:r>
            <a:r>
              <a:rPr sz="2269" spc="234" dirty="0">
                <a:latin typeface="Times New Roman"/>
                <a:cs typeface="Times New Roman"/>
              </a:rPr>
              <a:t>  </a:t>
            </a:r>
            <a:r>
              <a:rPr sz="2269" dirty="0"/>
              <a:t>las</a:t>
            </a:r>
            <a:r>
              <a:rPr sz="2269" spc="231" dirty="0">
                <a:latin typeface="Times New Roman"/>
                <a:cs typeface="Times New Roman"/>
              </a:rPr>
              <a:t>  </a:t>
            </a:r>
            <a:r>
              <a:rPr sz="2269" dirty="0"/>
              <a:t>técnicas</a:t>
            </a:r>
            <a:r>
              <a:rPr sz="2269" spc="231" dirty="0">
                <a:latin typeface="Times New Roman"/>
                <a:cs typeface="Times New Roman"/>
              </a:rPr>
              <a:t>  </a:t>
            </a:r>
            <a:r>
              <a:rPr sz="2269" dirty="0"/>
              <a:t>de</a:t>
            </a:r>
            <a:r>
              <a:rPr sz="2269" spc="234" dirty="0">
                <a:latin typeface="Times New Roman"/>
                <a:cs typeface="Times New Roman"/>
              </a:rPr>
              <a:t>  </a:t>
            </a:r>
            <a:r>
              <a:rPr sz="2269" dirty="0"/>
              <a:t>programación</a:t>
            </a:r>
            <a:r>
              <a:rPr sz="2269" spc="234" dirty="0">
                <a:latin typeface="Times New Roman"/>
                <a:cs typeface="Times New Roman"/>
              </a:rPr>
              <a:t>  </a:t>
            </a:r>
            <a:r>
              <a:rPr sz="2269" spc="-38" dirty="0"/>
              <a:t>y</a:t>
            </a:r>
            <a:r>
              <a:rPr sz="2269" spc="-38" dirty="0">
                <a:latin typeface="Times New Roman"/>
                <a:cs typeface="Times New Roman"/>
              </a:rPr>
              <a:t> </a:t>
            </a:r>
            <a:r>
              <a:rPr sz="2269" dirty="0"/>
              <a:t>conocimiento</a:t>
            </a:r>
            <a:r>
              <a:rPr sz="2269" spc="173" dirty="0">
                <a:latin typeface="Times New Roman"/>
                <a:cs typeface="Times New Roman"/>
              </a:rPr>
              <a:t>  </a:t>
            </a:r>
            <a:r>
              <a:rPr sz="2269" dirty="0"/>
              <a:t>del</a:t>
            </a:r>
            <a:r>
              <a:rPr sz="2269" spc="178" dirty="0">
                <a:latin typeface="Times New Roman"/>
                <a:cs typeface="Times New Roman"/>
              </a:rPr>
              <a:t>  </a:t>
            </a:r>
            <a:r>
              <a:rPr sz="2269" dirty="0"/>
              <a:t>área</a:t>
            </a:r>
            <a:r>
              <a:rPr sz="2269" spc="178" dirty="0">
                <a:latin typeface="Times New Roman"/>
                <a:cs typeface="Times New Roman"/>
              </a:rPr>
              <a:t>  </a:t>
            </a:r>
            <a:r>
              <a:rPr sz="2269" dirty="0"/>
              <a:t>del</a:t>
            </a:r>
            <a:r>
              <a:rPr sz="2269" spc="178" dirty="0">
                <a:latin typeface="Times New Roman"/>
                <a:cs typeface="Times New Roman"/>
              </a:rPr>
              <a:t>  </a:t>
            </a:r>
            <a:r>
              <a:rPr sz="2269" dirty="0"/>
              <a:t>problema</a:t>
            </a:r>
            <a:r>
              <a:rPr sz="2269" spc="182" dirty="0">
                <a:latin typeface="Times New Roman"/>
                <a:cs typeface="Times New Roman"/>
              </a:rPr>
              <a:t>  </a:t>
            </a:r>
            <a:r>
              <a:rPr sz="2269" dirty="0"/>
              <a:t>que</a:t>
            </a:r>
            <a:r>
              <a:rPr sz="2269" spc="173" dirty="0">
                <a:latin typeface="Times New Roman"/>
                <a:cs typeface="Times New Roman"/>
              </a:rPr>
              <a:t>  </a:t>
            </a:r>
            <a:r>
              <a:rPr sz="2269" spc="-19" dirty="0"/>
              <a:t>se</a:t>
            </a:r>
            <a:r>
              <a:rPr sz="2269" spc="-19" dirty="0">
                <a:latin typeface="Times New Roman"/>
                <a:cs typeface="Times New Roman"/>
              </a:rPr>
              <a:t> </a:t>
            </a:r>
            <a:r>
              <a:rPr sz="2269" spc="-8" dirty="0"/>
              <a:t>intenta</a:t>
            </a:r>
            <a:r>
              <a:rPr sz="2269" spc="-125" dirty="0">
                <a:latin typeface="Times New Roman"/>
                <a:cs typeface="Times New Roman"/>
              </a:rPr>
              <a:t> </a:t>
            </a:r>
            <a:r>
              <a:rPr sz="2269" spc="-8" dirty="0"/>
              <a:t>resolver.</a:t>
            </a:r>
            <a:endParaRPr sz="2269" dirty="0">
              <a:latin typeface="Times New Roman"/>
              <a:cs typeface="Times New Roman"/>
            </a:endParaRPr>
          </a:p>
          <a:p>
            <a:pPr>
              <a:spcBef>
                <a:spcPts val="38"/>
              </a:spcBef>
              <a:buFont typeface="Arial"/>
              <a:buChar char="•"/>
            </a:pPr>
            <a:endParaRPr sz="2647" dirty="0"/>
          </a:p>
          <a:p>
            <a:pPr marL="268460" marR="4322" indent="-259335" algn="just">
              <a:lnSpc>
                <a:spcPct val="80000"/>
              </a:lnSpc>
              <a:buFont typeface="Arial"/>
              <a:buChar char="•"/>
              <a:tabLst>
                <a:tab pos="268940" algn="l"/>
              </a:tabLst>
            </a:pPr>
            <a:r>
              <a:rPr sz="2269" dirty="0"/>
              <a:t>Por</a:t>
            </a:r>
            <a:r>
              <a:rPr sz="2269" spc="86" dirty="0">
                <a:latin typeface="Times New Roman"/>
                <a:cs typeface="Times New Roman"/>
              </a:rPr>
              <a:t>  </a:t>
            </a:r>
            <a:r>
              <a:rPr sz="2269" dirty="0"/>
              <a:t>esto,</a:t>
            </a:r>
            <a:r>
              <a:rPr sz="2269" spc="98" dirty="0">
                <a:latin typeface="Times New Roman"/>
                <a:cs typeface="Times New Roman"/>
              </a:rPr>
              <a:t>  </a:t>
            </a:r>
            <a:r>
              <a:rPr sz="2269" dirty="0"/>
              <a:t>es</a:t>
            </a:r>
            <a:r>
              <a:rPr sz="2269" spc="98" dirty="0">
                <a:latin typeface="Times New Roman"/>
                <a:cs typeface="Times New Roman"/>
              </a:rPr>
              <a:t>  </a:t>
            </a:r>
            <a:r>
              <a:rPr sz="2269" dirty="0"/>
              <a:t>que</a:t>
            </a:r>
            <a:r>
              <a:rPr sz="2269" spc="91" dirty="0">
                <a:latin typeface="Times New Roman"/>
                <a:cs typeface="Times New Roman"/>
              </a:rPr>
              <a:t>  </a:t>
            </a:r>
            <a:r>
              <a:rPr sz="2269" dirty="0"/>
              <a:t>el</a:t>
            </a:r>
            <a:r>
              <a:rPr sz="2269" spc="95" dirty="0">
                <a:latin typeface="Times New Roman"/>
                <a:cs typeface="Times New Roman"/>
              </a:rPr>
              <a:t>  </a:t>
            </a:r>
            <a:r>
              <a:rPr sz="2269" dirty="0"/>
              <a:t>diseño</a:t>
            </a:r>
            <a:r>
              <a:rPr sz="2269" spc="98" dirty="0">
                <a:latin typeface="Times New Roman"/>
                <a:cs typeface="Times New Roman"/>
              </a:rPr>
              <a:t>  </a:t>
            </a:r>
            <a:r>
              <a:rPr sz="2269" dirty="0"/>
              <a:t>de</a:t>
            </a:r>
            <a:r>
              <a:rPr sz="2269" spc="95" dirty="0">
                <a:latin typeface="Times New Roman"/>
                <a:cs typeface="Times New Roman"/>
              </a:rPr>
              <a:t>  </a:t>
            </a:r>
            <a:r>
              <a:rPr sz="2269" dirty="0"/>
              <a:t>algoritmos</a:t>
            </a:r>
            <a:r>
              <a:rPr sz="2269" spc="102" dirty="0">
                <a:latin typeface="Times New Roman"/>
                <a:cs typeface="Times New Roman"/>
              </a:rPr>
              <a:t>  </a:t>
            </a:r>
            <a:r>
              <a:rPr sz="2269" spc="-19" dirty="0"/>
              <a:t>se</a:t>
            </a:r>
            <a:r>
              <a:rPr sz="2269" spc="-19" dirty="0">
                <a:latin typeface="Times New Roman"/>
                <a:cs typeface="Times New Roman"/>
              </a:rPr>
              <a:t> </a:t>
            </a:r>
            <a:r>
              <a:rPr sz="2269" spc="-8" dirty="0"/>
              <a:t>considera</a:t>
            </a:r>
            <a:r>
              <a:rPr sz="2269" spc="-83" dirty="0">
                <a:latin typeface="Times New Roman"/>
                <a:cs typeface="Times New Roman"/>
              </a:rPr>
              <a:t> </a:t>
            </a:r>
            <a:r>
              <a:rPr sz="2269" spc="-8" dirty="0"/>
              <a:t>tanto</a:t>
            </a:r>
            <a:r>
              <a:rPr sz="2269" spc="-106" dirty="0">
                <a:latin typeface="Times New Roman"/>
                <a:cs typeface="Times New Roman"/>
              </a:rPr>
              <a:t> </a:t>
            </a:r>
            <a:r>
              <a:rPr sz="2269" dirty="0"/>
              <a:t>ciencia</a:t>
            </a:r>
            <a:r>
              <a:rPr sz="2269" spc="-95" dirty="0">
                <a:latin typeface="Times New Roman"/>
                <a:cs typeface="Times New Roman"/>
              </a:rPr>
              <a:t> </a:t>
            </a:r>
            <a:r>
              <a:rPr sz="2269" dirty="0"/>
              <a:t>como</a:t>
            </a:r>
            <a:r>
              <a:rPr sz="2269" spc="-83" dirty="0">
                <a:latin typeface="Times New Roman"/>
                <a:cs typeface="Times New Roman"/>
              </a:rPr>
              <a:t> </a:t>
            </a:r>
            <a:r>
              <a:rPr sz="2269" spc="-8" dirty="0"/>
              <a:t>arte.</a:t>
            </a:r>
            <a:endParaRPr sz="2269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3445" y="529470"/>
            <a:ext cx="6473107" cy="727830"/>
          </a:xfrm>
          <a:prstGeom prst="rect">
            <a:avLst/>
          </a:prstGeom>
        </p:spPr>
        <p:txBody>
          <a:bodyPr vert="horz" wrap="square" lIns="0" tIns="213616" rIns="0" bIns="0" rtlCol="0">
            <a:spAutoFit/>
          </a:bodyPr>
          <a:lstStyle/>
          <a:p>
            <a:pPr marL="288150">
              <a:spcBef>
                <a:spcPts val="76"/>
              </a:spcBef>
            </a:pPr>
            <a:r>
              <a:rPr spc="-8" dirty="0"/>
              <a:t>Características</a:t>
            </a:r>
            <a:r>
              <a:rPr spc="-106" dirty="0">
                <a:latin typeface="Times New Roman"/>
                <a:cs typeface="Times New Roman"/>
              </a:rPr>
              <a:t> </a:t>
            </a:r>
            <a:r>
              <a:rPr dirty="0"/>
              <a:t>de</a:t>
            </a:r>
            <a:r>
              <a:rPr spc="-106" dirty="0">
                <a:latin typeface="Times New Roman"/>
                <a:cs typeface="Times New Roman"/>
              </a:rPr>
              <a:t> </a:t>
            </a:r>
            <a:r>
              <a:rPr dirty="0"/>
              <a:t>los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8" dirty="0"/>
              <a:t>algoritmos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691046" y="1257300"/>
            <a:ext cx="6777907" cy="3474631"/>
          </a:xfrm>
          <a:prstGeom prst="rect">
            <a:avLst/>
          </a:prstGeom>
        </p:spPr>
        <p:txBody>
          <a:bodyPr vert="horz" wrap="square" lIns="0" tIns="456527" rIns="0" bIns="0" rtlCol="0">
            <a:spAutoFit/>
          </a:bodyPr>
          <a:lstStyle/>
          <a:p>
            <a:pPr marL="268460" marR="4803" indent="-259335" algn="just">
              <a:lnSpc>
                <a:spcPts val="2450"/>
              </a:lnSpc>
              <a:spcBef>
                <a:spcPts val="382"/>
              </a:spcBef>
              <a:buFont typeface="Arial"/>
              <a:buChar char="•"/>
              <a:tabLst>
                <a:tab pos="268940" algn="l"/>
              </a:tabLst>
            </a:pPr>
            <a:r>
              <a:rPr sz="2269" dirty="0"/>
              <a:t>Un</a:t>
            </a:r>
            <a:r>
              <a:rPr sz="2269" spc="306" dirty="0">
                <a:latin typeface="Times New Roman"/>
                <a:cs typeface="Times New Roman"/>
              </a:rPr>
              <a:t> </a:t>
            </a:r>
            <a:r>
              <a:rPr sz="2269" dirty="0"/>
              <a:t>algoritmo</a:t>
            </a:r>
            <a:r>
              <a:rPr sz="2269" spc="325" dirty="0">
                <a:latin typeface="Times New Roman"/>
                <a:cs typeface="Times New Roman"/>
              </a:rPr>
              <a:t> </a:t>
            </a:r>
            <a:r>
              <a:rPr sz="2269" dirty="0"/>
              <a:t>debe</a:t>
            </a:r>
            <a:r>
              <a:rPr sz="2269" spc="321" dirty="0">
                <a:latin typeface="Times New Roman"/>
                <a:cs typeface="Times New Roman"/>
              </a:rPr>
              <a:t> </a:t>
            </a:r>
            <a:r>
              <a:rPr sz="2269" dirty="0"/>
              <a:t>ser</a:t>
            </a:r>
            <a:r>
              <a:rPr sz="2269" spc="321" dirty="0">
                <a:latin typeface="Times New Roman"/>
                <a:cs typeface="Times New Roman"/>
              </a:rPr>
              <a:t> </a:t>
            </a:r>
            <a:r>
              <a:rPr sz="2269" i="1" dirty="0">
                <a:solidFill>
                  <a:srgbClr val="FF0000"/>
                </a:solidFill>
              </a:rPr>
              <a:t>preciso</a:t>
            </a:r>
            <a:r>
              <a:rPr sz="2269" dirty="0"/>
              <a:t>.</a:t>
            </a:r>
            <a:r>
              <a:rPr sz="2269" spc="321" dirty="0">
                <a:latin typeface="Times New Roman"/>
                <a:cs typeface="Times New Roman"/>
              </a:rPr>
              <a:t> </a:t>
            </a:r>
            <a:r>
              <a:rPr sz="2269" dirty="0"/>
              <a:t>Indicar</a:t>
            </a:r>
            <a:r>
              <a:rPr sz="2269" spc="321" dirty="0">
                <a:latin typeface="Times New Roman"/>
                <a:cs typeface="Times New Roman"/>
              </a:rPr>
              <a:t> </a:t>
            </a:r>
            <a:r>
              <a:rPr sz="2269" dirty="0"/>
              <a:t>el</a:t>
            </a:r>
            <a:r>
              <a:rPr sz="2269" spc="318" dirty="0">
                <a:latin typeface="Times New Roman"/>
                <a:cs typeface="Times New Roman"/>
              </a:rPr>
              <a:t> </a:t>
            </a:r>
            <a:r>
              <a:rPr sz="2269" spc="-8" dirty="0"/>
              <a:t>orden</a:t>
            </a:r>
            <a:r>
              <a:rPr sz="2269" spc="-8" dirty="0">
                <a:latin typeface="Times New Roman"/>
                <a:cs typeface="Times New Roman"/>
              </a:rPr>
              <a:t> </a:t>
            </a:r>
            <a:r>
              <a:rPr sz="2269" dirty="0"/>
              <a:t>de</a:t>
            </a:r>
            <a:r>
              <a:rPr sz="2269" spc="-79" dirty="0">
                <a:latin typeface="Times New Roman"/>
                <a:cs typeface="Times New Roman"/>
              </a:rPr>
              <a:t> </a:t>
            </a:r>
            <a:r>
              <a:rPr sz="2269" spc="-8" dirty="0"/>
              <a:t>realización</a:t>
            </a:r>
            <a:r>
              <a:rPr sz="2269" spc="-68" dirty="0">
                <a:latin typeface="Times New Roman"/>
                <a:cs typeface="Times New Roman"/>
              </a:rPr>
              <a:t> </a:t>
            </a:r>
            <a:r>
              <a:rPr sz="2269" dirty="0"/>
              <a:t>de</a:t>
            </a:r>
            <a:r>
              <a:rPr sz="2269" spc="-79" dirty="0">
                <a:latin typeface="Times New Roman"/>
                <a:cs typeface="Times New Roman"/>
              </a:rPr>
              <a:t> </a:t>
            </a:r>
            <a:r>
              <a:rPr sz="2269" dirty="0"/>
              <a:t>cada</a:t>
            </a:r>
            <a:r>
              <a:rPr sz="2269" spc="-68" dirty="0">
                <a:latin typeface="Times New Roman"/>
                <a:cs typeface="Times New Roman"/>
              </a:rPr>
              <a:t> </a:t>
            </a:r>
            <a:r>
              <a:rPr sz="2269" spc="-8" dirty="0"/>
              <a:t>paso.</a:t>
            </a:r>
            <a:endParaRPr sz="2269" dirty="0">
              <a:latin typeface="Times New Roman"/>
              <a:cs typeface="Times New Roman"/>
            </a:endParaRPr>
          </a:p>
          <a:p>
            <a:pPr marL="268460" marR="3842" indent="-259335" algn="just">
              <a:lnSpc>
                <a:spcPts val="2450"/>
              </a:lnSpc>
              <a:spcBef>
                <a:spcPts val="545"/>
              </a:spcBef>
              <a:buFont typeface="Arial"/>
              <a:buChar char="•"/>
              <a:tabLst>
                <a:tab pos="268940" algn="l"/>
              </a:tabLst>
            </a:pPr>
            <a:r>
              <a:rPr sz="2269" dirty="0"/>
              <a:t>Un</a:t>
            </a:r>
            <a:r>
              <a:rPr sz="2269" spc="431" dirty="0">
                <a:latin typeface="Times New Roman"/>
                <a:cs typeface="Times New Roman"/>
              </a:rPr>
              <a:t> </a:t>
            </a:r>
            <a:r>
              <a:rPr sz="2269" dirty="0"/>
              <a:t>algoritmo</a:t>
            </a:r>
            <a:r>
              <a:rPr sz="2269" spc="427" dirty="0">
                <a:latin typeface="Times New Roman"/>
                <a:cs typeface="Times New Roman"/>
              </a:rPr>
              <a:t> </a:t>
            </a:r>
            <a:r>
              <a:rPr sz="2269" dirty="0"/>
              <a:t>debe</a:t>
            </a:r>
            <a:r>
              <a:rPr sz="2269" spc="439" dirty="0">
                <a:latin typeface="Times New Roman"/>
                <a:cs typeface="Times New Roman"/>
              </a:rPr>
              <a:t> </a:t>
            </a:r>
            <a:r>
              <a:rPr sz="2269" dirty="0"/>
              <a:t>ser</a:t>
            </a:r>
            <a:r>
              <a:rPr sz="2269" spc="416" dirty="0">
                <a:latin typeface="Times New Roman"/>
                <a:cs typeface="Times New Roman"/>
              </a:rPr>
              <a:t> </a:t>
            </a:r>
            <a:r>
              <a:rPr sz="2269" i="1" dirty="0">
                <a:solidFill>
                  <a:srgbClr val="FF0000"/>
                </a:solidFill>
              </a:rPr>
              <a:t>definido</a:t>
            </a:r>
            <a:r>
              <a:rPr sz="2269" dirty="0"/>
              <a:t>.</a:t>
            </a:r>
            <a:r>
              <a:rPr sz="2269" spc="427" dirty="0">
                <a:latin typeface="Times New Roman"/>
                <a:cs typeface="Times New Roman"/>
              </a:rPr>
              <a:t> </a:t>
            </a:r>
            <a:r>
              <a:rPr sz="2269" dirty="0"/>
              <a:t>Si</a:t>
            </a:r>
            <a:r>
              <a:rPr sz="2269" spc="416" dirty="0">
                <a:latin typeface="Times New Roman"/>
                <a:cs typeface="Times New Roman"/>
              </a:rPr>
              <a:t> </a:t>
            </a:r>
            <a:r>
              <a:rPr sz="2269" dirty="0"/>
              <a:t>se</a:t>
            </a:r>
            <a:r>
              <a:rPr sz="2269" spc="435" dirty="0">
                <a:latin typeface="Times New Roman"/>
                <a:cs typeface="Times New Roman"/>
              </a:rPr>
              <a:t> </a:t>
            </a:r>
            <a:r>
              <a:rPr sz="2269" dirty="0"/>
              <a:t>sigue</a:t>
            </a:r>
            <a:r>
              <a:rPr sz="2269" spc="420" dirty="0">
                <a:latin typeface="Times New Roman"/>
                <a:cs typeface="Times New Roman"/>
              </a:rPr>
              <a:t> </a:t>
            </a:r>
            <a:r>
              <a:rPr sz="2269" spc="-19" dirty="0"/>
              <a:t>un</a:t>
            </a:r>
            <a:r>
              <a:rPr sz="2269" spc="-19" dirty="0">
                <a:latin typeface="Times New Roman"/>
                <a:cs typeface="Times New Roman"/>
              </a:rPr>
              <a:t> </a:t>
            </a:r>
            <a:r>
              <a:rPr sz="2269" dirty="0"/>
              <a:t>algoritmo</a:t>
            </a:r>
            <a:r>
              <a:rPr sz="2269" spc="488" dirty="0">
                <a:latin typeface="Times New Roman"/>
                <a:cs typeface="Times New Roman"/>
              </a:rPr>
              <a:t> </a:t>
            </a:r>
            <a:r>
              <a:rPr sz="2269" dirty="0"/>
              <a:t>dos</a:t>
            </a:r>
            <a:r>
              <a:rPr sz="2269" spc="476" dirty="0">
                <a:latin typeface="Times New Roman"/>
                <a:cs typeface="Times New Roman"/>
              </a:rPr>
              <a:t> </a:t>
            </a:r>
            <a:r>
              <a:rPr sz="2269" dirty="0"/>
              <a:t>veces,</a:t>
            </a:r>
            <a:r>
              <a:rPr sz="2269" spc="480" dirty="0">
                <a:latin typeface="Times New Roman"/>
                <a:cs typeface="Times New Roman"/>
              </a:rPr>
              <a:t> </a:t>
            </a:r>
            <a:r>
              <a:rPr sz="2269" dirty="0"/>
              <a:t>con</a:t>
            </a:r>
            <a:r>
              <a:rPr sz="2269" spc="480" dirty="0">
                <a:latin typeface="Times New Roman"/>
                <a:cs typeface="Times New Roman"/>
              </a:rPr>
              <a:t> </a:t>
            </a:r>
            <a:r>
              <a:rPr sz="2269" dirty="0"/>
              <a:t>los</a:t>
            </a:r>
            <a:r>
              <a:rPr sz="2269" spc="488" dirty="0">
                <a:latin typeface="Times New Roman"/>
                <a:cs typeface="Times New Roman"/>
              </a:rPr>
              <a:t> </a:t>
            </a:r>
            <a:r>
              <a:rPr sz="2269" dirty="0"/>
              <a:t>mismos</a:t>
            </a:r>
            <a:r>
              <a:rPr sz="2269" spc="488" dirty="0">
                <a:latin typeface="Times New Roman"/>
                <a:cs typeface="Times New Roman"/>
              </a:rPr>
              <a:t> </a:t>
            </a:r>
            <a:r>
              <a:rPr sz="2269" dirty="0"/>
              <a:t>datos</a:t>
            </a:r>
            <a:r>
              <a:rPr sz="2269" spc="480" dirty="0">
                <a:latin typeface="Times New Roman"/>
                <a:cs typeface="Times New Roman"/>
              </a:rPr>
              <a:t> </a:t>
            </a:r>
            <a:r>
              <a:rPr sz="2269" spc="-19" dirty="0"/>
              <a:t>de</a:t>
            </a:r>
            <a:r>
              <a:rPr sz="2269" spc="-19" dirty="0">
                <a:latin typeface="Times New Roman"/>
                <a:cs typeface="Times New Roman"/>
              </a:rPr>
              <a:t> </a:t>
            </a:r>
            <a:r>
              <a:rPr sz="2269" dirty="0"/>
              <a:t>entrada,</a:t>
            </a:r>
            <a:r>
              <a:rPr sz="2269" spc="45" dirty="0">
                <a:latin typeface="Times New Roman"/>
                <a:cs typeface="Times New Roman"/>
              </a:rPr>
              <a:t>  </a:t>
            </a:r>
            <a:r>
              <a:rPr sz="2269" dirty="0"/>
              <a:t>se</a:t>
            </a:r>
            <a:r>
              <a:rPr sz="2269" spc="53" dirty="0">
                <a:latin typeface="Times New Roman"/>
                <a:cs typeface="Times New Roman"/>
              </a:rPr>
              <a:t>  </a:t>
            </a:r>
            <a:r>
              <a:rPr sz="2269" dirty="0"/>
              <a:t>debe</a:t>
            </a:r>
            <a:r>
              <a:rPr sz="2269" spc="42" dirty="0">
                <a:latin typeface="Times New Roman"/>
                <a:cs typeface="Times New Roman"/>
              </a:rPr>
              <a:t>  </a:t>
            </a:r>
            <a:r>
              <a:rPr sz="2269" dirty="0"/>
              <a:t>obtener</a:t>
            </a:r>
            <a:r>
              <a:rPr sz="2269" spc="53" dirty="0">
                <a:latin typeface="Times New Roman"/>
                <a:cs typeface="Times New Roman"/>
              </a:rPr>
              <a:t>  </a:t>
            </a:r>
            <a:r>
              <a:rPr sz="2269" dirty="0"/>
              <a:t>el</a:t>
            </a:r>
            <a:r>
              <a:rPr sz="2269" spc="49" dirty="0">
                <a:latin typeface="Times New Roman"/>
                <a:cs typeface="Times New Roman"/>
              </a:rPr>
              <a:t>  </a:t>
            </a:r>
            <a:r>
              <a:rPr sz="2269" dirty="0"/>
              <a:t>mismo</a:t>
            </a:r>
            <a:r>
              <a:rPr sz="2269" spc="53" dirty="0">
                <a:latin typeface="Times New Roman"/>
                <a:cs typeface="Times New Roman"/>
              </a:rPr>
              <a:t>  </a:t>
            </a:r>
            <a:r>
              <a:rPr sz="2269" spc="-8" dirty="0"/>
              <a:t>resultado</a:t>
            </a:r>
            <a:r>
              <a:rPr sz="2269" spc="-8" dirty="0">
                <a:latin typeface="Times New Roman"/>
                <a:cs typeface="Times New Roman"/>
              </a:rPr>
              <a:t> </a:t>
            </a:r>
            <a:r>
              <a:rPr sz="2269" dirty="0"/>
              <a:t>cada</a:t>
            </a:r>
            <a:r>
              <a:rPr sz="2269" spc="-102" dirty="0">
                <a:latin typeface="Times New Roman"/>
                <a:cs typeface="Times New Roman"/>
              </a:rPr>
              <a:t> </a:t>
            </a:r>
            <a:r>
              <a:rPr sz="2269" spc="-15" dirty="0"/>
              <a:t>vez.</a:t>
            </a:r>
            <a:endParaRPr sz="2269" dirty="0">
              <a:latin typeface="Times New Roman"/>
              <a:cs typeface="Times New Roman"/>
            </a:endParaRPr>
          </a:p>
          <a:p>
            <a:pPr marL="268460" marR="4322" indent="-259335" algn="just">
              <a:lnSpc>
                <a:spcPts val="2450"/>
              </a:lnSpc>
              <a:spcBef>
                <a:spcPts val="545"/>
              </a:spcBef>
              <a:buFont typeface="Arial"/>
              <a:buChar char="•"/>
              <a:tabLst>
                <a:tab pos="268940" algn="l"/>
              </a:tabLst>
            </a:pPr>
            <a:r>
              <a:rPr sz="2269" dirty="0"/>
              <a:t>Un</a:t>
            </a:r>
            <a:r>
              <a:rPr sz="2269" spc="95" dirty="0">
                <a:latin typeface="Times New Roman"/>
                <a:cs typeface="Times New Roman"/>
              </a:rPr>
              <a:t>  </a:t>
            </a:r>
            <a:r>
              <a:rPr sz="2269" dirty="0"/>
              <a:t>algoritmo</a:t>
            </a:r>
            <a:r>
              <a:rPr sz="2269" spc="98" dirty="0">
                <a:latin typeface="Times New Roman"/>
                <a:cs typeface="Times New Roman"/>
              </a:rPr>
              <a:t>  </a:t>
            </a:r>
            <a:r>
              <a:rPr sz="2269" dirty="0"/>
              <a:t>debe</a:t>
            </a:r>
            <a:r>
              <a:rPr sz="2269" spc="95" dirty="0">
                <a:latin typeface="Times New Roman"/>
                <a:cs typeface="Times New Roman"/>
              </a:rPr>
              <a:t>  </a:t>
            </a:r>
            <a:r>
              <a:rPr sz="2269" dirty="0"/>
              <a:t>ser</a:t>
            </a:r>
            <a:r>
              <a:rPr sz="2269" spc="95" dirty="0">
                <a:latin typeface="Times New Roman"/>
                <a:cs typeface="Times New Roman"/>
              </a:rPr>
              <a:t>  </a:t>
            </a:r>
            <a:r>
              <a:rPr sz="2269" i="1" dirty="0">
                <a:solidFill>
                  <a:srgbClr val="FF0000"/>
                </a:solidFill>
              </a:rPr>
              <a:t>finito</a:t>
            </a:r>
            <a:r>
              <a:rPr sz="2269" dirty="0"/>
              <a:t>.</a:t>
            </a:r>
            <a:r>
              <a:rPr sz="2269" spc="95" dirty="0">
                <a:latin typeface="Times New Roman"/>
                <a:cs typeface="Times New Roman"/>
              </a:rPr>
              <a:t>  </a:t>
            </a:r>
            <a:r>
              <a:rPr sz="2269" dirty="0"/>
              <a:t>Si</a:t>
            </a:r>
            <a:r>
              <a:rPr sz="2269" spc="98" dirty="0">
                <a:latin typeface="Times New Roman"/>
                <a:cs typeface="Times New Roman"/>
              </a:rPr>
              <a:t>  </a:t>
            </a:r>
            <a:r>
              <a:rPr sz="2269" dirty="0"/>
              <a:t>se</a:t>
            </a:r>
            <a:r>
              <a:rPr sz="2269" spc="91" dirty="0">
                <a:latin typeface="Times New Roman"/>
                <a:cs typeface="Times New Roman"/>
              </a:rPr>
              <a:t>  </a:t>
            </a:r>
            <a:r>
              <a:rPr sz="2269" dirty="0"/>
              <a:t>sigue</a:t>
            </a:r>
            <a:r>
              <a:rPr sz="2269" spc="95" dirty="0">
                <a:latin typeface="Times New Roman"/>
                <a:cs typeface="Times New Roman"/>
              </a:rPr>
              <a:t>  </a:t>
            </a:r>
            <a:r>
              <a:rPr sz="2269" spc="-19" dirty="0"/>
              <a:t>un</a:t>
            </a:r>
            <a:r>
              <a:rPr sz="2269" spc="-19" dirty="0">
                <a:latin typeface="Times New Roman"/>
                <a:cs typeface="Times New Roman"/>
              </a:rPr>
              <a:t> </a:t>
            </a:r>
            <a:r>
              <a:rPr sz="2269" dirty="0"/>
              <a:t>algoritmo,</a:t>
            </a:r>
            <a:r>
              <a:rPr sz="2269" spc="189" dirty="0">
                <a:latin typeface="Times New Roman"/>
                <a:cs typeface="Times New Roman"/>
              </a:rPr>
              <a:t> </a:t>
            </a:r>
            <a:r>
              <a:rPr sz="2269" dirty="0"/>
              <a:t>se</a:t>
            </a:r>
            <a:r>
              <a:rPr sz="2269" spc="192" dirty="0">
                <a:latin typeface="Times New Roman"/>
                <a:cs typeface="Times New Roman"/>
              </a:rPr>
              <a:t> </a:t>
            </a:r>
            <a:r>
              <a:rPr sz="2269" dirty="0"/>
              <a:t>debe</a:t>
            </a:r>
            <a:r>
              <a:rPr sz="2269" spc="197" dirty="0">
                <a:latin typeface="Times New Roman"/>
                <a:cs typeface="Times New Roman"/>
              </a:rPr>
              <a:t> </a:t>
            </a:r>
            <a:r>
              <a:rPr sz="2269" dirty="0"/>
              <a:t>terminar</a:t>
            </a:r>
            <a:r>
              <a:rPr sz="2269" spc="212" dirty="0">
                <a:latin typeface="Times New Roman"/>
                <a:cs typeface="Times New Roman"/>
              </a:rPr>
              <a:t> </a:t>
            </a:r>
            <a:r>
              <a:rPr sz="2269" dirty="0"/>
              <a:t>en</a:t>
            </a:r>
            <a:r>
              <a:rPr sz="2269" spc="189" dirty="0">
                <a:latin typeface="Times New Roman"/>
                <a:cs typeface="Times New Roman"/>
              </a:rPr>
              <a:t> </a:t>
            </a:r>
            <a:r>
              <a:rPr sz="2269" dirty="0"/>
              <a:t>algún</a:t>
            </a:r>
            <a:r>
              <a:rPr sz="2269" spc="189" dirty="0">
                <a:latin typeface="Times New Roman"/>
                <a:cs typeface="Times New Roman"/>
              </a:rPr>
              <a:t> </a:t>
            </a:r>
            <a:r>
              <a:rPr sz="2269" spc="-8" dirty="0"/>
              <a:t>momento,</a:t>
            </a:r>
            <a:r>
              <a:rPr sz="2269" spc="-8" dirty="0">
                <a:latin typeface="Times New Roman"/>
                <a:cs typeface="Times New Roman"/>
              </a:rPr>
              <a:t> </a:t>
            </a:r>
            <a:r>
              <a:rPr sz="2269" dirty="0"/>
              <a:t>es</a:t>
            </a:r>
            <a:r>
              <a:rPr sz="2269" spc="-98" dirty="0">
                <a:latin typeface="Times New Roman"/>
                <a:cs typeface="Times New Roman"/>
              </a:rPr>
              <a:t> </a:t>
            </a:r>
            <a:r>
              <a:rPr sz="2269" spc="-26" dirty="0"/>
              <a:t>decir,</a:t>
            </a:r>
            <a:r>
              <a:rPr sz="2269" spc="-83" dirty="0">
                <a:latin typeface="Times New Roman"/>
                <a:cs typeface="Times New Roman"/>
              </a:rPr>
              <a:t> </a:t>
            </a:r>
            <a:r>
              <a:rPr sz="2269" dirty="0"/>
              <a:t>debe</a:t>
            </a:r>
            <a:r>
              <a:rPr sz="2269" spc="-95" dirty="0">
                <a:latin typeface="Times New Roman"/>
                <a:cs typeface="Times New Roman"/>
              </a:rPr>
              <a:t> </a:t>
            </a:r>
            <a:r>
              <a:rPr sz="2269" dirty="0"/>
              <a:t>tener</a:t>
            </a:r>
            <a:r>
              <a:rPr sz="2269" spc="-79" dirty="0">
                <a:latin typeface="Times New Roman"/>
                <a:cs typeface="Times New Roman"/>
              </a:rPr>
              <a:t> </a:t>
            </a:r>
            <a:r>
              <a:rPr sz="2269" dirty="0"/>
              <a:t>un</a:t>
            </a:r>
            <a:r>
              <a:rPr sz="2269" spc="-86" dirty="0">
                <a:latin typeface="Times New Roman"/>
                <a:cs typeface="Times New Roman"/>
              </a:rPr>
              <a:t> </a:t>
            </a:r>
            <a:r>
              <a:rPr sz="2269" dirty="0"/>
              <a:t>numero</a:t>
            </a:r>
            <a:r>
              <a:rPr sz="2269" spc="-83" dirty="0">
                <a:latin typeface="Times New Roman"/>
                <a:cs typeface="Times New Roman"/>
              </a:rPr>
              <a:t> </a:t>
            </a:r>
            <a:r>
              <a:rPr sz="2269" dirty="0"/>
              <a:t>finito</a:t>
            </a:r>
            <a:r>
              <a:rPr sz="2269" spc="-91" dirty="0">
                <a:latin typeface="Times New Roman"/>
                <a:cs typeface="Times New Roman"/>
              </a:rPr>
              <a:t> </a:t>
            </a:r>
            <a:r>
              <a:rPr sz="2269" dirty="0"/>
              <a:t>de</a:t>
            </a:r>
            <a:r>
              <a:rPr sz="2269" spc="-79" dirty="0">
                <a:latin typeface="Times New Roman"/>
                <a:cs typeface="Times New Roman"/>
              </a:rPr>
              <a:t> </a:t>
            </a:r>
            <a:r>
              <a:rPr sz="2269" spc="-8" dirty="0"/>
              <a:t>pasos.</a:t>
            </a:r>
            <a:endParaRPr sz="2269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6800" y="629532"/>
            <a:ext cx="5220397" cy="727801"/>
          </a:xfrm>
          <a:prstGeom prst="rect">
            <a:avLst/>
          </a:prstGeom>
        </p:spPr>
        <p:txBody>
          <a:bodyPr vert="horz" wrap="square" lIns="0" tIns="213616" rIns="0" bIns="0" rtlCol="0">
            <a:spAutoFit/>
          </a:bodyPr>
          <a:lstStyle/>
          <a:p>
            <a:pPr marL="1098333">
              <a:spcBef>
                <a:spcPts val="76"/>
              </a:spcBef>
            </a:pPr>
            <a:r>
              <a:rPr dirty="0"/>
              <a:t>Partes</a:t>
            </a:r>
            <a:r>
              <a:rPr spc="-129" dirty="0">
                <a:latin typeface="Times New Roman"/>
                <a:cs typeface="Times New Roman"/>
              </a:rPr>
              <a:t> </a:t>
            </a:r>
            <a:r>
              <a:rPr dirty="0"/>
              <a:t>de</a:t>
            </a:r>
            <a:r>
              <a:rPr spc="-113" dirty="0">
                <a:latin typeface="Times New Roman"/>
                <a:cs typeface="Times New Roman"/>
              </a:rPr>
              <a:t> </a:t>
            </a:r>
            <a:r>
              <a:rPr dirty="0"/>
              <a:t>un</a:t>
            </a:r>
            <a:r>
              <a:rPr spc="-121" dirty="0">
                <a:latin typeface="Times New Roman"/>
                <a:cs typeface="Times New Roman"/>
              </a:rPr>
              <a:t> </a:t>
            </a:r>
            <a:r>
              <a:rPr spc="-8" dirty="0"/>
              <a:t>algoritmo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7277" y="1790700"/>
            <a:ext cx="6105445" cy="2873174"/>
          </a:xfrm>
          <a:prstGeom prst="rect">
            <a:avLst/>
          </a:prstGeom>
        </p:spPr>
        <p:txBody>
          <a:bodyPr vert="horz" wrap="square" lIns="0" tIns="51387" rIns="0" bIns="0" rtlCol="0">
            <a:spAutoFit/>
          </a:bodyPr>
          <a:lstStyle/>
          <a:p>
            <a:pPr marL="268460" marR="3842" indent="-259335" algn="just">
              <a:lnSpc>
                <a:spcPts val="2617"/>
              </a:lnSpc>
              <a:spcBef>
                <a:spcPts val="405"/>
              </a:spcBef>
              <a:buFont typeface="Arial"/>
              <a:buChar char="•"/>
              <a:tabLst>
                <a:tab pos="268940" algn="l"/>
              </a:tabLst>
            </a:pPr>
            <a:r>
              <a:rPr sz="2420" dirty="0">
                <a:solidFill>
                  <a:srgbClr val="984706"/>
                </a:solidFill>
                <a:latin typeface="Calibri"/>
                <a:cs typeface="Calibri"/>
              </a:rPr>
              <a:t>Entrada</a:t>
            </a:r>
            <a:r>
              <a:rPr sz="2420" dirty="0">
                <a:latin typeface="Calibri"/>
                <a:cs typeface="Calibri"/>
              </a:rPr>
              <a:t>:</a:t>
            </a:r>
            <a:r>
              <a:rPr sz="2420" spc="64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Se</a:t>
            </a:r>
            <a:r>
              <a:rPr sz="2420" spc="72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suministran</a:t>
            </a:r>
            <a:r>
              <a:rPr sz="2420" spc="76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al</a:t>
            </a:r>
            <a:r>
              <a:rPr sz="2420" spc="83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algoritmo</a:t>
            </a:r>
            <a:r>
              <a:rPr sz="2420" spc="76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los</a:t>
            </a:r>
            <a:r>
              <a:rPr sz="2420" spc="68" dirty="0">
                <a:latin typeface="Times New Roman"/>
                <a:cs typeface="Times New Roman"/>
              </a:rPr>
              <a:t> </a:t>
            </a:r>
            <a:r>
              <a:rPr sz="2420" spc="-8" dirty="0">
                <a:latin typeface="Calibri"/>
                <a:cs typeface="Calibri"/>
              </a:rPr>
              <a:t>datos</a:t>
            </a:r>
            <a:r>
              <a:rPr sz="2420" spc="-8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a</a:t>
            </a:r>
            <a:r>
              <a:rPr sz="2420" spc="121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partir</a:t>
            </a:r>
            <a:r>
              <a:rPr sz="2420" spc="136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de</a:t>
            </a:r>
            <a:r>
              <a:rPr sz="2420" spc="129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los</a:t>
            </a:r>
            <a:r>
              <a:rPr sz="2420" spc="121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cuales</a:t>
            </a:r>
            <a:r>
              <a:rPr sz="2420" spc="125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se</a:t>
            </a:r>
            <a:r>
              <a:rPr sz="2420" spc="129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desean</a:t>
            </a:r>
            <a:r>
              <a:rPr sz="2420" spc="125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obtener</a:t>
            </a:r>
            <a:r>
              <a:rPr sz="2420" spc="129" dirty="0">
                <a:latin typeface="Times New Roman"/>
                <a:cs typeface="Times New Roman"/>
              </a:rPr>
              <a:t> </a:t>
            </a:r>
            <a:r>
              <a:rPr sz="2420" spc="-15" dirty="0">
                <a:latin typeface="Calibri"/>
                <a:cs typeface="Calibri"/>
              </a:rPr>
              <a:t>unos</a:t>
            </a:r>
            <a:r>
              <a:rPr sz="2420" spc="-15" dirty="0">
                <a:latin typeface="Times New Roman"/>
                <a:cs typeface="Times New Roman"/>
              </a:rPr>
              <a:t> </a:t>
            </a:r>
            <a:r>
              <a:rPr sz="2420" spc="-8" dirty="0">
                <a:latin typeface="Calibri"/>
                <a:cs typeface="Calibri"/>
              </a:rPr>
              <a:t>resultados.</a:t>
            </a:r>
            <a:endParaRPr sz="2420" dirty="0">
              <a:latin typeface="Calibri"/>
              <a:cs typeface="Calibri"/>
            </a:endParaRPr>
          </a:p>
          <a:p>
            <a:pPr marL="268460" marR="6243" indent="-259335" algn="just">
              <a:lnSpc>
                <a:spcPts val="2617"/>
              </a:lnSpc>
              <a:spcBef>
                <a:spcPts val="571"/>
              </a:spcBef>
              <a:buFont typeface="Arial"/>
              <a:buChar char="•"/>
              <a:tabLst>
                <a:tab pos="268940" algn="l"/>
              </a:tabLst>
            </a:pPr>
            <a:r>
              <a:rPr sz="2420" dirty="0">
                <a:solidFill>
                  <a:srgbClr val="984706"/>
                </a:solidFill>
                <a:latin typeface="Calibri"/>
                <a:cs typeface="Calibri"/>
              </a:rPr>
              <a:t>Proceso</a:t>
            </a:r>
            <a:r>
              <a:rPr sz="2420" dirty="0">
                <a:latin typeface="Calibri"/>
                <a:cs typeface="Calibri"/>
              </a:rPr>
              <a:t>:</a:t>
            </a:r>
            <a:r>
              <a:rPr sz="2420" spc="-98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Esos</a:t>
            </a:r>
            <a:r>
              <a:rPr sz="2420" spc="-91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datos</a:t>
            </a:r>
            <a:r>
              <a:rPr sz="2420" spc="-86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son</a:t>
            </a:r>
            <a:r>
              <a:rPr sz="2420" spc="-76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modificados</a:t>
            </a:r>
            <a:r>
              <a:rPr sz="2420" spc="-86" dirty="0">
                <a:latin typeface="Times New Roman"/>
                <a:cs typeface="Times New Roman"/>
              </a:rPr>
              <a:t> </a:t>
            </a:r>
            <a:r>
              <a:rPr sz="2420" spc="-8" dirty="0">
                <a:latin typeface="Calibri"/>
                <a:cs typeface="Calibri"/>
              </a:rPr>
              <a:t>mediante</a:t>
            </a:r>
            <a:r>
              <a:rPr sz="2420" spc="-8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las</a:t>
            </a:r>
            <a:r>
              <a:rPr sz="2420" spc="-91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instrucciones</a:t>
            </a:r>
            <a:r>
              <a:rPr sz="2420" spc="-72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que</a:t>
            </a:r>
            <a:r>
              <a:rPr sz="2420" spc="-72" dirty="0">
                <a:latin typeface="Times New Roman"/>
                <a:cs typeface="Times New Roman"/>
              </a:rPr>
              <a:t> </a:t>
            </a:r>
            <a:r>
              <a:rPr sz="2420" spc="-8" dirty="0">
                <a:latin typeface="Calibri"/>
                <a:cs typeface="Calibri"/>
              </a:rPr>
              <a:t>contiene.</a:t>
            </a:r>
            <a:endParaRPr sz="2420" dirty="0">
              <a:latin typeface="Calibri"/>
              <a:cs typeface="Calibri"/>
            </a:endParaRPr>
          </a:p>
          <a:p>
            <a:pPr marL="268460" marR="5283" indent="-259335" algn="just">
              <a:lnSpc>
                <a:spcPts val="2617"/>
              </a:lnSpc>
              <a:spcBef>
                <a:spcPts val="575"/>
              </a:spcBef>
              <a:buFont typeface="Arial"/>
              <a:buChar char="•"/>
              <a:tabLst>
                <a:tab pos="268940" algn="l"/>
              </a:tabLst>
            </a:pPr>
            <a:r>
              <a:rPr sz="2420" dirty="0">
                <a:solidFill>
                  <a:srgbClr val="984706"/>
                </a:solidFill>
                <a:latin typeface="Calibri"/>
                <a:cs typeface="Calibri"/>
              </a:rPr>
              <a:t>Salida</a:t>
            </a:r>
            <a:r>
              <a:rPr sz="2420" dirty="0">
                <a:latin typeface="Calibri"/>
                <a:cs typeface="Calibri"/>
              </a:rPr>
              <a:t>:</a:t>
            </a:r>
            <a:r>
              <a:rPr sz="2420" spc="378" dirty="0">
                <a:latin typeface="Times New Roman"/>
                <a:cs typeface="Times New Roman"/>
              </a:rPr>
              <a:t>  </a:t>
            </a:r>
            <a:r>
              <a:rPr sz="2420" dirty="0">
                <a:latin typeface="Calibri"/>
                <a:cs typeface="Calibri"/>
              </a:rPr>
              <a:t>Debe</a:t>
            </a:r>
            <a:r>
              <a:rPr sz="2420" spc="378" dirty="0">
                <a:latin typeface="Times New Roman"/>
                <a:cs typeface="Times New Roman"/>
              </a:rPr>
              <a:t>  </a:t>
            </a:r>
            <a:r>
              <a:rPr sz="2420" dirty="0">
                <a:latin typeface="Calibri"/>
                <a:cs typeface="Calibri"/>
              </a:rPr>
              <a:t>suministrar</a:t>
            </a:r>
            <a:r>
              <a:rPr sz="2420" spc="374" dirty="0">
                <a:latin typeface="Times New Roman"/>
                <a:cs typeface="Times New Roman"/>
              </a:rPr>
              <a:t>  </a:t>
            </a:r>
            <a:r>
              <a:rPr sz="2420" dirty="0">
                <a:latin typeface="Calibri"/>
                <a:cs typeface="Calibri"/>
              </a:rPr>
              <a:t>esa</a:t>
            </a:r>
            <a:r>
              <a:rPr sz="2420" spc="374" dirty="0">
                <a:latin typeface="Times New Roman"/>
                <a:cs typeface="Times New Roman"/>
              </a:rPr>
              <a:t>  </a:t>
            </a:r>
            <a:r>
              <a:rPr sz="2420" spc="-8" dirty="0">
                <a:latin typeface="Calibri"/>
                <a:cs typeface="Calibri"/>
              </a:rPr>
              <a:t>información</a:t>
            </a:r>
            <a:r>
              <a:rPr sz="2420" spc="-8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procesada</a:t>
            </a:r>
            <a:r>
              <a:rPr sz="2420" spc="325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al</a:t>
            </a:r>
            <a:r>
              <a:rPr sz="2420" spc="337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usuario</a:t>
            </a:r>
            <a:r>
              <a:rPr sz="2420" spc="333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o</a:t>
            </a:r>
            <a:r>
              <a:rPr sz="2420" spc="328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a</a:t>
            </a:r>
            <a:r>
              <a:rPr sz="2420" spc="340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otro</a:t>
            </a:r>
            <a:r>
              <a:rPr sz="2420" spc="328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programa</a:t>
            </a:r>
            <a:r>
              <a:rPr sz="2420" spc="328" dirty="0">
                <a:latin typeface="Times New Roman"/>
                <a:cs typeface="Times New Roman"/>
              </a:rPr>
              <a:t> </a:t>
            </a:r>
            <a:r>
              <a:rPr sz="2420" spc="-19" dirty="0">
                <a:latin typeface="Calibri"/>
                <a:cs typeface="Calibri"/>
              </a:rPr>
              <a:t>que</a:t>
            </a:r>
            <a:r>
              <a:rPr sz="2420" spc="-19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haga</a:t>
            </a:r>
            <a:r>
              <a:rPr sz="2420" spc="-76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uso</a:t>
            </a:r>
            <a:r>
              <a:rPr sz="2420" spc="-72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de</a:t>
            </a:r>
            <a:r>
              <a:rPr sz="2420" spc="-68" dirty="0">
                <a:latin typeface="Times New Roman"/>
                <a:cs typeface="Times New Roman"/>
              </a:rPr>
              <a:t> </a:t>
            </a:r>
            <a:r>
              <a:rPr sz="2420" spc="-15" dirty="0">
                <a:latin typeface="Calibri"/>
                <a:cs typeface="Calibri"/>
              </a:rPr>
              <a:t>ella.</a:t>
            </a:r>
            <a:endParaRPr sz="242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936" y="495300"/>
            <a:ext cx="5220397" cy="727801"/>
          </a:xfrm>
          <a:prstGeom prst="rect">
            <a:avLst/>
          </a:prstGeom>
        </p:spPr>
        <p:txBody>
          <a:bodyPr vert="horz" wrap="square" lIns="0" tIns="213616" rIns="0" bIns="0" rtlCol="0">
            <a:spAutoFit/>
          </a:bodyPr>
          <a:lstStyle/>
          <a:p>
            <a:pPr marL="1944534">
              <a:spcBef>
                <a:spcPts val="76"/>
              </a:spcBef>
            </a:pPr>
            <a:r>
              <a:rPr spc="-8" dirty="0"/>
              <a:t>Seudocódigo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7998" y="1866900"/>
            <a:ext cx="6104004" cy="2398045"/>
          </a:xfrm>
          <a:prstGeom prst="rect">
            <a:avLst/>
          </a:prstGeom>
        </p:spPr>
        <p:txBody>
          <a:bodyPr vert="horz" wrap="square" lIns="0" tIns="9605" rIns="0" bIns="0" rtlCol="0">
            <a:spAutoFit/>
          </a:bodyPr>
          <a:lstStyle/>
          <a:p>
            <a:pPr marL="268460" marR="5283" indent="-259335">
              <a:spcBef>
                <a:spcPts val="76"/>
              </a:spcBef>
              <a:buFont typeface="Arial"/>
              <a:buChar char="•"/>
              <a:tabLst>
                <a:tab pos="268460" algn="l"/>
                <a:tab pos="268940" algn="l"/>
              </a:tabLst>
            </a:pPr>
            <a:r>
              <a:rPr sz="2420" dirty="0">
                <a:latin typeface="Calibri"/>
                <a:cs typeface="Calibri"/>
              </a:rPr>
              <a:t>Es</a:t>
            </a:r>
            <a:r>
              <a:rPr sz="2420" spc="125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un</a:t>
            </a:r>
            <a:r>
              <a:rPr sz="2420" spc="147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lenguaje</a:t>
            </a:r>
            <a:r>
              <a:rPr sz="2420" spc="132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de</a:t>
            </a:r>
            <a:r>
              <a:rPr sz="2420" spc="132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especificación</a:t>
            </a:r>
            <a:r>
              <a:rPr sz="2420" spc="132" dirty="0">
                <a:latin typeface="Times New Roman"/>
                <a:cs typeface="Times New Roman"/>
              </a:rPr>
              <a:t> </a:t>
            </a:r>
            <a:r>
              <a:rPr sz="2420" spc="-8" dirty="0">
                <a:latin typeface="Calibri"/>
                <a:cs typeface="Calibri"/>
              </a:rPr>
              <a:t>(descripción)</a:t>
            </a:r>
            <a:r>
              <a:rPr sz="2420" spc="-8" dirty="0">
                <a:latin typeface="Times New Roman"/>
                <a:cs typeface="Times New Roman"/>
              </a:rPr>
              <a:t> </a:t>
            </a:r>
            <a:r>
              <a:rPr sz="2420" dirty="0">
                <a:latin typeface="Calibri"/>
                <a:cs typeface="Calibri"/>
              </a:rPr>
              <a:t>de</a:t>
            </a:r>
            <a:r>
              <a:rPr sz="2420" spc="-64" dirty="0">
                <a:latin typeface="Times New Roman"/>
                <a:cs typeface="Times New Roman"/>
              </a:rPr>
              <a:t> </a:t>
            </a:r>
            <a:r>
              <a:rPr sz="2420" spc="-8" dirty="0">
                <a:latin typeface="Calibri"/>
                <a:cs typeface="Calibri"/>
              </a:rPr>
              <a:t>algoritmos.</a:t>
            </a:r>
            <a:endParaRPr sz="2420" dirty="0">
              <a:latin typeface="Calibri"/>
              <a:cs typeface="Calibri"/>
            </a:endParaRPr>
          </a:p>
          <a:p>
            <a:pPr marL="268460" marR="5763" indent="-259335">
              <a:spcBef>
                <a:spcPts val="582"/>
              </a:spcBef>
              <a:buFont typeface="Arial"/>
              <a:buChar char="•"/>
              <a:tabLst>
                <a:tab pos="268460" algn="l"/>
                <a:tab pos="268940" algn="l"/>
                <a:tab pos="702125" algn="l"/>
                <a:tab pos="1992559" algn="l"/>
                <a:tab pos="2439192" algn="l"/>
                <a:tab pos="3350708" algn="l"/>
                <a:tab pos="3853530" algn="l"/>
                <a:tab pos="5215520" algn="l"/>
                <a:tab pos="5768769" algn="l"/>
              </a:tabLst>
            </a:pPr>
            <a:r>
              <a:rPr sz="2420" spc="-19" dirty="0">
                <a:latin typeface="Calibri"/>
                <a:cs typeface="Calibri"/>
              </a:rPr>
              <a:t>En</a:t>
            </a:r>
            <a:r>
              <a:rPr sz="2420" dirty="0">
                <a:latin typeface="Times New Roman"/>
                <a:cs typeface="Times New Roman"/>
              </a:rPr>
              <a:t>	</a:t>
            </a:r>
            <a:r>
              <a:rPr sz="2420" spc="-8" dirty="0">
                <a:latin typeface="Calibri"/>
                <a:cs typeface="Calibri"/>
              </a:rPr>
              <a:t>principio,</a:t>
            </a:r>
            <a:r>
              <a:rPr sz="2420" dirty="0">
                <a:latin typeface="Times New Roman"/>
                <a:cs typeface="Times New Roman"/>
              </a:rPr>
              <a:t>	</a:t>
            </a:r>
            <a:r>
              <a:rPr sz="2420" spc="-19" dirty="0">
                <a:latin typeface="Calibri"/>
                <a:cs typeface="Calibri"/>
              </a:rPr>
              <a:t>no</a:t>
            </a:r>
            <a:r>
              <a:rPr sz="2420" dirty="0">
                <a:latin typeface="Times New Roman"/>
                <a:cs typeface="Times New Roman"/>
              </a:rPr>
              <a:t>	</a:t>
            </a:r>
            <a:r>
              <a:rPr sz="2420" spc="-8" dirty="0">
                <a:latin typeface="Calibri"/>
                <a:cs typeface="Calibri"/>
              </a:rPr>
              <a:t>puede</a:t>
            </a:r>
            <a:r>
              <a:rPr sz="2420" dirty="0">
                <a:latin typeface="Times New Roman"/>
                <a:cs typeface="Times New Roman"/>
              </a:rPr>
              <a:t>	</a:t>
            </a:r>
            <a:r>
              <a:rPr sz="2420" spc="-19" dirty="0">
                <a:latin typeface="Calibri"/>
                <a:cs typeface="Calibri"/>
              </a:rPr>
              <a:t>ser</a:t>
            </a:r>
            <a:r>
              <a:rPr sz="2420" dirty="0">
                <a:latin typeface="Times New Roman"/>
                <a:cs typeface="Times New Roman"/>
              </a:rPr>
              <a:t>	</a:t>
            </a:r>
            <a:r>
              <a:rPr sz="2420" spc="-8" dirty="0">
                <a:latin typeface="Calibri"/>
                <a:cs typeface="Calibri"/>
              </a:rPr>
              <a:t>ejecutado</a:t>
            </a:r>
            <a:r>
              <a:rPr sz="2420" dirty="0">
                <a:latin typeface="Times New Roman"/>
                <a:cs typeface="Times New Roman"/>
              </a:rPr>
              <a:t>	</a:t>
            </a:r>
            <a:r>
              <a:rPr sz="2420" spc="-19" dirty="0">
                <a:latin typeface="Calibri"/>
                <a:cs typeface="Calibri"/>
              </a:rPr>
              <a:t>por</a:t>
            </a:r>
            <a:r>
              <a:rPr sz="2420" dirty="0">
                <a:latin typeface="Times New Roman"/>
                <a:cs typeface="Times New Roman"/>
              </a:rPr>
              <a:t>	</a:t>
            </a:r>
            <a:r>
              <a:rPr sz="2420" spc="-19" dirty="0">
                <a:latin typeface="Calibri"/>
                <a:cs typeface="Calibri"/>
              </a:rPr>
              <a:t>un</a:t>
            </a:r>
            <a:r>
              <a:rPr sz="2420" spc="-19" dirty="0">
                <a:latin typeface="Times New Roman"/>
                <a:cs typeface="Times New Roman"/>
              </a:rPr>
              <a:t> </a:t>
            </a:r>
            <a:r>
              <a:rPr sz="2420" spc="-8" dirty="0">
                <a:latin typeface="Calibri"/>
                <a:cs typeface="Calibri"/>
              </a:rPr>
              <a:t>computador.</a:t>
            </a:r>
            <a:endParaRPr sz="2420" dirty="0">
              <a:latin typeface="Calibri"/>
              <a:cs typeface="Calibri"/>
            </a:endParaRPr>
          </a:p>
          <a:p>
            <a:pPr marL="268460" marR="3842" indent="-259335">
              <a:spcBef>
                <a:spcPts val="582"/>
              </a:spcBef>
              <a:buFont typeface="Arial"/>
              <a:buChar char="•"/>
              <a:tabLst>
                <a:tab pos="268460" algn="l"/>
                <a:tab pos="268940" algn="l"/>
                <a:tab pos="693962" algn="l"/>
                <a:tab pos="1259697" algn="l"/>
                <a:tab pos="1974790" algn="l"/>
                <a:tab pos="2571741" algn="l"/>
                <a:tab pos="2916081" algn="l"/>
                <a:tab pos="3629733" algn="l"/>
                <a:tab pos="4065320" algn="l"/>
                <a:tab pos="5673199" algn="l"/>
              </a:tabLst>
            </a:pPr>
            <a:r>
              <a:rPr sz="2420" spc="-19" dirty="0">
                <a:latin typeface="Calibri"/>
                <a:cs typeface="Calibri"/>
              </a:rPr>
              <a:t>Su</a:t>
            </a:r>
            <a:r>
              <a:rPr sz="2420" dirty="0">
                <a:latin typeface="Times New Roman"/>
                <a:cs typeface="Times New Roman"/>
              </a:rPr>
              <a:t>	</a:t>
            </a:r>
            <a:r>
              <a:rPr sz="2420" spc="-19" dirty="0">
                <a:latin typeface="Calibri"/>
                <a:cs typeface="Calibri"/>
              </a:rPr>
              <a:t>uso</a:t>
            </a:r>
            <a:r>
              <a:rPr sz="2420" dirty="0">
                <a:latin typeface="Times New Roman"/>
                <a:cs typeface="Times New Roman"/>
              </a:rPr>
              <a:t>	</a:t>
            </a:r>
            <a:r>
              <a:rPr sz="2420" spc="-15" dirty="0">
                <a:latin typeface="Calibri"/>
                <a:cs typeface="Calibri"/>
              </a:rPr>
              <a:t>hace</a:t>
            </a:r>
            <a:r>
              <a:rPr sz="2420" dirty="0">
                <a:latin typeface="Times New Roman"/>
                <a:cs typeface="Times New Roman"/>
              </a:rPr>
              <a:t>	</a:t>
            </a:r>
            <a:r>
              <a:rPr sz="2420" spc="-19" dirty="0">
                <a:latin typeface="Calibri"/>
                <a:cs typeface="Calibri"/>
              </a:rPr>
              <a:t>que</a:t>
            </a:r>
            <a:r>
              <a:rPr sz="2420" dirty="0">
                <a:latin typeface="Times New Roman"/>
                <a:cs typeface="Times New Roman"/>
              </a:rPr>
              <a:t>	</a:t>
            </a:r>
            <a:r>
              <a:rPr sz="2420" spc="-19" dirty="0">
                <a:latin typeface="Calibri"/>
                <a:cs typeface="Calibri"/>
              </a:rPr>
              <a:t>el</a:t>
            </a:r>
            <a:r>
              <a:rPr sz="2420" dirty="0">
                <a:latin typeface="Times New Roman"/>
                <a:cs typeface="Times New Roman"/>
              </a:rPr>
              <a:t>	</a:t>
            </a:r>
            <a:r>
              <a:rPr sz="2420" spc="-15" dirty="0">
                <a:latin typeface="Calibri"/>
                <a:cs typeface="Calibri"/>
              </a:rPr>
              <a:t>paso</a:t>
            </a:r>
            <a:r>
              <a:rPr sz="2420" dirty="0">
                <a:latin typeface="Times New Roman"/>
                <a:cs typeface="Times New Roman"/>
              </a:rPr>
              <a:t>	</a:t>
            </a:r>
            <a:r>
              <a:rPr sz="2420" spc="-19" dirty="0">
                <a:latin typeface="Calibri"/>
                <a:cs typeface="Calibri"/>
              </a:rPr>
              <a:t>de</a:t>
            </a:r>
            <a:r>
              <a:rPr sz="2420" dirty="0">
                <a:latin typeface="Times New Roman"/>
                <a:cs typeface="Times New Roman"/>
              </a:rPr>
              <a:t>	</a:t>
            </a:r>
            <a:r>
              <a:rPr sz="2420" spc="-8" dirty="0">
                <a:latin typeface="Calibri"/>
                <a:cs typeface="Calibri"/>
              </a:rPr>
              <a:t>codificación</a:t>
            </a:r>
            <a:r>
              <a:rPr sz="2420" dirty="0">
                <a:latin typeface="Times New Roman"/>
                <a:cs typeface="Times New Roman"/>
              </a:rPr>
              <a:t>	</a:t>
            </a:r>
            <a:r>
              <a:rPr sz="2420" spc="-19" dirty="0">
                <a:latin typeface="Calibri"/>
                <a:cs typeface="Calibri"/>
              </a:rPr>
              <a:t>sea</a:t>
            </a:r>
            <a:r>
              <a:rPr sz="2420" spc="-19" dirty="0">
                <a:latin typeface="Times New Roman"/>
                <a:cs typeface="Times New Roman"/>
              </a:rPr>
              <a:t> </a:t>
            </a:r>
            <a:r>
              <a:rPr sz="2420" spc="-8" dirty="0">
                <a:latin typeface="Calibri"/>
                <a:cs typeface="Calibri"/>
              </a:rPr>
              <a:t>fácil.</a:t>
            </a:r>
            <a:endParaRPr sz="242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3493" y="309170"/>
            <a:ext cx="5220397" cy="727801"/>
          </a:xfrm>
          <a:prstGeom prst="rect">
            <a:avLst/>
          </a:prstGeom>
        </p:spPr>
        <p:txBody>
          <a:bodyPr vert="horz" wrap="square" lIns="0" tIns="213616" rIns="0" bIns="0" rtlCol="0">
            <a:spAutoFit/>
          </a:bodyPr>
          <a:lstStyle/>
          <a:p>
            <a:pPr marL="1477731">
              <a:spcBef>
                <a:spcPts val="76"/>
              </a:spcBef>
            </a:pPr>
            <a:r>
              <a:rPr spc="-8" dirty="0"/>
              <a:t>Palabra</a:t>
            </a:r>
            <a:r>
              <a:rPr spc="-163" dirty="0">
                <a:latin typeface="Times New Roman"/>
                <a:cs typeface="Times New Roman"/>
              </a:rPr>
              <a:t> </a:t>
            </a:r>
            <a:r>
              <a:rPr spc="-8" dirty="0"/>
              <a:t>Reservada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652946" y="1409700"/>
            <a:ext cx="6703653" cy="3384405"/>
          </a:xfrm>
          <a:prstGeom prst="rect">
            <a:avLst/>
          </a:prstGeom>
        </p:spPr>
        <p:txBody>
          <a:bodyPr vert="horz" wrap="square" lIns="0" tIns="66755" rIns="0" bIns="0" rtlCol="0">
            <a:spAutoFit/>
          </a:bodyPr>
          <a:lstStyle/>
          <a:p>
            <a:pPr marL="268460" marR="4322" algn="just">
              <a:lnSpc>
                <a:spcPct val="80000"/>
              </a:lnSpc>
              <a:spcBef>
                <a:spcPts val="526"/>
              </a:spcBef>
            </a:pPr>
            <a:r>
              <a:rPr sz="1891" dirty="0"/>
              <a:t>Es</a:t>
            </a:r>
            <a:r>
              <a:rPr sz="1891" spc="333" dirty="0">
                <a:latin typeface="Times New Roman"/>
                <a:cs typeface="Times New Roman"/>
              </a:rPr>
              <a:t> </a:t>
            </a:r>
            <a:r>
              <a:rPr sz="1891" dirty="0"/>
              <a:t>una</a:t>
            </a:r>
            <a:r>
              <a:rPr sz="1891" spc="337" dirty="0">
                <a:latin typeface="Times New Roman"/>
                <a:cs typeface="Times New Roman"/>
              </a:rPr>
              <a:t> </a:t>
            </a:r>
            <a:r>
              <a:rPr sz="1891" dirty="0"/>
              <a:t>secuencia</a:t>
            </a:r>
            <a:r>
              <a:rPr sz="1891" spc="340" dirty="0">
                <a:latin typeface="Times New Roman"/>
                <a:cs typeface="Times New Roman"/>
              </a:rPr>
              <a:t> </a:t>
            </a:r>
            <a:r>
              <a:rPr sz="1891" dirty="0"/>
              <a:t>de</a:t>
            </a:r>
            <a:r>
              <a:rPr sz="1891" spc="347" dirty="0">
                <a:latin typeface="Times New Roman"/>
                <a:cs typeface="Times New Roman"/>
              </a:rPr>
              <a:t> </a:t>
            </a:r>
            <a:r>
              <a:rPr sz="1891" dirty="0"/>
              <a:t>caracteres</a:t>
            </a:r>
            <a:r>
              <a:rPr sz="1891" spc="344" dirty="0">
                <a:latin typeface="Times New Roman"/>
                <a:cs typeface="Times New Roman"/>
              </a:rPr>
              <a:t> </a:t>
            </a:r>
            <a:r>
              <a:rPr sz="1891" dirty="0"/>
              <a:t>que</a:t>
            </a:r>
            <a:r>
              <a:rPr sz="1891" spc="340" dirty="0">
                <a:latin typeface="Times New Roman"/>
                <a:cs typeface="Times New Roman"/>
              </a:rPr>
              <a:t> </a:t>
            </a:r>
            <a:r>
              <a:rPr sz="1891" dirty="0"/>
              <a:t>tiene</a:t>
            </a:r>
            <a:r>
              <a:rPr sz="1891" spc="340" dirty="0">
                <a:latin typeface="Times New Roman"/>
                <a:cs typeface="Times New Roman"/>
              </a:rPr>
              <a:t> </a:t>
            </a:r>
            <a:r>
              <a:rPr sz="1891" dirty="0"/>
              <a:t>un</a:t>
            </a:r>
            <a:r>
              <a:rPr sz="1891" spc="337" dirty="0">
                <a:latin typeface="Times New Roman"/>
                <a:cs typeface="Times New Roman"/>
              </a:rPr>
              <a:t> </a:t>
            </a:r>
            <a:r>
              <a:rPr sz="1891" spc="-8" dirty="0"/>
              <a:t>significado</a:t>
            </a:r>
            <a:r>
              <a:rPr sz="1891" spc="-8" dirty="0">
                <a:latin typeface="Times New Roman"/>
                <a:cs typeface="Times New Roman"/>
              </a:rPr>
              <a:t> </a:t>
            </a:r>
            <a:r>
              <a:rPr sz="1891" dirty="0"/>
              <a:t>especial</a:t>
            </a:r>
            <a:r>
              <a:rPr sz="1891" spc="83" dirty="0">
                <a:latin typeface="Times New Roman"/>
                <a:cs typeface="Times New Roman"/>
              </a:rPr>
              <a:t> </a:t>
            </a:r>
            <a:r>
              <a:rPr sz="1891" dirty="0"/>
              <a:t>y</a:t>
            </a:r>
            <a:r>
              <a:rPr sz="1891" spc="86" dirty="0">
                <a:latin typeface="Times New Roman"/>
                <a:cs typeface="Times New Roman"/>
              </a:rPr>
              <a:t> </a:t>
            </a:r>
            <a:r>
              <a:rPr sz="1891" dirty="0"/>
              <a:t>preciso</a:t>
            </a:r>
            <a:r>
              <a:rPr sz="1891" spc="79" dirty="0">
                <a:latin typeface="Times New Roman"/>
                <a:cs typeface="Times New Roman"/>
              </a:rPr>
              <a:t> </a:t>
            </a:r>
            <a:r>
              <a:rPr sz="1891" dirty="0"/>
              <a:t>dentro</a:t>
            </a:r>
            <a:r>
              <a:rPr sz="1891" spc="79" dirty="0">
                <a:latin typeface="Times New Roman"/>
                <a:cs typeface="Times New Roman"/>
              </a:rPr>
              <a:t> </a:t>
            </a:r>
            <a:r>
              <a:rPr sz="1891" dirty="0"/>
              <a:t>de</a:t>
            </a:r>
            <a:r>
              <a:rPr sz="1891" spc="83" dirty="0">
                <a:latin typeface="Times New Roman"/>
                <a:cs typeface="Times New Roman"/>
              </a:rPr>
              <a:t> </a:t>
            </a:r>
            <a:r>
              <a:rPr sz="1891" dirty="0"/>
              <a:t>un</a:t>
            </a:r>
            <a:r>
              <a:rPr sz="1891" spc="72" dirty="0">
                <a:latin typeface="Times New Roman"/>
                <a:cs typeface="Times New Roman"/>
              </a:rPr>
              <a:t> </a:t>
            </a:r>
            <a:r>
              <a:rPr sz="1891" dirty="0"/>
              <a:t>lenguaje</a:t>
            </a:r>
            <a:r>
              <a:rPr sz="1891" spc="83" dirty="0">
                <a:latin typeface="Times New Roman"/>
                <a:cs typeface="Times New Roman"/>
              </a:rPr>
              <a:t> </a:t>
            </a:r>
            <a:r>
              <a:rPr sz="1891" dirty="0"/>
              <a:t>especificación</a:t>
            </a:r>
            <a:r>
              <a:rPr sz="1891" spc="83" dirty="0">
                <a:latin typeface="Times New Roman"/>
                <a:cs typeface="Times New Roman"/>
              </a:rPr>
              <a:t> </a:t>
            </a:r>
            <a:r>
              <a:rPr sz="1891" spc="-19" dirty="0"/>
              <a:t>de</a:t>
            </a:r>
            <a:r>
              <a:rPr sz="1891" spc="-19" dirty="0">
                <a:latin typeface="Times New Roman"/>
                <a:cs typeface="Times New Roman"/>
              </a:rPr>
              <a:t> </a:t>
            </a:r>
            <a:r>
              <a:rPr sz="1891" dirty="0"/>
              <a:t>algoritmos</a:t>
            </a:r>
            <a:r>
              <a:rPr sz="1891" spc="185" dirty="0">
                <a:latin typeface="Times New Roman"/>
                <a:cs typeface="Times New Roman"/>
              </a:rPr>
              <a:t> </a:t>
            </a:r>
            <a:r>
              <a:rPr sz="1891" dirty="0"/>
              <a:t>o</a:t>
            </a:r>
            <a:r>
              <a:rPr sz="1891" spc="185" dirty="0">
                <a:latin typeface="Times New Roman"/>
                <a:cs typeface="Times New Roman"/>
              </a:rPr>
              <a:t> </a:t>
            </a:r>
            <a:r>
              <a:rPr sz="1891" dirty="0"/>
              <a:t>un</a:t>
            </a:r>
            <a:r>
              <a:rPr sz="1891" spc="189" dirty="0">
                <a:latin typeface="Times New Roman"/>
                <a:cs typeface="Times New Roman"/>
              </a:rPr>
              <a:t> </a:t>
            </a:r>
            <a:r>
              <a:rPr sz="1891" dirty="0"/>
              <a:t>lenguaje</a:t>
            </a:r>
            <a:r>
              <a:rPr sz="1891" spc="189" dirty="0">
                <a:latin typeface="Times New Roman"/>
                <a:cs typeface="Times New Roman"/>
              </a:rPr>
              <a:t> </a:t>
            </a:r>
            <a:r>
              <a:rPr sz="1891" dirty="0"/>
              <a:t>de</a:t>
            </a:r>
            <a:r>
              <a:rPr sz="1891" spc="192" dirty="0">
                <a:latin typeface="Times New Roman"/>
                <a:cs typeface="Times New Roman"/>
              </a:rPr>
              <a:t> </a:t>
            </a:r>
            <a:r>
              <a:rPr sz="1891" dirty="0"/>
              <a:t>programación,</a:t>
            </a:r>
            <a:r>
              <a:rPr sz="1891" spc="200" dirty="0">
                <a:latin typeface="Times New Roman"/>
                <a:cs typeface="Times New Roman"/>
              </a:rPr>
              <a:t> </a:t>
            </a:r>
            <a:r>
              <a:rPr sz="1891" dirty="0"/>
              <a:t>por</a:t>
            </a:r>
            <a:r>
              <a:rPr sz="1891" spc="192" dirty="0">
                <a:latin typeface="Times New Roman"/>
                <a:cs typeface="Times New Roman"/>
              </a:rPr>
              <a:t> </a:t>
            </a:r>
            <a:r>
              <a:rPr sz="1891" dirty="0"/>
              <a:t>tanto,</a:t>
            </a:r>
            <a:r>
              <a:rPr sz="1891" spc="189" dirty="0">
                <a:latin typeface="Times New Roman"/>
                <a:cs typeface="Times New Roman"/>
              </a:rPr>
              <a:t> </a:t>
            </a:r>
            <a:r>
              <a:rPr sz="1891" spc="-19" dirty="0"/>
              <a:t>no</a:t>
            </a:r>
            <a:r>
              <a:rPr sz="1891" spc="-19" dirty="0">
                <a:latin typeface="Times New Roman"/>
                <a:cs typeface="Times New Roman"/>
              </a:rPr>
              <a:t> </a:t>
            </a:r>
            <a:r>
              <a:rPr sz="1891" dirty="0"/>
              <a:t>puede</a:t>
            </a:r>
            <a:r>
              <a:rPr sz="1891" spc="246" dirty="0">
                <a:latin typeface="Times New Roman"/>
                <a:cs typeface="Times New Roman"/>
              </a:rPr>
              <a:t>  </a:t>
            </a:r>
            <a:r>
              <a:rPr sz="1891" dirty="0"/>
              <a:t>ser</a:t>
            </a:r>
            <a:r>
              <a:rPr sz="1891" spc="250" dirty="0">
                <a:latin typeface="Times New Roman"/>
                <a:cs typeface="Times New Roman"/>
              </a:rPr>
              <a:t>  </a:t>
            </a:r>
            <a:r>
              <a:rPr sz="1891" dirty="0"/>
              <a:t>utilizada</a:t>
            </a:r>
            <a:r>
              <a:rPr sz="1891" spc="246" dirty="0">
                <a:latin typeface="Times New Roman"/>
                <a:cs typeface="Times New Roman"/>
              </a:rPr>
              <a:t>  </a:t>
            </a:r>
            <a:r>
              <a:rPr sz="1891" dirty="0"/>
              <a:t>como</a:t>
            </a:r>
            <a:r>
              <a:rPr sz="1891" spc="242" dirty="0">
                <a:latin typeface="Times New Roman"/>
                <a:cs typeface="Times New Roman"/>
              </a:rPr>
              <a:t>  </a:t>
            </a:r>
            <a:r>
              <a:rPr sz="1891" dirty="0"/>
              <a:t>nombre</a:t>
            </a:r>
            <a:r>
              <a:rPr sz="1891" spc="250" dirty="0">
                <a:latin typeface="Times New Roman"/>
                <a:cs typeface="Times New Roman"/>
              </a:rPr>
              <a:t>  </a:t>
            </a:r>
            <a:r>
              <a:rPr sz="1891" dirty="0"/>
              <a:t>de</a:t>
            </a:r>
            <a:r>
              <a:rPr sz="1891" spc="250" dirty="0">
                <a:latin typeface="Times New Roman"/>
                <a:cs typeface="Times New Roman"/>
              </a:rPr>
              <a:t>  </a:t>
            </a:r>
            <a:r>
              <a:rPr sz="1891" dirty="0"/>
              <a:t>una</a:t>
            </a:r>
            <a:r>
              <a:rPr sz="1891" spc="242" dirty="0">
                <a:latin typeface="Times New Roman"/>
                <a:cs typeface="Times New Roman"/>
              </a:rPr>
              <a:t>  </a:t>
            </a:r>
            <a:r>
              <a:rPr sz="1891" spc="-8" dirty="0"/>
              <a:t>variable,</a:t>
            </a:r>
            <a:r>
              <a:rPr sz="1891" spc="-8" dirty="0">
                <a:latin typeface="Times New Roman"/>
                <a:cs typeface="Times New Roman"/>
              </a:rPr>
              <a:t> </a:t>
            </a:r>
            <a:r>
              <a:rPr sz="1891" spc="-19" dirty="0"/>
              <a:t>constante</a:t>
            </a:r>
            <a:r>
              <a:rPr sz="1891" spc="-49" dirty="0">
                <a:latin typeface="Times New Roman"/>
                <a:cs typeface="Times New Roman"/>
              </a:rPr>
              <a:t> </a:t>
            </a:r>
            <a:r>
              <a:rPr sz="1891" dirty="0"/>
              <a:t>o</a:t>
            </a:r>
            <a:r>
              <a:rPr sz="1891" spc="-68" dirty="0">
                <a:latin typeface="Times New Roman"/>
                <a:cs typeface="Times New Roman"/>
              </a:rPr>
              <a:t> </a:t>
            </a:r>
            <a:r>
              <a:rPr sz="1891" spc="-8" dirty="0"/>
              <a:t>subalgoritmo.</a:t>
            </a:r>
            <a:endParaRPr sz="1891" dirty="0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</a:pPr>
            <a:endParaRPr sz="1853" dirty="0"/>
          </a:p>
          <a:p>
            <a:pPr marL="268460" algn="just"/>
            <a:r>
              <a:rPr sz="1891" spc="-15" dirty="0"/>
              <a:t>Palabras</a:t>
            </a:r>
            <a:r>
              <a:rPr sz="1891" spc="-91" dirty="0">
                <a:latin typeface="Times New Roman"/>
                <a:cs typeface="Times New Roman"/>
              </a:rPr>
              <a:t> </a:t>
            </a:r>
            <a:r>
              <a:rPr sz="1891" spc="-8" dirty="0"/>
              <a:t>reservadas</a:t>
            </a:r>
            <a:r>
              <a:rPr sz="1891" spc="-76" dirty="0">
                <a:latin typeface="Times New Roman"/>
                <a:cs typeface="Times New Roman"/>
              </a:rPr>
              <a:t> </a:t>
            </a:r>
            <a:r>
              <a:rPr sz="1891" dirty="0"/>
              <a:t>del</a:t>
            </a:r>
            <a:r>
              <a:rPr sz="1891" spc="-79" dirty="0">
                <a:latin typeface="Times New Roman"/>
                <a:cs typeface="Times New Roman"/>
              </a:rPr>
              <a:t> </a:t>
            </a:r>
            <a:r>
              <a:rPr sz="1891" spc="-8" dirty="0"/>
              <a:t>seudocódigo</a:t>
            </a:r>
            <a:r>
              <a:rPr sz="1891" spc="-79" dirty="0">
                <a:latin typeface="Times New Roman"/>
                <a:cs typeface="Times New Roman"/>
              </a:rPr>
              <a:t> </a:t>
            </a:r>
            <a:r>
              <a:rPr sz="1891" dirty="0"/>
              <a:t>que</a:t>
            </a:r>
            <a:r>
              <a:rPr sz="1891" spc="-72" dirty="0">
                <a:latin typeface="Times New Roman"/>
                <a:cs typeface="Times New Roman"/>
              </a:rPr>
              <a:t> </a:t>
            </a:r>
            <a:r>
              <a:rPr sz="1891" spc="-8" dirty="0"/>
              <a:t>utilizaremos:</a:t>
            </a:r>
            <a:endParaRPr sz="1891" dirty="0">
              <a:latin typeface="Times New Roman"/>
              <a:cs typeface="Times New Roman"/>
            </a:endParaRPr>
          </a:p>
          <a:p>
            <a:pPr marL="268460" marR="3842" indent="-259335" algn="just">
              <a:lnSpc>
                <a:spcPct val="80000"/>
              </a:lnSpc>
              <a:spcBef>
                <a:spcPts val="454"/>
              </a:spcBef>
              <a:buFont typeface="Arial"/>
              <a:buChar char="•"/>
              <a:tabLst>
                <a:tab pos="268940" algn="l"/>
              </a:tabLst>
            </a:pPr>
            <a:r>
              <a:rPr sz="1891" dirty="0">
                <a:solidFill>
                  <a:srgbClr val="0000FF"/>
                </a:solidFill>
              </a:rPr>
              <a:t>algoritmo</a:t>
            </a:r>
            <a:r>
              <a:rPr sz="1891" dirty="0"/>
              <a:t>,</a:t>
            </a:r>
            <a:r>
              <a:rPr sz="1891" spc="265" dirty="0">
                <a:latin typeface="Times New Roman"/>
                <a:cs typeface="Times New Roman"/>
              </a:rPr>
              <a:t>  </a:t>
            </a:r>
            <a:r>
              <a:rPr sz="1891" dirty="0">
                <a:solidFill>
                  <a:srgbClr val="0000FF"/>
                </a:solidFill>
              </a:rPr>
              <a:t>variables</a:t>
            </a:r>
            <a:r>
              <a:rPr sz="1891" dirty="0"/>
              <a:t>,</a:t>
            </a:r>
            <a:r>
              <a:rPr sz="1891" spc="268" dirty="0">
                <a:latin typeface="Times New Roman"/>
                <a:cs typeface="Times New Roman"/>
              </a:rPr>
              <a:t>  </a:t>
            </a:r>
            <a:r>
              <a:rPr sz="1891" dirty="0">
                <a:solidFill>
                  <a:srgbClr val="0000FF"/>
                </a:solidFill>
              </a:rPr>
              <a:t>constantes</a:t>
            </a:r>
            <a:r>
              <a:rPr sz="1891" dirty="0"/>
              <a:t>,</a:t>
            </a:r>
            <a:r>
              <a:rPr sz="1891" spc="268" dirty="0">
                <a:latin typeface="Times New Roman"/>
                <a:cs typeface="Times New Roman"/>
              </a:rPr>
              <a:t>  </a:t>
            </a:r>
            <a:r>
              <a:rPr sz="1891" dirty="0">
                <a:solidFill>
                  <a:srgbClr val="0000FF"/>
                </a:solidFill>
              </a:rPr>
              <a:t>entero</a:t>
            </a:r>
            <a:r>
              <a:rPr sz="1891" dirty="0"/>
              <a:t>,</a:t>
            </a:r>
            <a:r>
              <a:rPr sz="1891" spc="261" dirty="0">
                <a:latin typeface="Times New Roman"/>
                <a:cs typeface="Times New Roman"/>
              </a:rPr>
              <a:t>  </a:t>
            </a:r>
            <a:r>
              <a:rPr sz="1891" dirty="0">
                <a:solidFill>
                  <a:srgbClr val="0000FF"/>
                </a:solidFill>
              </a:rPr>
              <a:t>real</a:t>
            </a:r>
            <a:r>
              <a:rPr sz="1891" dirty="0"/>
              <a:t>,</a:t>
            </a:r>
            <a:r>
              <a:rPr sz="1891" spc="268" dirty="0">
                <a:latin typeface="Times New Roman"/>
                <a:cs typeface="Times New Roman"/>
              </a:rPr>
              <a:t>  </a:t>
            </a:r>
            <a:r>
              <a:rPr sz="1891" spc="-8" dirty="0">
                <a:solidFill>
                  <a:srgbClr val="0000FF"/>
                </a:solidFill>
              </a:rPr>
              <a:t>logico</a:t>
            </a:r>
            <a:r>
              <a:rPr sz="1891" spc="-8" dirty="0"/>
              <a:t>,</a:t>
            </a:r>
            <a:r>
              <a:rPr sz="1891" spc="-8" dirty="0">
                <a:latin typeface="Times New Roman"/>
                <a:cs typeface="Times New Roman"/>
              </a:rPr>
              <a:t> </a:t>
            </a:r>
            <a:r>
              <a:rPr sz="1891" dirty="0">
                <a:solidFill>
                  <a:srgbClr val="0000FF"/>
                </a:solidFill>
              </a:rPr>
              <a:t>caracter</a:t>
            </a:r>
            <a:r>
              <a:rPr sz="1891" dirty="0"/>
              <a:t>,</a:t>
            </a:r>
            <a:r>
              <a:rPr sz="1891" spc="91" dirty="0">
                <a:latin typeface="Times New Roman"/>
                <a:cs typeface="Times New Roman"/>
              </a:rPr>
              <a:t> </a:t>
            </a:r>
            <a:r>
              <a:rPr sz="1891" dirty="0">
                <a:solidFill>
                  <a:srgbClr val="0000FF"/>
                </a:solidFill>
              </a:rPr>
              <a:t>cadena</a:t>
            </a:r>
            <a:r>
              <a:rPr sz="1891" dirty="0"/>
              <a:t>,</a:t>
            </a:r>
            <a:r>
              <a:rPr sz="1891" spc="91" dirty="0">
                <a:latin typeface="Times New Roman"/>
                <a:cs typeface="Times New Roman"/>
              </a:rPr>
              <a:t> </a:t>
            </a:r>
            <a:r>
              <a:rPr sz="1891" dirty="0">
                <a:solidFill>
                  <a:srgbClr val="0000FF"/>
                </a:solidFill>
              </a:rPr>
              <a:t>verdadero</a:t>
            </a:r>
            <a:r>
              <a:rPr sz="1891" dirty="0"/>
              <a:t>,</a:t>
            </a:r>
            <a:r>
              <a:rPr sz="1891" spc="91" dirty="0">
                <a:latin typeface="Times New Roman"/>
                <a:cs typeface="Times New Roman"/>
              </a:rPr>
              <a:t> </a:t>
            </a:r>
            <a:r>
              <a:rPr sz="1891" dirty="0">
                <a:solidFill>
                  <a:srgbClr val="0000FF"/>
                </a:solidFill>
              </a:rPr>
              <a:t>falso</a:t>
            </a:r>
            <a:r>
              <a:rPr sz="1891" dirty="0"/>
              <a:t>,</a:t>
            </a:r>
            <a:r>
              <a:rPr sz="1891" spc="91" dirty="0">
                <a:latin typeface="Times New Roman"/>
                <a:cs typeface="Times New Roman"/>
              </a:rPr>
              <a:t> </a:t>
            </a:r>
            <a:r>
              <a:rPr sz="1891" spc="-8" dirty="0">
                <a:solidFill>
                  <a:srgbClr val="0000FF"/>
                </a:solidFill>
              </a:rPr>
              <a:t>inicio</a:t>
            </a:r>
            <a:r>
              <a:rPr sz="1891" spc="-8" dirty="0"/>
              <a:t>-</a:t>
            </a:r>
            <a:r>
              <a:rPr sz="1891" dirty="0">
                <a:solidFill>
                  <a:srgbClr val="0000FF"/>
                </a:solidFill>
              </a:rPr>
              <a:t>fin</a:t>
            </a:r>
            <a:r>
              <a:rPr sz="1891" dirty="0"/>
              <a:t>,</a:t>
            </a:r>
            <a:r>
              <a:rPr sz="1891" spc="91" dirty="0">
                <a:latin typeface="Times New Roman"/>
                <a:cs typeface="Times New Roman"/>
              </a:rPr>
              <a:t> </a:t>
            </a:r>
            <a:r>
              <a:rPr sz="1891" dirty="0">
                <a:solidFill>
                  <a:srgbClr val="0000FF"/>
                </a:solidFill>
              </a:rPr>
              <a:t>muestre</a:t>
            </a:r>
            <a:r>
              <a:rPr sz="1891" dirty="0"/>
              <a:t>,</a:t>
            </a:r>
            <a:r>
              <a:rPr sz="1891" spc="91" dirty="0">
                <a:latin typeface="Times New Roman"/>
                <a:cs typeface="Times New Roman"/>
              </a:rPr>
              <a:t> </a:t>
            </a:r>
            <a:r>
              <a:rPr sz="1891" spc="-15" dirty="0">
                <a:solidFill>
                  <a:srgbClr val="0000FF"/>
                </a:solidFill>
              </a:rPr>
              <a:t>lea</a:t>
            </a:r>
            <a:r>
              <a:rPr sz="1891" spc="-15" dirty="0"/>
              <a:t>,</a:t>
            </a:r>
            <a:r>
              <a:rPr sz="1891" spc="-15" dirty="0">
                <a:latin typeface="Times New Roman"/>
                <a:cs typeface="Times New Roman"/>
              </a:rPr>
              <a:t> </a:t>
            </a:r>
            <a:r>
              <a:rPr lang="es-CO" sz="1891" spc="-8" dirty="0">
                <a:solidFill>
                  <a:srgbClr val="0000FF"/>
                </a:solidFill>
              </a:rPr>
              <a:t>si</a:t>
            </a:r>
            <a:r>
              <a:rPr lang="es-CO" sz="1891" spc="-8" dirty="0"/>
              <a:t>-</a:t>
            </a:r>
            <a:r>
              <a:rPr lang="es-CO" sz="1891" spc="-19" dirty="0">
                <a:solidFill>
                  <a:srgbClr val="0000FF"/>
                </a:solidFill>
              </a:rPr>
              <a:t>entonces</a:t>
            </a:r>
            <a:r>
              <a:rPr lang="es-CO" sz="1891" spc="-19" dirty="0"/>
              <a:t>-</a:t>
            </a:r>
            <a:r>
              <a:rPr lang="es-CO" sz="1891" spc="-15" dirty="0">
                <a:solidFill>
                  <a:srgbClr val="0000FF"/>
                </a:solidFill>
              </a:rPr>
              <a:t>si_no</a:t>
            </a:r>
            <a:r>
              <a:rPr lang="es-CO" sz="1891" spc="-15" dirty="0"/>
              <a:t>-</a:t>
            </a:r>
            <a:r>
              <a:rPr lang="es-CO" sz="1891" dirty="0">
                <a:solidFill>
                  <a:srgbClr val="0000FF"/>
                </a:solidFill>
              </a:rPr>
              <a:t>fin_si</a:t>
            </a:r>
            <a:r>
              <a:rPr sz="1891" dirty="0"/>
              <a:t>,</a:t>
            </a:r>
            <a:r>
              <a:rPr lang="es-CO" sz="1891" spc="287" dirty="0">
                <a:latin typeface="Times New Roman"/>
                <a:cs typeface="Times New Roman"/>
              </a:rPr>
              <a:t> </a:t>
            </a:r>
            <a:r>
              <a:rPr sz="1891" spc="-15" dirty="0">
                <a:solidFill>
                  <a:srgbClr val="0000FF"/>
                </a:solidFill>
              </a:rPr>
              <a:t>segun</a:t>
            </a:r>
            <a:r>
              <a:rPr sz="1891" spc="-15" dirty="0"/>
              <a:t>-</a:t>
            </a:r>
            <a:r>
              <a:rPr sz="1891" spc="-8" dirty="0">
                <a:solidFill>
                  <a:srgbClr val="0000FF"/>
                </a:solidFill>
              </a:rPr>
              <a:t>hacer</a:t>
            </a:r>
            <a:r>
              <a:rPr sz="1891" spc="-8" dirty="0"/>
              <a:t>-</a:t>
            </a:r>
            <a:r>
              <a:rPr sz="1891" spc="-19" dirty="0">
                <a:solidFill>
                  <a:srgbClr val="0000FF"/>
                </a:solidFill>
              </a:rPr>
              <a:t>caso</a:t>
            </a:r>
            <a:r>
              <a:rPr sz="1891" spc="-19" dirty="0"/>
              <a:t>-</a:t>
            </a:r>
            <a:r>
              <a:rPr sz="1891" spc="-8" dirty="0">
                <a:solidFill>
                  <a:srgbClr val="0000FF"/>
                </a:solidFill>
              </a:rPr>
              <a:t>en_otro_caso</a:t>
            </a:r>
            <a:r>
              <a:rPr lang="es-CO" sz="1891" spc="-8" dirty="0"/>
              <a:t>-</a:t>
            </a:r>
            <a:r>
              <a:rPr lang="es-CO" sz="1891" spc="-8" dirty="0">
                <a:latin typeface="Times New Roman"/>
                <a:cs typeface="Times New Roman"/>
              </a:rPr>
              <a:t> </a:t>
            </a:r>
            <a:r>
              <a:rPr lang="es-CO" sz="1891" spc="-8" dirty="0" err="1">
                <a:solidFill>
                  <a:srgbClr val="0000FF"/>
                </a:solidFill>
              </a:rPr>
              <a:t>fin_segun</a:t>
            </a:r>
            <a:r>
              <a:rPr sz="1891" spc="-8" dirty="0"/>
              <a:t>,</a:t>
            </a:r>
            <a:r>
              <a:rPr sz="1891" spc="-11" dirty="0">
                <a:latin typeface="Times New Roman"/>
                <a:cs typeface="Times New Roman"/>
              </a:rPr>
              <a:t> </a:t>
            </a:r>
            <a:r>
              <a:rPr sz="1891" spc="-19" dirty="0">
                <a:solidFill>
                  <a:srgbClr val="0000FF"/>
                </a:solidFill>
              </a:rPr>
              <a:t>mientras</a:t>
            </a:r>
            <a:r>
              <a:rPr sz="1891" spc="-19" dirty="0"/>
              <a:t>-</a:t>
            </a:r>
            <a:r>
              <a:rPr sz="1891" spc="-8" dirty="0">
                <a:solidFill>
                  <a:srgbClr val="0000FF"/>
                </a:solidFill>
              </a:rPr>
              <a:t>fin_mientras</a:t>
            </a:r>
            <a:r>
              <a:rPr sz="1891" spc="-8" dirty="0"/>
              <a:t>,</a:t>
            </a:r>
            <a:r>
              <a:rPr sz="1891" spc="-11" dirty="0">
                <a:latin typeface="Times New Roman"/>
                <a:cs typeface="Times New Roman"/>
              </a:rPr>
              <a:t> </a:t>
            </a:r>
            <a:r>
              <a:rPr sz="1891" spc="-23" dirty="0">
                <a:solidFill>
                  <a:srgbClr val="0000FF"/>
                </a:solidFill>
              </a:rPr>
              <a:t>para</a:t>
            </a:r>
            <a:r>
              <a:rPr sz="1891" spc="-23" dirty="0"/>
              <a:t>-</a:t>
            </a:r>
            <a:r>
              <a:rPr sz="1891" spc="-23" dirty="0">
                <a:solidFill>
                  <a:srgbClr val="0000FF"/>
                </a:solidFill>
              </a:rPr>
              <a:t>hasta</a:t>
            </a:r>
            <a:r>
              <a:rPr sz="1891" spc="-23" dirty="0"/>
              <a:t>-</a:t>
            </a:r>
            <a:r>
              <a:rPr sz="1891" spc="-15" dirty="0">
                <a:solidFill>
                  <a:srgbClr val="0000FF"/>
                </a:solidFill>
              </a:rPr>
              <a:t>paso</a:t>
            </a:r>
            <a:r>
              <a:rPr sz="1891" spc="-15" dirty="0"/>
              <a:t>-</a:t>
            </a:r>
            <a:r>
              <a:rPr sz="1891" spc="-8" dirty="0">
                <a:solidFill>
                  <a:srgbClr val="0000FF"/>
                </a:solidFill>
              </a:rPr>
              <a:t>fin_para</a:t>
            </a:r>
            <a:endParaRPr sz="1891" dirty="0">
              <a:latin typeface="Times New Roman"/>
              <a:cs typeface="Times New Roman"/>
            </a:endParaRPr>
          </a:p>
          <a:p>
            <a:pPr marL="268940" indent="-259335" algn="just">
              <a:buFont typeface="Arial"/>
              <a:buChar char="•"/>
              <a:tabLst>
                <a:tab pos="268940" algn="l"/>
              </a:tabLst>
            </a:pPr>
            <a:r>
              <a:rPr sz="1891" spc="-15" dirty="0">
                <a:solidFill>
                  <a:srgbClr val="0000FF"/>
                </a:solidFill>
              </a:rPr>
              <a:t>funcion</a:t>
            </a:r>
            <a:r>
              <a:rPr sz="1891" spc="-15" dirty="0"/>
              <a:t>-</a:t>
            </a:r>
            <a:r>
              <a:rPr sz="1891" spc="-8" dirty="0">
                <a:solidFill>
                  <a:srgbClr val="0000FF"/>
                </a:solidFill>
              </a:rPr>
              <a:t>fin_funcion</a:t>
            </a:r>
            <a:r>
              <a:rPr sz="1891" spc="-8" dirty="0"/>
              <a:t>,</a:t>
            </a:r>
            <a:r>
              <a:rPr sz="1891" dirty="0">
                <a:latin typeface="Times New Roman"/>
                <a:cs typeface="Times New Roman"/>
              </a:rPr>
              <a:t> </a:t>
            </a:r>
            <a:r>
              <a:rPr sz="1891" spc="-8" dirty="0">
                <a:solidFill>
                  <a:srgbClr val="0000FF"/>
                </a:solidFill>
              </a:rPr>
              <a:t>devolver</a:t>
            </a:r>
            <a:endParaRPr sz="1891" dirty="0">
              <a:latin typeface="Times New Roman"/>
              <a:cs typeface="Times New Roman"/>
            </a:endParaRPr>
          </a:p>
          <a:p>
            <a:pPr marL="268940" indent="-259335" algn="just">
              <a:buFont typeface="Arial"/>
              <a:buChar char="•"/>
              <a:tabLst>
                <a:tab pos="268940" algn="l"/>
              </a:tabLst>
            </a:pPr>
            <a:r>
              <a:rPr sz="1891" spc="-19" dirty="0">
                <a:solidFill>
                  <a:srgbClr val="0000FF"/>
                </a:solidFill>
              </a:rPr>
              <a:t>procedimiento</a:t>
            </a:r>
            <a:r>
              <a:rPr sz="1891" spc="-19" dirty="0"/>
              <a:t>-</a:t>
            </a:r>
            <a:r>
              <a:rPr sz="1891" spc="-15" dirty="0">
                <a:solidFill>
                  <a:srgbClr val="0000FF"/>
                </a:solidFill>
              </a:rPr>
              <a:t>fin_procedimiento</a:t>
            </a:r>
            <a:r>
              <a:rPr sz="1891" spc="-15" dirty="0"/>
              <a:t>,</a:t>
            </a:r>
            <a:r>
              <a:rPr sz="1891" spc="15" dirty="0">
                <a:latin typeface="Times New Roman"/>
                <a:cs typeface="Times New Roman"/>
              </a:rPr>
              <a:t> </a:t>
            </a:r>
            <a:r>
              <a:rPr sz="1891" dirty="0">
                <a:solidFill>
                  <a:srgbClr val="0000FF"/>
                </a:solidFill>
              </a:rPr>
              <a:t>E</a:t>
            </a:r>
            <a:r>
              <a:rPr sz="1891" dirty="0"/>
              <a:t>,</a:t>
            </a:r>
            <a:r>
              <a:rPr sz="1891" dirty="0">
                <a:latin typeface="Times New Roman"/>
                <a:cs typeface="Times New Roman"/>
              </a:rPr>
              <a:t> </a:t>
            </a:r>
            <a:r>
              <a:rPr sz="1891" spc="-38" dirty="0">
                <a:solidFill>
                  <a:srgbClr val="0000FF"/>
                </a:solidFill>
              </a:rPr>
              <a:t>S</a:t>
            </a:r>
            <a:endParaRPr sz="189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3493" y="309170"/>
            <a:ext cx="5220397" cy="727801"/>
          </a:xfrm>
          <a:prstGeom prst="rect">
            <a:avLst/>
          </a:prstGeom>
        </p:spPr>
        <p:txBody>
          <a:bodyPr vert="horz" wrap="square" lIns="0" tIns="213616" rIns="0" bIns="0" rtlCol="0">
            <a:spAutoFit/>
          </a:bodyPr>
          <a:lstStyle/>
          <a:p>
            <a:pPr marL="1814386">
              <a:spcBef>
                <a:spcPts val="76"/>
              </a:spcBef>
            </a:pPr>
            <a:r>
              <a:rPr spc="-8" dirty="0"/>
              <a:t>Subalgoritmos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7048" y="1426541"/>
            <a:ext cx="6105925" cy="3227095"/>
          </a:xfrm>
          <a:prstGeom prst="rect">
            <a:avLst/>
          </a:prstGeom>
        </p:spPr>
        <p:txBody>
          <a:bodyPr vert="horz" wrap="square" lIns="0" tIns="71558" rIns="0" bIns="0" rtlCol="0">
            <a:spAutoFit/>
          </a:bodyPr>
          <a:lstStyle/>
          <a:p>
            <a:pPr marL="268460" marR="4322" algn="just">
              <a:lnSpc>
                <a:spcPct val="80000"/>
              </a:lnSpc>
              <a:spcBef>
                <a:spcPts val="563"/>
              </a:spcBef>
            </a:pPr>
            <a:r>
              <a:rPr sz="2042" dirty="0">
                <a:latin typeface="Calibri"/>
                <a:cs typeface="Calibri"/>
              </a:rPr>
              <a:t>Conjunto</a:t>
            </a:r>
            <a:r>
              <a:rPr sz="2042" dirty="0">
                <a:latin typeface="Times New Roman"/>
                <a:cs typeface="Times New Roman"/>
              </a:rPr>
              <a:t> </a:t>
            </a:r>
            <a:r>
              <a:rPr sz="2042" dirty="0">
                <a:latin typeface="Calibri"/>
                <a:cs typeface="Calibri"/>
              </a:rPr>
              <a:t>de</a:t>
            </a:r>
            <a:r>
              <a:rPr sz="2042" spc="8" dirty="0">
                <a:latin typeface="Times New Roman"/>
                <a:cs typeface="Times New Roman"/>
              </a:rPr>
              <a:t> </a:t>
            </a:r>
            <a:r>
              <a:rPr sz="2042" dirty="0">
                <a:latin typeface="Calibri"/>
                <a:cs typeface="Calibri"/>
              </a:rPr>
              <a:t>declaraciones</a:t>
            </a:r>
            <a:r>
              <a:rPr sz="2042" spc="8" dirty="0">
                <a:latin typeface="Times New Roman"/>
                <a:cs typeface="Times New Roman"/>
              </a:rPr>
              <a:t> </a:t>
            </a:r>
            <a:r>
              <a:rPr sz="2042" dirty="0">
                <a:latin typeface="Calibri"/>
                <a:cs typeface="Calibri"/>
              </a:rPr>
              <a:t>e</a:t>
            </a:r>
            <a:r>
              <a:rPr sz="2042" spc="8" dirty="0">
                <a:latin typeface="Times New Roman"/>
                <a:cs typeface="Times New Roman"/>
              </a:rPr>
              <a:t> </a:t>
            </a:r>
            <a:r>
              <a:rPr sz="2042" dirty="0">
                <a:latin typeface="Calibri"/>
                <a:cs typeface="Calibri"/>
              </a:rPr>
              <a:t>instrucciones</a:t>
            </a:r>
            <a:r>
              <a:rPr sz="2042" dirty="0">
                <a:latin typeface="Times New Roman"/>
                <a:cs typeface="Times New Roman"/>
              </a:rPr>
              <a:t> </a:t>
            </a:r>
            <a:r>
              <a:rPr sz="2042" dirty="0">
                <a:latin typeface="Calibri"/>
                <a:cs typeface="Calibri"/>
              </a:rPr>
              <a:t>que</a:t>
            </a:r>
            <a:r>
              <a:rPr sz="2042" spc="8" dirty="0">
                <a:latin typeface="Times New Roman"/>
                <a:cs typeface="Times New Roman"/>
              </a:rPr>
              <a:t> </a:t>
            </a:r>
            <a:r>
              <a:rPr sz="2042" dirty="0">
                <a:latin typeface="Calibri"/>
                <a:cs typeface="Calibri"/>
              </a:rPr>
              <a:t>llevan</a:t>
            </a:r>
            <a:r>
              <a:rPr sz="2042" spc="-4" dirty="0">
                <a:latin typeface="Times New Roman"/>
                <a:cs typeface="Times New Roman"/>
              </a:rPr>
              <a:t> </a:t>
            </a:r>
            <a:r>
              <a:rPr sz="2042" spc="-38" dirty="0">
                <a:latin typeface="Calibri"/>
                <a:cs typeface="Calibri"/>
              </a:rPr>
              <a:t>a</a:t>
            </a:r>
            <a:r>
              <a:rPr sz="2042" spc="-38" dirty="0">
                <a:latin typeface="Times New Roman"/>
                <a:cs typeface="Times New Roman"/>
              </a:rPr>
              <a:t> </a:t>
            </a:r>
            <a:r>
              <a:rPr sz="2042" dirty="0">
                <a:latin typeface="Calibri"/>
                <a:cs typeface="Calibri"/>
              </a:rPr>
              <a:t>cabo</a:t>
            </a:r>
            <a:r>
              <a:rPr sz="2042" spc="347" dirty="0">
                <a:latin typeface="Times New Roman"/>
                <a:cs typeface="Times New Roman"/>
              </a:rPr>
              <a:t>   </a:t>
            </a:r>
            <a:r>
              <a:rPr sz="2042" dirty="0">
                <a:solidFill>
                  <a:srgbClr val="FF0000"/>
                </a:solidFill>
                <a:latin typeface="Calibri"/>
                <a:cs typeface="Calibri"/>
              </a:rPr>
              <a:t>una</a:t>
            </a:r>
            <a:r>
              <a:rPr sz="2042" spc="355" dirty="0">
                <a:solidFill>
                  <a:srgbClr val="FF0000"/>
                </a:solidFill>
                <a:latin typeface="Times New Roman"/>
                <a:cs typeface="Times New Roman"/>
              </a:rPr>
              <a:t>   </a:t>
            </a:r>
            <a:r>
              <a:rPr sz="2042" dirty="0">
                <a:latin typeface="Calibri"/>
                <a:cs typeface="Calibri"/>
              </a:rPr>
              <a:t>tarea</a:t>
            </a:r>
            <a:r>
              <a:rPr sz="2042" spc="352" dirty="0">
                <a:latin typeface="Times New Roman"/>
                <a:cs typeface="Times New Roman"/>
              </a:rPr>
              <a:t>   </a:t>
            </a:r>
            <a:r>
              <a:rPr sz="2042" dirty="0">
                <a:latin typeface="Calibri"/>
                <a:cs typeface="Calibri"/>
              </a:rPr>
              <a:t>específica.</a:t>
            </a:r>
            <a:r>
              <a:rPr sz="2042" spc="352" dirty="0">
                <a:latin typeface="Times New Roman"/>
                <a:cs typeface="Times New Roman"/>
              </a:rPr>
              <a:t>   </a:t>
            </a:r>
            <a:r>
              <a:rPr sz="2042" dirty="0">
                <a:latin typeface="Calibri"/>
                <a:cs typeface="Calibri"/>
              </a:rPr>
              <a:t>Se</a:t>
            </a:r>
            <a:r>
              <a:rPr sz="2042" spc="352" dirty="0">
                <a:latin typeface="Times New Roman"/>
                <a:cs typeface="Times New Roman"/>
              </a:rPr>
              <a:t>   </a:t>
            </a:r>
            <a:r>
              <a:rPr sz="2042" dirty="0">
                <a:latin typeface="Calibri"/>
                <a:cs typeface="Calibri"/>
              </a:rPr>
              <a:t>dividen</a:t>
            </a:r>
            <a:r>
              <a:rPr sz="2042" spc="347" dirty="0">
                <a:latin typeface="Times New Roman"/>
                <a:cs typeface="Times New Roman"/>
              </a:rPr>
              <a:t>   </a:t>
            </a:r>
            <a:r>
              <a:rPr sz="2042" spc="-19" dirty="0">
                <a:latin typeface="Calibri"/>
                <a:cs typeface="Calibri"/>
              </a:rPr>
              <a:t>en</a:t>
            </a:r>
            <a:r>
              <a:rPr sz="2042" spc="-19" dirty="0">
                <a:latin typeface="Times New Roman"/>
                <a:cs typeface="Times New Roman"/>
              </a:rPr>
              <a:t> </a:t>
            </a:r>
            <a:r>
              <a:rPr sz="2042" spc="-8" dirty="0">
                <a:latin typeface="Calibri"/>
                <a:cs typeface="Calibri"/>
              </a:rPr>
              <a:t>procedimientos</a:t>
            </a:r>
            <a:r>
              <a:rPr sz="2042" spc="-61" dirty="0">
                <a:latin typeface="Times New Roman"/>
                <a:cs typeface="Times New Roman"/>
              </a:rPr>
              <a:t> </a:t>
            </a:r>
            <a:r>
              <a:rPr sz="2042" dirty="0">
                <a:latin typeface="Calibri"/>
                <a:cs typeface="Calibri"/>
              </a:rPr>
              <a:t>y</a:t>
            </a:r>
            <a:r>
              <a:rPr sz="2042" spc="-53" dirty="0">
                <a:latin typeface="Times New Roman"/>
                <a:cs typeface="Times New Roman"/>
              </a:rPr>
              <a:t> </a:t>
            </a:r>
            <a:r>
              <a:rPr sz="2042" dirty="0">
                <a:latin typeface="Calibri"/>
                <a:cs typeface="Calibri"/>
              </a:rPr>
              <a:t>funciones.</a:t>
            </a:r>
            <a:r>
              <a:rPr sz="2042" spc="-53" dirty="0">
                <a:latin typeface="Times New Roman"/>
                <a:cs typeface="Times New Roman"/>
              </a:rPr>
              <a:t> </a:t>
            </a:r>
            <a:r>
              <a:rPr sz="2042" dirty="0">
                <a:latin typeface="Calibri"/>
                <a:cs typeface="Calibri"/>
              </a:rPr>
              <a:t>Utilizaremos</a:t>
            </a:r>
            <a:r>
              <a:rPr sz="2042" spc="-53" dirty="0">
                <a:latin typeface="Times New Roman"/>
                <a:cs typeface="Times New Roman"/>
              </a:rPr>
              <a:t> </a:t>
            </a:r>
            <a:r>
              <a:rPr sz="2042" dirty="0">
                <a:latin typeface="Calibri"/>
                <a:cs typeface="Calibri"/>
              </a:rPr>
              <a:t>los</a:t>
            </a:r>
            <a:r>
              <a:rPr sz="2042" spc="-49" dirty="0">
                <a:latin typeface="Times New Roman"/>
                <a:cs typeface="Times New Roman"/>
              </a:rPr>
              <a:t> </a:t>
            </a:r>
            <a:r>
              <a:rPr sz="2042" spc="-8" dirty="0">
                <a:latin typeface="Calibri"/>
                <a:cs typeface="Calibri"/>
              </a:rPr>
              <a:t>siguientes</a:t>
            </a:r>
            <a:r>
              <a:rPr sz="2042" spc="-8" dirty="0">
                <a:latin typeface="Times New Roman"/>
                <a:cs typeface="Times New Roman"/>
              </a:rPr>
              <a:t> </a:t>
            </a:r>
            <a:r>
              <a:rPr sz="2042" dirty="0">
                <a:latin typeface="Calibri"/>
                <a:cs typeface="Calibri"/>
              </a:rPr>
              <a:t>en</a:t>
            </a:r>
            <a:r>
              <a:rPr sz="2042" spc="106" dirty="0">
                <a:latin typeface="Times New Roman"/>
                <a:cs typeface="Times New Roman"/>
              </a:rPr>
              <a:t> </a:t>
            </a:r>
            <a:r>
              <a:rPr sz="2042" dirty="0">
                <a:latin typeface="Calibri"/>
                <a:cs typeface="Calibri"/>
              </a:rPr>
              <a:t>el</a:t>
            </a:r>
            <a:r>
              <a:rPr sz="2042" spc="121" dirty="0">
                <a:latin typeface="Times New Roman"/>
                <a:cs typeface="Times New Roman"/>
              </a:rPr>
              <a:t> </a:t>
            </a:r>
            <a:r>
              <a:rPr sz="2042" dirty="0">
                <a:latin typeface="Calibri"/>
                <a:cs typeface="Calibri"/>
              </a:rPr>
              <a:t>diseño</a:t>
            </a:r>
            <a:r>
              <a:rPr sz="2042" spc="117" dirty="0">
                <a:latin typeface="Times New Roman"/>
                <a:cs typeface="Times New Roman"/>
              </a:rPr>
              <a:t> </a:t>
            </a:r>
            <a:r>
              <a:rPr sz="2042" dirty="0">
                <a:latin typeface="Calibri"/>
                <a:cs typeface="Calibri"/>
              </a:rPr>
              <a:t>de</a:t>
            </a:r>
            <a:r>
              <a:rPr sz="2042" spc="110" dirty="0">
                <a:latin typeface="Times New Roman"/>
                <a:cs typeface="Times New Roman"/>
              </a:rPr>
              <a:t> </a:t>
            </a:r>
            <a:r>
              <a:rPr sz="2042" dirty="0">
                <a:latin typeface="Calibri"/>
                <a:cs typeface="Calibri"/>
              </a:rPr>
              <a:t>algoritmos,</a:t>
            </a:r>
            <a:r>
              <a:rPr sz="2042" spc="117" dirty="0">
                <a:latin typeface="Times New Roman"/>
                <a:cs typeface="Times New Roman"/>
              </a:rPr>
              <a:t> </a:t>
            </a:r>
            <a:r>
              <a:rPr sz="2042" dirty="0">
                <a:latin typeface="Calibri"/>
                <a:cs typeface="Calibri"/>
              </a:rPr>
              <a:t>sin</a:t>
            </a:r>
            <a:r>
              <a:rPr sz="2042" spc="102" dirty="0">
                <a:latin typeface="Times New Roman"/>
                <a:cs typeface="Times New Roman"/>
              </a:rPr>
              <a:t> </a:t>
            </a:r>
            <a:r>
              <a:rPr sz="2042" dirty="0">
                <a:latin typeface="Calibri"/>
                <a:cs typeface="Calibri"/>
              </a:rPr>
              <a:t>considerar</a:t>
            </a:r>
            <a:r>
              <a:rPr sz="2042" spc="113" dirty="0">
                <a:latin typeface="Times New Roman"/>
                <a:cs typeface="Times New Roman"/>
              </a:rPr>
              <a:t> </a:t>
            </a:r>
            <a:r>
              <a:rPr sz="2042" dirty="0">
                <a:latin typeface="Calibri"/>
                <a:cs typeface="Calibri"/>
              </a:rPr>
              <a:t>como</a:t>
            </a:r>
            <a:r>
              <a:rPr sz="2042" spc="121" dirty="0">
                <a:latin typeface="Times New Roman"/>
                <a:cs typeface="Times New Roman"/>
              </a:rPr>
              <a:t> </a:t>
            </a:r>
            <a:r>
              <a:rPr sz="2042" spc="-8" dirty="0">
                <a:latin typeface="Calibri"/>
                <a:cs typeface="Calibri"/>
              </a:rPr>
              <a:t>están</a:t>
            </a:r>
            <a:r>
              <a:rPr sz="2042" spc="-8" dirty="0">
                <a:latin typeface="Times New Roman"/>
                <a:cs typeface="Times New Roman"/>
              </a:rPr>
              <a:t> </a:t>
            </a:r>
            <a:r>
              <a:rPr sz="2042" spc="-8" dirty="0">
                <a:latin typeface="Calibri"/>
                <a:cs typeface="Calibri"/>
              </a:rPr>
              <a:t>definidos:</a:t>
            </a:r>
            <a:endParaRPr sz="2042" dirty="0">
              <a:latin typeface="Calibri"/>
              <a:cs typeface="Calibri"/>
            </a:endParaRPr>
          </a:p>
          <a:p>
            <a:pPr marL="268940" indent="-259335" algn="just">
              <a:buFont typeface="Arial"/>
              <a:buChar char="•"/>
              <a:tabLst>
                <a:tab pos="268940" algn="l"/>
              </a:tabLst>
            </a:pPr>
            <a:r>
              <a:rPr sz="2042" spc="-8" dirty="0">
                <a:solidFill>
                  <a:srgbClr val="00B04F"/>
                </a:solidFill>
                <a:latin typeface="Calibri"/>
                <a:cs typeface="Calibri"/>
              </a:rPr>
              <a:t>Procedimientos:</a:t>
            </a:r>
            <a:endParaRPr sz="2042" dirty="0">
              <a:latin typeface="Calibri"/>
              <a:cs typeface="Calibri"/>
            </a:endParaRPr>
          </a:p>
          <a:p>
            <a:pPr marL="571978" marR="3842" lvl="1" indent="-217073">
              <a:lnSpc>
                <a:spcPct val="80000"/>
              </a:lnSpc>
              <a:spcBef>
                <a:spcPts val="446"/>
              </a:spcBef>
              <a:buChar char="–"/>
              <a:tabLst>
                <a:tab pos="571978" algn="l"/>
                <a:tab pos="572459" algn="l"/>
                <a:tab pos="1715455" algn="l"/>
                <a:tab pos="2666351" algn="l"/>
                <a:tab pos="2952100" algn="l"/>
                <a:tab pos="3907798" algn="l"/>
                <a:tab pos="4798663" algn="l"/>
                <a:tab pos="5974316" algn="l"/>
              </a:tabLst>
            </a:pPr>
            <a:r>
              <a:rPr sz="1815" spc="-8" dirty="0">
                <a:latin typeface="Calibri"/>
                <a:cs typeface="Calibri"/>
              </a:rPr>
              <a:t>muestre():</a:t>
            </a:r>
            <a:r>
              <a:rPr sz="1815" dirty="0">
                <a:latin typeface="Times New Roman"/>
                <a:cs typeface="Times New Roman"/>
              </a:rPr>
              <a:t>	</a:t>
            </a:r>
            <a:r>
              <a:rPr sz="1815" spc="-8" dirty="0">
                <a:latin typeface="Calibri"/>
                <a:cs typeface="Calibri"/>
              </a:rPr>
              <a:t>Muestra</a:t>
            </a:r>
            <a:r>
              <a:rPr sz="1815" dirty="0">
                <a:latin typeface="Times New Roman"/>
                <a:cs typeface="Times New Roman"/>
              </a:rPr>
              <a:t>	</a:t>
            </a:r>
            <a:r>
              <a:rPr sz="1815" spc="-38" dirty="0">
                <a:latin typeface="Calibri"/>
                <a:cs typeface="Calibri"/>
              </a:rPr>
              <a:t>o</a:t>
            </a:r>
            <a:r>
              <a:rPr sz="1815" dirty="0">
                <a:latin typeface="Times New Roman"/>
                <a:cs typeface="Times New Roman"/>
              </a:rPr>
              <a:t>	</a:t>
            </a:r>
            <a:r>
              <a:rPr sz="1815" spc="-8" dirty="0">
                <a:latin typeface="Calibri"/>
                <a:cs typeface="Calibri"/>
              </a:rPr>
              <a:t>imprime</a:t>
            </a:r>
            <a:r>
              <a:rPr sz="1815" dirty="0">
                <a:latin typeface="Times New Roman"/>
                <a:cs typeface="Times New Roman"/>
              </a:rPr>
              <a:t>	</a:t>
            </a:r>
            <a:r>
              <a:rPr sz="1815" spc="-8" dirty="0">
                <a:latin typeface="Calibri"/>
                <a:cs typeface="Calibri"/>
              </a:rPr>
              <a:t>valores,</a:t>
            </a:r>
            <a:r>
              <a:rPr sz="1815" dirty="0">
                <a:latin typeface="Times New Roman"/>
                <a:cs typeface="Times New Roman"/>
              </a:rPr>
              <a:t>	</a:t>
            </a:r>
            <a:r>
              <a:rPr sz="1815" spc="-8" dirty="0">
                <a:latin typeface="Calibri"/>
                <a:cs typeface="Calibri"/>
              </a:rPr>
              <a:t>constantes</a:t>
            </a:r>
            <a:r>
              <a:rPr sz="1815" dirty="0">
                <a:latin typeface="Times New Roman"/>
                <a:cs typeface="Times New Roman"/>
              </a:rPr>
              <a:t>	</a:t>
            </a:r>
            <a:r>
              <a:rPr sz="1815" spc="-38" dirty="0">
                <a:latin typeface="Calibri"/>
                <a:cs typeface="Calibri"/>
              </a:rPr>
              <a:t>o</a:t>
            </a:r>
            <a:r>
              <a:rPr sz="1815" spc="-38" dirty="0">
                <a:latin typeface="Times New Roman"/>
                <a:cs typeface="Times New Roman"/>
              </a:rPr>
              <a:t> </a:t>
            </a:r>
            <a:r>
              <a:rPr sz="1815" spc="-8" dirty="0">
                <a:latin typeface="Calibri"/>
                <a:cs typeface="Calibri"/>
              </a:rPr>
              <a:t>variables.</a:t>
            </a:r>
            <a:endParaRPr sz="1815" dirty="0">
              <a:latin typeface="Calibri"/>
              <a:cs typeface="Calibri"/>
            </a:endParaRPr>
          </a:p>
          <a:p>
            <a:pPr marL="571978" marR="5283" lvl="1" indent="-217073">
              <a:lnSpc>
                <a:spcPct val="80000"/>
              </a:lnSpc>
              <a:spcBef>
                <a:spcPts val="435"/>
              </a:spcBef>
              <a:buChar char="–"/>
              <a:tabLst>
                <a:tab pos="571978" algn="l"/>
                <a:tab pos="572459" algn="l"/>
                <a:tab pos="1212633" algn="l"/>
                <a:tab pos="2110701" algn="l"/>
                <a:tab pos="2943936" algn="l"/>
                <a:tab pos="3772848" algn="l"/>
                <a:tab pos="4044670" algn="l"/>
                <a:tab pos="4459606" algn="l"/>
                <a:tab pos="5454205" algn="l"/>
                <a:tab pos="5851852" algn="l"/>
              </a:tabLst>
            </a:pPr>
            <a:r>
              <a:rPr sz="1815" spc="-8" dirty="0">
                <a:latin typeface="Calibri"/>
                <a:cs typeface="Calibri"/>
              </a:rPr>
              <a:t>lea():</a:t>
            </a:r>
            <a:r>
              <a:rPr sz="1815" dirty="0">
                <a:latin typeface="Times New Roman"/>
                <a:cs typeface="Times New Roman"/>
              </a:rPr>
              <a:t>	</a:t>
            </a:r>
            <a:r>
              <a:rPr sz="1815" spc="-8" dirty="0">
                <a:latin typeface="Calibri"/>
                <a:cs typeface="Calibri"/>
              </a:rPr>
              <a:t>Permite</a:t>
            </a:r>
            <a:r>
              <a:rPr sz="1815" dirty="0">
                <a:latin typeface="Times New Roman"/>
                <a:cs typeface="Times New Roman"/>
              </a:rPr>
              <a:t>	</a:t>
            </a:r>
            <a:r>
              <a:rPr sz="1815" spc="-8" dirty="0">
                <a:latin typeface="Calibri"/>
                <a:cs typeface="Calibri"/>
              </a:rPr>
              <a:t>asignar</a:t>
            </a:r>
            <a:r>
              <a:rPr sz="1815" dirty="0">
                <a:latin typeface="Times New Roman"/>
                <a:cs typeface="Times New Roman"/>
              </a:rPr>
              <a:t>	</a:t>
            </a:r>
            <a:r>
              <a:rPr sz="1815" spc="-8" dirty="0">
                <a:latin typeface="Calibri"/>
                <a:cs typeface="Calibri"/>
              </a:rPr>
              <a:t>valores</a:t>
            </a:r>
            <a:r>
              <a:rPr sz="1815" dirty="0">
                <a:latin typeface="Times New Roman"/>
                <a:cs typeface="Times New Roman"/>
              </a:rPr>
              <a:t>	</a:t>
            </a:r>
            <a:r>
              <a:rPr sz="1815" spc="-38" dirty="0">
                <a:latin typeface="Calibri"/>
                <a:cs typeface="Calibri"/>
              </a:rPr>
              <a:t>a</a:t>
            </a:r>
            <a:r>
              <a:rPr sz="1815" dirty="0">
                <a:latin typeface="Times New Roman"/>
                <a:cs typeface="Times New Roman"/>
              </a:rPr>
              <a:t>	</a:t>
            </a:r>
            <a:r>
              <a:rPr sz="1815" spc="-19" dirty="0">
                <a:latin typeface="Calibri"/>
                <a:cs typeface="Calibri"/>
              </a:rPr>
              <a:t>las</a:t>
            </a:r>
            <a:r>
              <a:rPr sz="1815" dirty="0">
                <a:latin typeface="Times New Roman"/>
                <a:cs typeface="Times New Roman"/>
              </a:rPr>
              <a:t>	</a:t>
            </a:r>
            <a:r>
              <a:rPr sz="1815" spc="-8" dirty="0">
                <a:latin typeface="Calibri"/>
                <a:cs typeface="Calibri"/>
              </a:rPr>
              <a:t>variables</a:t>
            </a:r>
            <a:r>
              <a:rPr sz="1815" dirty="0">
                <a:latin typeface="Times New Roman"/>
                <a:cs typeface="Times New Roman"/>
              </a:rPr>
              <a:t>	</a:t>
            </a:r>
            <a:r>
              <a:rPr sz="1815" spc="-19" dirty="0">
                <a:latin typeface="Calibri"/>
                <a:cs typeface="Calibri"/>
              </a:rPr>
              <a:t>de</a:t>
            </a:r>
            <a:r>
              <a:rPr sz="1815" dirty="0">
                <a:latin typeface="Times New Roman"/>
                <a:cs typeface="Times New Roman"/>
              </a:rPr>
              <a:t>	</a:t>
            </a:r>
            <a:r>
              <a:rPr sz="1815" spc="-19" dirty="0">
                <a:latin typeface="Calibri"/>
                <a:cs typeface="Calibri"/>
              </a:rPr>
              <a:t>un</a:t>
            </a:r>
            <a:r>
              <a:rPr sz="1815" spc="-19" dirty="0">
                <a:latin typeface="Times New Roman"/>
                <a:cs typeface="Times New Roman"/>
              </a:rPr>
              <a:t> </a:t>
            </a:r>
            <a:r>
              <a:rPr sz="1815" spc="-8" dirty="0">
                <a:latin typeface="Calibri"/>
                <a:cs typeface="Calibri"/>
              </a:rPr>
              <a:t>algoritmo.</a:t>
            </a:r>
            <a:endParaRPr sz="1815" dirty="0">
              <a:latin typeface="Calibri"/>
              <a:cs typeface="Calibri"/>
            </a:endParaRPr>
          </a:p>
          <a:p>
            <a:pPr marL="268940" indent="-259335" algn="just">
              <a:lnSpc>
                <a:spcPts val="2442"/>
              </a:lnSpc>
              <a:buFont typeface="Arial"/>
              <a:buChar char="•"/>
              <a:tabLst>
                <a:tab pos="268940" algn="l"/>
              </a:tabLst>
            </a:pPr>
            <a:r>
              <a:rPr sz="2042" spc="-8" dirty="0">
                <a:solidFill>
                  <a:srgbClr val="00B04F"/>
                </a:solidFill>
                <a:latin typeface="Calibri"/>
                <a:cs typeface="Calibri"/>
              </a:rPr>
              <a:t>Funciones:</a:t>
            </a:r>
            <a:endParaRPr sz="2042" dirty="0">
              <a:latin typeface="Calibri"/>
              <a:cs typeface="Calibri"/>
            </a:endParaRPr>
          </a:p>
          <a:p>
            <a:pPr marL="571978" lvl="1" indent="-217553" algn="just">
              <a:spcBef>
                <a:spcPts val="8"/>
              </a:spcBef>
              <a:buFont typeface="Arial"/>
              <a:buChar char="–"/>
              <a:tabLst>
                <a:tab pos="572459" algn="l"/>
              </a:tabLst>
            </a:pPr>
            <a:r>
              <a:rPr sz="1815" dirty="0">
                <a:latin typeface="Calibri"/>
                <a:cs typeface="Calibri"/>
              </a:rPr>
              <a:t>Las</a:t>
            </a:r>
            <a:r>
              <a:rPr sz="1815" spc="-64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Calibri"/>
                <a:cs typeface="Calibri"/>
              </a:rPr>
              <a:t>listadas</a:t>
            </a:r>
            <a:r>
              <a:rPr sz="1815" spc="-72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Calibri"/>
                <a:cs typeface="Calibri"/>
              </a:rPr>
              <a:t>en</a:t>
            </a:r>
            <a:r>
              <a:rPr sz="1815" spc="-61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Calibri"/>
                <a:cs typeface="Calibri"/>
              </a:rPr>
              <a:t>la</a:t>
            </a:r>
            <a:r>
              <a:rPr sz="1815" spc="-68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Calibri"/>
                <a:cs typeface="Calibri"/>
              </a:rPr>
              <a:t>tabla</a:t>
            </a:r>
            <a:r>
              <a:rPr sz="1815" spc="-64" dirty="0">
                <a:latin typeface="Times New Roman"/>
                <a:cs typeface="Times New Roman"/>
              </a:rPr>
              <a:t> </a:t>
            </a:r>
            <a:r>
              <a:rPr sz="1815" spc="-19" dirty="0">
                <a:latin typeface="Calibri"/>
                <a:cs typeface="Calibri"/>
              </a:rPr>
              <a:t>1.</a:t>
            </a:r>
            <a:endParaRPr sz="181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3493" y="309170"/>
            <a:ext cx="5220397" cy="727801"/>
          </a:xfrm>
          <a:prstGeom prst="rect">
            <a:avLst/>
          </a:prstGeom>
        </p:spPr>
        <p:txBody>
          <a:bodyPr vert="horz" wrap="square" lIns="0" tIns="213616" rIns="0" bIns="0" rtlCol="0">
            <a:spAutoFit/>
          </a:bodyPr>
          <a:lstStyle/>
          <a:p>
            <a:pPr marL="1020052">
              <a:spcBef>
                <a:spcPts val="76"/>
              </a:spcBef>
            </a:pPr>
            <a:r>
              <a:rPr dirty="0"/>
              <a:t>Funciones</a:t>
            </a:r>
            <a:r>
              <a:rPr spc="-98" dirty="0">
                <a:latin typeface="Times New Roman"/>
                <a:cs typeface="Times New Roman"/>
              </a:rPr>
              <a:t> </a:t>
            </a:r>
            <a:r>
              <a:rPr spc="-8" dirty="0"/>
              <a:t>Matemáticas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94785" y="1763486"/>
          <a:ext cx="4668051" cy="2242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6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9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r>
                        <a:rPr sz="1400" spc="-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función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209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Seudocódigo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209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MATLAB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209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Raíz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cuadrada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209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raiz2(x)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209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sqrt(x)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209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Seno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305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sen(x)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305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sin(x)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305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Coseno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209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cos(x)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209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cos(x)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209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9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Tangente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61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tan(x)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61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tan(x)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61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Logaritmo</a:t>
                      </a:r>
                      <a:r>
                        <a:rPr sz="14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natural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305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log(x)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305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log(x)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305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Exponencial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209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exp(x)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209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exp(x)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209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9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14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absoluto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61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abs(x)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61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abs(x)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161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742814" y="4014138"/>
            <a:ext cx="3445329" cy="219115"/>
          </a:xfrm>
          <a:prstGeom prst="rect">
            <a:avLst/>
          </a:prstGeom>
        </p:spPr>
        <p:txBody>
          <a:bodyPr vert="horz" wrap="square" lIns="0" tIns="9605" rIns="0" bIns="0" rtlCol="0">
            <a:spAutoFit/>
          </a:bodyPr>
          <a:lstStyle/>
          <a:p>
            <a:pPr marL="9605">
              <a:spcBef>
                <a:spcPts val="76"/>
              </a:spcBef>
            </a:pPr>
            <a:r>
              <a:rPr sz="1361" spc="-19" dirty="0">
                <a:latin typeface="Calibri"/>
                <a:cs typeface="Calibri"/>
              </a:rPr>
              <a:t>Tabla</a:t>
            </a:r>
            <a:r>
              <a:rPr sz="1361" spc="-42" dirty="0">
                <a:latin typeface="Times New Roman"/>
                <a:cs typeface="Times New Roman"/>
              </a:rPr>
              <a:t> </a:t>
            </a:r>
            <a:r>
              <a:rPr sz="1361" dirty="0">
                <a:latin typeface="Calibri"/>
                <a:cs typeface="Calibri"/>
              </a:rPr>
              <a:t>1.</a:t>
            </a:r>
            <a:r>
              <a:rPr sz="1361" spc="-42" dirty="0">
                <a:latin typeface="Times New Roman"/>
                <a:cs typeface="Times New Roman"/>
              </a:rPr>
              <a:t> </a:t>
            </a:r>
            <a:r>
              <a:rPr sz="1361" dirty="0">
                <a:latin typeface="Calibri"/>
                <a:cs typeface="Calibri"/>
              </a:rPr>
              <a:t>Funciones</a:t>
            </a:r>
            <a:r>
              <a:rPr sz="1361" spc="-34" dirty="0">
                <a:latin typeface="Times New Roman"/>
                <a:cs typeface="Times New Roman"/>
              </a:rPr>
              <a:t> </a:t>
            </a:r>
            <a:r>
              <a:rPr sz="1361" spc="-8" dirty="0">
                <a:latin typeface="Calibri"/>
                <a:cs typeface="Calibri"/>
              </a:rPr>
              <a:t>matemáticas</a:t>
            </a:r>
            <a:r>
              <a:rPr sz="1361" spc="-49" dirty="0">
                <a:latin typeface="Times New Roman"/>
                <a:cs typeface="Times New Roman"/>
              </a:rPr>
              <a:t> </a:t>
            </a:r>
            <a:r>
              <a:rPr sz="1361" dirty="0">
                <a:latin typeface="Calibri"/>
                <a:cs typeface="Calibri"/>
              </a:rPr>
              <a:t>básicas</a:t>
            </a:r>
            <a:r>
              <a:rPr sz="1361" spc="-38" dirty="0">
                <a:latin typeface="Times New Roman"/>
                <a:cs typeface="Times New Roman"/>
              </a:rPr>
              <a:t> </a:t>
            </a:r>
            <a:r>
              <a:rPr sz="1361" spc="-8" dirty="0">
                <a:latin typeface="Calibri"/>
                <a:cs typeface="Calibri"/>
              </a:rPr>
              <a:t>internas.</a:t>
            </a:r>
            <a:endParaRPr sz="136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flat-m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BB9B"/>
      </a:accent1>
      <a:accent2>
        <a:srgbClr val="169F84"/>
      </a:accent2>
      <a:accent3>
        <a:srgbClr val="A5A5A5"/>
      </a:accent3>
      <a:accent4>
        <a:srgbClr val="7E7F7E"/>
      </a:accent4>
      <a:accent5>
        <a:srgbClr val="4472C4"/>
      </a:accent5>
      <a:accent6>
        <a:srgbClr val="585958"/>
      </a:accent6>
      <a:hlink>
        <a:srgbClr val="D8D9D8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1305</Words>
  <Application>Microsoft Office PowerPoint</Application>
  <PresentationFormat>Personalizado</PresentationFormat>
  <Paragraphs>182</Paragraphs>
  <Slides>24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24</vt:i4>
      </vt:variant>
    </vt:vector>
  </HeadingPairs>
  <TitlesOfParts>
    <vt:vector size="34" baseType="lpstr">
      <vt:lpstr>Agency FB</vt:lpstr>
      <vt:lpstr>Arial</vt:lpstr>
      <vt:lpstr>Calibri</vt:lpstr>
      <vt:lpstr>Calibri Light</vt:lpstr>
      <vt:lpstr>Futura PT Cond Book</vt:lpstr>
      <vt:lpstr>Montserrat</vt:lpstr>
      <vt:lpstr>Montserrat SemiBold</vt:lpstr>
      <vt:lpstr>Times New Roman</vt:lpstr>
      <vt:lpstr>Office Theme</vt:lpstr>
      <vt:lpstr>1_Office Theme</vt:lpstr>
      <vt:lpstr>Presentación de PowerPoint</vt:lpstr>
      <vt:lpstr>Contenido</vt:lpstr>
      <vt:lpstr>Algoritmo</vt:lpstr>
      <vt:lpstr>Características de los algoritmos</vt:lpstr>
      <vt:lpstr>Partes de un algoritmo</vt:lpstr>
      <vt:lpstr>Seudocódigo</vt:lpstr>
      <vt:lpstr>Palabra Reservada</vt:lpstr>
      <vt:lpstr>Subalgoritmos</vt:lpstr>
      <vt:lpstr>Funciones Matemáticas</vt:lpstr>
      <vt:lpstr>Programa</vt:lpstr>
      <vt:lpstr>Lenguaje de programación</vt:lpstr>
      <vt:lpstr>Desventajas del lenguaje natural</vt:lpstr>
      <vt:lpstr>Fases en la solución de problemas</vt:lpstr>
      <vt:lpstr>Herramientas para la solución de problemas</vt:lpstr>
      <vt:lpstr>Estructura de un algoritmo</vt:lpstr>
      <vt:lpstr>Ejemplo 1: Algoritmo y programa para sumar dos números</vt:lpstr>
      <vt:lpstr>Ejemplo 2: Algoritmo y programa para calcular el área de un triangulo</vt:lpstr>
      <vt:lpstr>Ejemplo 3: Algoritmo y programa para calcular el área y el perímetro de un circulo</vt:lpstr>
      <vt:lpstr>Ejemplo 4</vt:lpstr>
      <vt:lpstr>Algoritmo y programa para el ejemplo 4</vt:lpstr>
      <vt:lpstr>Ejercicios</vt:lpstr>
      <vt:lpstr>Algoritmo para el ejercicio propuesto</vt:lpstr>
      <vt:lpstr>Referencias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1ConceptosBasicos</dc:title>
  <dc:creator>usuario</dc:creator>
  <cp:keywords>()</cp:keywords>
  <cp:lastModifiedBy>Sebastian Velasquez Quiros</cp:lastModifiedBy>
  <cp:revision>7</cp:revision>
  <dcterms:created xsi:type="dcterms:W3CDTF">2023-04-09T15:43:30Z</dcterms:created>
  <dcterms:modified xsi:type="dcterms:W3CDTF">2023-04-11T03:13:58Z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2013-05-14T00:00:00Z</vt:filetime>
  </property>
  <property fmtid="{D5CDD505-2E9C-101B-9397-08002B2CF9AE}" pid="3" name="Creator">
    <vt:lpwstr>PDFCreator Version 1.7.0</vt:lpwstr>
  </property>
  <property fmtid="{D5CDD505-2E9C-101B-9397-08002B2CF9AE}" pid="4" name="LastSaved">
    <vt:filetime>2023-04-09T00:00:00Z</vt:filetime>
  </property>
  <property fmtid="{D5CDD505-2E9C-101B-9397-08002B2CF9AE}" pid="5" name="Producer">
    <vt:lpwstr>GPL Ghostscript 9.07</vt:lpwstr>
  </property>
</Properties>
</file>