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668-35C0-4D05-9CD7-C729C5F1B873}" type="datetimeFigureOut">
              <a:rPr lang="es-CO" smtClean="0"/>
              <a:t>06/03/2017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09A2-9E5F-4521-8143-8ACA14A5B8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262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668-35C0-4D05-9CD7-C729C5F1B873}" type="datetimeFigureOut">
              <a:rPr lang="es-CO" smtClean="0"/>
              <a:t>06/03/2017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09A2-9E5F-4521-8143-8ACA14A5B8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610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668-35C0-4D05-9CD7-C729C5F1B873}" type="datetimeFigureOut">
              <a:rPr lang="es-CO" smtClean="0"/>
              <a:t>06/03/2017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09A2-9E5F-4521-8143-8ACA14A5B8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818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668-35C0-4D05-9CD7-C729C5F1B873}" type="datetimeFigureOut">
              <a:rPr lang="es-CO" smtClean="0"/>
              <a:t>06/03/2017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09A2-9E5F-4521-8143-8ACA14A5B8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21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668-35C0-4D05-9CD7-C729C5F1B873}" type="datetimeFigureOut">
              <a:rPr lang="es-CO" smtClean="0"/>
              <a:t>06/03/2017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09A2-9E5F-4521-8143-8ACA14A5B8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472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668-35C0-4D05-9CD7-C729C5F1B873}" type="datetimeFigureOut">
              <a:rPr lang="es-CO" smtClean="0"/>
              <a:t>06/03/2017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09A2-9E5F-4521-8143-8ACA14A5B8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99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668-35C0-4D05-9CD7-C729C5F1B873}" type="datetimeFigureOut">
              <a:rPr lang="es-CO" smtClean="0"/>
              <a:t>06/03/2017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09A2-9E5F-4521-8143-8ACA14A5B8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38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668-35C0-4D05-9CD7-C729C5F1B873}" type="datetimeFigureOut">
              <a:rPr lang="es-CO" smtClean="0"/>
              <a:t>06/03/2017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09A2-9E5F-4521-8143-8ACA14A5B8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456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668-35C0-4D05-9CD7-C729C5F1B873}" type="datetimeFigureOut">
              <a:rPr lang="es-CO" smtClean="0"/>
              <a:t>06/03/2017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09A2-9E5F-4521-8143-8ACA14A5B8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392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668-35C0-4D05-9CD7-C729C5F1B873}" type="datetimeFigureOut">
              <a:rPr lang="es-CO" smtClean="0"/>
              <a:t>06/03/2017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09A2-9E5F-4521-8143-8ACA14A5B8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715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668-35C0-4D05-9CD7-C729C5F1B873}" type="datetimeFigureOut">
              <a:rPr lang="es-CO" smtClean="0"/>
              <a:t>06/03/2017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09A2-9E5F-4521-8143-8ACA14A5B8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968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8668-35C0-4D05-9CD7-C729C5F1B873}" type="datetimeFigureOut">
              <a:rPr lang="es-CO" smtClean="0"/>
              <a:t>06/03/2017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E09A2-9E5F-4521-8143-8ACA14A5B8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191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mbolu.com/" TargetMode="External"/><Relationship Id="rId2" Type="http://schemas.openxmlformats.org/officeDocument/2006/relationships/hyperlink" Target="http://www.alelopatia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censossatelitales.com/" TargetMode="External"/><Relationship Id="rId4" Type="http://schemas.openxmlformats.org/officeDocument/2006/relationships/hyperlink" Target="http://www.namant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09529"/>
            <a:ext cx="9144000" cy="3432313"/>
          </a:xfrm>
        </p:spPr>
        <p:txBody>
          <a:bodyPr>
            <a:normAutofit/>
          </a:bodyPr>
          <a:lstStyle/>
          <a:p>
            <a:r>
              <a:rPr lang="es-CO" dirty="0"/>
              <a:t>Diseño del Sistema de Análisis de Imágenes Satelitales enfocado a agricultura de precisión.</a:t>
            </a:r>
          </a:p>
        </p:txBody>
      </p:sp>
    </p:spTree>
    <p:extLst>
      <p:ext uri="{BB962C8B-B14F-4D97-AF65-F5344CB8AC3E}">
        <p14:creationId xmlns:p14="http://schemas.microsoft.com/office/powerpoint/2010/main" val="81405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5374"/>
          </a:xfrm>
        </p:spPr>
        <p:txBody>
          <a:bodyPr/>
          <a:lstStyle/>
          <a:p>
            <a:r>
              <a:rPr lang="es-CO" b="1" dirty="0"/>
              <a:t> Requerimientos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38200" y="1311963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El </a:t>
            </a:r>
            <a:r>
              <a:rPr lang="es-CO" dirty="0">
                <a:highlight>
                  <a:srgbClr val="00FF00"/>
                </a:highlight>
              </a:rPr>
              <a:t>sistema</a:t>
            </a:r>
            <a:r>
              <a:rPr lang="es-CO" dirty="0"/>
              <a:t> debe </a:t>
            </a:r>
            <a:r>
              <a:rPr lang="es-CO" dirty="0">
                <a:highlight>
                  <a:srgbClr val="FF0000"/>
                </a:highlight>
              </a:rPr>
              <a:t>inscribir</a:t>
            </a:r>
            <a:r>
              <a:rPr lang="es-CO" dirty="0"/>
              <a:t> un </a:t>
            </a:r>
            <a:r>
              <a:rPr lang="es-CO" dirty="0">
                <a:highlight>
                  <a:srgbClr val="00FF00"/>
                </a:highlight>
              </a:rPr>
              <a:t>cliente</a:t>
            </a:r>
            <a:r>
              <a:rPr lang="es-CO" dirty="0"/>
              <a:t> y se necesitan los siguientes datos: nombre, apellido, email, numero de celular.</a:t>
            </a:r>
          </a:p>
          <a:p>
            <a:pPr marL="342900" indent="-342900">
              <a:buAutoNum type="arabicPeriod"/>
            </a:pPr>
            <a:r>
              <a:rPr lang="es-CO" dirty="0"/>
              <a:t>Todo </a:t>
            </a:r>
            <a:r>
              <a:rPr lang="es-CO" dirty="0">
                <a:highlight>
                  <a:srgbClr val="00FF00"/>
                </a:highlight>
              </a:rPr>
              <a:t>cliente</a:t>
            </a:r>
            <a:r>
              <a:rPr lang="es-CO" dirty="0"/>
              <a:t> deberá </a:t>
            </a:r>
            <a:r>
              <a:rPr lang="es-CO" dirty="0">
                <a:highlight>
                  <a:srgbClr val="FF0000"/>
                </a:highlight>
              </a:rPr>
              <a:t>inscribir</a:t>
            </a:r>
            <a:r>
              <a:rPr lang="es-CO" dirty="0"/>
              <a:t> un </a:t>
            </a:r>
            <a:r>
              <a:rPr lang="es-CO" dirty="0">
                <a:highlight>
                  <a:srgbClr val="00FF00"/>
                </a:highlight>
              </a:rPr>
              <a:t>proyecto</a:t>
            </a:r>
            <a:r>
              <a:rPr lang="es-CO" dirty="0"/>
              <a:t> en el cual se deberá </a:t>
            </a:r>
            <a:r>
              <a:rPr lang="es-CO" dirty="0">
                <a:highlight>
                  <a:srgbClr val="FF0000"/>
                </a:highlight>
              </a:rPr>
              <a:t>indicar coordenadas</a:t>
            </a:r>
            <a:r>
              <a:rPr lang="es-CO" dirty="0"/>
              <a:t> en formato (latitud, longitud), dimensiones del </a:t>
            </a:r>
            <a:r>
              <a:rPr lang="es-CO" dirty="0">
                <a:highlight>
                  <a:srgbClr val="00FF00"/>
                </a:highlight>
              </a:rPr>
              <a:t>proyecto</a:t>
            </a:r>
            <a:r>
              <a:rPr lang="es-CO" dirty="0"/>
              <a:t> a monitorear en hectáreas y el cultivo principal en caso de ser relevante.</a:t>
            </a:r>
          </a:p>
          <a:p>
            <a:pPr marL="342900" indent="-342900">
              <a:buAutoNum type="arabicPeriod"/>
            </a:pPr>
            <a:r>
              <a:rPr lang="es-CO" dirty="0"/>
              <a:t>El </a:t>
            </a:r>
            <a:r>
              <a:rPr lang="es-CO" dirty="0">
                <a:highlight>
                  <a:srgbClr val="00FF00"/>
                </a:highlight>
              </a:rPr>
              <a:t>sistema</a:t>
            </a:r>
            <a:r>
              <a:rPr lang="es-CO" dirty="0"/>
              <a:t> necesita </a:t>
            </a:r>
            <a:r>
              <a:rPr lang="es-CO" dirty="0">
                <a:highlight>
                  <a:srgbClr val="FF0000"/>
                </a:highlight>
              </a:rPr>
              <a:t>reconocer el tile </a:t>
            </a:r>
            <a:r>
              <a:rPr lang="es-CO" dirty="0"/>
              <a:t>en el cual se encuentra el </a:t>
            </a:r>
            <a:r>
              <a:rPr lang="es-CO" dirty="0">
                <a:highlight>
                  <a:srgbClr val="00FF00"/>
                </a:highlight>
              </a:rPr>
              <a:t>proyecto</a:t>
            </a:r>
            <a:r>
              <a:rPr lang="es-CO" dirty="0"/>
              <a:t> inscrito.</a:t>
            </a:r>
          </a:p>
          <a:p>
            <a:pPr marL="342900" indent="-342900">
              <a:buAutoNum type="arabicPeriod"/>
            </a:pPr>
            <a:r>
              <a:rPr lang="es-CO" dirty="0"/>
              <a:t>El </a:t>
            </a:r>
            <a:r>
              <a:rPr lang="es-CO" dirty="0">
                <a:highlight>
                  <a:srgbClr val="00FF00"/>
                </a:highlight>
              </a:rPr>
              <a:t>sistema</a:t>
            </a:r>
            <a:r>
              <a:rPr lang="es-CO" dirty="0"/>
              <a:t> necesita </a:t>
            </a:r>
            <a:r>
              <a:rPr lang="es-CO" dirty="0">
                <a:highlight>
                  <a:srgbClr val="FF0000"/>
                </a:highlight>
              </a:rPr>
              <a:t>reconocer el numero de tiles disponibles </a:t>
            </a:r>
            <a:r>
              <a:rPr lang="es-CO" dirty="0"/>
              <a:t>en el </a:t>
            </a:r>
            <a:r>
              <a:rPr lang="es-CO" dirty="0">
                <a:highlight>
                  <a:srgbClr val="00FF00"/>
                </a:highlight>
              </a:rPr>
              <a:t>repositorio global </a:t>
            </a:r>
            <a:r>
              <a:rPr lang="es-CO" dirty="0"/>
              <a:t>y verificar si se han descargado al </a:t>
            </a:r>
            <a:r>
              <a:rPr lang="es-CO" dirty="0">
                <a:highlight>
                  <a:srgbClr val="00FF00"/>
                </a:highlight>
              </a:rPr>
              <a:t>repositorio local</a:t>
            </a:r>
            <a:r>
              <a:rPr lang="es-CO" dirty="0"/>
              <a:t>, en caso de que no se hallan descargado deben </a:t>
            </a:r>
            <a:r>
              <a:rPr lang="es-CO" dirty="0">
                <a:highlight>
                  <a:srgbClr val="FF0000"/>
                </a:highlight>
              </a:rPr>
              <a:t>descargar</a:t>
            </a:r>
            <a:r>
              <a:rPr lang="es-CO" dirty="0"/>
              <a:t>.</a:t>
            </a:r>
          </a:p>
          <a:p>
            <a:pPr marL="342900" indent="-342900">
              <a:buAutoNum type="arabicPeriod"/>
            </a:pPr>
            <a:r>
              <a:rPr lang="es-CO" dirty="0"/>
              <a:t>Las </a:t>
            </a:r>
            <a:r>
              <a:rPr lang="es-CO" dirty="0">
                <a:highlight>
                  <a:srgbClr val="00FF00"/>
                </a:highlight>
              </a:rPr>
              <a:t>escenas</a:t>
            </a:r>
            <a:r>
              <a:rPr lang="es-CO" dirty="0"/>
              <a:t> descargadas deben ser </a:t>
            </a:r>
            <a:r>
              <a:rPr lang="es-CO" dirty="0">
                <a:highlight>
                  <a:srgbClr val="FF0000"/>
                </a:highlight>
              </a:rPr>
              <a:t>descomprimidas y borradas</a:t>
            </a:r>
            <a:r>
              <a:rPr lang="es-CO" dirty="0"/>
              <a:t>.</a:t>
            </a:r>
          </a:p>
          <a:p>
            <a:pPr marL="342900" indent="-342900">
              <a:buAutoNum type="arabicPeriod"/>
            </a:pPr>
            <a:r>
              <a:rPr lang="es-CO" dirty="0"/>
              <a:t>El </a:t>
            </a:r>
            <a:r>
              <a:rPr lang="es-CO" dirty="0">
                <a:highlight>
                  <a:srgbClr val="00FF00"/>
                </a:highlight>
              </a:rPr>
              <a:t>sistema</a:t>
            </a:r>
            <a:r>
              <a:rPr lang="es-CO" dirty="0"/>
              <a:t> necesita </a:t>
            </a:r>
            <a:r>
              <a:rPr lang="es-CO" dirty="0">
                <a:highlight>
                  <a:srgbClr val="FF0000"/>
                </a:highlight>
              </a:rPr>
              <a:t>recortar</a:t>
            </a:r>
            <a:r>
              <a:rPr lang="es-CO" dirty="0"/>
              <a:t> la </a:t>
            </a:r>
            <a:r>
              <a:rPr lang="es-CO" dirty="0">
                <a:highlight>
                  <a:srgbClr val="00FF00"/>
                </a:highlight>
              </a:rPr>
              <a:t>imagen</a:t>
            </a:r>
            <a:r>
              <a:rPr lang="es-CO" dirty="0"/>
              <a:t> del </a:t>
            </a:r>
            <a:r>
              <a:rPr lang="es-CO" dirty="0">
                <a:highlight>
                  <a:srgbClr val="00FF00"/>
                </a:highlight>
              </a:rPr>
              <a:t>proyecto</a:t>
            </a:r>
            <a:r>
              <a:rPr lang="es-CO" dirty="0"/>
              <a:t> y almacenarla en una carpeta destinada para ello identificándola con numero del proyecto y fecha.</a:t>
            </a:r>
          </a:p>
          <a:p>
            <a:pPr marL="342900" indent="-342900">
              <a:buAutoNum type="arabicPeriod"/>
            </a:pPr>
            <a:r>
              <a:rPr lang="es-CO" dirty="0"/>
              <a:t>El </a:t>
            </a:r>
            <a:r>
              <a:rPr lang="es-CO" dirty="0">
                <a:highlight>
                  <a:srgbClr val="00FF00"/>
                </a:highlight>
              </a:rPr>
              <a:t>sistema</a:t>
            </a:r>
            <a:r>
              <a:rPr lang="es-CO" dirty="0"/>
              <a:t> necesita </a:t>
            </a:r>
            <a:r>
              <a:rPr lang="es-CO" dirty="0">
                <a:highlight>
                  <a:srgbClr val="FF0000"/>
                </a:highlight>
              </a:rPr>
              <a:t>realizar el análisis </a:t>
            </a:r>
            <a:r>
              <a:rPr lang="es-CO" dirty="0"/>
              <a:t>solicitado de la lista de </a:t>
            </a:r>
            <a:r>
              <a:rPr lang="es-CO" dirty="0">
                <a:highlight>
                  <a:srgbClr val="00FF00"/>
                </a:highlight>
              </a:rPr>
              <a:t>análisis</a:t>
            </a:r>
            <a:r>
              <a:rPr lang="es-CO" dirty="0"/>
              <a:t> disponibles y de la forma en la que se hacen los mismos.</a:t>
            </a:r>
          </a:p>
          <a:p>
            <a:pPr marL="342900" indent="-342900">
              <a:buAutoNum type="arabicPeriod"/>
            </a:pPr>
            <a:r>
              <a:rPr lang="es-CO" dirty="0"/>
              <a:t>El </a:t>
            </a:r>
            <a:r>
              <a:rPr lang="es-CO" dirty="0">
                <a:highlight>
                  <a:srgbClr val="00FF00"/>
                </a:highlight>
              </a:rPr>
              <a:t>sistema</a:t>
            </a:r>
            <a:r>
              <a:rPr lang="es-CO" dirty="0"/>
              <a:t> necesita guardar el análisis en el mismo </a:t>
            </a:r>
            <a:r>
              <a:rPr lang="es-CO" dirty="0">
                <a:highlight>
                  <a:srgbClr val="00FF00"/>
                </a:highlight>
              </a:rPr>
              <a:t>repositorio local</a:t>
            </a:r>
            <a:r>
              <a:rPr lang="es-CO" dirty="0"/>
              <a:t> donde guarda los recortes identificando el tipo de análisis.</a:t>
            </a:r>
          </a:p>
          <a:p>
            <a:pPr marL="342900" indent="-342900">
              <a:buAutoNum type="arabicPeriod"/>
            </a:pPr>
            <a:r>
              <a:rPr lang="es-CO" dirty="0"/>
              <a:t>El </a:t>
            </a:r>
            <a:r>
              <a:rPr lang="es-CO" dirty="0">
                <a:highlight>
                  <a:srgbClr val="00FF00"/>
                </a:highlight>
              </a:rPr>
              <a:t>sistema</a:t>
            </a:r>
            <a:r>
              <a:rPr lang="es-CO" dirty="0"/>
              <a:t> genera un </a:t>
            </a:r>
            <a:r>
              <a:rPr lang="es-CO" dirty="0">
                <a:highlight>
                  <a:srgbClr val="00FF00"/>
                </a:highlight>
              </a:rPr>
              <a:t>reporte</a:t>
            </a:r>
            <a:r>
              <a:rPr lang="es-CO" dirty="0"/>
              <a:t> el cual se envía vía email sobre la ultima escena disponible.</a:t>
            </a:r>
          </a:p>
        </p:txBody>
      </p:sp>
    </p:spTree>
    <p:extLst>
      <p:ext uri="{BB962C8B-B14F-4D97-AF65-F5344CB8AC3E}">
        <p14:creationId xmlns:p14="http://schemas.microsoft.com/office/powerpoint/2010/main" val="154249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9273211" y="694342"/>
            <a:ext cx="1364974" cy="1921045"/>
            <a:chOff x="6851374" y="1948069"/>
            <a:chExt cx="1364974" cy="1921045"/>
          </a:xfrm>
        </p:grpSpPr>
        <p:sp>
          <p:nvSpPr>
            <p:cNvPr id="2" name="Rectángulo 1"/>
            <p:cNvSpPr/>
            <p:nvPr/>
          </p:nvSpPr>
          <p:spPr>
            <a:xfrm>
              <a:off x="6851374" y="1948069"/>
              <a:ext cx="1364974" cy="216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00" b="1" dirty="0">
                  <a:solidFill>
                    <a:schemeClr val="tx1"/>
                  </a:solidFill>
                </a:rPr>
                <a:t>Sistema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6851374" y="2173357"/>
              <a:ext cx="1364974" cy="596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000" dirty="0">
                  <a:solidFill>
                    <a:schemeClr val="tx1"/>
                  </a:solidFill>
                </a:rPr>
                <a:t>Activado</a:t>
              </a:r>
            </a:p>
            <a:p>
              <a:r>
                <a:rPr lang="es-CO" sz="1000" dirty="0">
                  <a:solidFill>
                    <a:schemeClr val="tx1"/>
                  </a:solidFill>
                </a:rPr>
                <a:t>Usuario</a:t>
              </a:r>
            </a:p>
            <a:p>
              <a:r>
                <a:rPr lang="es-CO" sz="1000" dirty="0">
                  <a:solidFill>
                    <a:schemeClr val="tx1"/>
                  </a:solidFill>
                </a:rPr>
                <a:t>Contraseña</a:t>
              </a:r>
              <a:endParaRPr lang="es-CO" sz="1000" dirty="0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851374" y="2769701"/>
              <a:ext cx="1364974" cy="1099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000" dirty="0">
                  <a:solidFill>
                    <a:schemeClr val="tx1"/>
                  </a:solidFill>
                </a:rPr>
                <a:t>AEC usuario</a:t>
              </a:r>
            </a:p>
            <a:p>
              <a:r>
                <a:rPr lang="es-CO" sz="1000" dirty="0">
                  <a:solidFill>
                    <a:schemeClr val="tx1"/>
                  </a:solidFill>
                </a:rPr>
                <a:t>Activar</a:t>
              </a:r>
            </a:p>
            <a:p>
              <a:r>
                <a:rPr lang="es-CO" sz="1000" dirty="0">
                  <a:solidFill>
                    <a:schemeClr val="tx1"/>
                  </a:solidFill>
                </a:rPr>
                <a:t>Desactivar</a:t>
              </a:r>
              <a:endParaRPr lang="es-CO" sz="1000" dirty="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1298716" y="1593060"/>
            <a:ext cx="1364974" cy="1054063"/>
            <a:chOff x="6851374" y="1993935"/>
            <a:chExt cx="1364974" cy="1054063"/>
          </a:xfrm>
        </p:grpSpPr>
        <p:sp>
          <p:nvSpPr>
            <p:cNvPr id="10" name="Rectángulo 9"/>
            <p:cNvSpPr/>
            <p:nvPr/>
          </p:nvSpPr>
          <p:spPr>
            <a:xfrm>
              <a:off x="6851374" y="1993935"/>
              <a:ext cx="1364974" cy="18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50" b="1" dirty="0">
                  <a:solidFill>
                    <a:schemeClr val="tx1"/>
                  </a:solidFill>
                </a:rPr>
                <a:t>Cliente</a:t>
              </a:r>
              <a:endParaRPr lang="es-CO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6851374" y="2173356"/>
              <a:ext cx="1364974" cy="4373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050" dirty="0">
                  <a:solidFill>
                    <a:schemeClr val="tx1"/>
                  </a:solidFill>
                </a:rPr>
                <a:t>Id Cliente.</a:t>
              </a:r>
            </a:p>
            <a:p>
              <a:r>
                <a:rPr lang="es-CO" sz="1050" dirty="0">
                  <a:solidFill>
                    <a:schemeClr val="tx1"/>
                  </a:solidFill>
                </a:rPr>
                <a:t>Datos </a:t>
              </a:r>
              <a:r>
                <a:rPr lang="es-CO" sz="1050" dirty="0" err="1">
                  <a:solidFill>
                    <a:schemeClr val="tx1"/>
                  </a:solidFill>
                </a:rPr>
                <a:t>Dem</a:t>
              </a:r>
              <a:r>
                <a:rPr lang="es-CO" sz="1050" dirty="0">
                  <a:solidFill>
                    <a:schemeClr val="tx1"/>
                  </a:solidFill>
                </a:rPr>
                <a:t>.</a:t>
              </a:r>
              <a:endParaRPr lang="es-CO" sz="1200" dirty="0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6851374" y="2610677"/>
              <a:ext cx="1364974" cy="4373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050" dirty="0">
                  <a:solidFill>
                    <a:schemeClr val="tx1"/>
                  </a:solidFill>
                </a:rPr>
                <a:t>AEC Cliente</a:t>
              </a:r>
              <a:endParaRPr lang="es-CO" sz="1050" dirty="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5274365" y="2170586"/>
            <a:ext cx="1364974" cy="2158398"/>
            <a:chOff x="6851374" y="2071738"/>
            <a:chExt cx="1364974" cy="1254556"/>
          </a:xfrm>
        </p:grpSpPr>
        <p:sp>
          <p:nvSpPr>
            <p:cNvPr id="14" name="Rectángulo 13"/>
            <p:cNvSpPr/>
            <p:nvPr/>
          </p:nvSpPr>
          <p:spPr>
            <a:xfrm>
              <a:off x="6851374" y="2071738"/>
              <a:ext cx="1364974" cy="10462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00" b="1" dirty="0">
                  <a:solidFill>
                    <a:schemeClr val="tx1"/>
                  </a:solidFill>
                </a:rPr>
                <a:t>Proyecto</a:t>
              </a:r>
              <a:endParaRPr lang="es-CO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6851374" y="2173356"/>
              <a:ext cx="1364974" cy="6427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000" dirty="0">
                  <a:solidFill>
                    <a:schemeClr val="tx1"/>
                  </a:solidFill>
                </a:rPr>
                <a:t>Id Proyecto.</a:t>
              </a:r>
            </a:p>
            <a:p>
              <a:r>
                <a:rPr lang="es-CO" sz="1000" dirty="0">
                  <a:solidFill>
                    <a:schemeClr val="tx1"/>
                  </a:solidFill>
                </a:rPr>
                <a:t>Id Cliente.</a:t>
              </a:r>
            </a:p>
            <a:p>
              <a:r>
                <a:rPr lang="es-CO" sz="1000" dirty="0">
                  <a:solidFill>
                    <a:schemeClr val="tx1"/>
                  </a:solidFill>
                </a:rPr>
                <a:t>(</a:t>
              </a:r>
              <a:r>
                <a:rPr lang="es-CO" sz="1000" dirty="0" err="1">
                  <a:solidFill>
                    <a:schemeClr val="tx1"/>
                  </a:solidFill>
                </a:rPr>
                <a:t>Lat</a:t>
              </a:r>
              <a:r>
                <a:rPr lang="es-CO" sz="1000" dirty="0">
                  <a:solidFill>
                    <a:schemeClr val="tx1"/>
                  </a:solidFill>
                </a:rPr>
                <a:t>, Long).</a:t>
              </a:r>
            </a:p>
            <a:p>
              <a:r>
                <a:rPr lang="es-CO" sz="1000" dirty="0">
                  <a:solidFill>
                    <a:schemeClr val="tx1"/>
                  </a:solidFill>
                </a:rPr>
                <a:t>Tamaño.</a:t>
              </a:r>
            </a:p>
            <a:p>
              <a:r>
                <a:rPr lang="es-CO" sz="1000" dirty="0">
                  <a:solidFill>
                    <a:schemeClr val="tx1"/>
                  </a:solidFill>
                </a:rPr>
                <a:t>Tipo Análisis.</a:t>
              </a:r>
            </a:p>
            <a:p>
              <a:r>
                <a:rPr lang="es-CO" sz="1000" dirty="0">
                  <a:solidFill>
                    <a:schemeClr val="tx1"/>
                  </a:solidFill>
                </a:rPr>
                <a:t>Cultivo.</a:t>
              </a:r>
            </a:p>
            <a:p>
              <a:r>
                <a:rPr lang="es-CO" sz="1000" dirty="0">
                  <a:solidFill>
                    <a:schemeClr val="tx1"/>
                  </a:solidFill>
                </a:rPr>
                <a:t>Tipo Análisis</a:t>
              </a:r>
              <a:endParaRPr lang="es-CO" sz="1100" dirty="0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6851374" y="2816089"/>
              <a:ext cx="1364974" cy="5102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000" dirty="0">
                  <a:solidFill>
                    <a:schemeClr val="tx1"/>
                  </a:solidFill>
                </a:rPr>
                <a:t>AEC Proyecto</a:t>
              </a:r>
            </a:p>
            <a:p>
              <a:r>
                <a:rPr lang="es-CO" sz="1000" dirty="0">
                  <a:solidFill>
                    <a:schemeClr val="tx1"/>
                  </a:solidFill>
                </a:rPr>
                <a:t>Buscar Imágenes</a:t>
              </a:r>
            </a:p>
            <a:p>
              <a:endParaRPr lang="es-CO" sz="1000" dirty="0">
                <a:solidFill>
                  <a:schemeClr val="tx1"/>
                </a:solidFill>
              </a:endParaRPr>
            </a:p>
            <a:p>
              <a:endParaRPr lang="es-CO" sz="1000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1298716" y="3296626"/>
            <a:ext cx="1364974" cy="1060569"/>
            <a:chOff x="6851374" y="1987429"/>
            <a:chExt cx="1364974" cy="1060569"/>
          </a:xfrm>
        </p:grpSpPr>
        <p:sp>
          <p:nvSpPr>
            <p:cNvPr id="18" name="Rectángulo 17"/>
            <p:cNvSpPr/>
            <p:nvPr/>
          </p:nvSpPr>
          <p:spPr>
            <a:xfrm>
              <a:off x="6851374" y="1987429"/>
              <a:ext cx="1364974" cy="18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00" b="1" dirty="0">
                  <a:solidFill>
                    <a:schemeClr val="tx1"/>
                  </a:solidFill>
                </a:rPr>
                <a:t>Tile</a:t>
              </a: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6851374" y="2173356"/>
              <a:ext cx="1364974" cy="4373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CO" sz="1000" dirty="0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6851374" y="2610677"/>
              <a:ext cx="1364974" cy="4373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CO" sz="1000" dirty="0"/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1298716" y="5006689"/>
            <a:ext cx="1364974" cy="1246104"/>
            <a:chOff x="6851374" y="1987429"/>
            <a:chExt cx="1364974" cy="1246104"/>
          </a:xfrm>
        </p:grpSpPr>
        <p:sp>
          <p:nvSpPr>
            <p:cNvPr id="22" name="Rectángulo 21"/>
            <p:cNvSpPr/>
            <p:nvPr/>
          </p:nvSpPr>
          <p:spPr>
            <a:xfrm>
              <a:off x="6851374" y="1987429"/>
              <a:ext cx="1364974" cy="18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00" b="1" dirty="0">
                  <a:solidFill>
                    <a:schemeClr val="tx1"/>
                  </a:solidFill>
                </a:rPr>
                <a:t>Escena</a:t>
              </a: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6851374" y="2173357"/>
              <a:ext cx="1364974" cy="2728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000" dirty="0">
                  <a:solidFill>
                    <a:schemeClr val="tx1"/>
                  </a:solidFill>
                </a:rPr>
                <a:t>Tile</a:t>
              </a: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6851374" y="2438401"/>
              <a:ext cx="1364974" cy="795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000" dirty="0">
                  <a:solidFill>
                    <a:schemeClr val="tx1"/>
                  </a:solidFill>
                </a:rPr>
                <a:t>Descargar  Escena.</a:t>
              </a:r>
            </a:p>
            <a:p>
              <a:r>
                <a:rPr lang="es-CO" sz="1000" dirty="0">
                  <a:solidFill>
                    <a:schemeClr val="tx1"/>
                  </a:solidFill>
                </a:rPr>
                <a:t>Descomprimir Escena.</a:t>
              </a: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5274365" y="4834805"/>
            <a:ext cx="1364974" cy="1590264"/>
            <a:chOff x="6851374" y="2064094"/>
            <a:chExt cx="1364974" cy="983904"/>
          </a:xfrm>
        </p:grpSpPr>
        <p:sp>
          <p:nvSpPr>
            <p:cNvPr id="26" name="Rectángulo 25"/>
            <p:cNvSpPr/>
            <p:nvPr/>
          </p:nvSpPr>
          <p:spPr>
            <a:xfrm>
              <a:off x="6851374" y="2064094"/>
              <a:ext cx="1364974" cy="11136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00" b="1" dirty="0">
                  <a:solidFill>
                    <a:schemeClr val="tx1"/>
                  </a:solidFill>
                </a:rPr>
                <a:t>Repositorio Local</a:t>
              </a: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6851374" y="2173356"/>
              <a:ext cx="1364974" cy="4373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000" dirty="0">
                  <a:solidFill>
                    <a:schemeClr val="tx1"/>
                  </a:solidFill>
                </a:rPr>
                <a:t>Directorio Local</a:t>
              </a:r>
              <a:endParaRPr lang="es-CO" sz="1000" dirty="0"/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6851374" y="2610677"/>
              <a:ext cx="1364974" cy="4373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000" dirty="0">
                  <a:solidFill>
                    <a:schemeClr val="tx1"/>
                  </a:solidFill>
                </a:rPr>
                <a:t>Buscar Tile</a:t>
              </a:r>
            </a:p>
            <a:p>
              <a:r>
                <a:rPr lang="es-CO" sz="1000" dirty="0">
                  <a:solidFill>
                    <a:schemeClr val="tx1"/>
                  </a:solidFill>
                </a:rPr>
                <a:t>Buscar Escena</a:t>
              </a:r>
              <a:endParaRPr lang="es-CO" sz="1000" dirty="0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9273209" y="3180913"/>
            <a:ext cx="1364974" cy="1589868"/>
            <a:chOff x="6851374" y="2064339"/>
            <a:chExt cx="1364974" cy="983659"/>
          </a:xfrm>
        </p:grpSpPr>
        <p:sp>
          <p:nvSpPr>
            <p:cNvPr id="30" name="Rectángulo 29"/>
            <p:cNvSpPr/>
            <p:nvPr/>
          </p:nvSpPr>
          <p:spPr>
            <a:xfrm>
              <a:off x="6851374" y="2064339"/>
              <a:ext cx="1364974" cy="11136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00" b="1" dirty="0">
                  <a:solidFill>
                    <a:schemeClr val="tx1"/>
                  </a:solidFill>
                </a:rPr>
                <a:t>Repositorio Global</a:t>
              </a:r>
              <a:endParaRPr lang="es-CO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6851374" y="2173356"/>
              <a:ext cx="1364974" cy="4373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000" dirty="0">
                  <a:solidFill>
                    <a:schemeClr val="tx1"/>
                  </a:solidFill>
                </a:rPr>
                <a:t>Satélites</a:t>
              </a:r>
            </a:p>
            <a:p>
              <a:r>
                <a:rPr lang="es-CO" sz="1000" dirty="0">
                  <a:solidFill>
                    <a:schemeClr val="tx1"/>
                  </a:solidFill>
                </a:rPr>
                <a:t>Direcciones</a:t>
              </a:r>
              <a:endParaRPr lang="es-CO" sz="1100" dirty="0"/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6851374" y="2610677"/>
              <a:ext cx="1364974" cy="4373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000" dirty="0">
                  <a:solidFill>
                    <a:schemeClr val="tx1"/>
                  </a:solidFill>
                </a:rPr>
                <a:t>Buscar Tile</a:t>
              </a:r>
            </a:p>
            <a:p>
              <a:r>
                <a:rPr lang="es-CO" sz="1000" dirty="0">
                  <a:solidFill>
                    <a:schemeClr val="tx1"/>
                  </a:solidFill>
                </a:rPr>
                <a:t>Buscar Escena</a:t>
              </a:r>
              <a:endParaRPr lang="es-CO" sz="1000" dirty="0"/>
            </a:p>
          </p:txBody>
        </p:sp>
      </p:grpSp>
      <p:sp>
        <p:nvSpPr>
          <p:cNvPr id="34" name="Título 4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5374"/>
          </a:xfrm>
        </p:spPr>
        <p:txBody>
          <a:bodyPr/>
          <a:lstStyle/>
          <a:p>
            <a:r>
              <a:rPr lang="es-CO" b="1" dirty="0"/>
              <a:t> </a:t>
            </a:r>
            <a:r>
              <a:rPr lang="es-CO" b="1" dirty="0" smtClean="0"/>
              <a:t>Diseño App</a:t>
            </a:r>
            <a:endParaRPr lang="es-CO" b="1" dirty="0"/>
          </a:p>
        </p:txBody>
      </p:sp>
      <p:cxnSp>
        <p:nvCxnSpPr>
          <p:cNvPr id="36" name="Conector: angular 35"/>
          <p:cNvCxnSpPr>
            <a:cxnSpLocks/>
            <a:endCxn id="15" idx="1"/>
          </p:cNvCxnSpPr>
          <p:nvPr/>
        </p:nvCxnSpPr>
        <p:spPr>
          <a:xfrm flipV="1">
            <a:off x="2657066" y="2898309"/>
            <a:ext cx="2617299" cy="5919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/>
          <p:cNvCxnSpPr>
            <a:cxnSpLocks/>
          </p:cNvCxnSpPr>
          <p:nvPr/>
        </p:nvCxnSpPr>
        <p:spPr>
          <a:xfrm>
            <a:off x="2657066" y="2051318"/>
            <a:ext cx="2617299" cy="7799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0" idx="2"/>
            <a:endCxn id="22" idx="0"/>
          </p:cNvCxnSpPr>
          <p:nvPr/>
        </p:nvCxnSpPr>
        <p:spPr>
          <a:xfrm>
            <a:off x="1981203" y="4357195"/>
            <a:ext cx="0" cy="64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/>
          <p:cNvCxnSpPr>
            <a:cxnSpLocks/>
            <a:endCxn id="27" idx="1"/>
          </p:cNvCxnSpPr>
          <p:nvPr/>
        </p:nvCxnSpPr>
        <p:spPr>
          <a:xfrm>
            <a:off x="2663690" y="3890094"/>
            <a:ext cx="2610675" cy="14747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r 48"/>
          <p:cNvCxnSpPr>
            <a:cxnSpLocks/>
            <a:stCxn id="2" idx="1"/>
          </p:cNvCxnSpPr>
          <p:nvPr/>
        </p:nvCxnSpPr>
        <p:spPr>
          <a:xfrm rot="10800000" flipV="1">
            <a:off x="6639339" y="802342"/>
            <a:ext cx="2633872" cy="22615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>
            <a:stCxn id="8" idx="2"/>
            <a:endCxn id="30" idx="0"/>
          </p:cNvCxnSpPr>
          <p:nvPr/>
        </p:nvCxnSpPr>
        <p:spPr>
          <a:xfrm flipH="1">
            <a:off x="9955696" y="2615387"/>
            <a:ext cx="2" cy="565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o 53"/>
          <p:cNvGrpSpPr/>
          <p:nvPr/>
        </p:nvGrpSpPr>
        <p:grpSpPr>
          <a:xfrm>
            <a:off x="7451035" y="3982275"/>
            <a:ext cx="1364974" cy="1590264"/>
            <a:chOff x="6851374" y="2064094"/>
            <a:chExt cx="1364974" cy="983904"/>
          </a:xfrm>
        </p:grpSpPr>
        <p:sp>
          <p:nvSpPr>
            <p:cNvPr id="55" name="Rectángulo 54"/>
            <p:cNvSpPr/>
            <p:nvPr/>
          </p:nvSpPr>
          <p:spPr>
            <a:xfrm>
              <a:off x="6851374" y="2064094"/>
              <a:ext cx="1364974" cy="11136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00" b="1" dirty="0" err="1">
                  <a:solidFill>
                    <a:schemeClr val="tx1"/>
                  </a:solidFill>
                </a:rPr>
                <a:t>Zora</a:t>
              </a:r>
              <a:endParaRPr lang="es-CO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ctángulo 55"/>
            <p:cNvSpPr/>
            <p:nvPr/>
          </p:nvSpPr>
          <p:spPr>
            <a:xfrm>
              <a:off x="6851374" y="2173356"/>
              <a:ext cx="1364974" cy="4373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000" dirty="0">
                  <a:solidFill>
                    <a:schemeClr val="tx1"/>
                  </a:solidFill>
                </a:rPr>
                <a:t>Tipo Análisis</a:t>
              </a:r>
            </a:p>
            <a:p>
              <a:r>
                <a:rPr lang="es-CO" sz="1000" dirty="0">
                  <a:solidFill>
                    <a:schemeClr val="tx1"/>
                  </a:solidFill>
                </a:rPr>
                <a:t>Datos Entrenamiento</a:t>
              </a:r>
              <a:endParaRPr lang="es-CO" sz="1100" dirty="0"/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6851374" y="2610677"/>
              <a:ext cx="1364974" cy="4373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000" dirty="0">
                  <a:solidFill>
                    <a:schemeClr val="tx1"/>
                  </a:solidFill>
                </a:rPr>
                <a:t>Ejecutar Análisis</a:t>
              </a:r>
              <a:r>
                <a:rPr lang="es-CO" sz="1000" dirty="0" smtClean="0">
                  <a:solidFill>
                    <a:schemeClr val="tx1"/>
                  </a:solidFill>
                </a:rPr>
                <a:t>.</a:t>
              </a:r>
              <a:endParaRPr lang="es-CO" sz="1000" dirty="0" smtClean="0">
                <a:solidFill>
                  <a:schemeClr val="tx1"/>
                </a:solidFill>
              </a:endParaRPr>
            </a:p>
            <a:p>
              <a:r>
                <a:rPr lang="es-CO" sz="1000" dirty="0" smtClean="0">
                  <a:solidFill>
                    <a:schemeClr val="tx1"/>
                  </a:solidFill>
                </a:rPr>
                <a:t>Ejecutar </a:t>
              </a:r>
              <a:r>
                <a:rPr lang="es-CO" sz="1000" dirty="0">
                  <a:solidFill>
                    <a:schemeClr val="tx1"/>
                  </a:solidFill>
                </a:rPr>
                <a:t>Entre.</a:t>
              </a:r>
            </a:p>
            <a:p>
              <a:r>
                <a:rPr lang="es-CO" sz="1000" dirty="0" smtClean="0">
                  <a:solidFill>
                    <a:schemeClr val="tx1"/>
                  </a:solidFill>
                </a:rPr>
                <a:t>Ejecutar </a:t>
              </a:r>
              <a:r>
                <a:rPr lang="es-CO" sz="1000" dirty="0">
                  <a:solidFill>
                    <a:schemeClr val="tx1"/>
                  </a:solidFill>
                </a:rPr>
                <a:t>Predicción.</a:t>
              </a:r>
            </a:p>
            <a:p>
              <a:endParaRPr lang="es-CO" sz="1000" dirty="0"/>
            </a:p>
          </p:txBody>
        </p:sp>
      </p:grpSp>
      <p:cxnSp>
        <p:nvCxnSpPr>
          <p:cNvPr id="59" name="Conector: angular 58"/>
          <p:cNvCxnSpPr>
            <a:cxnSpLocks/>
            <a:stCxn id="16" idx="3"/>
            <a:endCxn id="56" idx="1"/>
          </p:cNvCxnSpPr>
          <p:nvPr/>
        </p:nvCxnSpPr>
        <p:spPr>
          <a:xfrm>
            <a:off x="6639339" y="3890094"/>
            <a:ext cx="811696" cy="6221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32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8290573" y="2194757"/>
            <a:ext cx="1364974" cy="821632"/>
            <a:chOff x="6851374" y="1948069"/>
            <a:chExt cx="1364974" cy="821632"/>
          </a:xfrm>
        </p:grpSpPr>
        <p:sp>
          <p:nvSpPr>
            <p:cNvPr id="2" name="Rectángulo 1"/>
            <p:cNvSpPr/>
            <p:nvPr/>
          </p:nvSpPr>
          <p:spPr>
            <a:xfrm>
              <a:off x="6851374" y="1948069"/>
              <a:ext cx="1364974" cy="21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00" b="1" dirty="0" smtClean="0">
                  <a:solidFill>
                    <a:schemeClr val="tx1"/>
                  </a:solidFill>
                </a:rPr>
                <a:t>Usuarios</a:t>
              </a:r>
              <a:endParaRPr lang="es-CO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6851374" y="2173357"/>
              <a:ext cx="1364974" cy="596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000" dirty="0" smtClean="0">
                  <a:solidFill>
                    <a:schemeClr val="tx1"/>
                  </a:solidFill>
                </a:rPr>
                <a:t>Usuario – (</a:t>
              </a:r>
              <a:r>
                <a:rPr lang="es-CO" sz="1000" dirty="0" err="1" smtClean="0">
                  <a:solidFill>
                    <a:schemeClr val="tx1"/>
                  </a:solidFill>
                </a:rPr>
                <a:t>String</a:t>
              </a:r>
              <a:r>
                <a:rPr lang="es-CO" sz="1000" dirty="0" smtClean="0">
                  <a:solidFill>
                    <a:schemeClr val="tx1"/>
                  </a:solidFill>
                </a:rPr>
                <a:t>)</a:t>
              </a:r>
              <a:endParaRPr lang="es-CO" sz="1000" dirty="0">
                <a:solidFill>
                  <a:schemeClr val="tx1"/>
                </a:solidFill>
              </a:endParaRPr>
            </a:p>
            <a:p>
              <a:r>
                <a:rPr lang="es-CO" sz="1000" dirty="0" smtClean="0">
                  <a:solidFill>
                    <a:schemeClr val="tx1"/>
                  </a:solidFill>
                </a:rPr>
                <a:t>Contraseña – (</a:t>
              </a:r>
              <a:r>
                <a:rPr lang="es-CO" sz="1000" dirty="0" err="1" smtClean="0">
                  <a:solidFill>
                    <a:schemeClr val="tx1"/>
                  </a:solidFill>
                </a:rPr>
                <a:t>String</a:t>
              </a:r>
              <a:r>
                <a:rPr lang="es-CO" sz="10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s-CO" sz="1000" dirty="0" smtClean="0">
                  <a:solidFill>
                    <a:schemeClr val="tx1"/>
                  </a:solidFill>
                </a:rPr>
                <a:t>Activado – (</a:t>
              </a:r>
              <a:r>
                <a:rPr lang="es-CO" sz="1000" dirty="0" err="1" smtClean="0">
                  <a:solidFill>
                    <a:schemeClr val="tx1"/>
                  </a:solidFill>
                </a:rPr>
                <a:t>String</a:t>
              </a:r>
              <a:r>
                <a:rPr lang="es-CO" sz="1000" dirty="0" smtClean="0">
                  <a:solidFill>
                    <a:schemeClr val="tx1"/>
                  </a:solidFill>
                </a:rPr>
                <a:t>)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1619537" y="3801265"/>
            <a:ext cx="1364974" cy="1087297"/>
            <a:chOff x="6851374" y="1993935"/>
            <a:chExt cx="1364974" cy="1087297"/>
          </a:xfrm>
        </p:grpSpPr>
        <p:sp>
          <p:nvSpPr>
            <p:cNvPr id="10" name="Rectángulo 9"/>
            <p:cNvSpPr/>
            <p:nvPr/>
          </p:nvSpPr>
          <p:spPr>
            <a:xfrm>
              <a:off x="6851374" y="1993935"/>
              <a:ext cx="1364974" cy="18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50" b="1" dirty="0" smtClean="0">
                  <a:solidFill>
                    <a:schemeClr val="tx1"/>
                  </a:solidFill>
                </a:rPr>
                <a:t>Clientes</a:t>
              </a:r>
              <a:endParaRPr lang="es-CO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6851374" y="2173356"/>
              <a:ext cx="1364974" cy="9078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050" dirty="0">
                  <a:solidFill>
                    <a:schemeClr val="tx1"/>
                  </a:solidFill>
                </a:rPr>
                <a:t>Id </a:t>
              </a:r>
              <a:r>
                <a:rPr lang="es-CO" sz="1050" dirty="0" smtClean="0">
                  <a:solidFill>
                    <a:schemeClr val="tx1"/>
                  </a:solidFill>
                </a:rPr>
                <a:t>Cliente – (</a:t>
              </a:r>
              <a:r>
                <a:rPr lang="es-CO" sz="1050" dirty="0" err="1" smtClean="0">
                  <a:solidFill>
                    <a:schemeClr val="tx1"/>
                  </a:solidFill>
                </a:rPr>
                <a:t>Int</a:t>
              </a:r>
              <a:r>
                <a:rPr lang="es-CO" sz="1050" dirty="0" smtClean="0">
                  <a:solidFill>
                    <a:schemeClr val="tx1"/>
                  </a:solidFill>
                </a:rPr>
                <a:t>)</a:t>
              </a:r>
              <a:endParaRPr lang="es-CO" sz="1050" dirty="0">
                <a:solidFill>
                  <a:schemeClr val="tx1"/>
                </a:solidFill>
              </a:endParaRPr>
            </a:p>
            <a:p>
              <a:r>
                <a:rPr lang="es-CO" sz="1050" dirty="0" smtClean="0">
                  <a:solidFill>
                    <a:schemeClr val="tx1"/>
                  </a:solidFill>
                </a:rPr>
                <a:t>Nombre – (</a:t>
              </a:r>
              <a:r>
                <a:rPr lang="es-CO" sz="1050" dirty="0" err="1" smtClean="0">
                  <a:solidFill>
                    <a:schemeClr val="tx1"/>
                  </a:solidFill>
                </a:rPr>
                <a:t>String</a:t>
              </a:r>
              <a:r>
                <a:rPr lang="es-CO" sz="105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s-CO" sz="1050" dirty="0" smtClean="0">
                  <a:solidFill>
                    <a:schemeClr val="tx1"/>
                  </a:solidFill>
                </a:rPr>
                <a:t>Apellido – (</a:t>
              </a:r>
              <a:r>
                <a:rPr lang="es-CO" sz="1050" dirty="0" err="1" smtClean="0">
                  <a:solidFill>
                    <a:schemeClr val="tx1"/>
                  </a:solidFill>
                </a:rPr>
                <a:t>String</a:t>
              </a:r>
              <a:r>
                <a:rPr lang="es-CO" sz="105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s-CO" sz="1050" dirty="0" smtClean="0">
                  <a:solidFill>
                    <a:schemeClr val="tx1"/>
                  </a:solidFill>
                </a:rPr>
                <a:t>Email – (</a:t>
              </a:r>
              <a:r>
                <a:rPr lang="es-CO" sz="1050" dirty="0" err="1" smtClean="0">
                  <a:solidFill>
                    <a:schemeClr val="tx1"/>
                  </a:solidFill>
                </a:rPr>
                <a:t>String</a:t>
              </a:r>
              <a:r>
                <a:rPr lang="es-CO" sz="105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s-CO" sz="1050" dirty="0" smtClean="0">
                  <a:solidFill>
                    <a:schemeClr val="tx1"/>
                  </a:solidFill>
                </a:rPr>
                <a:t>Celular – (</a:t>
              </a:r>
              <a:r>
                <a:rPr lang="es-CO" sz="1050" dirty="0" err="1" smtClean="0">
                  <a:solidFill>
                    <a:schemeClr val="tx1"/>
                  </a:solidFill>
                </a:rPr>
                <a:t>String</a:t>
              </a:r>
              <a:r>
                <a:rPr lang="es-CO" sz="1050" dirty="0" smtClean="0">
                  <a:solidFill>
                    <a:schemeClr val="tx1"/>
                  </a:solidFill>
                </a:rPr>
                <a:t>)</a:t>
              </a:r>
              <a:endParaRPr lang="es-CO" sz="1200" dirty="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4977303" y="2208406"/>
            <a:ext cx="1822174" cy="1633032"/>
            <a:chOff x="6851374" y="2071738"/>
            <a:chExt cx="1364974" cy="949190"/>
          </a:xfrm>
        </p:grpSpPr>
        <p:sp>
          <p:nvSpPr>
            <p:cNvPr id="14" name="Rectángulo 13"/>
            <p:cNvSpPr/>
            <p:nvPr/>
          </p:nvSpPr>
          <p:spPr>
            <a:xfrm>
              <a:off x="6851374" y="2071738"/>
              <a:ext cx="1364974" cy="1046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00" b="1" dirty="0" smtClean="0">
                  <a:solidFill>
                    <a:schemeClr val="tx1"/>
                  </a:solidFill>
                </a:rPr>
                <a:t>Proyectos</a:t>
              </a:r>
              <a:endParaRPr lang="es-CO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6851374" y="2173356"/>
              <a:ext cx="1364974" cy="8475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000" dirty="0">
                  <a:solidFill>
                    <a:schemeClr val="tx1"/>
                  </a:solidFill>
                </a:rPr>
                <a:t>Id Proyecto</a:t>
              </a:r>
              <a:r>
                <a:rPr lang="es-CO" sz="1000" dirty="0" smtClean="0">
                  <a:solidFill>
                    <a:schemeClr val="tx1"/>
                  </a:solidFill>
                </a:rPr>
                <a:t>. – (</a:t>
              </a:r>
              <a:r>
                <a:rPr lang="es-CO" sz="1000" dirty="0" err="1" smtClean="0">
                  <a:solidFill>
                    <a:schemeClr val="tx1"/>
                  </a:solidFill>
                </a:rPr>
                <a:t>String</a:t>
              </a:r>
              <a:r>
                <a:rPr lang="es-CO" sz="1000" dirty="0" smtClean="0">
                  <a:solidFill>
                    <a:schemeClr val="tx1"/>
                  </a:solidFill>
                </a:rPr>
                <a:t>)</a:t>
              </a:r>
              <a:endParaRPr lang="es-CO" sz="1000" dirty="0">
                <a:solidFill>
                  <a:schemeClr val="tx1"/>
                </a:solidFill>
              </a:endParaRPr>
            </a:p>
            <a:p>
              <a:r>
                <a:rPr lang="es-CO" sz="1000" dirty="0">
                  <a:solidFill>
                    <a:schemeClr val="tx1"/>
                  </a:solidFill>
                </a:rPr>
                <a:t>Id </a:t>
              </a:r>
              <a:r>
                <a:rPr lang="es-CO" sz="1000" dirty="0" smtClean="0">
                  <a:solidFill>
                    <a:schemeClr val="tx1"/>
                  </a:solidFill>
                </a:rPr>
                <a:t>Cliente – (</a:t>
              </a:r>
              <a:r>
                <a:rPr lang="es-CO" sz="1000" dirty="0" err="1" smtClean="0">
                  <a:solidFill>
                    <a:schemeClr val="tx1"/>
                  </a:solidFill>
                </a:rPr>
                <a:t>Int</a:t>
              </a:r>
              <a:r>
                <a:rPr lang="es-CO" sz="1000" dirty="0" smtClean="0">
                  <a:solidFill>
                    <a:schemeClr val="tx1"/>
                  </a:solidFill>
                </a:rPr>
                <a:t>)</a:t>
              </a:r>
              <a:endParaRPr lang="es-CO" sz="1000" dirty="0">
                <a:solidFill>
                  <a:schemeClr val="tx1"/>
                </a:solidFill>
              </a:endParaRPr>
            </a:p>
            <a:p>
              <a:r>
                <a:rPr lang="es-CO" sz="1000" dirty="0">
                  <a:solidFill>
                    <a:schemeClr val="tx1"/>
                  </a:solidFill>
                </a:rPr>
                <a:t>(</a:t>
              </a:r>
              <a:r>
                <a:rPr lang="es-CO" sz="1000" dirty="0" err="1">
                  <a:solidFill>
                    <a:schemeClr val="tx1"/>
                  </a:solidFill>
                </a:rPr>
                <a:t>Lat</a:t>
              </a:r>
              <a:r>
                <a:rPr lang="es-CO" sz="1000" dirty="0">
                  <a:solidFill>
                    <a:schemeClr val="tx1"/>
                  </a:solidFill>
                </a:rPr>
                <a:t>, Long</a:t>
              </a:r>
              <a:r>
                <a:rPr lang="es-CO" sz="1000" dirty="0" smtClean="0">
                  <a:solidFill>
                    <a:schemeClr val="tx1"/>
                  </a:solidFill>
                </a:rPr>
                <a:t>). – (</a:t>
              </a:r>
              <a:r>
                <a:rPr lang="es-CO" sz="1000" dirty="0" err="1" smtClean="0">
                  <a:solidFill>
                    <a:schemeClr val="tx1"/>
                  </a:solidFill>
                </a:rPr>
                <a:t>String</a:t>
              </a:r>
              <a:r>
                <a:rPr lang="es-CO" sz="1000" dirty="0" smtClean="0">
                  <a:solidFill>
                    <a:schemeClr val="tx1"/>
                  </a:solidFill>
                </a:rPr>
                <a:t>)</a:t>
              </a:r>
              <a:endParaRPr lang="es-CO" sz="1000" dirty="0">
                <a:solidFill>
                  <a:schemeClr val="tx1"/>
                </a:solidFill>
              </a:endParaRPr>
            </a:p>
            <a:p>
              <a:r>
                <a:rPr lang="es-CO" sz="1000" dirty="0">
                  <a:solidFill>
                    <a:schemeClr val="tx1"/>
                  </a:solidFill>
                </a:rPr>
                <a:t>Tamaño</a:t>
              </a:r>
              <a:r>
                <a:rPr lang="es-CO" sz="1000" dirty="0" smtClean="0">
                  <a:solidFill>
                    <a:schemeClr val="tx1"/>
                  </a:solidFill>
                </a:rPr>
                <a:t>. – (</a:t>
              </a:r>
              <a:r>
                <a:rPr lang="es-CO" sz="1000" dirty="0" err="1" smtClean="0">
                  <a:solidFill>
                    <a:schemeClr val="tx1"/>
                  </a:solidFill>
                </a:rPr>
                <a:t>Int</a:t>
              </a:r>
              <a:r>
                <a:rPr lang="es-CO" sz="1000" dirty="0" smtClean="0">
                  <a:solidFill>
                    <a:schemeClr val="tx1"/>
                  </a:solidFill>
                </a:rPr>
                <a:t>)</a:t>
              </a:r>
              <a:endParaRPr lang="es-CO" sz="1000" dirty="0">
                <a:solidFill>
                  <a:schemeClr val="tx1"/>
                </a:solidFill>
              </a:endParaRPr>
            </a:p>
            <a:p>
              <a:r>
                <a:rPr lang="es-CO" sz="1000" dirty="0">
                  <a:solidFill>
                    <a:schemeClr val="tx1"/>
                  </a:solidFill>
                </a:rPr>
                <a:t>Tipo Análisis</a:t>
              </a:r>
              <a:r>
                <a:rPr lang="es-CO" sz="1000" dirty="0" smtClean="0">
                  <a:solidFill>
                    <a:schemeClr val="tx1"/>
                  </a:solidFill>
                </a:rPr>
                <a:t>. – (</a:t>
              </a:r>
              <a:r>
                <a:rPr lang="es-CO" sz="1000" dirty="0" err="1" smtClean="0">
                  <a:solidFill>
                    <a:schemeClr val="tx1"/>
                  </a:solidFill>
                </a:rPr>
                <a:t>String</a:t>
              </a:r>
              <a:r>
                <a:rPr lang="es-CO" sz="1000" dirty="0" smtClean="0">
                  <a:solidFill>
                    <a:schemeClr val="tx1"/>
                  </a:solidFill>
                </a:rPr>
                <a:t>)</a:t>
              </a:r>
              <a:endParaRPr lang="es-CO" sz="1000" dirty="0">
                <a:solidFill>
                  <a:schemeClr val="tx1"/>
                </a:solidFill>
              </a:endParaRPr>
            </a:p>
            <a:p>
              <a:r>
                <a:rPr lang="es-CO" sz="1000" dirty="0">
                  <a:solidFill>
                    <a:schemeClr val="tx1"/>
                  </a:solidFill>
                </a:rPr>
                <a:t>Cultivo</a:t>
              </a:r>
              <a:r>
                <a:rPr lang="es-CO" sz="1000" dirty="0" smtClean="0">
                  <a:solidFill>
                    <a:schemeClr val="tx1"/>
                  </a:solidFill>
                </a:rPr>
                <a:t>. – (</a:t>
              </a:r>
              <a:r>
                <a:rPr lang="es-CO" sz="1000" dirty="0" err="1" smtClean="0">
                  <a:solidFill>
                    <a:schemeClr val="tx1"/>
                  </a:solidFill>
                </a:rPr>
                <a:t>String</a:t>
              </a:r>
              <a:r>
                <a:rPr lang="es-CO" sz="10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s-CO" sz="1000" dirty="0" smtClean="0">
                  <a:solidFill>
                    <a:schemeClr val="tx1"/>
                  </a:solidFill>
                </a:rPr>
                <a:t>Tile – (</a:t>
              </a:r>
              <a:r>
                <a:rPr lang="es-CO" sz="1000" dirty="0" err="1" smtClean="0">
                  <a:solidFill>
                    <a:schemeClr val="tx1"/>
                  </a:solidFill>
                </a:rPr>
                <a:t>String</a:t>
              </a:r>
              <a:r>
                <a:rPr lang="es-CO" sz="1000" dirty="0" smtClean="0">
                  <a:solidFill>
                    <a:schemeClr val="tx1"/>
                  </a:solidFill>
                </a:rPr>
                <a:t>)</a:t>
              </a:r>
              <a:endParaRPr lang="es-CO" sz="1000" dirty="0">
                <a:solidFill>
                  <a:schemeClr val="tx1"/>
                </a:solidFill>
              </a:endParaRPr>
            </a:p>
            <a:p>
              <a:r>
                <a:rPr lang="es-CO" sz="1000" dirty="0">
                  <a:solidFill>
                    <a:schemeClr val="tx1"/>
                  </a:solidFill>
                </a:rPr>
                <a:t>Tipo </a:t>
              </a:r>
              <a:r>
                <a:rPr lang="es-CO" sz="1000" dirty="0" smtClean="0">
                  <a:solidFill>
                    <a:schemeClr val="tx1"/>
                  </a:solidFill>
                </a:rPr>
                <a:t>Análisis – (</a:t>
              </a:r>
              <a:r>
                <a:rPr lang="es-CO" sz="1000" dirty="0" err="1" smtClean="0">
                  <a:solidFill>
                    <a:schemeClr val="tx1"/>
                  </a:solidFill>
                </a:rPr>
                <a:t>String</a:t>
              </a:r>
              <a:r>
                <a:rPr lang="es-CO" sz="1000" dirty="0" smtClean="0">
                  <a:solidFill>
                    <a:schemeClr val="tx1"/>
                  </a:solidFill>
                </a:rPr>
                <a:t>)</a:t>
              </a:r>
              <a:endParaRPr lang="es-CO" sz="1100" dirty="0"/>
            </a:p>
          </p:txBody>
        </p:sp>
      </p:grpSp>
      <p:sp>
        <p:nvSpPr>
          <p:cNvPr id="34" name="Título 4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5374"/>
          </a:xfrm>
        </p:spPr>
        <p:txBody>
          <a:bodyPr/>
          <a:lstStyle/>
          <a:p>
            <a:r>
              <a:rPr lang="es-CO" b="1" dirty="0"/>
              <a:t> </a:t>
            </a:r>
            <a:r>
              <a:rPr lang="es-CO" b="1" dirty="0" smtClean="0"/>
              <a:t>Diseño Base de Datos</a:t>
            </a:r>
            <a:endParaRPr lang="es-CO" b="1" dirty="0"/>
          </a:p>
        </p:txBody>
      </p:sp>
      <p:cxnSp>
        <p:nvCxnSpPr>
          <p:cNvPr id="38" name="Conector: angular 37"/>
          <p:cNvCxnSpPr>
            <a:cxnSpLocks/>
            <a:stCxn id="11" idx="3"/>
          </p:cNvCxnSpPr>
          <p:nvPr/>
        </p:nvCxnSpPr>
        <p:spPr>
          <a:xfrm flipV="1">
            <a:off x="2984511" y="2718217"/>
            <a:ext cx="1992792" cy="17164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o 53"/>
          <p:cNvGrpSpPr/>
          <p:nvPr/>
        </p:nvGrpSpPr>
        <p:grpSpPr>
          <a:xfrm>
            <a:off x="8290573" y="3991483"/>
            <a:ext cx="1364974" cy="1603912"/>
            <a:chOff x="6851374" y="2055650"/>
            <a:chExt cx="1364974" cy="992348"/>
          </a:xfrm>
        </p:grpSpPr>
        <p:sp>
          <p:nvSpPr>
            <p:cNvPr id="55" name="Rectángulo 54"/>
            <p:cNvSpPr/>
            <p:nvPr/>
          </p:nvSpPr>
          <p:spPr>
            <a:xfrm>
              <a:off x="6851374" y="2055650"/>
              <a:ext cx="1364974" cy="1113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00" b="1" dirty="0" err="1">
                  <a:solidFill>
                    <a:schemeClr val="tx1"/>
                  </a:solidFill>
                </a:rPr>
                <a:t>Zora</a:t>
              </a:r>
              <a:endParaRPr lang="es-CO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ctángulo 55"/>
            <p:cNvSpPr/>
            <p:nvPr/>
          </p:nvSpPr>
          <p:spPr>
            <a:xfrm>
              <a:off x="6851374" y="2173356"/>
              <a:ext cx="1364974" cy="4373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000" dirty="0">
                  <a:solidFill>
                    <a:schemeClr val="tx1"/>
                  </a:solidFill>
                </a:rPr>
                <a:t>Tipo Análisis</a:t>
              </a:r>
            </a:p>
            <a:p>
              <a:r>
                <a:rPr lang="es-CO" sz="1000" dirty="0">
                  <a:solidFill>
                    <a:schemeClr val="tx1"/>
                  </a:solidFill>
                </a:rPr>
                <a:t>Datos Entrenamiento</a:t>
              </a:r>
              <a:endParaRPr lang="es-CO" sz="1100" dirty="0"/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6851374" y="2610677"/>
              <a:ext cx="1364974" cy="4373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000" dirty="0">
                  <a:solidFill>
                    <a:schemeClr val="tx1"/>
                  </a:solidFill>
                </a:rPr>
                <a:t>Ejecutar Entre.</a:t>
              </a:r>
            </a:p>
            <a:p>
              <a:r>
                <a:rPr lang="es-CO" sz="1000" dirty="0">
                  <a:solidFill>
                    <a:schemeClr val="tx1"/>
                  </a:solidFill>
                </a:rPr>
                <a:t>Ejecutar Análisis.</a:t>
              </a:r>
            </a:p>
            <a:p>
              <a:r>
                <a:rPr lang="es-CO" sz="1000" dirty="0">
                  <a:solidFill>
                    <a:schemeClr val="tx1"/>
                  </a:solidFill>
                </a:rPr>
                <a:t>Ejecutar Predicción.</a:t>
              </a:r>
            </a:p>
            <a:p>
              <a:endParaRPr lang="es-CO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052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838200" y="2305879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AutoNum type="arabicParenR"/>
            </a:pPr>
            <a:r>
              <a:rPr lang="es-CO" sz="3600" dirty="0">
                <a:hlinkClick r:id="rId2"/>
              </a:rPr>
              <a:t>www.alelopatia.com</a:t>
            </a:r>
            <a:endParaRPr lang="es-CO" sz="3600" dirty="0"/>
          </a:p>
          <a:p>
            <a:pPr marL="742950" indent="-742950" algn="ctr">
              <a:buAutoNum type="arabicParenR"/>
            </a:pPr>
            <a:r>
              <a:rPr lang="es-CO" sz="3600" dirty="0">
                <a:hlinkClick r:id="rId3"/>
              </a:rPr>
              <a:t>www.rombolu.com</a:t>
            </a:r>
            <a:endParaRPr lang="es-CO" sz="3600" dirty="0"/>
          </a:p>
          <a:p>
            <a:pPr marL="742950" indent="-742950" algn="ctr">
              <a:buAutoNum type="arabicParenR"/>
            </a:pPr>
            <a:r>
              <a:rPr lang="es-CO" sz="3600" dirty="0">
                <a:hlinkClick r:id="rId4"/>
              </a:rPr>
              <a:t>www.namanto.com</a:t>
            </a:r>
            <a:endParaRPr lang="es-CO" sz="3600" dirty="0"/>
          </a:p>
          <a:p>
            <a:pPr marL="742950" indent="-742950" algn="ctr">
              <a:buAutoNum type="arabicParenR"/>
            </a:pPr>
            <a:r>
              <a:rPr lang="es-CO" sz="3600" dirty="0">
                <a:hlinkClick r:id="rId5"/>
              </a:rPr>
              <a:t>www.censossatelitales.com</a:t>
            </a:r>
            <a:endParaRPr lang="es-CO" sz="3600" dirty="0"/>
          </a:p>
        </p:txBody>
      </p:sp>
      <p:sp>
        <p:nvSpPr>
          <p:cNvPr id="7" name="Título 4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5374"/>
          </a:xfrm>
        </p:spPr>
        <p:txBody>
          <a:bodyPr/>
          <a:lstStyle/>
          <a:p>
            <a:r>
              <a:rPr lang="es-CO" b="1" dirty="0"/>
              <a:t> Pagina Web</a:t>
            </a:r>
          </a:p>
        </p:txBody>
      </p:sp>
    </p:spTree>
    <p:extLst>
      <p:ext uri="{BB962C8B-B14F-4D97-AF65-F5344CB8AC3E}">
        <p14:creationId xmlns:p14="http://schemas.microsoft.com/office/powerpoint/2010/main" val="391841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427</Words>
  <Application>Microsoft Office PowerPoint</Application>
  <PresentationFormat>Panorámica</PresentationFormat>
  <Paragraphs>84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Diseño del Sistema de Análisis de Imágenes Satelitales enfocado a agricultura de precisión.</vt:lpstr>
      <vt:lpstr> Requerimientos</vt:lpstr>
      <vt:lpstr> Diseño App</vt:lpstr>
      <vt:lpstr> Diseño Base de Datos</vt:lpstr>
      <vt:lpstr> Pagina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Sistema de Análisis de Imágenes Satelitales enfocado a agricultura de precisión.</dc:title>
  <dc:creator>Juan Sebastian Henao Parra</dc:creator>
  <cp:lastModifiedBy>Juan Sebastian Henao Parra</cp:lastModifiedBy>
  <cp:revision>18</cp:revision>
  <dcterms:created xsi:type="dcterms:W3CDTF">2017-02-28T23:09:38Z</dcterms:created>
  <dcterms:modified xsi:type="dcterms:W3CDTF">2017-03-06T23:48:57Z</dcterms:modified>
</cp:coreProperties>
</file>