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6" r:id="rId2"/>
    <p:sldId id="298" r:id="rId3"/>
    <p:sldId id="386" r:id="rId4"/>
    <p:sldId id="387"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94660"/>
  </p:normalViewPr>
  <p:slideViewPr>
    <p:cSldViewPr snapToGrid="0">
      <p:cViewPr varScale="1">
        <p:scale>
          <a:sx n="107" d="100"/>
          <a:sy n="107"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2FE9A-BD60-EA53-66E7-4B95231CFA1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635E08F-BBDB-5D00-418B-3D60DD2D0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FC0A681-71B8-BDA4-C2E6-6791CA1F526E}"/>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5" name="Marcador de pie de página 4">
            <a:extLst>
              <a:ext uri="{FF2B5EF4-FFF2-40B4-BE49-F238E27FC236}">
                <a16:creationId xmlns:a16="http://schemas.microsoft.com/office/drawing/2014/main" id="{3E9E3EED-9AD7-A4B1-4D51-A1ABE24D5D1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513FA0F-6B2A-22AD-2651-13466978724B}"/>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293605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1E52B1-EEAF-BE23-90E9-FC4A92855F1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464C0B-72C4-210F-CB2C-A0963063FAB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9DD43BE-BAF7-9C37-C945-868444CEAF15}"/>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5" name="Marcador de pie de página 4">
            <a:extLst>
              <a:ext uri="{FF2B5EF4-FFF2-40B4-BE49-F238E27FC236}">
                <a16:creationId xmlns:a16="http://schemas.microsoft.com/office/drawing/2014/main" id="{951B5DFB-0B90-446D-70E7-CF8C96B0A38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8B967F-0DDB-CB91-B287-09809FE9FECD}"/>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20184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3854373-FBF0-0038-5321-64A724772BF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274A80B-14C0-8D34-7583-3F3DB0917DE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C3C6899-FE8B-65E4-DEB0-192D3FEEB81E}"/>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5" name="Marcador de pie de página 4">
            <a:extLst>
              <a:ext uri="{FF2B5EF4-FFF2-40B4-BE49-F238E27FC236}">
                <a16:creationId xmlns:a16="http://schemas.microsoft.com/office/drawing/2014/main" id="{EEF1975D-F62D-7042-37DE-16BD9619D99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48EA86D-C6D7-4057-932B-00CE552B4166}"/>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364729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BCAB1-3387-3009-2ED1-1833E21E4AC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9937B4B-E466-634E-6CDA-1233ACAA98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983918-484A-BCE8-BD66-969332ECD928}"/>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5" name="Marcador de pie de página 4">
            <a:extLst>
              <a:ext uri="{FF2B5EF4-FFF2-40B4-BE49-F238E27FC236}">
                <a16:creationId xmlns:a16="http://schemas.microsoft.com/office/drawing/2014/main" id="{B22F03D2-5606-1E28-574B-31049A08F9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05359BE-61ED-9ACC-11BE-B2F4982B6891}"/>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389068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B5328-B0D3-CC68-06C2-0556AE56F80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373AF2B-C57D-9D5F-410A-206A5FCB3E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CD36301-25A5-DAAC-44AF-52451D49C816}"/>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5" name="Marcador de pie de página 4">
            <a:extLst>
              <a:ext uri="{FF2B5EF4-FFF2-40B4-BE49-F238E27FC236}">
                <a16:creationId xmlns:a16="http://schemas.microsoft.com/office/drawing/2014/main" id="{0B421BA6-5B3D-73A0-9D5E-BA392D735C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B4D4E8B-D11E-98CF-9304-667063B19B31}"/>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193048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52CCF-8F6C-61CE-7191-DF8A6723E19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4B40B2C-5EAD-C880-3635-879FF969EC2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793D7FD-3B77-5000-2CA5-3311B321E12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250D400-1692-8E00-C949-D8082ADC7D68}"/>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6" name="Marcador de pie de página 5">
            <a:extLst>
              <a:ext uri="{FF2B5EF4-FFF2-40B4-BE49-F238E27FC236}">
                <a16:creationId xmlns:a16="http://schemas.microsoft.com/office/drawing/2014/main" id="{7F52D35D-F67F-EEE2-B264-CCEACD330A8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688791-7BD9-BAE0-F95F-8DC81C426D9A}"/>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142217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F57BB-B42B-42ED-4AFB-FC6AFB5457F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0713B03-7F48-274B-4995-FD43B612B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448060-4983-8826-B97F-26A2AF164C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8C09F8F-E97D-1186-66CE-19602EB176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60C7C32-1DC3-AAFE-D859-506FA4FCC7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413A331-679B-DF43-B806-3A5F9F88B21F}"/>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8" name="Marcador de pie de página 7">
            <a:extLst>
              <a:ext uri="{FF2B5EF4-FFF2-40B4-BE49-F238E27FC236}">
                <a16:creationId xmlns:a16="http://schemas.microsoft.com/office/drawing/2014/main" id="{DDA14617-DBF2-C42B-D11B-F9C541C85C0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082F2A9-0516-D2A7-9C09-8244ACA4A632}"/>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32798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13DF9-E75E-124B-26B1-E8318752E84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855D353-3CA1-E718-1159-33A1B9B80685}"/>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4" name="Marcador de pie de página 3">
            <a:extLst>
              <a:ext uri="{FF2B5EF4-FFF2-40B4-BE49-F238E27FC236}">
                <a16:creationId xmlns:a16="http://schemas.microsoft.com/office/drawing/2014/main" id="{4E0BD299-A52F-EB5A-1197-D68268AE6F4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DFD8D86-0FA6-F554-34E6-A69101DE3D16}"/>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320087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EE56335-3647-9109-9531-770473553987}"/>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3" name="Marcador de pie de página 2">
            <a:extLst>
              <a:ext uri="{FF2B5EF4-FFF2-40B4-BE49-F238E27FC236}">
                <a16:creationId xmlns:a16="http://schemas.microsoft.com/office/drawing/2014/main" id="{49706838-80AA-F1AC-188F-EF40B2FC62A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063B5DC-E2F8-35CC-CF2E-5F767FA495A8}"/>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9797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23AFA-C9FE-02EA-3CF9-3C66742A5F8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90F5D15-59B0-3BD5-D5F7-C9AD96E8A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BE57F99-515D-168A-67D3-6BA080777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F753BC-1CAF-4ABD-0C68-A29042560494}"/>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6" name="Marcador de pie de página 5">
            <a:extLst>
              <a:ext uri="{FF2B5EF4-FFF2-40B4-BE49-F238E27FC236}">
                <a16:creationId xmlns:a16="http://schemas.microsoft.com/office/drawing/2014/main" id="{F94AD546-C5E0-02F6-5118-3B307C6FA4B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AA59617-0946-91B0-9127-B7E9F0AFBA57}"/>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312079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2031E-4BA6-6879-4020-9201C86A093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4CEB96-2CFE-25CE-E0D8-0C1B10AFF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6429E29-76FC-E568-3810-05239C638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9F3D6BE-1861-60F6-AC43-239B65F16DD9}"/>
              </a:ext>
            </a:extLst>
          </p:cNvPr>
          <p:cNvSpPr>
            <a:spLocks noGrp="1"/>
          </p:cNvSpPr>
          <p:nvPr>
            <p:ph type="dt" sz="half" idx="10"/>
          </p:nvPr>
        </p:nvSpPr>
        <p:spPr/>
        <p:txBody>
          <a:bodyPr/>
          <a:lstStyle/>
          <a:p>
            <a:fld id="{B81F4885-0DC3-4E80-A089-0FD966A94876}" type="datetimeFigureOut">
              <a:rPr lang="es-ES" smtClean="0"/>
              <a:t>27/10/2024</a:t>
            </a:fld>
            <a:endParaRPr lang="es-ES"/>
          </a:p>
        </p:txBody>
      </p:sp>
      <p:sp>
        <p:nvSpPr>
          <p:cNvPr id="6" name="Marcador de pie de página 5">
            <a:extLst>
              <a:ext uri="{FF2B5EF4-FFF2-40B4-BE49-F238E27FC236}">
                <a16:creationId xmlns:a16="http://schemas.microsoft.com/office/drawing/2014/main" id="{FE6C7716-E199-3BF6-8FE5-44B2D10B75F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5CDE8F9-2246-A99A-ECFA-246BF7A95BB4}"/>
              </a:ext>
            </a:extLst>
          </p:cNvPr>
          <p:cNvSpPr>
            <a:spLocks noGrp="1"/>
          </p:cNvSpPr>
          <p:nvPr>
            <p:ph type="sldNum" sz="quarter" idx="12"/>
          </p:nvPr>
        </p:nvSpPr>
        <p:spPr/>
        <p:txBody>
          <a:bodyPr/>
          <a:lstStyle/>
          <a:p>
            <a:fld id="{54939685-ECDE-4F60-8C68-E6F8B69AC6C1}" type="slidenum">
              <a:rPr lang="es-ES" smtClean="0"/>
              <a:t>‹Nº›</a:t>
            </a:fld>
            <a:endParaRPr lang="es-ES"/>
          </a:p>
        </p:txBody>
      </p:sp>
    </p:spTree>
    <p:extLst>
      <p:ext uri="{BB962C8B-B14F-4D97-AF65-F5344CB8AC3E}">
        <p14:creationId xmlns:p14="http://schemas.microsoft.com/office/powerpoint/2010/main" val="5968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D1A9CD2-EAEF-499D-E7C9-624D24CC7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A5531AA-5DDD-0848-793F-E9F518FE6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BDCBEF-BE46-94E5-D5C4-C161233D6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1F4885-0DC3-4E80-A089-0FD966A94876}" type="datetimeFigureOut">
              <a:rPr lang="es-ES" smtClean="0"/>
              <a:t>27/10/2024</a:t>
            </a:fld>
            <a:endParaRPr lang="es-ES"/>
          </a:p>
        </p:txBody>
      </p:sp>
      <p:sp>
        <p:nvSpPr>
          <p:cNvPr id="5" name="Marcador de pie de página 4">
            <a:extLst>
              <a:ext uri="{FF2B5EF4-FFF2-40B4-BE49-F238E27FC236}">
                <a16:creationId xmlns:a16="http://schemas.microsoft.com/office/drawing/2014/main" id="{6F1F01B0-2790-F4E0-8025-B0ECB6D5D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811D836C-C0A4-31A6-CE86-745DF7112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939685-ECDE-4F60-8C68-E6F8B69AC6C1}" type="slidenum">
              <a:rPr lang="es-ES" smtClean="0"/>
              <a:t>‹Nº›</a:t>
            </a:fld>
            <a:endParaRPr lang="es-ES"/>
          </a:p>
        </p:txBody>
      </p:sp>
    </p:spTree>
    <p:extLst>
      <p:ext uri="{BB962C8B-B14F-4D97-AF65-F5344CB8AC3E}">
        <p14:creationId xmlns:p14="http://schemas.microsoft.com/office/powerpoint/2010/main" val="412688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mmons.wikimedia.org/wiki/File:Devops-toolchain.sv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9FDA2-78FE-D3EC-F2E1-70C6EB636A7D}"/>
              </a:ext>
            </a:extLst>
          </p:cNvPr>
          <p:cNvSpPr>
            <a:spLocks noGrp="1"/>
          </p:cNvSpPr>
          <p:nvPr>
            <p:ph type="title"/>
          </p:nvPr>
        </p:nvSpPr>
        <p:spPr>
          <a:xfrm>
            <a:off x="831850" y="3639145"/>
            <a:ext cx="10515600" cy="923330"/>
          </a:xfrm>
        </p:spPr>
        <p:txBody>
          <a:bodyPr/>
          <a:lstStyle/>
          <a:p>
            <a:r>
              <a:rPr lang="es-ES" dirty="0">
                <a:solidFill>
                  <a:schemeClr val="tx1"/>
                </a:solidFill>
              </a:rPr>
              <a:t>SDLC</a:t>
            </a:r>
          </a:p>
        </p:txBody>
      </p:sp>
      <p:sp>
        <p:nvSpPr>
          <p:cNvPr id="3" name="Marcador de texto 2">
            <a:extLst>
              <a:ext uri="{FF2B5EF4-FFF2-40B4-BE49-F238E27FC236}">
                <a16:creationId xmlns:a16="http://schemas.microsoft.com/office/drawing/2014/main" id="{9BFA444A-8608-A3DB-CD3E-1651E7D4AF28}"/>
              </a:ext>
            </a:extLst>
          </p:cNvPr>
          <p:cNvSpPr>
            <a:spLocks noGrp="1"/>
          </p:cNvSpPr>
          <p:nvPr>
            <p:ph type="body" idx="1"/>
          </p:nvPr>
        </p:nvSpPr>
        <p:spPr>
          <a:xfrm>
            <a:off x="831850" y="4589463"/>
            <a:ext cx="10515600" cy="369332"/>
          </a:xfrm>
        </p:spPr>
        <p:txBody>
          <a:bodyPr>
            <a:normAutofit fontScale="92500" lnSpcReduction="10000"/>
          </a:bodyPr>
          <a:lstStyle/>
          <a:p>
            <a:r>
              <a:rPr lang="es-ES" dirty="0"/>
              <a:t>Software </a:t>
            </a:r>
            <a:r>
              <a:rPr lang="es-ES" dirty="0" err="1"/>
              <a:t>Devlopment</a:t>
            </a:r>
            <a:r>
              <a:rPr lang="es-ES" dirty="0"/>
              <a:t> </a:t>
            </a:r>
            <a:r>
              <a:rPr lang="es-ES" dirty="0" err="1"/>
              <a:t>Life</a:t>
            </a:r>
            <a:r>
              <a:rPr lang="es-ES" dirty="0"/>
              <a:t> Cicle</a:t>
            </a:r>
          </a:p>
        </p:txBody>
      </p:sp>
    </p:spTree>
    <p:extLst>
      <p:ext uri="{BB962C8B-B14F-4D97-AF65-F5344CB8AC3E}">
        <p14:creationId xmlns:p14="http://schemas.microsoft.com/office/powerpoint/2010/main" val="412631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161F4A9-F12F-557C-B6F3-E29D36335BBD}"/>
              </a:ext>
            </a:extLst>
          </p:cNvPr>
          <p:cNvSpPr>
            <a:spLocks noGrp="1"/>
          </p:cNvSpPr>
          <p:nvPr>
            <p:ph type="body" idx="1"/>
          </p:nvPr>
        </p:nvSpPr>
        <p:spPr/>
        <p:txBody>
          <a:bodyPr/>
          <a:lstStyle/>
          <a:p>
            <a:endParaRPr lang="es-ES"/>
          </a:p>
        </p:txBody>
      </p:sp>
      <p:sp>
        <p:nvSpPr>
          <p:cNvPr id="4" name="CuadroTexto 3">
            <a:extLst>
              <a:ext uri="{FF2B5EF4-FFF2-40B4-BE49-F238E27FC236}">
                <a16:creationId xmlns:a16="http://schemas.microsoft.com/office/drawing/2014/main" id="{9CA6B275-3795-41EF-87B4-E5B8F52DCDFC}"/>
              </a:ext>
            </a:extLst>
          </p:cNvPr>
          <p:cNvSpPr txBox="1"/>
          <p:nvPr/>
        </p:nvSpPr>
        <p:spPr>
          <a:xfrm>
            <a:off x="8753568" y="6220166"/>
            <a:ext cx="3322320" cy="5078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Aptos" panose="02110004020202020204"/>
                <a:ea typeface="+mn-ea"/>
                <a:cs typeface="+mn-cs"/>
              </a:rPr>
              <a:t>Fuente imagen base: Wikipedia</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Aptos" panose="02110004020202020204"/>
                <a:ea typeface="+mn-ea"/>
                <a:cs typeface="+mn-cs"/>
                <a:hlinkClick r:id="rId2">
                  <a:extLst>
                    <a:ext uri="{A12FA001-AC4F-418D-AE19-62706E023703}">
                      <ahyp:hlinkClr xmlns:ahyp="http://schemas.microsoft.com/office/drawing/2018/hyperlinkcolor" val="tx"/>
                    </a:ext>
                  </a:extLst>
                </a:hlinkClick>
              </a:rPr>
              <a:t>https://commons.wikimedia.org/wiki/File:Devops-toolchain.svg</a:t>
            </a:r>
            <a:endParaRPr kumimoji="0" lang="es-ES" sz="9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Aptos" panose="02110004020202020204"/>
                <a:ea typeface="+mn-ea"/>
                <a:cs typeface="+mn-cs"/>
              </a:rPr>
              <a:t>CC </a:t>
            </a:r>
            <a:r>
              <a:rPr kumimoji="0" lang="es-ES" sz="900" b="0" i="0" u="none" strike="noStrike" kern="1200" cap="none" spc="0" normalizeH="0" baseline="0" noProof="0" dirty="0" err="1">
                <a:ln>
                  <a:noFill/>
                </a:ln>
                <a:solidFill>
                  <a:prstClr val="black"/>
                </a:solidFill>
                <a:effectLst/>
                <a:uLnTx/>
                <a:uFillTx/>
                <a:latin typeface="Aptos" panose="02110004020202020204"/>
                <a:ea typeface="+mn-ea"/>
                <a:cs typeface="+mn-cs"/>
              </a:rPr>
              <a:t>Attribution</a:t>
            </a:r>
            <a:r>
              <a:rPr kumimoji="0" lang="es-ES" sz="900" b="0" i="0" u="none" strike="noStrike" kern="1200" cap="none" spc="0" normalizeH="0" baseline="0" noProof="0" dirty="0">
                <a:ln>
                  <a:noFill/>
                </a:ln>
                <a:solidFill>
                  <a:prstClr val="black"/>
                </a:solidFill>
                <a:effectLst/>
                <a:uLnTx/>
                <a:uFillTx/>
                <a:latin typeface="Aptos" panose="02110004020202020204"/>
                <a:ea typeface="+mn-ea"/>
                <a:cs typeface="+mn-cs"/>
              </a:rPr>
              <a:t> Share </a:t>
            </a:r>
            <a:r>
              <a:rPr kumimoji="0" lang="es-ES" sz="900" b="0" i="0" u="none" strike="noStrike" kern="1200" cap="none" spc="0" normalizeH="0" baseline="0" noProof="0" dirty="0" err="1">
                <a:ln>
                  <a:noFill/>
                </a:ln>
                <a:solidFill>
                  <a:prstClr val="black"/>
                </a:solidFill>
                <a:effectLst/>
                <a:uLnTx/>
                <a:uFillTx/>
                <a:latin typeface="Aptos" panose="02110004020202020204"/>
                <a:ea typeface="+mn-ea"/>
                <a:cs typeface="+mn-cs"/>
              </a:rPr>
              <a:t>Alike</a:t>
            </a:r>
            <a:r>
              <a:rPr kumimoji="0" lang="es-ES" sz="900" b="0" i="0" u="none" strike="noStrike" kern="1200" cap="none" spc="0" normalizeH="0" baseline="0" noProof="0" dirty="0">
                <a:ln>
                  <a:noFill/>
                </a:ln>
                <a:solidFill>
                  <a:prstClr val="black"/>
                </a:solidFill>
                <a:effectLst/>
                <a:uLnTx/>
                <a:uFillTx/>
                <a:latin typeface="Aptos" panose="02110004020202020204"/>
                <a:ea typeface="+mn-ea"/>
                <a:cs typeface="+mn-cs"/>
              </a:rPr>
              <a:t> 4.0 International</a:t>
            </a: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24" name="Imagen 23">
            <a:extLst>
              <a:ext uri="{FF2B5EF4-FFF2-40B4-BE49-F238E27FC236}">
                <a16:creationId xmlns:a16="http://schemas.microsoft.com/office/drawing/2014/main" id="{8A2F9200-E5E0-4E59-B6C0-3426FECF11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9905" y="1307690"/>
            <a:ext cx="7849807" cy="4449247"/>
          </a:xfrm>
          <a:prstGeom prst="rect">
            <a:avLst/>
          </a:prstGeom>
        </p:spPr>
      </p:pic>
      <p:sp>
        <p:nvSpPr>
          <p:cNvPr id="26" name="Título 25">
            <a:extLst>
              <a:ext uri="{FF2B5EF4-FFF2-40B4-BE49-F238E27FC236}">
                <a16:creationId xmlns:a16="http://schemas.microsoft.com/office/drawing/2014/main" id="{D96A30DE-CD9D-650B-834F-A4BEFBBA202D}"/>
              </a:ext>
            </a:extLst>
          </p:cNvPr>
          <p:cNvSpPr>
            <a:spLocks noGrp="1"/>
          </p:cNvSpPr>
          <p:nvPr>
            <p:ph type="title"/>
          </p:nvPr>
        </p:nvSpPr>
        <p:spPr>
          <a:xfrm>
            <a:off x="1881377" y="167767"/>
            <a:ext cx="9088755" cy="553998"/>
          </a:xfrm>
        </p:spPr>
        <p:txBody>
          <a:bodyPr>
            <a:normAutofit fontScale="90000"/>
          </a:bodyPr>
          <a:lstStyle/>
          <a:p>
            <a:r>
              <a:rPr lang="es-ES" dirty="0">
                <a:solidFill>
                  <a:schemeClr val="bg1"/>
                </a:solidFill>
              </a:rPr>
              <a:t>SDLC</a:t>
            </a:r>
            <a:endParaRPr lang="es-ES" dirty="0"/>
          </a:p>
        </p:txBody>
      </p:sp>
    </p:spTree>
    <p:extLst>
      <p:ext uri="{BB962C8B-B14F-4D97-AF65-F5344CB8AC3E}">
        <p14:creationId xmlns:p14="http://schemas.microsoft.com/office/powerpoint/2010/main" val="371729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A32F4-71D9-6962-AF71-11B9DDD17F55}"/>
              </a:ext>
            </a:extLst>
          </p:cNvPr>
          <p:cNvSpPr>
            <a:spLocks noGrp="1"/>
          </p:cNvSpPr>
          <p:nvPr>
            <p:ph type="title"/>
          </p:nvPr>
        </p:nvSpPr>
        <p:spPr>
          <a:xfrm>
            <a:off x="1881377" y="167767"/>
            <a:ext cx="9088755" cy="553998"/>
          </a:xfrm>
        </p:spPr>
        <p:txBody>
          <a:bodyPr>
            <a:normAutofit fontScale="90000"/>
          </a:bodyPr>
          <a:lstStyle/>
          <a:p>
            <a:r>
              <a:rPr lang="es-ES" dirty="0"/>
              <a:t>SDLC</a:t>
            </a:r>
          </a:p>
        </p:txBody>
      </p:sp>
      <p:sp>
        <p:nvSpPr>
          <p:cNvPr id="3" name="Marcador de texto 2">
            <a:extLst>
              <a:ext uri="{FF2B5EF4-FFF2-40B4-BE49-F238E27FC236}">
                <a16:creationId xmlns:a16="http://schemas.microsoft.com/office/drawing/2014/main" id="{106AAC4E-122B-37A5-70B5-A9D32AB2E70B}"/>
              </a:ext>
            </a:extLst>
          </p:cNvPr>
          <p:cNvSpPr>
            <a:spLocks noGrp="1"/>
          </p:cNvSpPr>
          <p:nvPr>
            <p:ph type="body" idx="1"/>
          </p:nvPr>
        </p:nvSpPr>
        <p:spPr>
          <a:xfrm>
            <a:off x="688340" y="1031213"/>
            <a:ext cx="10537190" cy="4924425"/>
          </a:xfrm>
        </p:spPr>
        <p:txBody>
          <a:bodyPr/>
          <a:lstStyle/>
          <a:p>
            <a:pPr algn="l">
              <a:spcBef>
                <a:spcPts val="600"/>
              </a:spcBef>
              <a:spcAft>
                <a:spcPts val="600"/>
              </a:spcAft>
            </a:pPr>
            <a:r>
              <a:rPr lang="es-ES" sz="2800" dirty="0"/>
              <a:t>Históricamente se hablaba de los ciclos de desarrollo (SDLC Software </a:t>
            </a:r>
            <a:r>
              <a:rPr lang="es-ES" sz="2800" dirty="0" err="1"/>
              <a:t>Development</a:t>
            </a:r>
            <a:r>
              <a:rPr lang="es-ES" sz="2800" dirty="0"/>
              <a:t> </a:t>
            </a:r>
            <a:r>
              <a:rPr lang="es-ES" sz="2800" dirty="0" err="1"/>
              <a:t>Life</a:t>
            </a:r>
            <a:r>
              <a:rPr lang="es-ES" sz="2800" dirty="0"/>
              <a:t> </a:t>
            </a:r>
            <a:r>
              <a:rPr lang="es-ES" sz="2800" dirty="0" err="1"/>
              <a:t>Cycle</a:t>
            </a:r>
            <a:r>
              <a:rPr lang="es-ES" sz="2800" dirty="0"/>
              <a:t>) en cascada:</a:t>
            </a:r>
          </a:p>
          <a:p>
            <a:pPr marL="457200" indent="-457200" algn="l">
              <a:spcBef>
                <a:spcPts val="600"/>
              </a:spcBef>
              <a:spcAft>
                <a:spcPts val="600"/>
              </a:spcAft>
              <a:buFont typeface="Arial" panose="020B0604020202020204" pitchFamily="34" charset="0"/>
              <a:buChar char="•"/>
            </a:pPr>
            <a:r>
              <a:rPr lang="es-ES" sz="2800" b="1" dirty="0"/>
              <a:t>Análisis</a:t>
            </a:r>
            <a:r>
              <a:rPr lang="es-ES" sz="2800" dirty="0"/>
              <a:t>: Dónde haces la toma de requisitos y determinas </a:t>
            </a:r>
            <a:r>
              <a:rPr lang="es-ES" sz="2800" b="1" dirty="0"/>
              <a:t>qué</a:t>
            </a:r>
            <a:r>
              <a:rPr lang="es-ES" sz="2800" dirty="0"/>
              <a:t> se debe realizar</a:t>
            </a:r>
          </a:p>
          <a:p>
            <a:pPr marL="457200" indent="-457200" algn="l">
              <a:spcBef>
                <a:spcPts val="600"/>
              </a:spcBef>
              <a:spcAft>
                <a:spcPts val="600"/>
              </a:spcAft>
              <a:buFont typeface="Arial" panose="020B0604020202020204" pitchFamily="34" charset="0"/>
              <a:buChar char="•"/>
            </a:pPr>
            <a:r>
              <a:rPr lang="es-ES" sz="2800" b="1" dirty="0"/>
              <a:t>Diseño</a:t>
            </a:r>
            <a:r>
              <a:rPr lang="es-ES" sz="2800" dirty="0"/>
              <a:t>: Partiendo de dicho análisis diseñaos (técnicamente) la solución. Se puede simplificar en el </a:t>
            </a:r>
            <a:r>
              <a:rPr lang="es-ES" sz="2800" b="1" dirty="0"/>
              <a:t>cómo.</a:t>
            </a:r>
          </a:p>
          <a:p>
            <a:pPr marL="457200" indent="-457200" algn="l">
              <a:spcBef>
                <a:spcPts val="600"/>
              </a:spcBef>
              <a:spcAft>
                <a:spcPts val="600"/>
              </a:spcAft>
              <a:buFont typeface="Arial" panose="020B0604020202020204" pitchFamily="34" charset="0"/>
              <a:buChar char="•"/>
            </a:pPr>
            <a:r>
              <a:rPr lang="es-ES" sz="2800" b="1" dirty="0"/>
              <a:t>Implementación</a:t>
            </a:r>
            <a:r>
              <a:rPr lang="es-ES" sz="2800" dirty="0"/>
              <a:t>: Tomar el diseño y expresarlo normalmente en un lenguaje de programación.</a:t>
            </a:r>
          </a:p>
          <a:p>
            <a:pPr marL="457200" indent="-457200" algn="l">
              <a:spcBef>
                <a:spcPts val="600"/>
              </a:spcBef>
              <a:spcAft>
                <a:spcPts val="600"/>
              </a:spcAft>
              <a:buFont typeface="Arial" panose="020B0604020202020204" pitchFamily="34" charset="0"/>
              <a:buChar char="•"/>
            </a:pPr>
            <a:r>
              <a:rPr lang="es-ES" sz="2800" b="1" dirty="0" err="1"/>
              <a:t>Testing</a:t>
            </a:r>
            <a:r>
              <a:rPr lang="es-ES" sz="2800" dirty="0"/>
              <a:t>: Se trata de determinar si formalmente se han cumplido los requisitos y determinar bugs a corregir.</a:t>
            </a:r>
          </a:p>
        </p:txBody>
      </p:sp>
    </p:spTree>
    <p:extLst>
      <p:ext uri="{BB962C8B-B14F-4D97-AF65-F5344CB8AC3E}">
        <p14:creationId xmlns:p14="http://schemas.microsoft.com/office/powerpoint/2010/main" val="7048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4A70E3-DE8C-8673-49DE-18BF72D03DBB}"/>
              </a:ext>
            </a:extLst>
          </p:cNvPr>
          <p:cNvSpPr>
            <a:spLocks noGrp="1"/>
          </p:cNvSpPr>
          <p:nvPr>
            <p:ph type="title"/>
          </p:nvPr>
        </p:nvSpPr>
        <p:spPr>
          <a:xfrm>
            <a:off x="1881377" y="167767"/>
            <a:ext cx="9088755" cy="553998"/>
          </a:xfrm>
        </p:spPr>
        <p:txBody>
          <a:bodyPr>
            <a:normAutofit fontScale="90000"/>
          </a:bodyPr>
          <a:lstStyle/>
          <a:p>
            <a:r>
              <a:rPr lang="es-ES" dirty="0"/>
              <a:t>Más allá de la cascada</a:t>
            </a:r>
          </a:p>
        </p:txBody>
      </p:sp>
      <p:sp>
        <p:nvSpPr>
          <p:cNvPr id="3" name="Marcador de texto 2">
            <a:extLst>
              <a:ext uri="{FF2B5EF4-FFF2-40B4-BE49-F238E27FC236}">
                <a16:creationId xmlns:a16="http://schemas.microsoft.com/office/drawing/2014/main" id="{1DB4A94D-E66F-E1D9-B0A8-8D6071A524DD}"/>
              </a:ext>
            </a:extLst>
          </p:cNvPr>
          <p:cNvSpPr>
            <a:spLocks noGrp="1"/>
          </p:cNvSpPr>
          <p:nvPr>
            <p:ph type="body" idx="1"/>
          </p:nvPr>
        </p:nvSpPr>
        <p:spPr>
          <a:xfrm>
            <a:off x="688340" y="1031213"/>
            <a:ext cx="10537190" cy="4031873"/>
          </a:xfrm>
        </p:spPr>
        <p:txBody>
          <a:bodyPr/>
          <a:lstStyle/>
          <a:p>
            <a:pPr marL="457200" indent="-457200" algn="l">
              <a:spcBef>
                <a:spcPts val="600"/>
              </a:spcBef>
              <a:spcAft>
                <a:spcPts val="600"/>
              </a:spcAft>
              <a:buFont typeface="Arial" panose="020B0604020202020204" pitchFamily="34" charset="0"/>
              <a:buChar char="•"/>
            </a:pPr>
            <a:r>
              <a:rPr lang="es-ES" sz="2800" dirty="0"/>
              <a:t>Realizar el análisis completo de una aplicación no siempre es posible, por lo que hace muchos años se optó por enfoques en los que el proceso de Análisis/Diseño/Implementación/</a:t>
            </a:r>
            <a:r>
              <a:rPr lang="es-ES" sz="2800" dirty="0" err="1"/>
              <a:t>Testing</a:t>
            </a:r>
            <a:r>
              <a:rPr lang="es-ES" sz="2800" dirty="0"/>
              <a:t> se realiza </a:t>
            </a:r>
            <a:r>
              <a:rPr lang="es-ES" sz="2800"/>
              <a:t>multiples </a:t>
            </a:r>
            <a:r>
              <a:rPr lang="es-ES" sz="2800" dirty="0"/>
              <a:t>veces a lo largo del proyecto (con subconjuntos de los casos de usos)</a:t>
            </a:r>
          </a:p>
          <a:p>
            <a:pPr marL="457200" indent="-457200" algn="l">
              <a:spcBef>
                <a:spcPts val="600"/>
              </a:spcBef>
              <a:spcAft>
                <a:spcPts val="600"/>
              </a:spcAft>
              <a:buFont typeface="Arial" panose="020B0604020202020204" pitchFamily="34" charset="0"/>
              <a:buChar char="•"/>
            </a:pPr>
            <a:r>
              <a:rPr lang="es-ES" sz="2800" dirty="0"/>
              <a:t>Así tenemos enfoques como Scrum, Lean, Kanban… y que por ejemplo en el gráfico anterior vemos que hoy se considera con una perspectiva más global teniendo en cuenta no solamente el desarrollo inicial sino las actividades del “segundo día”</a:t>
            </a:r>
          </a:p>
        </p:txBody>
      </p:sp>
    </p:spTree>
    <p:extLst>
      <p:ext uri="{BB962C8B-B14F-4D97-AF65-F5344CB8AC3E}">
        <p14:creationId xmlns:p14="http://schemas.microsoft.com/office/powerpoint/2010/main" val="2409085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220</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Aptos</vt:lpstr>
      <vt:lpstr>Aptos Display</vt:lpstr>
      <vt:lpstr>Arial</vt:lpstr>
      <vt:lpstr>Tema de Office</vt:lpstr>
      <vt:lpstr>SDLC</vt:lpstr>
      <vt:lpstr>SDLC</vt:lpstr>
      <vt:lpstr>SDLC</vt:lpstr>
      <vt:lpstr>Más allá de la cascada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Losada</dc:creator>
  <cp:lastModifiedBy>Juan Losada</cp:lastModifiedBy>
  <cp:revision>1</cp:revision>
  <dcterms:created xsi:type="dcterms:W3CDTF">2024-10-27T22:09:04Z</dcterms:created>
  <dcterms:modified xsi:type="dcterms:W3CDTF">2024-10-27T22:09:33Z</dcterms:modified>
</cp:coreProperties>
</file>