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447" r:id="rId2"/>
    <p:sldId id="523" r:id="rId3"/>
    <p:sldId id="375" r:id="rId4"/>
    <p:sldId id="388" r:id="rId5"/>
    <p:sldId id="376" r:id="rId6"/>
    <p:sldId id="377" r:id="rId7"/>
    <p:sldId id="378" r:id="rId8"/>
    <p:sldId id="379" r:id="rId9"/>
    <p:sldId id="380" r:id="rId10"/>
    <p:sldId id="524" r:id="rId11"/>
    <p:sldId id="382" r:id="rId12"/>
    <p:sldId id="270" r:id="rId13"/>
    <p:sldId id="269" r:id="rId14"/>
    <p:sldId id="459" r:id="rId15"/>
    <p:sldId id="460" r:id="rId16"/>
    <p:sldId id="271" r:id="rId17"/>
    <p:sldId id="368" r:id="rId18"/>
    <p:sldId id="369" r:id="rId19"/>
    <p:sldId id="465" r:id="rId20"/>
    <p:sldId id="527" r:id="rId21"/>
    <p:sldId id="529" r:id="rId22"/>
    <p:sldId id="528" r:id="rId23"/>
    <p:sldId id="530" r:id="rId24"/>
    <p:sldId id="531" r:id="rId25"/>
    <p:sldId id="532" r:id="rId26"/>
    <p:sldId id="533" r:id="rId27"/>
    <p:sldId id="534" r:id="rId28"/>
    <p:sldId id="535" r:id="rId29"/>
    <p:sldId id="542" r:id="rId30"/>
    <p:sldId id="537" r:id="rId31"/>
    <p:sldId id="538" r:id="rId32"/>
    <p:sldId id="539" r:id="rId3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54617-312F-4D06-AD56-5C7339D22648}" type="datetimeFigureOut">
              <a:rPr lang="es-ES" smtClean="0"/>
              <a:t>28/10/2024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4603-BDA1-40E1-A29C-DC8275E694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5991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0B5DD5-113E-4510-8E44-C261532C0AC6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01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0B5DD5-113E-4510-8E44-C261532C0AC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12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0B5DD5-113E-4510-8E44-C261532C0AC6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9229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0B5DD5-113E-4510-8E44-C261532C0AC6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9921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0B5DD5-113E-4510-8E44-C261532C0AC6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98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CC24E-4933-62DF-0935-A44E09E85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84F559-A2DC-FFA9-DAFF-4A3130CC0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3427DE-2EA7-2E73-0E9B-18F46ACD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4654-4AA0-491F-9708-19EB6C25E6AD}" type="datetimeFigureOut">
              <a:rPr lang="es-ES" smtClean="0"/>
              <a:t>28/10/2024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B48C91-91B5-402C-7A50-0B8A8C70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94BE21-C7B5-9884-A844-690A1D175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48D5-102D-4965-9A87-E0887AE4C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507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31E33-4FB8-F5CD-D112-42667C69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02A0E8-1153-05F5-A416-6EA558EC3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2608E2-86A9-9BE6-3E22-2E2806B5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4654-4AA0-491F-9708-19EB6C25E6AD}" type="datetimeFigureOut">
              <a:rPr lang="es-ES" smtClean="0"/>
              <a:t>28/10/2024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5DDD37-DB01-BA99-298B-E9B25CD0E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E28E66-9256-8D09-AA18-E4C8B727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48D5-102D-4965-9A87-E0887AE4C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675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F3E508-9518-D5F0-B982-7D877D461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532F0A-5CB6-6184-8467-496417B55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2CDFBC-089D-D790-8BF5-E37E1436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4654-4AA0-491F-9708-19EB6C25E6AD}" type="datetimeFigureOut">
              <a:rPr lang="es-ES" smtClean="0"/>
              <a:t>28/10/2024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E8C783-2910-A4A9-6B2C-6B9E08C0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7C75C2-648A-D421-BF7D-ED1EEB7A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48D5-102D-4965-9A87-E0887AE4C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0792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033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807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DC921-A0AB-AFD2-8E18-4BDE42BD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D9BAA-656F-5405-22D5-163EC5BC4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9CF728-8E20-2C63-A8DE-1FCC53AFE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4654-4AA0-491F-9708-19EB6C25E6AD}" type="datetimeFigureOut">
              <a:rPr lang="es-ES" smtClean="0"/>
              <a:t>28/10/2024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BE20F4-23A0-1F37-DF79-38751FE40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E78A37-E267-AA9F-E77B-43532808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48D5-102D-4965-9A87-E0887AE4C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748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DDEB7-29A6-6E62-3743-6BF79DDC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034D9E-2673-4CEB-EBD7-993D7DC31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F76A82-F876-624D-5609-9DC6200E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4654-4AA0-491F-9708-19EB6C25E6AD}" type="datetimeFigureOut">
              <a:rPr lang="es-ES" smtClean="0"/>
              <a:t>28/10/2024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345943-2EF2-1F14-9B52-A73A99A2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49876E-A832-3554-5ECE-20F686C5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48D5-102D-4965-9A87-E0887AE4C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935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032121-B201-16B5-568E-E317AC5E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5FFA84-CF05-DB5A-3D2C-A287A93DD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692F8E-9B70-0CD3-16CB-2836063D0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177480-8D74-C621-A9BD-5E71B406E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4654-4AA0-491F-9708-19EB6C25E6AD}" type="datetimeFigureOut">
              <a:rPr lang="es-ES" smtClean="0"/>
              <a:t>28/10/2024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CB643A-EBD5-5436-F18C-B6E203E5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B7D6D3-DBDD-E740-F7D9-30C890FC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48D5-102D-4965-9A87-E0887AE4C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03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59E59-F836-C8CE-52EE-6504EB64D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BED86D-9CF6-0EE0-3728-A0DBD7335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AA951D-8E65-6DB0-F7E0-9724AD8B8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2CAA6B-5352-2B1B-9B37-36C861267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68C3E71-4E49-4AB7-1D44-6FBDF12A4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DA3DF57-50FB-9773-8A8E-54F06D9FD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4654-4AA0-491F-9708-19EB6C25E6AD}" type="datetimeFigureOut">
              <a:rPr lang="es-ES" smtClean="0"/>
              <a:t>28/10/2024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510BD3-970F-3E5B-78F0-2135A786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FABBFBF-4AB4-68E3-8115-E81EC24B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48D5-102D-4965-9A87-E0887AE4C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822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BC57E-18F3-432E-425A-653C96AF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5B641D3-5453-C667-D874-D8CB0F1B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4654-4AA0-491F-9708-19EB6C25E6AD}" type="datetimeFigureOut">
              <a:rPr lang="es-ES" smtClean="0"/>
              <a:t>28/10/2024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0F39EE9-B9AC-2E0B-5CBA-4A85CCF0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C23AFD-148D-F3F9-E290-15974BC7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48D5-102D-4965-9A87-E0887AE4C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365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6A0C4F7-C78B-0511-7BF0-38ED81C4A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4654-4AA0-491F-9708-19EB6C25E6AD}" type="datetimeFigureOut">
              <a:rPr lang="es-ES" smtClean="0"/>
              <a:t>28/10/2024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1476334-9D18-BA04-0490-2BD9B1C2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4C427B-637D-CA81-2568-960C2DC2E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48D5-102D-4965-9A87-E0887AE4C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103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B970B-4C84-7EC7-72B2-48634D9D5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BAC3C1-F23D-EFBA-005E-C78A92E8D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9F3AA2-15D9-173D-8AE6-0A90EEE02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C4F727-8206-29E1-4152-0E4003BBC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4654-4AA0-491F-9708-19EB6C25E6AD}" type="datetimeFigureOut">
              <a:rPr lang="es-ES" smtClean="0"/>
              <a:t>28/10/2024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4F1F4F-6E49-E285-3955-6905A07E8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311BFD-EB4C-614E-5C14-F69F7490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48D5-102D-4965-9A87-E0887AE4C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03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144D8-2965-9673-B0D2-E472B0C8C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644C349-CDAC-D459-D16C-2AA93CDEF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C4FC6C-47C4-CD4A-77E0-6BBBD146C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AA2C21-3DA7-25C7-2544-987D1CCD7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4654-4AA0-491F-9708-19EB6C25E6AD}" type="datetimeFigureOut">
              <a:rPr lang="es-ES" smtClean="0"/>
              <a:t>28/10/2024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68A1C9-E94E-7C26-4244-6C834074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ED37F1-EEA5-2FC5-96AF-3CE8D3EA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48D5-102D-4965-9A87-E0887AE4C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295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687A97E-FF0F-EF28-55C8-B3626F597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420FC6-6CF7-75F3-DE5A-19AA833E8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345F83-42C9-4290-A9B1-72BC2FD7A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8B4654-4AA0-491F-9708-19EB6C25E6AD}" type="datetimeFigureOut">
              <a:rPr lang="es-ES" smtClean="0"/>
              <a:t>28/10/2024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680AD5-E7A2-993B-B940-559474F8C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DCE1EC-2C25-0503-70C8-96317CB28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6448D5-102D-4965-9A87-E0887AE4C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641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46CC9-E9F4-7706-1BB1-10AFB8563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39145"/>
            <a:ext cx="10515600" cy="923330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Introducción a herramientas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E994A2-5311-3B91-C6CF-731CA5D349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7418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ADF4123-E17C-29E8-480A-C0A995113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377" y="167767"/>
            <a:ext cx="9088755" cy="553998"/>
          </a:xfrm>
        </p:spPr>
        <p:txBody>
          <a:bodyPr>
            <a:normAutofit fontScale="90000"/>
          </a:bodyPr>
          <a:lstStyle/>
          <a:p>
            <a:r>
              <a:rPr lang="es-ES" dirty="0"/>
              <a:t>Git: READme.md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C02B0F8-AD72-D745-4B94-C788E5872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340" y="1031213"/>
            <a:ext cx="10537190" cy="4816703"/>
          </a:xfrm>
        </p:spPr>
        <p:txBody>
          <a:bodyPr/>
          <a:lstStyle/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Es un fichero que se genera habitualmente, aunque no es un estándar, los principales servidores de </a:t>
            </a:r>
            <a:r>
              <a:rPr lang="es-ES" dirty="0" err="1"/>
              <a:t>git</a:t>
            </a:r>
            <a:r>
              <a:rPr lang="es-ES" dirty="0"/>
              <a:t> (</a:t>
            </a:r>
            <a:r>
              <a:rPr lang="es-ES" dirty="0" err="1"/>
              <a:t>gitlab</a:t>
            </a:r>
            <a:r>
              <a:rPr lang="es-ES" dirty="0"/>
              <a:t>, </a:t>
            </a:r>
            <a:r>
              <a:rPr lang="es-ES" dirty="0" err="1"/>
              <a:t>github</a:t>
            </a:r>
            <a:r>
              <a:rPr lang="es-ES" dirty="0"/>
              <a:t>, </a:t>
            </a:r>
            <a:r>
              <a:rPr lang="es-ES" dirty="0" err="1"/>
              <a:t>bitbucket</a:t>
            </a:r>
            <a:r>
              <a:rPr lang="es-ES" dirty="0"/>
              <a:t>…) 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Los servidores utilizan el mismo si está presente como presentación previa del proyecto cuando se accede mediante la web. 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El lenguaje </a:t>
            </a:r>
            <a:r>
              <a:rPr lang="es-ES" dirty="0" err="1"/>
              <a:t>md</a:t>
            </a:r>
            <a:r>
              <a:rPr lang="es-ES" dirty="0"/>
              <a:t> permite un cierto grado de marcado (formatos).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3202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D074C-2471-B0FC-941F-647D4DEC0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377" y="167767"/>
            <a:ext cx="9088755" cy="553998"/>
          </a:xfrm>
        </p:spPr>
        <p:txBody>
          <a:bodyPr>
            <a:normAutofit fontScale="90000"/>
          </a:bodyPr>
          <a:lstStyle/>
          <a:p>
            <a:r>
              <a:rPr lang="es-ES" dirty="0"/>
              <a:t>Git: SCM Distribuido (trabajo sin conexión)</a:t>
            </a:r>
          </a:p>
        </p:txBody>
      </p:sp>
      <p:sp>
        <p:nvSpPr>
          <p:cNvPr id="3" name="Cilindro 2">
            <a:extLst>
              <a:ext uri="{FF2B5EF4-FFF2-40B4-BE49-F238E27FC236}">
                <a16:creationId xmlns:a16="http://schemas.microsoft.com/office/drawing/2014/main" id="{599C953A-9A30-65C7-AF06-924E672BD70F}"/>
              </a:ext>
            </a:extLst>
          </p:cNvPr>
          <p:cNvSpPr/>
          <p:nvPr/>
        </p:nvSpPr>
        <p:spPr>
          <a:xfrm>
            <a:off x="7325648" y="3007817"/>
            <a:ext cx="3810000" cy="3362325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Git (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Gitlab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AAE07C03-3A80-B535-A10A-863E81193044}"/>
              </a:ext>
            </a:extLst>
          </p:cNvPr>
          <p:cNvGrpSpPr/>
          <p:nvPr/>
        </p:nvGrpSpPr>
        <p:grpSpPr>
          <a:xfrm>
            <a:off x="1372522" y="3007817"/>
            <a:ext cx="542925" cy="1123950"/>
            <a:chOff x="2100262" y="1200150"/>
            <a:chExt cx="542925" cy="1123950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E7413571-128B-E617-642B-CACF442FB3AE}"/>
                </a:ext>
              </a:extLst>
            </p:cNvPr>
            <p:cNvSpPr/>
            <p:nvPr/>
          </p:nvSpPr>
          <p:spPr>
            <a:xfrm>
              <a:off x="2190750" y="1200150"/>
              <a:ext cx="342900" cy="3524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DD787349-BD76-23EA-A800-34C90D4D5EDE}"/>
                </a:ext>
              </a:extLst>
            </p:cNvPr>
            <p:cNvCxnSpPr>
              <a:cxnSpLocks/>
            </p:cNvCxnSpPr>
            <p:nvPr/>
          </p:nvCxnSpPr>
          <p:spPr>
            <a:xfrm>
              <a:off x="2371725" y="1257300"/>
              <a:ext cx="0" cy="69532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DDFCB2A-6169-EF1A-EBCD-30D4A79308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0262" y="1609725"/>
              <a:ext cx="54292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11EEBC0F-4149-9C1F-2C85-DCEE1954A2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0750" y="1924050"/>
              <a:ext cx="185738" cy="4000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1400BB88-3C93-C1A1-7843-2634DC68112A}"/>
                </a:ext>
              </a:extLst>
            </p:cNvPr>
            <p:cNvCxnSpPr>
              <a:cxnSpLocks/>
            </p:cNvCxnSpPr>
            <p:nvPr/>
          </p:nvCxnSpPr>
          <p:spPr>
            <a:xfrm>
              <a:off x="2371724" y="1924050"/>
              <a:ext cx="190501" cy="4000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4DC77FF2-0B2E-860D-57A6-B048ECFC4747}"/>
              </a:ext>
            </a:extLst>
          </p:cNvPr>
          <p:cNvGrpSpPr/>
          <p:nvPr/>
        </p:nvGrpSpPr>
        <p:grpSpPr>
          <a:xfrm>
            <a:off x="1372522" y="4931868"/>
            <a:ext cx="542925" cy="1123950"/>
            <a:chOff x="2100262" y="1200150"/>
            <a:chExt cx="542925" cy="1123950"/>
          </a:xfrm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AC3EC6C8-C407-B979-8B14-9A655D1C0BA0}"/>
                </a:ext>
              </a:extLst>
            </p:cNvPr>
            <p:cNvSpPr/>
            <p:nvPr/>
          </p:nvSpPr>
          <p:spPr>
            <a:xfrm>
              <a:off x="2190750" y="1200150"/>
              <a:ext cx="342900" cy="3524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4E0E3024-5C63-C66F-E719-1D16D7FEA19C}"/>
                </a:ext>
              </a:extLst>
            </p:cNvPr>
            <p:cNvCxnSpPr>
              <a:cxnSpLocks/>
            </p:cNvCxnSpPr>
            <p:nvPr/>
          </p:nvCxnSpPr>
          <p:spPr>
            <a:xfrm>
              <a:off x="2371725" y="1257300"/>
              <a:ext cx="0" cy="69532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5F54890A-D154-7948-FFF4-382D4CA691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0262" y="1609725"/>
              <a:ext cx="54292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CA494700-7999-46EA-8243-F3D6F06394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0750" y="1924050"/>
              <a:ext cx="185738" cy="4000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99437811-1976-BD89-BF20-3338C7F0A001}"/>
                </a:ext>
              </a:extLst>
            </p:cNvPr>
            <p:cNvCxnSpPr>
              <a:cxnSpLocks/>
            </p:cNvCxnSpPr>
            <p:nvPr/>
          </p:nvCxnSpPr>
          <p:spPr>
            <a:xfrm>
              <a:off x="2371724" y="1924050"/>
              <a:ext cx="190501" cy="4000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ángulo: esquina doblada 16">
            <a:extLst>
              <a:ext uri="{FF2B5EF4-FFF2-40B4-BE49-F238E27FC236}">
                <a16:creationId xmlns:a16="http://schemas.microsoft.com/office/drawing/2014/main" id="{7EDAF50D-10D3-078F-A83E-BD393ACFE49D}"/>
              </a:ext>
            </a:extLst>
          </p:cNvPr>
          <p:cNvSpPr/>
          <p:nvPr/>
        </p:nvSpPr>
        <p:spPr>
          <a:xfrm>
            <a:off x="2787003" y="3331678"/>
            <a:ext cx="258496" cy="35242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ángulo: esquina doblada 17">
            <a:extLst>
              <a:ext uri="{FF2B5EF4-FFF2-40B4-BE49-F238E27FC236}">
                <a16:creationId xmlns:a16="http://schemas.microsoft.com/office/drawing/2014/main" id="{EE2B044C-FE71-CA3B-A3C9-3D3454F0BF27}"/>
              </a:ext>
            </a:extLst>
          </p:cNvPr>
          <p:cNvSpPr/>
          <p:nvPr/>
        </p:nvSpPr>
        <p:spPr>
          <a:xfrm>
            <a:off x="2879646" y="3417401"/>
            <a:ext cx="258496" cy="35242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Rectángulo: esquina doblada 18">
            <a:extLst>
              <a:ext uri="{FF2B5EF4-FFF2-40B4-BE49-F238E27FC236}">
                <a16:creationId xmlns:a16="http://schemas.microsoft.com/office/drawing/2014/main" id="{C1635F53-5A7A-5143-382B-C62AD2FAFF87}"/>
              </a:ext>
            </a:extLst>
          </p:cNvPr>
          <p:cNvSpPr/>
          <p:nvPr/>
        </p:nvSpPr>
        <p:spPr>
          <a:xfrm>
            <a:off x="2969652" y="3503124"/>
            <a:ext cx="258496" cy="35242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ángulo: esquina doblada 19">
            <a:extLst>
              <a:ext uri="{FF2B5EF4-FFF2-40B4-BE49-F238E27FC236}">
                <a16:creationId xmlns:a16="http://schemas.microsoft.com/office/drawing/2014/main" id="{63044464-4369-B0D6-484E-BC09D4C3A261}"/>
              </a:ext>
            </a:extLst>
          </p:cNvPr>
          <p:cNvSpPr/>
          <p:nvPr/>
        </p:nvSpPr>
        <p:spPr>
          <a:xfrm>
            <a:off x="9873584" y="4036528"/>
            <a:ext cx="428625" cy="476245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Rectángulo: esquina doblada 20">
            <a:extLst>
              <a:ext uri="{FF2B5EF4-FFF2-40B4-BE49-F238E27FC236}">
                <a16:creationId xmlns:a16="http://schemas.microsoft.com/office/drawing/2014/main" id="{C8D364EE-D84C-B291-4BD2-FE30607E89D0}"/>
              </a:ext>
            </a:extLst>
          </p:cNvPr>
          <p:cNvSpPr/>
          <p:nvPr/>
        </p:nvSpPr>
        <p:spPr>
          <a:xfrm>
            <a:off x="10025984" y="4188928"/>
            <a:ext cx="428625" cy="476245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Rectángulo: esquina doblada 21">
            <a:extLst>
              <a:ext uri="{FF2B5EF4-FFF2-40B4-BE49-F238E27FC236}">
                <a16:creationId xmlns:a16="http://schemas.microsoft.com/office/drawing/2014/main" id="{782D8E73-1E03-6EA1-0874-F7F4947191F4}"/>
              </a:ext>
            </a:extLst>
          </p:cNvPr>
          <p:cNvSpPr/>
          <p:nvPr/>
        </p:nvSpPr>
        <p:spPr>
          <a:xfrm>
            <a:off x="10178384" y="4341328"/>
            <a:ext cx="428625" cy="476245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" name="Rectángulo: esquina doblada 22">
            <a:extLst>
              <a:ext uri="{FF2B5EF4-FFF2-40B4-BE49-F238E27FC236}">
                <a16:creationId xmlns:a16="http://schemas.microsoft.com/office/drawing/2014/main" id="{504ACEBD-3D9E-1B47-5D4A-05532290FD11}"/>
              </a:ext>
            </a:extLst>
          </p:cNvPr>
          <p:cNvSpPr/>
          <p:nvPr/>
        </p:nvSpPr>
        <p:spPr>
          <a:xfrm>
            <a:off x="9873583" y="4965212"/>
            <a:ext cx="428625" cy="476245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D6DEB260-6F3C-4532-4B7D-D38815356C93}"/>
              </a:ext>
            </a:extLst>
          </p:cNvPr>
          <p:cNvCxnSpPr>
            <a:cxnSpLocks/>
          </p:cNvCxnSpPr>
          <p:nvPr/>
        </p:nvCxnSpPr>
        <p:spPr>
          <a:xfrm>
            <a:off x="905797" y="4512773"/>
            <a:ext cx="5774177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41B0A66-DF35-1284-24C1-965F800742D1}"/>
              </a:ext>
            </a:extLst>
          </p:cNvPr>
          <p:cNvSpPr txBox="1"/>
          <p:nvPr/>
        </p:nvSpPr>
        <p:spPr>
          <a:xfrm>
            <a:off x="913110" y="2502991"/>
            <a:ext cx="14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Desarrollador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6D26091-7B81-9267-4646-D51B2E657C5E}"/>
              </a:ext>
            </a:extLst>
          </p:cNvPr>
          <p:cNvSpPr txBox="1"/>
          <p:nvPr/>
        </p:nvSpPr>
        <p:spPr>
          <a:xfrm>
            <a:off x="3519309" y="2505948"/>
            <a:ext cx="142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Sistema local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290AF73-3A8D-275E-DA67-72B270697DFC}"/>
              </a:ext>
            </a:extLst>
          </p:cNvPr>
          <p:cNvSpPr txBox="1"/>
          <p:nvPr/>
        </p:nvSpPr>
        <p:spPr>
          <a:xfrm>
            <a:off x="8687586" y="4865193"/>
            <a:ext cx="10861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Histórico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de versiones y contenidos compartido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AF7BD40-AA93-944D-3A85-F9E03DD3B69F}"/>
              </a:ext>
            </a:extLst>
          </p:cNvPr>
          <p:cNvSpPr txBox="1"/>
          <p:nvPr/>
        </p:nvSpPr>
        <p:spPr>
          <a:xfrm>
            <a:off x="2169908" y="4084150"/>
            <a:ext cx="16463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Sistema de ficheros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C12FFD91-7A63-DE55-09FD-395F5B12897D}"/>
              </a:ext>
            </a:extLst>
          </p:cNvPr>
          <p:cNvCxnSpPr>
            <a:cxnSpLocks/>
          </p:cNvCxnSpPr>
          <p:nvPr/>
        </p:nvCxnSpPr>
        <p:spPr>
          <a:xfrm>
            <a:off x="3929073" y="3003052"/>
            <a:ext cx="0" cy="14020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5229B41-3B45-9932-D300-8B222F913404}"/>
              </a:ext>
            </a:extLst>
          </p:cNvPr>
          <p:cNvSpPr txBox="1"/>
          <p:nvPr/>
        </p:nvSpPr>
        <p:spPr>
          <a:xfrm>
            <a:off x="4151712" y="4097293"/>
            <a:ext cx="245479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git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067349BE-4400-8A2B-923C-647629123C90}"/>
              </a:ext>
            </a:extLst>
          </p:cNvPr>
          <p:cNvCxnSpPr>
            <a:cxnSpLocks/>
          </p:cNvCxnSpPr>
          <p:nvPr/>
        </p:nvCxnSpPr>
        <p:spPr>
          <a:xfrm>
            <a:off x="5365525" y="3022106"/>
            <a:ext cx="0" cy="962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FA43A0D-0CF3-E7D4-984D-381EECF32C0F}"/>
              </a:ext>
            </a:extLst>
          </p:cNvPr>
          <p:cNvSpPr txBox="1"/>
          <p:nvPr/>
        </p:nvSpPr>
        <p:spPr>
          <a:xfrm>
            <a:off x="4153579" y="3092822"/>
            <a:ext cx="10347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Stagging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(cambios pendientes de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commit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</a:p>
        </p:txBody>
      </p:sp>
      <p:sp>
        <p:nvSpPr>
          <p:cNvPr id="33" name="Cilindro 32">
            <a:extLst>
              <a:ext uri="{FF2B5EF4-FFF2-40B4-BE49-F238E27FC236}">
                <a16:creationId xmlns:a16="http://schemas.microsoft.com/office/drawing/2014/main" id="{9D7CCD81-CB19-4FFD-88FC-BF9B9F3C51B8}"/>
              </a:ext>
            </a:extLst>
          </p:cNvPr>
          <p:cNvSpPr/>
          <p:nvPr/>
        </p:nvSpPr>
        <p:spPr>
          <a:xfrm>
            <a:off x="5500497" y="3107504"/>
            <a:ext cx="1117946" cy="79124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Histórico local y 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commit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locales</a:t>
            </a:r>
          </a:p>
        </p:txBody>
      </p:sp>
      <p:sp>
        <p:nvSpPr>
          <p:cNvPr id="34" name="Rectángulo: esquina doblada 33">
            <a:extLst>
              <a:ext uri="{FF2B5EF4-FFF2-40B4-BE49-F238E27FC236}">
                <a16:creationId xmlns:a16="http://schemas.microsoft.com/office/drawing/2014/main" id="{9C3C976C-5CEB-4819-1D23-1639BC678A74}"/>
              </a:ext>
            </a:extLst>
          </p:cNvPr>
          <p:cNvSpPr/>
          <p:nvPr/>
        </p:nvSpPr>
        <p:spPr>
          <a:xfrm>
            <a:off x="2773418" y="5004574"/>
            <a:ext cx="258496" cy="35242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5" name="Rectángulo: esquina doblada 34">
            <a:extLst>
              <a:ext uri="{FF2B5EF4-FFF2-40B4-BE49-F238E27FC236}">
                <a16:creationId xmlns:a16="http://schemas.microsoft.com/office/drawing/2014/main" id="{5DF55DE0-5C4D-526C-AC23-21BC283DF65C}"/>
              </a:ext>
            </a:extLst>
          </p:cNvPr>
          <p:cNvSpPr/>
          <p:nvPr/>
        </p:nvSpPr>
        <p:spPr>
          <a:xfrm>
            <a:off x="2866061" y="5090297"/>
            <a:ext cx="258496" cy="35242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6" name="Rectángulo: esquina doblada 35">
            <a:extLst>
              <a:ext uri="{FF2B5EF4-FFF2-40B4-BE49-F238E27FC236}">
                <a16:creationId xmlns:a16="http://schemas.microsoft.com/office/drawing/2014/main" id="{7016C235-2D31-F183-15C0-02CCF5C33E6F}"/>
              </a:ext>
            </a:extLst>
          </p:cNvPr>
          <p:cNvSpPr/>
          <p:nvPr/>
        </p:nvSpPr>
        <p:spPr>
          <a:xfrm>
            <a:off x="2956067" y="5176020"/>
            <a:ext cx="258496" cy="35242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A76B8099-47B6-49EA-A758-8E07A451032F}"/>
              </a:ext>
            </a:extLst>
          </p:cNvPr>
          <p:cNvSpPr txBox="1"/>
          <p:nvPr/>
        </p:nvSpPr>
        <p:spPr>
          <a:xfrm>
            <a:off x="2156323" y="5757046"/>
            <a:ext cx="16463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Sistema de ficheros</a:t>
            </a:r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3FAE61BC-45A5-A2BC-1DEC-ABB816472129}"/>
              </a:ext>
            </a:extLst>
          </p:cNvPr>
          <p:cNvCxnSpPr>
            <a:cxnSpLocks/>
          </p:cNvCxnSpPr>
          <p:nvPr/>
        </p:nvCxnSpPr>
        <p:spPr>
          <a:xfrm>
            <a:off x="3915488" y="4675948"/>
            <a:ext cx="0" cy="14020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665ED9D3-9CEA-8194-ADA0-77B51237E410}"/>
              </a:ext>
            </a:extLst>
          </p:cNvPr>
          <p:cNvSpPr txBox="1"/>
          <p:nvPr/>
        </p:nvSpPr>
        <p:spPr>
          <a:xfrm>
            <a:off x="4138127" y="5770189"/>
            <a:ext cx="245479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git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86396041-44DA-9995-03B7-937E5B075B5E}"/>
              </a:ext>
            </a:extLst>
          </p:cNvPr>
          <p:cNvCxnSpPr>
            <a:cxnSpLocks/>
          </p:cNvCxnSpPr>
          <p:nvPr/>
        </p:nvCxnSpPr>
        <p:spPr>
          <a:xfrm>
            <a:off x="5351940" y="4695002"/>
            <a:ext cx="0" cy="962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F70CE88F-DFE3-058C-CEB4-E7D38C31BC70}"/>
              </a:ext>
            </a:extLst>
          </p:cNvPr>
          <p:cNvSpPr txBox="1"/>
          <p:nvPr/>
        </p:nvSpPr>
        <p:spPr>
          <a:xfrm>
            <a:off x="4139994" y="4765718"/>
            <a:ext cx="10347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Stagging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(cambios pendientes de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commit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</a:p>
        </p:txBody>
      </p:sp>
      <p:sp>
        <p:nvSpPr>
          <p:cNvPr id="42" name="Cilindro 41">
            <a:extLst>
              <a:ext uri="{FF2B5EF4-FFF2-40B4-BE49-F238E27FC236}">
                <a16:creationId xmlns:a16="http://schemas.microsoft.com/office/drawing/2014/main" id="{198EB53B-5E6B-45D5-B6A0-A8B89C48A1A6}"/>
              </a:ext>
            </a:extLst>
          </p:cNvPr>
          <p:cNvSpPr/>
          <p:nvPr/>
        </p:nvSpPr>
        <p:spPr>
          <a:xfrm>
            <a:off x="5486912" y="4780400"/>
            <a:ext cx="1117946" cy="79124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Histórico local y 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commit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locales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8EE04B5-0027-60C4-B8E3-D8A3093670D2}"/>
              </a:ext>
            </a:extLst>
          </p:cNvPr>
          <p:cNvSpPr txBox="1"/>
          <p:nvPr/>
        </p:nvSpPr>
        <p:spPr>
          <a:xfrm>
            <a:off x="8514852" y="2502991"/>
            <a:ext cx="1692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Sistema remoto</a:t>
            </a: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2534D177-5955-62FB-32CD-511B569CF719}"/>
              </a:ext>
            </a:extLst>
          </p:cNvPr>
          <p:cNvCxnSpPr>
            <a:cxnSpLocks/>
          </p:cNvCxnSpPr>
          <p:nvPr/>
        </p:nvCxnSpPr>
        <p:spPr>
          <a:xfrm>
            <a:off x="6792247" y="2386756"/>
            <a:ext cx="0" cy="39071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A50EBD8D-7FC1-6CE6-316F-066880C67DE2}"/>
              </a:ext>
            </a:extLst>
          </p:cNvPr>
          <p:cNvSpPr txBox="1"/>
          <p:nvPr/>
        </p:nvSpPr>
        <p:spPr>
          <a:xfrm>
            <a:off x="950409" y="4462524"/>
            <a:ext cx="14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Desarrollador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09C5CEF5-A437-8BCB-5793-34A3759ABD4C}"/>
              </a:ext>
            </a:extLst>
          </p:cNvPr>
          <p:cNvSpPr txBox="1"/>
          <p:nvPr/>
        </p:nvSpPr>
        <p:spPr>
          <a:xfrm>
            <a:off x="3519308" y="6128330"/>
            <a:ext cx="142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Sistema local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5D2D2EA0-E8E1-0C84-6729-71E40535739B}"/>
              </a:ext>
            </a:extLst>
          </p:cNvPr>
          <p:cNvSpPr txBox="1"/>
          <p:nvPr/>
        </p:nvSpPr>
        <p:spPr>
          <a:xfrm>
            <a:off x="540606" y="1245691"/>
            <a:ext cx="5533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sistema de cada desarrollador le permite saber que hay tanto en su sistema de ficheros como en el histórico: puede trabajar desconectado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4B80BFA-B7FD-F8E5-65AE-D4B5A8645152}"/>
              </a:ext>
            </a:extLst>
          </p:cNvPr>
          <p:cNvSpPr txBox="1"/>
          <p:nvPr/>
        </p:nvSpPr>
        <p:spPr>
          <a:xfrm>
            <a:off x="7423356" y="1245691"/>
            <a:ext cx="458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servidor centralizado mantiene la verdad centralizada de los proyectos.</a:t>
            </a:r>
          </a:p>
        </p:txBody>
      </p:sp>
    </p:spTree>
    <p:extLst>
      <p:ext uri="{BB962C8B-B14F-4D97-AF65-F5344CB8AC3E}">
        <p14:creationId xmlns:p14="http://schemas.microsoft.com/office/powerpoint/2010/main" val="2399156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 doblada 1">
            <a:extLst>
              <a:ext uri="{FF2B5EF4-FFF2-40B4-BE49-F238E27FC236}">
                <a16:creationId xmlns:a16="http://schemas.microsoft.com/office/drawing/2014/main" id="{795FE577-D818-4B64-9F0D-A60219C194DF}"/>
              </a:ext>
            </a:extLst>
          </p:cNvPr>
          <p:cNvSpPr/>
          <p:nvPr/>
        </p:nvSpPr>
        <p:spPr>
          <a:xfrm>
            <a:off x="638962" y="2170860"/>
            <a:ext cx="258496" cy="35242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: esquina doblada 2">
            <a:extLst>
              <a:ext uri="{FF2B5EF4-FFF2-40B4-BE49-F238E27FC236}">
                <a16:creationId xmlns:a16="http://schemas.microsoft.com/office/drawing/2014/main" id="{D255F7BE-C4BA-4D3D-B420-D3956C79C144}"/>
              </a:ext>
            </a:extLst>
          </p:cNvPr>
          <p:cNvSpPr/>
          <p:nvPr/>
        </p:nvSpPr>
        <p:spPr>
          <a:xfrm>
            <a:off x="731605" y="2256583"/>
            <a:ext cx="258496" cy="35242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esquina doblada 3">
            <a:extLst>
              <a:ext uri="{FF2B5EF4-FFF2-40B4-BE49-F238E27FC236}">
                <a16:creationId xmlns:a16="http://schemas.microsoft.com/office/drawing/2014/main" id="{9AE8C702-F553-408F-8F9F-A8B5ECE44DB6}"/>
              </a:ext>
            </a:extLst>
          </p:cNvPr>
          <p:cNvSpPr/>
          <p:nvPr/>
        </p:nvSpPr>
        <p:spPr>
          <a:xfrm>
            <a:off x="821611" y="2342306"/>
            <a:ext cx="258496" cy="35242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35281E0-3F8A-4E76-B526-D8397B37BFC8}"/>
              </a:ext>
            </a:extLst>
          </p:cNvPr>
          <p:cNvSpPr txBox="1"/>
          <p:nvPr/>
        </p:nvSpPr>
        <p:spPr>
          <a:xfrm>
            <a:off x="1848848" y="1006374"/>
            <a:ext cx="3607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/>
              <a:t>Preparando cambios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81C78B-803C-4A05-8E8F-FFAC91FFDB00}"/>
              </a:ext>
            </a:extLst>
          </p:cNvPr>
          <p:cNvSpPr txBox="1"/>
          <p:nvPr/>
        </p:nvSpPr>
        <p:spPr>
          <a:xfrm>
            <a:off x="498946" y="3356448"/>
            <a:ext cx="16463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Sistema de ficheros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72C43BA-28B1-412B-BBE1-7BBD3197F538}"/>
              </a:ext>
            </a:extLst>
          </p:cNvPr>
          <p:cNvCxnSpPr>
            <a:cxnSpLocks/>
          </p:cNvCxnSpPr>
          <p:nvPr/>
        </p:nvCxnSpPr>
        <p:spPr>
          <a:xfrm>
            <a:off x="2390631" y="1648197"/>
            <a:ext cx="0" cy="20160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F1702A02-3DD0-4EC3-A4CE-06BB0B5F8233}"/>
              </a:ext>
            </a:extLst>
          </p:cNvPr>
          <p:cNvSpPr txBox="1"/>
          <p:nvPr/>
        </p:nvSpPr>
        <p:spPr>
          <a:xfrm>
            <a:off x="2599685" y="3356449"/>
            <a:ext cx="501396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.</a:t>
            </a:r>
            <a:r>
              <a:rPr lang="es-ES" sz="1400" dirty="0" err="1"/>
              <a:t>git</a:t>
            </a:r>
            <a:endParaRPr lang="es-ES" sz="140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8314611-F9C2-4977-85EA-84EBB4D4EEA1}"/>
              </a:ext>
            </a:extLst>
          </p:cNvPr>
          <p:cNvCxnSpPr>
            <a:cxnSpLocks/>
          </p:cNvCxnSpPr>
          <p:nvPr/>
        </p:nvCxnSpPr>
        <p:spPr>
          <a:xfrm>
            <a:off x="4751008" y="1648197"/>
            <a:ext cx="0" cy="14533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ilindro 10">
            <a:extLst>
              <a:ext uri="{FF2B5EF4-FFF2-40B4-BE49-F238E27FC236}">
                <a16:creationId xmlns:a16="http://schemas.microsoft.com/office/drawing/2014/main" id="{EDD95465-FDF8-40A3-A535-6C1AE79CBF56}"/>
              </a:ext>
            </a:extLst>
          </p:cNvPr>
          <p:cNvSpPr/>
          <p:nvPr/>
        </p:nvSpPr>
        <p:spPr>
          <a:xfrm>
            <a:off x="4914589" y="1648197"/>
            <a:ext cx="2699062" cy="14533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Histórico local</a:t>
            </a:r>
          </a:p>
        </p:txBody>
      </p:sp>
      <p:sp>
        <p:nvSpPr>
          <p:cNvPr id="12" name="Rectángulo: esquina doblada 11">
            <a:extLst>
              <a:ext uri="{FF2B5EF4-FFF2-40B4-BE49-F238E27FC236}">
                <a16:creationId xmlns:a16="http://schemas.microsoft.com/office/drawing/2014/main" id="{7BCC0508-0A32-4B1D-BB76-484D3512C573}"/>
              </a:ext>
            </a:extLst>
          </p:cNvPr>
          <p:cNvSpPr/>
          <p:nvPr/>
        </p:nvSpPr>
        <p:spPr>
          <a:xfrm>
            <a:off x="1561118" y="2311000"/>
            <a:ext cx="258496" cy="352426"/>
          </a:xfrm>
          <a:prstGeom prst="foldedCorne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131AC3A-10EE-477C-BE56-41973C12B1A2}"/>
              </a:ext>
            </a:extLst>
          </p:cNvPr>
          <p:cNvSpPr/>
          <p:nvPr/>
        </p:nvSpPr>
        <p:spPr>
          <a:xfrm>
            <a:off x="2599685" y="1661340"/>
            <a:ext cx="1946877" cy="1388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Staging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7" name="Rectángulo: esquina doblada 16">
            <a:extLst>
              <a:ext uri="{FF2B5EF4-FFF2-40B4-BE49-F238E27FC236}">
                <a16:creationId xmlns:a16="http://schemas.microsoft.com/office/drawing/2014/main" id="{C4469D79-5300-4524-86A1-9F6C11EFFE51}"/>
              </a:ext>
            </a:extLst>
          </p:cNvPr>
          <p:cNvSpPr/>
          <p:nvPr/>
        </p:nvSpPr>
        <p:spPr>
          <a:xfrm>
            <a:off x="3383239" y="2311695"/>
            <a:ext cx="258496" cy="352426"/>
          </a:xfrm>
          <a:prstGeom prst="foldedCorne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CECE81AA-CA53-491B-BA14-E205CAD287DA}"/>
              </a:ext>
            </a:extLst>
          </p:cNvPr>
          <p:cNvCxnSpPr>
            <a:cxnSpLocks/>
          </p:cNvCxnSpPr>
          <p:nvPr/>
        </p:nvCxnSpPr>
        <p:spPr>
          <a:xfrm flipH="1">
            <a:off x="5409909" y="2494711"/>
            <a:ext cx="195844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89102AC2-5FC4-4609-9169-084440C2C4F7}"/>
              </a:ext>
            </a:extLst>
          </p:cNvPr>
          <p:cNvSpPr/>
          <p:nvPr/>
        </p:nvSpPr>
        <p:spPr>
          <a:xfrm>
            <a:off x="5315447" y="2399801"/>
            <a:ext cx="161925" cy="176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7460B09-62A4-41B5-B59C-8E4688128815}"/>
              </a:ext>
            </a:extLst>
          </p:cNvPr>
          <p:cNvSpPr/>
          <p:nvPr/>
        </p:nvSpPr>
        <p:spPr>
          <a:xfrm>
            <a:off x="5826381" y="2399105"/>
            <a:ext cx="161925" cy="176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1DEEAA26-7F38-4DF6-9B7A-5744AF094B1B}"/>
              </a:ext>
            </a:extLst>
          </p:cNvPr>
          <p:cNvSpPr/>
          <p:nvPr/>
        </p:nvSpPr>
        <p:spPr>
          <a:xfrm>
            <a:off x="6332820" y="2399104"/>
            <a:ext cx="161925" cy="176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: esquina doblada 25">
            <a:extLst>
              <a:ext uri="{FF2B5EF4-FFF2-40B4-BE49-F238E27FC236}">
                <a16:creationId xmlns:a16="http://schemas.microsoft.com/office/drawing/2014/main" id="{25B2BEE5-B5EB-49F8-A277-49CA592DE48B}"/>
              </a:ext>
            </a:extLst>
          </p:cNvPr>
          <p:cNvSpPr/>
          <p:nvPr/>
        </p:nvSpPr>
        <p:spPr>
          <a:xfrm>
            <a:off x="638961" y="5154825"/>
            <a:ext cx="258496" cy="35242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: esquina doblada 26">
            <a:extLst>
              <a:ext uri="{FF2B5EF4-FFF2-40B4-BE49-F238E27FC236}">
                <a16:creationId xmlns:a16="http://schemas.microsoft.com/office/drawing/2014/main" id="{752F90E9-CD5A-4B54-9C3A-E464591CF98B}"/>
              </a:ext>
            </a:extLst>
          </p:cNvPr>
          <p:cNvSpPr/>
          <p:nvPr/>
        </p:nvSpPr>
        <p:spPr>
          <a:xfrm>
            <a:off x="731604" y="5240548"/>
            <a:ext cx="258496" cy="35242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: esquina doblada 27">
            <a:extLst>
              <a:ext uri="{FF2B5EF4-FFF2-40B4-BE49-F238E27FC236}">
                <a16:creationId xmlns:a16="http://schemas.microsoft.com/office/drawing/2014/main" id="{88FC627F-D039-4488-9E74-55F8FEF3E512}"/>
              </a:ext>
            </a:extLst>
          </p:cNvPr>
          <p:cNvSpPr/>
          <p:nvPr/>
        </p:nvSpPr>
        <p:spPr>
          <a:xfrm>
            <a:off x="821610" y="5326271"/>
            <a:ext cx="258496" cy="35242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E67AEC3-9F40-4811-9854-6F2DF8E98D90}"/>
              </a:ext>
            </a:extLst>
          </p:cNvPr>
          <p:cNvSpPr txBox="1"/>
          <p:nvPr/>
        </p:nvSpPr>
        <p:spPr>
          <a:xfrm>
            <a:off x="2818741" y="4011005"/>
            <a:ext cx="1510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 err="1"/>
              <a:t>Commit</a:t>
            </a:r>
            <a:endParaRPr lang="es-ES" sz="32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EB6356E-01E8-404F-86AF-40379F33B5C7}"/>
              </a:ext>
            </a:extLst>
          </p:cNvPr>
          <p:cNvSpPr txBox="1"/>
          <p:nvPr/>
        </p:nvSpPr>
        <p:spPr>
          <a:xfrm>
            <a:off x="498945" y="6340413"/>
            <a:ext cx="16463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Sistema de ficheros</a:t>
            </a: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B4C3843A-52C5-4C23-B581-AB3E55BD0177}"/>
              </a:ext>
            </a:extLst>
          </p:cNvPr>
          <p:cNvCxnSpPr>
            <a:cxnSpLocks/>
          </p:cNvCxnSpPr>
          <p:nvPr/>
        </p:nvCxnSpPr>
        <p:spPr>
          <a:xfrm>
            <a:off x="2390630" y="4632162"/>
            <a:ext cx="0" cy="20160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AE79DF4-A73F-4040-8B59-D5261D5D204A}"/>
              </a:ext>
            </a:extLst>
          </p:cNvPr>
          <p:cNvSpPr txBox="1"/>
          <p:nvPr/>
        </p:nvSpPr>
        <p:spPr>
          <a:xfrm>
            <a:off x="2599684" y="6340414"/>
            <a:ext cx="501396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.</a:t>
            </a:r>
            <a:r>
              <a:rPr lang="es-ES" sz="1400" dirty="0" err="1"/>
              <a:t>git</a:t>
            </a:r>
            <a:endParaRPr lang="es-ES" sz="140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E5F8B8F8-350F-4558-A93A-687B84F6D07F}"/>
              </a:ext>
            </a:extLst>
          </p:cNvPr>
          <p:cNvCxnSpPr>
            <a:cxnSpLocks/>
          </p:cNvCxnSpPr>
          <p:nvPr/>
        </p:nvCxnSpPr>
        <p:spPr>
          <a:xfrm>
            <a:off x="4751007" y="4632162"/>
            <a:ext cx="0" cy="14533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ilindro 33">
            <a:extLst>
              <a:ext uri="{FF2B5EF4-FFF2-40B4-BE49-F238E27FC236}">
                <a16:creationId xmlns:a16="http://schemas.microsoft.com/office/drawing/2014/main" id="{1D774013-05A4-483E-8FA6-5F74F366EEF9}"/>
              </a:ext>
            </a:extLst>
          </p:cNvPr>
          <p:cNvSpPr/>
          <p:nvPr/>
        </p:nvSpPr>
        <p:spPr>
          <a:xfrm>
            <a:off x="4914588" y="4632162"/>
            <a:ext cx="2699062" cy="14533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Histórico local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79C37B3F-21B7-4DDD-B075-34B705129F09}"/>
              </a:ext>
            </a:extLst>
          </p:cNvPr>
          <p:cNvSpPr/>
          <p:nvPr/>
        </p:nvSpPr>
        <p:spPr>
          <a:xfrm>
            <a:off x="2599684" y="4645305"/>
            <a:ext cx="1946877" cy="1388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Staging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7" name="Rectángulo: esquina doblada 36">
            <a:extLst>
              <a:ext uri="{FF2B5EF4-FFF2-40B4-BE49-F238E27FC236}">
                <a16:creationId xmlns:a16="http://schemas.microsoft.com/office/drawing/2014/main" id="{A16E967C-29F0-4362-B890-4965401B4FE4}"/>
              </a:ext>
            </a:extLst>
          </p:cNvPr>
          <p:cNvSpPr/>
          <p:nvPr/>
        </p:nvSpPr>
        <p:spPr>
          <a:xfrm>
            <a:off x="3383238" y="5295660"/>
            <a:ext cx="258496" cy="352426"/>
          </a:xfrm>
          <a:prstGeom prst="foldedCorne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F069513F-0AF7-4D08-A8EB-343A1FF33CAA}"/>
              </a:ext>
            </a:extLst>
          </p:cNvPr>
          <p:cNvCxnSpPr>
            <a:cxnSpLocks/>
          </p:cNvCxnSpPr>
          <p:nvPr/>
        </p:nvCxnSpPr>
        <p:spPr>
          <a:xfrm flipH="1">
            <a:off x="5409908" y="5478676"/>
            <a:ext cx="195844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9CBDECD1-5A90-4894-A32B-081026AA4DB3}"/>
              </a:ext>
            </a:extLst>
          </p:cNvPr>
          <p:cNvSpPr/>
          <p:nvPr/>
        </p:nvSpPr>
        <p:spPr>
          <a:xfrm>
            <a:off x="5315446" y="5383766"/>
            <a:ext cx="161925" cy="176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B3E5591D-2CF4-4395-BCCA-F52A4F9B4BB5}"/>
              </a:ext>
            </a:extLst>
          </p:cNvPr>
          <p:cNvSpPr/>
          <p:nvPr/>
        </p:nvSpPr>
        <p:spPr>
          <a:xfrm>
            <a:off x="5826380" y="5383070"/>
            <a:ext cx="161925" cy="176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2AA18956-4B80-422E-9788-470BF2197F8B}"/>
              </a:ext>
            </a:extLst>
          </p:cNvPr>
          <p:cNvSpPr/>
          <p:nvPr/>
        </p:nvSpPr>
        <p:spPr>
          <a:xfrm>
            <a:off x="6332819" y="5383069"/>
            <a:ext cx="161925" cy="176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5881498B-E741-4E24-B702-6D16360179B7}"/>
              </a:ext>
            </a:extLst>
          </p:cNvPr>
          <p:cNvSpPr/>
          <p:nvPr/>
        </p:nvSpPr>
        <p:spPr>
          <a:xfrm>
            <a:off x="6843753" y="5377090"/>
            <a:ext cx="161925" cy="1762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FEFFF297-2DAF-4549-B353-BF87C08DDA76}"/>
              </a:ext>
            </a:extLst>
          </p:cNvPr>
          <p:cNvCxnSpPr>
            <a:stCxn id="12" idx="3"/>
            <a:endCxn id="17" idx="2"/>
          </p:cNvCxnSpPr>
          <p:nvPr/>
        </p:nvCxnSpPr>
        <p:spPr>
          <a:xfrm>
            <a:off x="1819614" y="2487213"/>
            <a:ext cx="1563625" cy="6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3801C9C0-E9BD-4BFB-A73B-00411BF13539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701155" y="5302979"/>
            <a:ext cx="3142598" cy="1622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9">
            <a:extLst>
              <a:ext uri="{FF2B5EF4-FFF2-40B4-BE49-F238E27FC236}">
                <a16:creationId xmlns:a16="http://schemas.microsoft.com/office/drawing/2014/main" id="{75E93E38-262B-4F11-B3F0-963F0BED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Git: Flujo local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AD43820-1C4F-5561-A9D0-C46F91021A9F}"/>
              </a:ext>
            </a:extLst>
          </p:cNvPr>
          <p:cNvSpPr txBox="1"/>
          <p:nvPr/>
        </p:nvSpPr>
        <p:spPr>
          <a:xfrm>
            <a:off x="7777232" y="1219200"/>
            <a:ext cx="4247618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Mediante la carpeta .</a:t>
            </a:r>
            <a:r>
              <a:rPr lang="es-ES" sz="1600" dirty="0" err="1"/>
              <a:t>git</a:t>
            </a:r>
            <a:r>
              <a:rPr lang="es-ES" sz="1600" dirty="0"/>
              <a:t> (que representa la base de datos de </a:t>
            </a:r>
            <a:r>
              <a:rPr lang="es-ES" sz="1600" dirty="0" err="1"/>
              <a:t>git</a:t>
            </a:r>
            <a:r>
              <a:rPr lang="es-ES" sz="1600" dirty="0"/>
              <a:t> local), aparecen dos nuevas zonas “virtuales” además de los propios ficheros locales: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b="1" dirty="0" err="1"/>
              <a:t>Staging</a:t>
            </a:r>
            <a:r>
              <a:rPr lang="es-ES" sz="1600" dirty="0"/>
              <a:t> (o índice): La zona que contiene cambios aun no </a:t>
            </a:r>
            <a:r>
              <a:rPr lang="es-ES" sz="1600" dirty="0" err="1"/>
              <a:t>comiteados</a:t>
            </a:r>
            <a:r>
              <a:rPr lang="es-ES" sz="1600" dirty="0"/>
              <a:t>, que puedes mantener cambios temporales aunque sufran cambios adicionales posteriores.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El </a:t>
            </a:r>
            <a:r>
              <a:rPr lang="es-ES" sz="1600" b="1" dirty="0"/>
              <a:t>histórico local</a:t>
            </a:r>
            <a:r>
              <a:rPr lang="es-ES" sz="1600" dirty="0"/>
              <a:t>: Contiene la información del proyecto con los </a:t>
            </a:r>
            <a:r>
              <a:rPr lang="es-ES" sz="1600" dirty="0" err="1"/>
              <a:t>commits</a:t>
            </a:r>
            <a:r>
              <a:rPr lang="es-ES" sz="1600" dirty="0"/>
              <a:t> (y ramas, </a:t>
            </a:r>
            <a:r>
              <a:rPr lang="es-ES" sz="1600" dirty="0" err="1"/>
              <a:t>labels</a:t>
            </a:r>
            <a:r>
              <a:rPr lang="es-ES" sz="1600" dirty="0"/>
              <a:t>, que no llegamos a ver en esta formación)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600" dirty="0"/>
              <a:t>Para que un cambio sea </a:t>
            </a:r>
            <a:r>
              <a:rPr lang="es-ES" sz="1600" dirty="0" err="1"/>
              <a:t>comiteado</a:t>
            </a:r>
            <a:r>
              <a:rPr lang="es-ES" sz="1600" dirty="0"/>
              <a:t>, necesita pasar necesariamente por el área de </a:t>
            </a:r>
            <a:r>
              <a:rPr lang="es-ES" sz="1600" dirty="0" err="1"/>
              <a:t>staging</a:t>
            </a:r>
            <a:r>
              <a:rPr lang="es-ES" sz="1600" dirty="0"/>
              <a:t>, aunque puede realizarse ambas operaciones en una sólo comando de sistema operativo.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253866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lindro 1">
            <a:extLst>
              <a:ext uri="{FF2B5EF4-FFF2-40B4-BE49-F238E27FC236}">
                <a16:creationId xmlns:a16="http://schemas.microsoft.com/office/drawing/2014/main" id="{5CAAD96D-616E-44C9-8EFE-65EA6E087F23}"/>
              </a:ext>
            </a:extLst>
          </p:cNvPr>
          <p:cNvSpPr/>
          <p:nvPr/>
        </p:nvSpPr>
        <p:spPr>
          <a:xfrm>
            <a:off x="7600951" y="3047896"/>
            <a:ext cx="3810000" cy="3362325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dirty="0">
                <a:solidFill>
                  <a:schemeClr val="tx1"/>
                </a:solidFill>
              </a:rPr>
              <a:t>Git (</a:t>
            </a:r>
            <a:r>
              <a:rPr lang="es-ES" dirty="0" err="1">
                <a:solidFill>
                  <a:schemeClr val="tx1"/>
                </a:solidFill>
              </a:rPr>
              <a:t>Gitlab</a:t>
            </a:r>
            <a:r>
              <a:rPr lang="es-E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75197C4-4AB7-4E66-B7D8-88B0D0275C0E}"/>
              </a:ext>
            </a:extLst>
          </p:cNvPr>
          <p:cNvCxnSpPr>
            <a:cxnSpLocks/>
          </p:cNvCxnSpPr>
          <p:nvPr/>
        </p:nvCxnSpPr>
        <p:spPr>
          <a:xfrm>
            <a:off x="7067550" y="2426835"/>
            <a:ext cx="0" cy="39071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o 18">
            <a:extLst>
              <a:ext uri="{FF2B5EF4-FFF2-40B4-BE49-F238E27FC236}">
                <a16:creationId xmlns:a16="http://schemas.microsoft.com/office/drawing/2014/main" id="{F3591075-54AB-4D26-8610-301344A6A2D7}"/>
              </a:ext>
            </a:extLst>
          </p:cNvPr>
          <p:cNvGrpSpPr/>
          <p:nvPr/>
        </p:nvGrpSpPr>
        <p:grpSpPr>
          <a:xfrm>
            <a:off x="1647825" y="3047896"/>
            <a:ext cx="542925" cy="1123950"/>
            <a:chOff x="2100262" y="1200150"/>
            <a:chExt cx="542925" cy="1123950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4BE98B46-1A94-4B08-BCFF-4A7154D03C10}"/>
                </a:ext>
              </a:extLst>
            </p:cNvPr>
            <p:cNvSpPr/>
            <p:nvPr/>
          </p:nvSpPr>
          <p:spPr>
            <a:xfrm>
              <a:off x="2190750" y="1200150"/>
              <a:ext cx="342900" cy="3524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9F39205E-D6AD-43C5-8619-F07904328D65}"/>
                </a:ext>
              </a:extLst>
            </p:cNvPr>
            <p:cNvCxnSpPr>
              <a:cxnSpLocks/>
            </p:cNvCxnSpPr>
            <p:nvPr/>
          </p:nvCxnSpPr>
          <p:spPr>
            <a:xfrm>
              <a:off x="2371725" y="1257300"/>
              <a:ext cx="0" cy="69532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66FB6BA0-4B05-4A71-96FF-CCDBED55E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0262" y="1609725"/>
              <a:ext cx="54292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C44938A7-0716-4AD5-A77B-BD4809E5BA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0750" y="1924050"/>
              <a:ext cx="185738" cy="4000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071DBA71-5C52-4F73-88A0-52C3127C208C}"/>
                </a:ext>
              </a:extLst>
            </p:cNvPr>
            <p:cNvCxnSpPr>
              <a:cxnSpLocks/>
            </p:cNvCxnSpPr>
            <p:nvPr/>
          </p:nvCxnSpPr>
          <p:spPr>
            <a:xfrm>
              <a:off x="2371724" y="1924050"/>
              <a:ext cx="190501" cy="4000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DF2EDC3-A659-4DB4-9CF5-5C4399BC030B}"/>
              </a:ext>
            </a:extLst>
          </p:cNvPr>
          <p:cNvGrpSpPr/>
          <p:nvPr/>
        </p:nvGrpSpPr>
        <p:grpSpPr>
          <a:xfrm>
            <a:off x="1647825" y="4971947"/>
            <a:ext cx="542925" cy="1123950"/>
            <a:chOff x="2100262" y="1200150"/>
            <a:chExt cx="542925" cy="1123950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56147611-6505-497B-A9C9-087B7474BBBB}"/>
                </a:ext>
              </a:extLst>
            </p:cNvPr>
            <p:cNvSpPr/>
            <p:nvPr/>
          </p:nvSpPr>
          <p:spPr>
            <a:xfrm>
              <a:off x="2190750" y="1200150"/>
              <a:ext cx="342900" cy="3524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0093C88F-92A1-4DD1-832E-39702272EF7A}"/>
                </a:ext>
              </a:extLst>
            </p:cNvPr>
            <p:cNvCxnSpPr>
              <a:cxnSpLocks/>
            </p:cNvCxnSpPr>
            <p:nvPr/>
          </p:nvCxnSpPr>
          <p:spPr>
            <a:xfrm>
              <a:off x="2371725" y="1257300"/>
              <a:ext cx="0" cy="69532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C9A315A7-1BF8-4B0E-A08F-A347C58EE4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0262" y="1609725"/>
              <a:ext cx="54292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1D7A61E2-C047-4E66-9FD2-1645EE86BF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0750" y="1924050"/>
              <a:ext cx="185738" cy="4000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FA69E20F-5040-4B1C-AAFD-B15DAF5A2E88}"/>
                </a:ext>
              </a:extLst>
            </p:cNvPr>
            <p:cNvCxnSpPr>
              <a:cxnSpLocks/>
            </p:cNvCxnSpPr>
            <p:nvPr/>
          </p:nvCxnSpPr>
          <p:spPr>
            <a:xfrm>
              <a:off x="2371724" y="1924050"/>
              <a:ext cx="190501" cy="4000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ángulo: esquina doblada 26">
            <a:extLst>
              <a:ext uri="{FF2B5EF4-FFF2-40B4-BE49-F238E27FC236}">
                <a16:creationId xmlns:a16="http://schemas.microsoft.com/office/drawing/2014/main" id="{89FCF3FD-3479-4CC8-9EB2-BA645D612762}"/>
              </a:ext>
            </a:extLst>
          </p:cNvPr>
          <p:cNvSpPr/>
          <p:nvPr/>
        </p:nvSpPr>
        <p:spPr>
          <a:xfrm>
            <a:off x="3062306" y="3371757"/>
            <a:ext cx="258496" cy="35242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: esquina doblada 27">
            <a:extLst>
              <a:ext uri="{FF2B5EF4-FFF2-40B4-BE49-F238E27FC236}">
                <a16:creationId xmlns:a16="http://schemas.microsoft.com/office/drawing/2014/main" id="{E17C3E02-A952-4604-86D6-B7382CD1A9DF}"/>
              </a:ext>
            </a:extLst>
          </p:cNvPr>
          <p:cNvSpPr/>
          <p:nvPr/>
        </p:nvSpPr>
        <p:spPr>
          <a:xfrm>
            <a:off x="3154949" y="3457480"/>
            <a:ext cx="258496" cy="35242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: esquina doblada 28">
            <a:extLst>
              <a:ext uri="{FF2B5EF4-FFF2-40B4-BE49-F238E27FC236}">
                <a16:creationId xmlns:a16="http://schemas.microsoft.com/office/drawing/2014/main" id="{8D7FB5F6-5510-4CDC-9D3E-1F7AF983F853}"/>
              </a:ext>
            </a:extLst>
          </p:cNvPr>
          <p:cNvSpPr/>
          <p:nvPr/>
        </p:nvSpPr>
        <p:spPr>
          <a:xfrm>
            <a:off x="3244955" y="3543203"/>
            <a:ext cx="258496" cy="35242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: esquina doblada 29">
            <a:extLst>
              <a:ext uri="{FF2B5EF4-FFF2-40B4-BE49-F238E27FC236}">
                <a16:creationId xmlns:a16="http://schemas.microsoft.com/office/drawing/2014/main" id="{E751F134-FF92-4CF4-A3C8-33790041D422}"/>
              </a:ext>
            </a:extLst>
          </p:cNvPr>
          <p:cNvSpPr/>
          <p:nvPr/>
        </p:nvSpPr>
        <p:spPr>
          <a:xfrm>
            <a:off x="10148887" y="4076607"/>
            <a:ext cx="428625" cy="476245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: esquina doblada 30">
            <a:extLst>
              <a:ext uri="{FF2B5EF4-FFF2-40B4-BE49-F238E27FC236}">
                <a16:creationId xmlns:a16="http://schemas.microsoft.com/office/drawing/2014/main" id="{CB87A265-B1C2-46C9-9142-D7A3D943EC6F}"/>
              </a:ext>
            </a:extLst>
          </p:cNvPr>
          <p:cNvSpPr/>
          <p:nvPr/>
        </p:nvSpPr>
        <p:spPr>
          <a:xfrm>
            <a:off x="10301287" y="4229007"/>
            <a:ext cx="428625" cy="476245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: esquina doblada 31">
            <a:extLst>
              <a:ext uri="{FF2B5EF4-FFF2-40B4-BE49-F238E27FC236}">
                <a16:creationId xmlns:a16="http://schemas.microsoft.com/office/drawing/2014/main" id="{C8A3C6E4-601E-4633-9FCA-B79036FC3CA4}"/>
              </a:ext>
            </a:extLst>
          </p:cNvPr>
          <p:cNvSpPr/>
          <p:nvPr/>
        </p:nvSpPr>
        <p:spPr>
          <a:xfrm>
            <a:off x="10453687" y="4381407"/>
            <a:ext cx="428625" cy="476245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: esquina doblada 32">
            <a:extLst>
              <a:ext uri="{FF2B5EF4-FFF2-40B4-BE49-F238E27FC236}">
                <a16:creationId xmlns:a16="http://schemas.microsoft.com/office/drawing/2014/main" id="{08632EB3-E53D-43FB-9AA4-7D298065836E}"/>
              </a:ext>
            </a:extLst>
          </p:cNvPr>
          <p:cNvSpPr/>
          <p:nvPr/>
        </p:nvSpPr>
        <p:spPr>
          <a:xfrm>
            <a:off x="10148886" y="5005291"/>
            <a:ext cx="428625" cy="476245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6BF262D2-E942-4FB3-B29F-CF6669632B8A}"/>
              </a:ext>
            </a:extLst>
          </p:cNvPr>
          <p:cNvCxnSpPr>
            <a:cxnSpLocks/>
          </p:cNvCxnSpPr>
          <p:nvPr/>
        </p:nvCxnSpPr>
        <p:spPr>
          <a:xfrm>
            <a:off x="1181100" y="4552852"/>
            <a:ext cx="5774177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E008DED-3ABB-44D2-A0AD-64908AE72800}"/>
              </a:ext>
            </a:extLst>
          </p:cNvPr>
          <p:cNvSpPr txBox="1"/>
          <p:nvPr/>
        </p:nvSpPr>
        <p:spPr>
          <a:xfrm>
            <a:off x="1188413" y="2543070"/>
            <a:ext cx="14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Desarrollador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C59E3E5-9785-4DAC-8D17-53D905188727}"/>
              </a:ext>
            </a:extLst>
          </p:cNvPr>
          <p:cNvSpPr txBox="1"/>
          <p:nvPr/>
        </p:nvSpPr>
        <p:spPr>
          <a:xfrm>
            <a:off x="8962889" y="4905272"/>
            <a:ext cx="10861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Histórico</a:t>
            </a:r>
          </a:p>
          <a:p>
            <a:pPr algn="ctr"/>
            <a:r>
              <a:rPr lang="es-ES" sz="1400" dirty="0"/>
              <a:t>de versiones y contenidos compartido</a:t>
            </a:r>
            <a:endParaRPr lang="es-ES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DC91E625-ECE3-41D5-A51E-E57CF3757FF0}"/>
              </a:ext>
            </a:extLst>
          </p:cNvPr>
          <p:cNvSpPr txBox="1"/>
          <p:nvPr/>
        </p:nvSpPr>
        <p:spPr>
          <a:xfrm>
            <a:off x="2445211" y="4124229"/>
            <a:ext cx="16463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Sistema de ficheros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8B78F08C-F225-479D-8A24-6462850345E4}"/>
              </a:ext>
            </a:extLst>
          </p:cNvPr>
          <p:cNvCxnSpPr>
            <a:cxnSpLocks/>
          </p:cNvCxnSpPr>
          <p:nvPr/>
        </p:nvCxnSpPr>
        <p:spPr>
          <a:xfrm>
            <a:off x="4204376" y="3043131"/>
            <a:ext cx="0" cy="14020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7526057-763F-479C-95E6-87525D6B4A18}"/>
              </a:ext>
            </a:extLst>
          </p:cNvPr>
          <p:cNvSpPr txBox="1"/>
          <p:nvPr/>
        </p:nvSpPr>
        <p:spPr>
          <a:xfrm>
            <a:off x="4427015" y="4137372"/>
            <a:ext cx="245479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.</a:t>
            </a:r>
            <a:r>
              <a:rPr lang="es-ES" sz="1400" dirty="0" err="1"/>
              <a:t>git</a:t>
            </a:r>
            <a:endParaRPr lang="es-ES" sz="1400" dirty="0"/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6EABCF01-03DC-465A-BB12-1E5DC8291F2C}"/>
              </a:ext>
            </a:extLst>
          </p:cNvPr>
          <p:cNvCxnSpPr>
            <a:cxnSpLocks/>
          </p:cNvCxnSpPr>
          <p:nvPr/>
        </p:nvCxnSpPr>
        <p:spPr>
          <a:xfrm>
            <a:off x="5640828" y="3062185"/>
            <a:ext cx="0" cy="962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04329A2B-FD7D-48DE-A8EB-2BEF98AD58A1}"/>
              </a:ext>
            </a:extLst>
          </p:cNvPr>
          <p:cNvSpPr txBox="1"/>
          <p:nvPr/>
        </p:nvSpPr>
        <p:spPr>
          <a:xfrm>
            <a:off x="4428882" y="3132901"/>
            <a:ext cx="10347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Staging</a:t>
            </a:r>
            <a:endParaRPr lang="es-ES" sz="1400" dirty="0"/>
          </a:p>
          <a:p>
            <a:pPr algn="ctr"/>
            <a:r>
              <a:rPr lang="es-ES" sz="1400" dirty="0"/>
              <a:t>(cambios pendientes de </a:t>
            </a:r>
            <a:r>
              <a:rPr lang="es-ES" sz="1400" dirty="0" err="1"/>
              <a:t>commit</a:t>
            </a:r>
            <a:r>
              <a:rPr lang="es-ES" sz="1400" dirty="0"/>
              <a:t>)</a:t>
            </a:r>
          </a:p>
        </p:txBody>
      </p:sp>
      <p:sp>
        <p:nvSpPr>
          <p:cNvPr id="47" name="Cilindro 46">
            <a:extLst>
              <a:ext uri="{FF2B5EF4-FFF2-40B4-BE49-F238E27FC236}">
                <a16:creationId xmlns:a16="http://schemas.microsoft.com/office/drawing/2014/main" id="{A3328553-A55E-4665-A330-A4E670399E17}"/>
              </a:ext>
            </a:extLst>
          </p:cNvPr>
          <p:cNvSpPr/>
          <p:nvPr/>
        </p:nvSpPr>
        <p:spPr>
          <a:xfrm>
            <a:off x="5775800" y="3147583"/>
            <a:ext cx="1117946" cy="79124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Histórico local y </a:t>
            </a:r>
            <a:r>
              <a:rPr lang="es-ES" sz="1200" dirty="0" err="1">
                <a:solidFill>
                  <a:schemeClr val="tx1"/>
                </a:solidFill>
              </a:rPr>
              <a:t>commit</a:t>
            </a:r>
            <a:r>
              <a:rPr lang="es-ES" sz="1200" dirty="0">
                <a:solidFill>
                  <a:schemeClr val="tx1"/>
                </a:solidFill>
              </a:rPr>
              <a:t> locales</a:t>
            </a:r>
          </a:p>
        </p:txBody>
      </p:sp>
      <p:sp>
        <p:nvSpPr>
          <p:cNvPr id="17" name="Arco 16">
            <a:extLst>
              <a:ext uri="{FF2B5EF4-FFF2-40B4-BE49-F238E27FC236}">
                <a16:creationId xmlns:a16="http://schemas.microsoft.com/office/drawing/2014/main" id="{9361DCDC-339E-4088-95BC-58A952B83F60}"/>
              </a:ext>
            </a:extLst>
          </p:cNvPr>
          <p:cNvSpPr/>
          <p:nvPr/>
        </p:nvSpPr>
        <p:spPr>
          <a:xfrm>
            <a:off x="-3084252" y="3787493"/>
            <a:ext cx="13461739" cy="1360999"/>
          </a:xfrm>
          <a:prstGeom prst="arc">
            <a:avLst/>
          </a:prstGeom>
          <a:ln w="25400">
            <a:headEnd type="triangl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ectángulo: esquina doblada 47">
            <a:extLst>
              <a:ext uri="{FF2B5EF4-FFF2-40B4-BE49-F238E27FC236}">
                <a16:creationId xmlns:a16="http://schemas.microsoft.com/office/drawing/2014/main" id="{9AD4EB8A-9B79-44F1-891A-E03514648701}"/>
              </a:ext>
            </a:extLst>
          </p:cNvPr>
          <p:cNvSpPr/>
          <p:nvPr/>
        </p:nvSpPr>
        <p:spPr>
          <a:xfrm>
            <a:off x="3048721" y="5044653"/>
            <a:ext cx="258496" cy="35242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: esquina doblada 48">
            <a:extLst>
              <a:ext uri="{FF2B5EF4-FFF2-40B4-BE49-F238E27FC236}">
                <a16:creationId xmlns:a16="http://schemas.microsoft.com/office/drawing/2014/main" id="{CBB992F3-4C23-485F-B202-3B5447CF6AB6}"/>
              </a:ext>
            </a:extLst>
          </p:cNvPr>
          <p:cNvSpPr/>
          <p:nvPr/>
        </p:nvSpPr>
        <p:spPr>
          <a:xfrm>
            <a:off x="3141364" y="5130376"/>
            <a:ext cx="258496" cy="35242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Rectángulo: esquina doblada 49">
            <a:extLst>
              <a:ext uri="{FF2B5EF4-FFF2-40B4-BE49-F238E27FC236}">
                <a16:creationId xmlns:a16="http://schemas.microsoft.com/office/drawing/2014/main" id="{87652B88-A39B-4534-9D32-B210D7D9C82D}"/>
              </a:ext>
            </a:extLst>
          </p:cNvPr>
          <p:cNvSpPr/>
          <p:nvPr/>
        </p:nvSpPr>
        <p:spPr>
          <a:xfrm>
            <a:off x="3231370" y="5216099"/>
            <a:ext cx="258496" cy="35242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35C4871-2FB9-4738-8972-3180F44F7E61}"/>
              </a:ext>
            </a:extLst>
          </p:cNvPr>
          <p:cNvSpPr txBox="1"/>
          <p:nvPr/>
        </p:nvSpPr>
        <p:spPr>
          <a:xfrm>
            <a:off x="2431626" y="5797125"/>
            <a:ext cx="16463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Sistema de ficheros</a:t>
            </a:r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E6C90416-EBE0-46FA-99F0-52966BB5B02F}"/>
              </a:ext>
            </a:extLst>
          </p:cNvPr>
          <p:cNvCxnSpPr>
            <a:cxnSpLocks/>
          </p:cNvCxnSpPr>
          <p:nvPr/>
        </p:nvCxnSpPr>
        <p:spPr>
          <a:xfrm>
            <a:off x="4190791" y="4716027"/>
            <a:ext cx="0" cy="14020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27E35126-12C5-46B5-9502-30E6431C7C56}"/>
              </a:ext>
            </a:extLst>
          </p:cNvPr>
          <p:cNvSpPr txBox="1"/>
          <p:nvPr/>
        </p:nvSpPr>
        <p:spPr>
          <a:xfrm>
            <a:off x="4413430" y="5810268"/>
            <a:ext cx="245479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.</a:t>
            </a:r>
            <a:r>
              <a:rPr lang="es-ES" sz="1400" dirty="0" err="1"/>
              <a:t>git</a:t>
            </a:r>
            <a:endParaRPr lang="es-ES" sz="1400" dirty="0"/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E03BB6E4-20EF-49D4-BE1A-71DDF252478D}"/>
              </a:ext>
            </a:extLst>
          </p:cNvPr>
          <p:cNvCxnSpPr>
            <a:cxnSpLocks/>
          </p:cNvCxnSpPr>
          <p:nvPr/>
        </p:nvCxnSpPr>
        <p:spPr>
          <a:xfrm>
            <a:off x="5627243" y="4735081"/>
            <a:ext cx="0" cy="962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94FFDE6B-0607-423F-9221-72EAC5A3FDB1}"/>
              </a:ext>
            </a:extLst>
          </p:cNvPr>
          <p:cNvSpPr txBox="1"/>
          <p:nvPr/>
        </p:nvSpPr>
        <p:spPr>
          <a:xfrm>
            <a:off x="4415297" y="4805797"/>
            <a:ext cx="10347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Staging</a:t>
            </a:r>
            <a:endParaRPr lang="es-ES" sz="1400" dirty="0"/>
          </a:p>
          <a:p>
            <a:pPr algn="ctr"/>
            <a:r>
              <a:rPr lang="es-ES" sz="1400" dirty="0"/>
              <a:t>(cambios pendientes de </a:t>
            </a:r>
            <a:r>
              <a:rPr lang="es-ES" sz="1400" dirty="0" err="1"/>
              <a:t>commit</a:t>
            </a:r>
            <a:r>
              <a:rPr lang="es-ES" sz="1400" dirty="0"/>
              <a:t>)</a:t>
            </a:r>
          </a:p>
        </p:txBody>
      </p:sp>
      <p:sp>
        <p:nvSpPr>
          <p:cNvPr id="56" name="Cilindro 55">
            <a:extLst>
              <a:ext uri="{FF2B5EF4-FFF2-40B4-BE49-F238E27FC236}">
                <a16:creationId xmlns:a16="http://schemas.microsoft.com/office/drawing/2014/main" id="{56765567-3855-4A20-A5D9-0E036A92715E}"/>
              </a:ext>
            </a:extLst>
          </p:cNvPr>
          <p:cNvSpPr/>
          <p:nvPr/>
        </p:nvSpPr>
        <p:spPr>
          <a:xfrm>
            <a:off x="5762215" y="4820479"/>
            <a:ext cx="1117946" cy="79124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Histórico local y </a:t>
            </a:r>
            <a:r>
              <a:rPr lang="es-ES" sz="1200" dirty="0" err="1">
                <a:solidFill>
                  <a:schemeClr val="tx1"/>
                </a:solidFill>
              </a:rPr>
              <a:t>commit</a:t>
            </a:r>
            <a:r>
              <a:rPr lang="es-ES" sz="1200" dirty="0">
                <a:solidFill>
                  <a:schemeClr val="tx1"/>
                </a:solidFill>
              </a:rPr>
              <a:t> locales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1A04B7A-7CAB-4EDA-A921-33D2C3FE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Git: Remotos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B71EE8-28EB-95E8-AE81-D970E437EAFF}"/>
              </a:ext>
            </a:extLst>
          </p:cNvPr>
          <p:cNvSpPr txBox="1"/>
          <p:nvPr/>
        </p:nvSpPr>
        <p:spPr>
          <a:xfrm>
            <a:off x="3794612" y="2546027"/>
            <a:ext cx="142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Sistema local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AC9C620-B36C-434A-0D5E-43EBC5C09FDC}"/>
              </a:ext>
            </a:extLst>
          </p:cNvPr>
          <p:cNvSpPr txBox="1"/>
          <p:nvPr/>
        </p:nvSpPr>
        <p:spPr>
          <a:xfrm>
            <a:off x="8790155" y="2543070"/>
            <a:ext cx="1692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Sistema remoto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8509A7E-D29E-8ADC-75A2-42427D807F0E}"/>
              </a:ext>
            </a:extLst>
          </p:cNvPr>
          <p:cNvSpPr txBox="1"/>
          <p:nvPr/>
        </p:nvSpPr>
        <p:spPr>
          <a:xfrm>
            <a:off x="1225712" y="4502603"/>
            <a:ext cx="14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Desarrollador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5B6E73D-1D67-4FE9-2191-0272AFC195BB}"/>
              </a:ext>
            </a:extLst>
          </p:cNvPr>
          <p:cNvSpPr txBox="1"/>
          <p:nvPr/>
        </p:nvSpPr>
        <p:spPr>
          <a:xfrm>
            <a:off x="3794611" y="6168409"/>
            <a:ext cx="142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Sistema local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5F74F9C-08C8-BCB5-83DE-B3D54A6251D3}"/>
              </a:ext>
            </a:extLst>
          </p:cNvPr>
          <p:cNvSpPr txBox="1"/>
          <p:nvPr/>
        </p:nvSpPr>
        <p:spPr>
          <a:xfrm>
            <a:off x="530944" y="998334"/>
            <a:ext cx="1113011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Como </a:t>
            </a:r>
            <a:r>
              <a:rPr lang="es-ES" dirty="0" err="1"/>
              <a:t>git</a:t>
            </a:r>
            <a:r>
              <a:rPr lang="es-ES" dirty="0"/>
              <a:t> está pensada como una herramienta colaborativa, los cambios necesitan ser almacenados en un </a:t>
            </a:r>
            <a:r>
              <a:rPr lang="es-ES" b="1" dirty="0"/>
              <a:t>servidor central </a:t>
            </a:r>
            <a:r>
              <a:rPr lang="es-ES" dirty="0"/>
              <a:t>para compartir. Dicho servidor se configura en cada proyecto local mediante el “</a:t>
            </a:r>
            <a:r>
              <a:rPr lang="es-ES" b="1" dirty="0"/>
              <a:t>remoto</a:t>
            </a:r>
            <a:r>
              <a:rPr lang="es-ES" dirty="0"/>
              <a:t>”, en lugar de escribir constantemente la </a:t>
            </a:r>
            <a:r>
              <a:rPr lang="es-ES" dirty="0" err="1"/>
              <a:t>url</a:t>
            </a:r>
            <a:r>
              <a:rPr lang="es-ES" dirty="0"/>
              <a:t>, se le asigna un alias que habitualmente es </a:t>
            </a:r>
            <a:r>
              <a:rPr lang="es-ES" b="1" dirty="0" err="1"/>
              <a:t>origin</a:t>
            </a:r>
            <a:r>
              <a:rPr lang="es-ES" dirty="0"/>
              <a:t>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No es necesario comunicación continua con el remoto, pero ciertos comandos lo precisan o provocan.</a:t>
            </a:r>
          </a:p>
        </p:txBody>
      </p:sp>
    </p:spTree>
    <p:extLst>
      <p:ext uri="{BB962C8B-B14F-4D97-AF65-F5344CB8AC3E}">
        <p14:creationId xmlns:p14="http://schemas.microsoft.com/office/powerpoint/2010/main" val="718706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42FAF03-624B-552D-0BCB-D5E075B2C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66411"/>
            <a:ext cx="5157787" cy="738664"/>
          </a:xfrm>
        </p:spPr>
        <p:txBody>
          <a:bodyPr/>
          <a:lstStyle/>
          <a:p>
            <a:pPr algn="just"/>
            <a:r>
              <a:rPr lang="es-ES" b="1" dirty="0" err="1"/>
              <a:t>git</a:t>
            </a:r>
            <a:r>
              <a:rPr lang="es-ES" b="1" dirty="0"/>
              <a:t> &lt;</a:t>
            </a:r>
            <a:r>
              <a:rPr lang="es-ES" b="1" dirty="0" err="1"/>
              <a:t>sub-comando</a:t>
            </a:r>
            <a:r>
              <a:rPr lang="es-ES" b="1" dirty="0"/>
              <a:t>&gt;</a:t>
            </a:r>
          </a:p>
          <a:p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F48E13-8FF9-79FA-9D3C-2AD15CD0A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93209"/>
          </a:xfrm>
        </p:spPr>
        <p:txBody>
          <a:bodyPr/>
          <a:lstStyle/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b="1" dirty="0" err="1"/>
              <a:t>init</a:t>
            </a:r>
            <a:r>
              <a:rPr lang="es-ES" sz="1400" dirty="0"/>
              <a:t> Inicializa un repositorio vacío y sin remoto en la carpeta actual.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b="1" dirty="0"/>
              <a:t>remote</a:t>
            </a:r>
            <a:r>
              <a:rPr lang="es-ES" sz="1400" dirty="0"/>
              <a:t> Utilizado para gestionar los remotos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b="1" dirty="0" err="1"/>
              <a:t>fetch</a:t>
            </a:r>
            <a:r>
              <a:rPr lang="es-ES" sz="1400" dirty="0"/>
              <a:t> Utilizado para traer la información del remoto, pero no trata de fusionarla con la local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b="1" dirty="0" err="1"/>
              <a:t>merge</a:t>
            </a:r>
            <a:r>
              <a:rPr lang="es-ES" sz="1400" dirty="0"/>
              <a:t> Trata de fusionar la información local con la remota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b="1" dirty="0" err="1"/>
              <a:t>pull</a:t>
            </a:r>
            <a:r>
              <a:rPr lang="es-ES" sz="1400" dirty="0"/>
              <a:t> Podemos considerarlo un </a:t>
            </a:r>
            <a:r>
              <a:rPr lang="es-ES" sz="1400" dirty="0" err="1"/>
              <a:t>fetch</a:t>
            </a:r>
            <a:r>
              <a:rPr lang="es-ES" sz="1400" dirty="0"/>
              <a:t> + </a:t>
            </a:r>
            <a:r>
              <a:rPr lang="es-ES" sz="1400" dirty="0" err="1"/>
              <a:t>merge</a:t>
            </a:r>
            <a:endParaRPr lang="es-ES" sz="1400" dirty="0"/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b="1" dirty="0" err="1"/>
              <a:t>push</a:t>
            </a:r>
            <a:r>
              <a:rPr lang="es-ES" sz="1400" dirty="0"/>
              <a:t> Trata de transmitir todos los cambios locales (</a:t>
            </a:r>
            <a:r>
              <a:rPr lang="es-ES" sz="1400" dirty="0" err="1"/>
              <a:t>commits</a:t>
            </a:r>
            <a:r>
              <a:rPr lang="es-ES" sz="1400" dirty="0"/>
              <a:t>, ramas…) al remoto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b="1" dirty="0" err="1"/>
              <a:t>add</a:t>
            </a:r>
            <a:r>
              <a:rPr lang="es-ES" sz="1400" dirty="0"/>
              <a:t> Trata de añadir un cambio (que puede ser un fichero(s) nuevo o una modificación) a la zona de </a:t>
            </a:r>
            <a:r>
              <a:rPr lang="es-ES" sz="1400" dirty="0" err="1"/>
              <a:t>staging</a:t>
            </a:r>
            <a:r>
              <a:rPr lang="es-ES" sz="1400" dirty="0"/>
              <a:t> (local)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1304C4-A214-6728-467C-8A453B3C8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724096"/>
          </a:xfrm>
        </p:spPr>
        <p:txBody>
          <a:bodyPr/>
          <a:lstStyle/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b="1" dirty="0" err="1"/>
              <a:t>rm</a:t>
            </a:r>
            <a:r>
              <a:rPr lang="es-ES" sz="1400" dirty="0"/>
              <a:t> Elimina un fichero (ficheros/carpetas), este cambio se realiza en el área de </a:t>
            </a:r>
            <a:r>
              <a:rPr lang="es-ES" sz="1400" dirty="0" err="1"/>
              <a:t>staging</a:t>
            </a:r>
            <a:endParaRPr lang="es-ES" sz="1400" dirty="0"/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b="1" dirty="0" err="1"/>
              <a:t>commit</a:t>
            </a:r>
            <a:r>
              <a:rPr lang="es-ES" sz="1400" dirty="0"/>
              <a:t> Utiliza los cambios acumulados en </a:t>
            </a:r>
            <a:r>
              <a:rPr lang="es-ES" sz="1400" dirty="0" err="1"/>
              <a:t>staging</a:t>
            </a:r>
            <a:r>
              <a:rPr lang="es-ES" sz="1400" dirty="0"/>
              <a:t> para generar un nuevo </a:t>
            </a:r>
            <a:r>
              <a:rPr lang="es-ES" sz="1400" dirty="0" err="1"/>
              <a:t>commit</a:t>
            </a:r>
            <a:r>
              <a:rPr lang="es-ES" sz="1400" dirty="0"/>
              <a:t>.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b="1" dirty="0"/>
              <a:t>clone</a:t>
            </a:r>
            <a:r>
              <a:rPr lang="es-ES" sz="1400" dirty="0"/>
              <a:t> Basado sobre un repositorio ya existente en el servidor remoto, se genera un repositorio local basado en el mismo (incluido marcar su remoto)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b="1" dirty="0"/>
              <a:t>status</a:t>
            </a:r>
            <a:r>
              <a:rPr lang="es-ES" sz="1400" dirty="0"/>
              <a:t> Para determinar el estado del sistema ficheros local (respecto al </a:t>
            </a:r>
            <a:r>
              <a:rPr lang="es-ES" sz="1400" dirty="0" err="1"/>
              <a:t>staging</a:t>
            </a:r>
            <a:r>
              <a:rPr lang="es-ES" sz="1400" dirty="0"/>
              <a:t>/</a:t>
            </a:r>
            <a:r>
              <a:rPr lang="es-ES" sz="1400" dirty="0" err="1"/>
              <a:t>commit</a:t>
            </a:r>
            <a:r>
              <a:rPr lang="es-ES" sz="1400" dirty="0"/>
              <a:t>)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b="1" dirty="0"/>
              <a:t>log</a:t>
            </a:r>
            <a:r>
              <a:rPr lang="es-ES" sz="1400" dirty="0"/>
              <a:t> Con lo que puedes ver el histórico de </a:t>
            </a:r>
            <a:r>
              <a:rPr lang="es-ES" sz="1400" dirty="0" err="1"/>
              <a:t>commits</a:t>
            </a:r>
            <a:r>
              <a:rPr lang="es-ES" sz="1400" dirty="0"/>
              <a:t> (ramas)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b="1" dirty="0" err="1"/>
              <a:t>config</a:t>
            </a:r>
            <a:r>
              <a:rPr lang="es-ES" sz="1400" dirty="0"/>
              <a:t> para gestionar la información local. Establecido con </a:t>
            </a:r>
            <a:r>
              <a:rPr lang="es-ES" sz="1400" dirty="0" err="1"/>
              <a:t>user.email</a:t>
            </a:r>
            <a:r>
              <a:rPr lang="es-ES" sz="1400" dirty="0"/>
              <a:t> y user.name</a:t>
            </a:r>
            <a:endParaRPr lang="es-ES" sz="1400" b="1" dirty="0"/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b="1" dirty="0"/>
              <a:t>No cubiertos en clase</a:t>
            </a:r>
            <a:r>
              <a:rPr lang="es-ES" sz="1400" dirty="0"/>
              <a:t>: </a:t>
            </a:r>
            <a:r>
              <a:rPr lang="es-ES" sz="1400" dirty="0" err="1"/>
              <a:t>branch</a:t>
            </a:r>
            <a:r>
              <a:rPr lang="es-ES" sz="1400" dirty="0"/>
              <a:t>, </a:t>
            </a:r>
            <a:r>
              <a:rPr lang="es-ES" sz="1400" dirty="0" err="1"/>
              <a:t>checkout</a:t>
            </a:r>
            <a:r>
              <a:rPr lang="es-ES" sz="1400" dirty="0"/>
              <a:t>, </a:t>
            </a:r>
            <a:r>
              <a:rPr lang="es-ES" sz="1400" dirty="0" err="1"/>
              <a:t>blame</a:t>
            </a:r>
            <a:r>
              <a:rPr lang="es-ES" sz="1400" dirty="0"/>
              <a:t> … </a:t>
            </a:r>
            <a:r>
              <a:rPr lang="es-ES" sz="1400" dirty="0" err="1"/>
              <a:t>git</a:t>
            </a:r>
            <a:r>
              <a:rPr lang="es-ES" sz="1400" dirty="0"/>
              <a:t> Flow…</a:t>
            </a: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EC3C6C5C-A2E5-7069-E230-40F339888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377" y="167767"/>
            <a:ext cx="9088755" cy="513715"/>
          </a:xfrm>
        </p:spPr>
        <p:txBody>
          <a:bodyPr>
            <a:normAutofit fontScale="90000"/>
          </a:bodyPr>
          <a:lstStyle/>
          <a:p>
            <a:r>
              <a:rPr lang="es-ES" dirty="0"/>
              <a:t>Git: subcomandos básicos</a:t>
            </a:r>
          </a:p>
        </p:txBody>
      </p:sp>
    </p:spTree>
    <p:extLst>
      <p:ext uri="{BB962C8B-B14F-4D97-AF65-F5344CB8AC3E}">
        <p14:creationId xmlns:p14="http://schemas.microsoft.com/office/powerpoint/2010/main" val="3378927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D9C52-7D2F-F3FD-5B76-6AC94E9D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377" y="167767"/>
            <a:ext cx="9088755" cy="492443"/>
          </a:xfrm>
        </p:spPr>
        <p:txBody>
          <a:bodyPr>
            <a:normAutofit fontScale="90000"/>
          </a:bodyPr>
          <a:lstStyle/>
          <a:p>
            <a:r>
              <a:rPr lang="es-ES" sz="3200" dirty="0"/>
              <a:t>Git: usuario local y credenciales remotas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D7E1A8-F5F6-1B09-239A-8E58BACE1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340" y="1031213"/>
            <a:ext cx="10537190" cy="3970318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ES" sz="2800" dirty="0"/>
              <a:t>Dos conceptos fáciles de confundir, pero que son distintos: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b="1" dirty="0"/>
              <a:t>Usuario</a:t>
            </a:r>
            <a:r>
              <a:rPr lang="es-ES" sz="2400" dirty="0"/>
              <a:t>: La información que utilizamos en el momento del </a:t>
            </a:r>
            <a:r>
              <a:rPr lang="es-ES" sz="2400" dirty="0" err="1"/>
              <a:t>commit</a:t>
            </a:r>
            <a:r>
              <a:rPr lang="es-ES" sz="2400" dirty="0"/>
              <a:t>, y que queda reflejada en el mismo. Está basada en la configuración local (</a:t>
            </a:r>
            <a:r>
              <a:rPr lang="es-ES" sz="2400" dirty="0" err="1"/>
              <a:t>user.email</a:t>
            </a:r>
            <a:r>
              <a:rPr lang="es-ES" sz="2400" dirty="0"/>
              <a:t> y user.name)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b="1" dirty="0"/>
              <a:t>Credenciales</a:t>
            </a:r>
            <a:r>
              <a:rPr lang="es-ES" sz="2400" dirty="0"/>
              <a:t>: Las usuario en el servidor remoto (la cuenta utilizada) independientemente al mecanismo de autenticación (credenciales, certificado, </a:t>
            </a:r>
            <a:r>
              <a:rPr lang="es-ES" sz="2400" dirty="0" err="1"/>
              <a:t>apikey</a:t>
            </a:r>
            <a:r>
              <a:rPr lang="es-ES" sz="2400" dirty="0"/>
              <a:t>…)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ES" sz="2800" dirty="0"/>
              <a:t>El user.name configurado en local no tiene porque de coincidir con el usuario del servidor remoto.</a:t>
            </a:r>
          </a:p>
        </p:txBody>
      </p:sp>
    </p:spTree>
    <p:extLst>
      <p:ext uri="{BB962C8B-B14F-4D97-AF65-F5344CB8AC3E}">
        <p14:creationId xmlns:p14="http://schemas.microsoft.com/office/powerpoint/2010/main" val="1149708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lindro 1">
            <a:extLst>
              <a:ext uri="{FF2B5EF4-FFF2-40B4-BE49-F238E27FC236}">
                <a16:creationId xmlns:a16="http://schemas.microsoft.com/office/drawing/2014/main" id="{689E7114-B9F5-4B6B-90B7-9C65995130E8}"/>
              </a:ext>
            </a:extLst>
          </p:cNvPr>
          <p:cNvSpPr/>
          <p:nvPr/>
        </p:nvSpPr>
        <p:spPr>
          <a:xfrm>
            <a:off x="9444970" y="1181493"/>
            <a:ext cx="2162174" cy="1543051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Git (</a:t>
            </a:r>
            <a:r>
              <a:rPr lang="es-ES" dirty="0" err="1">
                <a:solidFill>
                  <a:schemeClr val="tx1"/>
                </a:solidFill>
              </a:rPr>
              <a:t>Gitlab</a:t>
            </a:r>
            <a:r>
              <a:rPr lang="es-E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Histórico central</a:t>
            </a:r>
          </a:p>
        </p:txBody>
      </p:sp>
      <p:sp>
        <p:nvSpPr>
          <p:cNvPr id="3" name="Cilindro 2">
            <a:extLst>
              <a:ext uri="{FF2B5EF4-FFF2-40B4-BE49-F238E27FC236}">
                <a16:creationId xmlns:a16="http://schemas.microsoft.com/office/drawing/2014/main" id="{D4B2C20D-1079-440E-AC82-72C74911130D}"/>
              </a:ext>
            </a:extLst>
          </p:cNvPr>
          <p:cNvSpPr/>
          <p:nvPr/>
        </p:nvSpPr>
        <p:spPr>
          <a:xfrm>
            <a:off x="6210119" y="1557398"/>
            <a:ext cx="1117946" cy="79124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Histórico local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943B1C7-F876-4392-B3A6-469D299DAA13}"/>
              </a:ext>
            </a:extLst>
          </p:cNvPr>
          <p:cNvSpPr txBox="1"/>
          <p:nvPr/>
        </p:nvSpPr>
        <p:spPr>
          <a:xfrm>
            <a:off x="7328065" y="1601320"/>
            <a:ext cx="1938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1. </a:t>
            </a:r>
            <a:r>
              <a:rPr lang="es-ES" sz="1400" b="1" dirty="0" err="1"/>
              <a:t>push</a:t>
            </a:r>
            <a:endParaRPr lang="es-ES" sz="1400" b="1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847608F3-9774-4D99-9B53-CE936F4456BD}"/>
              </a:ext>
            </a:extLst>
          </p:cNvPr>
          <p:cNvCxnSpPr>
            <a:cxnSpLocks/>
            <a:stCxn id="3" idx="4"/>
            <a:endCxn id="2" idx="2"/>
          </p:cNvCxnSpPr>
          <p:nvPr/>
        </p:nvCxnSpPr>
        <p:spPr>
          <a:xfrm>
            <a:off x="7328065" y="1953018"/>
            <a:ext cx="211690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ilindro 7">
            <a:extLst>
              <a:ext uri="{FF2B5EF4-FFF2-40B4-BE49-F238E27FC236}">
                <a16:creationId xmlns:a16="http://schemas.microsoft.com/office/drawing/2014/main" id="{2CB436C5-B141-4F85-9B86-557376071289}"/>
              </a:ext>
            </a:extLst>
          </p:cNvPr>
          <p:cNvSpPr/>
          <p:nvPr/>
        </p:nvSpPr>
        <p:spPr>
          <a:xfrm>
            <a:off x="9444970" y="2862882"/>
            <a:ext cx="2162174" cy="1543051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Git (</a:t>
            </a:r>
            <a:r>
              <a:rPr lang="es-ES" dirty="0" err="1">
                <a:solidFill>
                  <a:schemeClr val="tx1"/>
                </a:solidFill>
              </a:rPr>
              <a:t>Gitlab</a:t>
            </a:r>
            <a:r>
              <a:rPr lang="es-E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Histórico central</a:t>
            </a:r>
          </a:p>
        </p:txBody>
      </p:sp>
      <p:sp>
        <p:nvSpPr>
          <p:cNvPr id="9" name="Cilindro 8">
            <a:extLst>
              <a:ext uri="{FF2B5EF4-FFF2-40B4-BE49-F238E27FC236}">
                <a16:creationId xmlns:a16="http://schemas.microsoft.com/office/drawing/2014/main" id="{ECDC0CFD-EA22-4D17-A00A-95F25AB9E944}"/>
              </a:ext>
            </a:extLst>
          </p:cNvPr>
          <p:cNvSpPr/>
          <p:nvPr/>
        </p:nvSpPr>
        <p:spPr>
          <a:xfrm>
            <a:off x="6210119" y="3238787"/>
            <a:ext cx="1117946" cy="79124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Histórico local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DD2A22F-5E86-4F6C-A910-3196D757A55E}"/>
              </a:ext>
            </a:extLst>
          </p:cNvPr>
          <p:cNvSpPr txBox="1"/>
          <p:nvPr/>
        </p:nvSpPr>
        <p:spPr>
          <a:xfrm>
            <a:off x="7328065" y="3282709"/>
            <a:ext cx="1938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2. </a:t>
            </a:r>
            <a:r>
              <a:rPr lang="es-ES" sz="1400" b="1" dirty="0" err="1"/>
              <a:t>fetch</a:t>
            </a:r>
            <a:endParaRPr lang="es-ES" sz="1400" b="1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6C5C873-A07F-424A-A8D1-8558833308FC}"/>
              </a:ext>
            </a:extLst>
          </p:cNvPr>
          <p:cNvCxnSpPr>
            <a:cxnSpLocks/>
            <a:stCxn id="8" idx="2"/>
            <a:endCxn id="9" idx="4"/>
          </p:cNvCxnSpPr>
          <p:nvPr/>
        </p:nvCxnSpPr>
        <p:spPr>
          <a:xfrm flipH="1" flipV="1">
            <a:off x="7328065" y="3634407"/>
            <a:ext cx="211690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ilindro 13">
            <a:extLst>
              <a:ext uri="{FF2B5EF4-FFF2-40B4-BE49-F238E27FC236}">
                <a16:creationId xmlns:a16="http://schemas.microsoft.com/office/drawing/2014/main" id="{27AF5D49-DB59-4449-BE08-0B93F82A2A3C}"/>
              </a:ext>
            </a:extLst>
          </p:cNvPr>
          <p:cNvSpPr/>
          <p:nvPr/>
        </p:nvSpPr>
        <p:spPr>
          <a:xfrm>
            <a:off x="9444970" y="4557712"/>
            <a:ext cx="2162174" cy="1543051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Git (</a:t>
            </a:r>
            <a:r>
              <a:rPr lang="es-ES" dirty="0" err="1">
                <a:solidFill>
                  <a:schemeClr val="tx1"/>
                </a:solidFill>
              </a:rPr>
              <a:t>Gitlab</a:t>
            </a:r>
            <a:r>
              <a:rPr lang="es-E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Histórico central</a:t>
            </a:r>
          </a:p>
        </p:txBody>
      </p:sp>
      <p:sp>
        <p:nvSpPr>
          <p:cNvPr id="15" name="Cilindro 14">
            <a:extLst>
              <a:ext uri="{FF2B5EF4-FFF2-40B4-BE49-F238E27FC236}">
                <a16:creationId xmlns:a16="http://schemas.microsoft.com/office/drawing/2014/main" id="{DEA60B66-39E0-4018-8724-FD6D22CBD98F}"/>
              </a:ext>
            </a:extLst>
          </p:cNvPr>
          <p:cNvSpPr/>
          <p:nvPr/>
        </p:nvSpPr>
        <p:spPr>
          <a:xfrm>
            <a:off x="6210119" y="4933617"/>
            <a:ext cx="1117946" cy="79124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Histórico local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37585BE-74C8-4B03-BFFB-E60285E3BE04}"/>
              </a:ext>
            </a:extLst>
          </p:cNvPr>
          <p:cNvSpPr txBox="1"/>
          <p:nvPr/>
        </p:nvSpPr>
        <p:spPr>
          <a:xfrm>
            <a:off x="7328065" y="4977539"/>
            <a:ext cx="1938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fetch</a:t>
            </a:r>
            <a:endParaRPr lang="es-ES" sz="1400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50DD414-C697-49AF-89C5-13861881901F}"/>
              </a:ext>
            </a:extLst>
          </p:cNvPr>
          <p:cNvCxnSpPr>
            <a:cxnSpLocks/>
            <a:stCxn id="14" idx="2"/>
            <a:endCxn id="15" idx="4"/>
          </p:cNvCxnSpPr>
          <p:nvPr/>
        </p:nvCxnSpPr>
        <p:spPr>
          <a:xfrm flipH="1" flipV="1">
            <a:off x="7328065" y="5329237"/>
            <a:ext cx="211690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curvado 18">
            <a:extLst>
              <a:ext uri="{FF2B5EF4-FFF2-40B4-BE49-F238E27FC236}">
                <a16:creationId xmlns:a16="http://schemas.microsoft.com/office/drawing/2014/main" id="{F56860BF-FCDF-4B0C-96A5-1A60A9174001}"/>
              </a:ext>
            </a:extLst>
          </p:cNvPr>
          <p:cNvCxnSpPr>
            <a:stCxn id="15" idx="4"/>
            <a:endCxn id="15" idx="3"/>
          </p:cNvCxnSpPr>
          <p:nvPr/>
        </p:nvCxnSpPr>
        <p:spPr>
          <a:xfrm flipH="1">
            <a:off x="6769092" y="5329237"/>
            <a:ext cx="558973" cy="395620"/>
          </a:xfrm>
          <a:prstGeom prst="curvedConnector4">
            <a:avLst>
              <a:gd name="adj1" fmla="val -97129"/>
              <a:gd name="adj2" fmla="val 23723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BE3C42A-8069-4B81-B48A-3D361F5D8ED6}"/>
              </a:ext>
            </a:extLst>
          </p:cNvPr>
          <p:cNvSpPr txBox="1"/>
          <p:nvPr/>
        </p:nvSpPr>
        <p:spPr>
          <a:xfrm>
            <a:off x="7194715" y="5749064"/>
            <a:ext cx="1938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merge</a:t>
            </a:r>
            <a:endParaRPr lang="es-ES" sz="14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6C564DF-77D0-441F-8F3A-36775E66F02D}"/>
              </a:ext>
            </a:extLst>
          </p:cNvPr>
          <p:cNvSpPr txBox="1"/>
          <p:nvPr/>
        </p:nvSpPr>
        <p:spPr>
          <a:xfrm>
            <a:off x="7328065" y="4511413"/>
            <a:ext cx="1938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3. </a:t>
            </a:r>
            <a:r>
              <a:rPr lang="es-ES" sz="1400" b="1" dirty="0" err="1"/>
              <a:t>pull</a:t>
            </a:r>
            <a:r>
              <a:rPr lang="es-ES" sz="1400" dirty="0"/>
              <a:t> = </a:t>
            </a:r>
            <a:r>
              <a:rPr lang="es-ES" sz="1400" b="1" dirty="0" err="1"/>
              <a:t>fetch</a:t>
            </a:r>
            <a:r>
              <a:rPr lang="es-ES" sz="1400" b="1" dirty="0"/>
              <a:t> + </a:t>
            </a:r>
            <a:r>
              <a:rPr lang="es-ES" sz="1400" b="1" dirty="0" err="1"/>
              <a:t>merge</a:t>
            </a:r>
            <a:endParaRPr lang="es-ES" sz="1400" b="1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9ADF627-F810-4A3B-A4E7-0177B5C9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Git: Operaciones habituales con remotos</a:t>
            </a:r>
            <a:br>
              <a:rPr lang="es-ES" dirty="0"/>
            </a:b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A6C3D6D-610E-095A-BE07-00E30A0302A4}"/>
              </a:ext>
            </a:extLst>
          </p:cNvPr>
          <p:cNvSpPr txBox="1"/>
          <p:nvPr/>
        </p:nvSpPr>
        <p:spPr>
          <a:xfrm>
            <a:off x="530942" y="1209368"/>
            <a:ext cx="497512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Cuando tenemos un proyecto local que ya apunta a un remoto, las operaciones habituales con el mismo suelen ser 3: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b="1" dirty="0" err="1"/>
              <a:t>push</a:t>
            </a:r>
            <a:r>
              <a:rPr lang="es-ES" sz="1600" dirty="0"/>
              <a:t>: enviamos los cambios locales. 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b="1" dirty="0" err="1"/>
              <a:t>fetch</a:t>
            </a:r>
            <a:r>
              <a:rPr lang="es-ES" sz="1600" dirty="0"/>
              <a:t>: traemos del remoto los cambios que hubo desde la última sincronización (que normalmente representan los cambios subidos por otros usuarios)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b="1" dirty="0" err="1"/>
              <a:t>pull</a:t>
            </a:r>
            <a:r>
              <a:rPr lang="es-ES" sz="1600" dirty="0"/>
              <a:t>: obtiene los cambios remotos (</a:t>
            </a:r>
            <a:r>
              <a:rPr lang="es-ES" sz="1600" dirty="0" err="1"/>
              <a:t>fetch</a:t>
            </a:r>
            <a:r>
              <a:rPr lang="es-ES" sz="1600" dirty="0"/>
              <a:t>) y exclusivamente en local los trata de mezclar (</a:t>
            </a:r>
            <a:r>
              <a:rPr lang="es-ES" sz="1600" dirty="0" err="1"/>
              <a:t>merge</a:t>
            </a:r>
            <a:r>
              <a:rPr lang="es-ES" sz="1600" dirty="0"/>
              <a:t>)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Además de estos, también el </a:t>
            </a:r>
            <a:r>
              <a:rPr lang="es-ES" b="1" dirty="0"/>
              <a:t>clone</a:t>
            </a:r>
            <a:r>
              <a:rPr lang="es-ES" dirty="0"/>
              <a:t> podríamos considerar que está haciendo múltiples operaciones conjuntas, una de las cuales sería un </a:t>
            </a:r>
            <a:r>
              <a:rPr lang="es-ES" dirty="0" err="1"/>
              <a:t>fetch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115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ilindro 18">
            <a:extLst>
              <a:ext uri="{FF2B5EF4-FFF2-40B4-BE49-F238E27FC236}">
                <a16:creationId xmlns:a16="http://schemas.microsoft.com/office/drawing/2014/main" id="{FEA1E497-317A-4FD0-9BFC-36CC61422D22}"/>
              </a:ext>
            </a:extLst>
          </p:cNvPr>
          <p:cNvSpPr/>
          <p:nvPr/>
        </p:nvSpPr>
        <p:spPr>
          <a:xfrm>
            <a:off x="6989786" y="1058769"/>
            <a:ext cx="4818135" cy="4551874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Remoto</a:t>
            </a:r>
          </a:p>
        </p:txBody>
      </p:sp>
      <p:sp>
        <p:nvSpPr>
          <p:cNvPr id="22" name="Cilindro 21">
            <a:extLst>
              <a:ext uri="{FF2B5EF4-FFF2-40B4-BE49-F238E27FC236}">
                <a16:creationId xmlns:a16="http://schemas.microsoft.com/office/drawing/2014/main" id="{FA243773-26CC-454B-AA28-03677E9FF7AA}"/>
              </a:ext>
            </a:extLst>
          </p:cNvPr>
          <p:cNvSpPr/>
          <p:nvPr/>
        </p:nvSpPr>
        <p:spPr>
          <a:xfrm>
            <a:off x="430228" y="1058769"/>
            <a:ext cx="4818135" cy="4551874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Local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29E759-FAC4-48BB-9527-DC1322B4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Git: Arranque de proyecto (una de las variantes)</a:t>
            </a: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BAE2E7CF-6CBC-4A86-BFD4-360CB76FB6A1}"/>
              </a:ext>
            </a:extLst>
          </p:cNvPr>
          <p:cNvGrpSpPr/>
          <p:nvPr/>
        </p:nvGrpSpPr>
        <p:grpSpPr>
          <a:xfrm>
            <a:off x="2221849" y="2821257"/>
            <a:ext cx="1311743" cy="369332"/>
            <a:chOff x="1173349" y="3164618"/>
            <a:chExt cx="1311743" cy="369332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E8D9140A-A3FB-4ED3-9B6E-4A091E248F04}"/>
                </a:ext>
              </a:extLst>
            </p:cNvPr>
            <p:cNvSpPr/>
            <p:nvPr/>
          </p:nvSpPr>
          <p:spPr>
            <a:xfrm>
              <a:off x="1173349" y="3244334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DEEAD224-95C0-4609-B6D4-CFD5638469AC}"/>
                </a:ext>
              </a:extLst>
            </p:cNvPr>
            <p:cNvSpPr txBox="1"/>
            <p:nvPr/>
          </p:nvSpPr>
          <p:spPr>
            <a:xfrm>
              <a:off x="1450642" y="3164618"/>
              <a:ext cx="1034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versión 5</a:t>
              </a:r>
            </a:p>
          </p:txBody>
        </p:sp>
      </p:grp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CA925C4E-16E0-47EF-BD8D-A602F8FF78BD}"/>
              </a:ext>
            </a:extLst>
          </p:cNvPr>
          <p:cNvCxnSpPr>
            <a:cxnSpLocks/>
          </p:cNvCxnSpPr>
          <p:nvPr/>
        </p:nvCxnSpPr>
        <p:spPr>
          <a:xfrm>
            <a:off x="2324499" y="3116657"/>
            <a:ext cx="16176" cy="210491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2">
            <a:extLst>
              <a:ext uri="{FF2B5EF4-FFF2-40B4-BE49-F238E27FC236}">
                <a16:creationId xmlns:a16="http://schemas.microsoft.com/office/drawing/2014/main" id="{88E5D61A-0C47-4C9E-938C-F9B9819F0E00}"/>
              </a:ext>
            </a:extLst>
          </p:cNvPr>
          <p:cNvGrpSpPr/>
          <p:nvPr/>
        </p:nvGrpSpPr>
        <p:grpSpPr>
          <a:xfrm>
            <a:off x="5248363" y="2845056"/>
            <a:ext cx="1741423" cy="479818"/>
            <a:chOff x="5248363" y="3159680"/>
            <a:chExt cx="1741423" cy="479818"/>
          </a:xfrm>
        </p:grpSpPr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637A3618-E7A4-4C80-B9F5-6D6099E17F06}"/>
                </a:ext>
              </a:extLst>
            </p:cNvPr>
            <p:cNvCxnSpPr>
              <a:cxnSpLocks/>
              <a:stCxn id="22" idx="4"/>
              <a:endCxn id="19" idx="2"/>
            </p:cNvCxnSpPr>
            <p:nvPr/>
          </p:nvCxnSpPr>
          <p:spPr>
            <a:xfrm>
              <a:off x="5248363" y="3639498"/>
              <a:ext cx="1741423" cy="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3E0D428F-BE34-4481-BF29-A16B4D8A51A9}"/>
                </a:ext>
              </a:extLst>
            </p:cNvPr>
            <p:cNvSpPr txBox="1"/>
            <p:nvPr/>
          </p:nvSpPr>
          <p:spPr>
            <a:xfrm>
              <a:off x="5630477" y="3159680"/>
              <a:ext cx="922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/>
                <a:t>2. clone</a:t>
              </a:r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697549E0-C889-4B80-909A-07A061410AB7}"/>
              </a:ext>
            </a:extLst>
          </p:cNvPr>
          <p:cNvGrpSpPr/>
          <p:nvPr/>
        </p:nvGrpSpPr>
        <p:grpSpPr>
          <a:xfrm>
            <a:off x="2221849" y="3212609"/>
            <a:ext cx="1311743" cy="369332"/>
            <a:chOff x="1170712" y="3524952"/>
            <a:chExt cx="1311743" cy="369332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A401EC07-7C39-49D1-B95C-FEEDD53D0E03}"/>
                </a:ext>
              </a:extLst>
            </p:cNvPr>
            <p:cNvSpPr/>
            <p:nvPr/>
          </p:nvSpPr>
          <p:spPr>
            <a:xfrm>
              <a:off x="1170712" y="3604668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608B03B0-12B0-409C-8189-79EDD070AE28}"/>
                </a:ext>
              </a:extLst>
            </p:cNvPr>
            <p:cNvSpPr txBox="1"/>
            <p:nvPr/>
          </p:nvSpPr>
          <p:spPr>
            <a:xfrm>
              <a:off x="1448005" y="3524952"/>
              <a:ext cx="1034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versión 4</a:t>
              </a:r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3E35569E-2FB5-4E7C-B6BB-A1A9FB649C35}"/>
              </a:ext>
            </a:extLst>
          </p:cNvPr>
          <p:cNvGrpSpPr/>
          <p:nvPr/>
        </p:nvGrpSpPr>
        <p:grpSpPr>
          <a:xfrm>
            <a:off x="2221849" y="3607287"/>
            <a:ext cx="1311743" cy="369332"/>
            <a:chOff x="1170712" y="3524952"/>
            <a:chExt cx="1311743" cy="369332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1914AFC1-7AF3-4F1B-826E-3DDFA128F618}"/>
                </a:ext>
              </a:extLst>
            </p:cNvPr>
            <p:cNvSpPr/>
            <p:nvPr/>
          </p:nvSpPr>
          <p:spPr>
            <a:xfrm>
              <a:off x="1170712" y="3604668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F122764A-17EC-48A0-ABB2-2D62EAE6A6BB}"/>
                </a:ext>
              </a:extLst>
            </p:cNvPr>
            <p:cNvSpPr txBox="1"/>
            <p:nvPr/>
          </p:nvSpPr>
          <p:spPr>
            <a:xfrm>
              <a:off x="1448005" y="3524952"/>
              <a:ext cx="1034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versión 3</a:t>
              </a:r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00B756C3-4BDD-402E-9A63-FBDF7ABFD55A}"/>
              </a:ext>
            </a:extLst>
          </p:cNvPr>
          <p:cNvGrpSpPr/>
          <p:nvPr/>
        </p:nvGrpSpPr>
        <p:grpSpPr>
          <a:xfrm>
            <a:off x="2231897" y="4000220"/>
            <a:ext cx="1311743" cy="369332"/>
            <a:chOff x="1170712" y="3524952"/>
            <a:chExt cx="1311743" cy="369332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E73DD308-C29B-4BB5-96AA-E34A9FEA0A6D}"/>
                </a:ext>
              </a:extLst>
            </p:cNvPr>
            <p:cNvSpPr/>
            <p:nvPr/>
          </p:nvSpPr>
          <p:spPr>
            <a:xfrm>
              <a:off x="1170712" y="3604668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7287FA37-D812-4284-BB93-FD289BDCDDB3}"/>
                </a:ext>
              </a:extLst>
            </p:cNvPr>
            <p:cNvSpPr txBox="1"/>
            <p:nvPr/>
          </p:nvSpPr>
          <p:spPr>
            <a:xfrm>
              <a:off x="1448005" y="3524952"/>
              <a:ext cx="1034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versión 2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CA79B449-0718-400D-B9F6-C2AFD5A0495A}"/>
              </a:ext>
            </a:extLst>
          </p:cNvPr>
          <p:cNvGrpSpPr/>
          <p:nvPr/>
        </p:nvGrpSpPr>
        <p:grpSpPr>
          <a:xfrm>
            <a:off x="2231897" y="4394898"/>
            <a:ext cx="1311743" cy="369332"/>
            <a:chOff x="1170712" y="3524952"/>
            <a:chExt cx="1311743" cy="369332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748C85DE-149C-484E-A34C-8F8CCBD6963C}"/>
                </a:ext>
              </a:extLst>
            </p:cNvPr>
            <p:cNvSpPr/>
            <p:nvPr/>
          </p:nvSpPr>
          <p:spPr>
            <a:xfrm>
              <a:off x="1170712" y="3604668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3D68F8F9-62A0-4C1D-960A-19A8558167A6}"/>
                </a:ext>
              </a:extLst>
            </p:cNvPr>
            <p:cNvSpPr txBox="1"/>
            <p:nvPr/>
          </p:nvSpPr>
          <p:spPr>
            <a:xfrm>
              <a:off x="1448005" y="3524952"/>
              <a:ext cx="1034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versión 1</a:t>
              </a:r>
            </a:p>
          </p:txBody>
        </p:sp>
      </p:grp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88ECF6D2-6051-4D4C-B133-43565191D23E}"/>
              </a:ext>
            </a:extLst>
          </p:cNvPr>
          <p:cNvCxnSpPr>
            <a:cxnSpLocks/>
          </p:cNvCxnSpPr>
          <p:nvPr/>
        </p:nvCxnSpPr>
        <p:spPr>
          <a:xfrm>
            <a:off x="8853648" y="3116657"/>
            <a:ext cx="16176" cy="210491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>
            <a:extLst>
              <a:ext uri="{FF2B5EF4-FFF2-40B4-BE49-F238E27FC236}">
                <a16:creationId xmlns:a16="http://schemas.microsoft.com/office/drawing/2014/main" id="{A05FBB20-4AA6-4876-BE03-A32EC1C78A5C}"/>
              </a:ext>
            </a:extLst>
          </p:cNvPr>
          <p:cNvGrpSpPr/>
          <p:nvPr/>
        </p:nvGrpSpPr>
        <p:grpSpPr>
          <a:xfrm>
            <a:off x="8750998" y="2821257"/>
            <a:ext cx="1311743" cy="760684"/>
            <a:chOff x="8750998" y="3135881"/>
            <a:chExt cx="1311743" cy="760684"/>
          </a:xfrm>
        </p:grpSpPr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36F0F2E1-589F-427F-9D8C-B7EAF66D7B8B}"/>
                </a:ext>
              </a:extLst>
            </p:cNvPr>
            <p:cNvGrpSpPr/>
            <p:nvPr/>
          </p:nvGrpSpPr>
          <p:grpSpPr>
            <a:xfrm>
              <a:off x="8750998" y="3135881"/>
              <a:ext cx="1311743" cy="369332"/>
              <a:chOff x="1173349" y="3164618"/>
              <a:chExt cx="1311743" cy="369332"/>
            </a:xfrm>
          </p:grpSpPr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C3A6755B-9EFA-4E79-BCEB-58A984B4BABE}"/>
                  </a:ext>
                </a:extLst>
              </p:cNvPr>
              <p:cNvSpPr/>
              <p:nvPr/>
            </p:nvSpPr>
            <p:spPr>
              <a:xfrm>
                <a:off x="1173349" y="3244334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71B84E20-A803-429C-B59C-7553BB37A8B8}"/>
                  </a:ext>
                </a:extLst>
              </p:cNvPr>
              <p:cNvSpPr txBox="1"/>
              <p:nvPr/>
            </p:nvSpPr>
            <p:spPr>
              <a:xfrm>
                <a:off x="1450642" y="3164618"/>
                <a:ext cx="1034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versión 5</a:t>
                </a:r>
              </a:p>
            </p:txBody>
          </p:sp>
        </p:grpSp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4DFA2570-CF0F-454F-BB22-B185FAB01ADF}"/>
                </a:ext>
              </a:extLst>
            </p:cNvPr>
            <p:cNvGrpSpPr/>
            <p:nvPr/>
          </p:nvGrpSpPr>
          <p:grpSpPr>
            <a:xfrm>
              <a:off x="8750998" y="3527233"/>
              <a:ext cx="1311743" cy="369332"/>
              <a:chOff x="1170712" y="3524952"/>
              <a:chExt cx="1311743" cy="369332"/>
            </a:xfrm>
          </p:grpSpPr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CF7F54C2-9361-47A5-808A-63335A1D4707}"/>
                  </a:ext>
                </a:extLst>
              </p:cNvPr>
              <p:cNvSpPr/>
              <p:nvPr/>
            </p:nvSpPr>
            <p:spPr>
              <a:xfrm>
                <a:off x="1170712" y="3604668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26E3AE34-B865-431A-A157-714D6C744677}"/>
                  </a:ext>
                </a:extLst>
              </p:cNvPr>
              <p:cNvSpPr txBox="1"/>
              <p:nvPr/>
            </p:nvSpPr>
            <p:spPr>
              <a:xfrm>
                <a:off x="1448005" y="3524952"/>
                <a:ext cx="1034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versión 4</a:t>
                </a:r>
              </a:p>
            </p:txBody>
          </p:sp>
        </p:grp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6A2C4ADC-FAF9-4658-836E-A54EC06F6351}"/>
              </a:ext>
            </a:extLst>
          </p:cNvPr>
          <p:cNvGrpSpPr/>
          <p:nvPr/>
        </p:nvGrpSpPr>
        <p:grpSpPr>
          <a:xfrm>
            <a:off x="8750998" y="3607287"/>
            <a:ext cx="1311743" cy="369332"/>
            <a:chOff x="1170712" y="3524952"/>
            <a:chExt cx="1311743" cy="369332"/>
          </a:xfrm>
        </p:grpSpPr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9ED8C721-104F-4950-967B-DE7F191E8B03}"/>
                </a:ext>
              </a:extLst>
            </p:cNvPr>
            <p:cNvSpPr/>
            <p:nvPr/>
          </p:nvSpPr>
          <p:spPr>
            <a:xfrm>
              <a:off x="1170712" y="3604668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4C1CBA21-336C-4B69-9683-F20AF2B880E6}"/>
                </a:ext>
              </a:extLst>
            </p:cNvPr>
            <p:cNvSpPr txBox="1"/>
            <p:nvPr/>
          </p:nvSpPr>
          <p:spPr>
            <a:xfrm>
              <a:off x="1448005" y="3524952"/>
              <a:ext cx="1034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versión 3</a:t>
              </a:r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B0562946-80C9-478B-8CDA-B5A1B094CD31}"/>
              </a:ext>
            </a:extLst>
          </p:cNvPr>
          <p:cNvGrpSpPr/>
          <p:nvPr/>
        </p:nvGrpSpPr>
        <p:grpSpPr>
          <a:xfrm>
            <a:off x="8761046" y="4000220"/>
            <a:ext cx="1311743" cy="369332"/>
            <a:chOff x="1170712" y="3524952"/>
            <a:chExt cx="1311743" cy="369332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56CC2AC6-6052-4CC1-A9BB-09D9CA342A61}"/>
                </a:ext>
              </a:extLst>
            </p:cNvPr>
            <p:cNvSpPr/>
            <p:nvPr/>
          </p:nvSpPr>
          <p:spPr>
            <a:xfrm>
              <a:off x="1170712" y="3604668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10DF4E15-75B2-4B33-B79E-4B35C1601099}"/>
                </a:ext>
              </a:extLst>
            </p:cNvPr>
            <p:cNvSpPr txBox="1"/>
            <p:nvPr/>
          </p:nvSpPr>
          <p:spPr>
            <a:xfrm>
              <a:off x="1448005" y="3524952"/>
              <a:ext cx="1034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versión 2</a:t>
              </a:r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504A7FE6-23CE-4F12-A156-217DAA4EFFC2}"/>
              </a:ext>
            </a:extLst>
          </p:cNvPr>
          <p:cNvGrpSpPr/>
          <p:nvPr/>
        </p:nvGrpSpPr>
        <p:grpSpPr>
          <a:xfrm>
            <a:off x="8761046" y="4394898"/>
            <a:ext cx="1311743" cy="369332"/>
            <a:chOff x="1170712" y="3524952"/>
            <a:chExt cx="1311743" cy="369332"/>
          </a:xfrm>
        </p:grpSpPr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08CA55BE-E245-466B-81B2-7BF99F8B1465}"/>
                </a:ext>
              </a:extLst>
            </p:cNvPr>
            <p:cNvSpPr/>
            <p:nvPr/>
          </p:nvSpPr>
          <p:spPr>
            <a:xfrm>
              <a:off x="1170712" y="3604668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F479BCD4-50FF-4B86-BD53-7ED9C2E4B0F4}"/>
                </a:ext>
              </a:extLst>
            </p:cNvPr>
            <p:cNvSpPr txBox="1"/>
            <p:nvPr/>
          </p:nvSpPr>
          <p:spPr>
            <a:xfrm>
              <a:off x="1448005" y="3524952"/>
              <a:ext cx="1034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versión 1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0DBBEF1D-B1F2-43F1-8D4D-224346860A49}"/>
              </a:ext>
            </a:extLst>
          </p:cNvPr>
          <p:cNvGrpSpPr/>
          <p:nvPr/>
        </p:nvGrpSpPr>
        <p:grpSpPr>
          <a:xfrm>
            <a:off x="5244606" y="3473770"/>
            <a:ext cx="1741423" cy="489650"/>
            <a:chOff x="5244606" y="3788394"/>
            <a:chExt cx="1741423" cy="489650"/>
          </a:xfrm>
        </p:grpSpPr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9F8E7579-B94E-4EBA-8E3F-27DF207FB037}"/>
                </a:ext>
              </a:extLst>
            </p:cNvPr>
            <p:cNvCxnSpPr>
              <a:cxnSpLocks/>
            </p:cNvCxnSpPr>
            <p:nvPr/>
          </p:nvCxnSpPr>
          <p:spPr>
            <a:xfrm>
              <a:off x="5244606" y="4278044"/>
              <a:ext cx="1741423" cy="0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D53B5338-EB82-4592-AEBA-05C87D5A9203}"/>
                </a:ext>
              </a:extLst>
            </p:cNvPr>
            <p:cNvSpPr txBox="1"/>
            <p:nvPr/>
          </p:nvSpPr>
          <p:spPr>
            <a:xfrm>
              <a:off x="5653971" y="3788394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/>
                <a:t>4. </a:t>
              </a:r>
              <a:r>
                <a:rPr lang="es-ES" dirty="0" err="1"/>
                <a:t>push</a:t>
              </a:r>
              <a:endParaRPr lang="es-ES" dirty="0"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F768D502-7702-3DE5-6428-322F118332B1}"/>
              </a:ext>
            </a:extLst>
          </p:cNvPr>
          <p:cNvSpPr txBox="1"/>
          <p:nvPr/>
        </p:nvSpPr>
        <p:spPr>
          <a:xfrm>
            <a:off x="430228" y="5810870"/>
            <a:ext cx="11377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Uno de los flujos habituales es en </a:t>
            </a:r>
            <a:r>
              <a:rPr lang="es-ES" b="1" dirty="0"/>
              <a:t>el arranque del proyecto</a:t>
            </a:r>
            <a:r>
              <a:rPr lang="es-ES" dirty="0"/>
              <a:t>, en el que primero creamos el proyecto en el servidor central (con un primer </a:t>
            </a:r>
            <a:r>
              <a:rPr lang="es-ES" dirty="0" err="1"/>
              <a:t>commit</a:t>
            </a:r>
            <a:r>
              <a:rPr lang="es-ES" dirty="0"/>
              <a:t>), clonamos, generamos algunos </a:t>
            </a:r>
            <a:r>
              <a:rPr lang="es-ES" dirty="0" err="1"/>
              <a:t>commits</a:t>
            </a:r>
            <a:r>
              <a:rPr lang="es-ES" dirty="0"/>
              <a:t> en local y por último hacemos un </a:t>
            </a:r>
            <a:r>
              <a:rPr lang="es-ES" dirty="0" err="1"/>
              <a:t>push</a:t>
            </a:r>
            <a:r>
              <a:rPr lang="es-ES" dirty="0"/>
              <a:t> al remoto.</a:t>
            </a:r>
          </a:p>
        </p:txBody>
      </p:sp>
    </p:spTree>
    <p:extLst>
      <p:ext uri="{BB962C8B-B14F-4D97-AF65-F5344CB8AC3E}">
        <p14:creationId xmlns:p14="http://schemas.microsoft.com/office/powerpoint/2010/main" val="7287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ilindro 18">
            <a:extLst>
              <a:ext uri="{FF2B5EF4-FFF2-40B4-BE49-F238E27FC236}">
                <a16:creationId xmlns:a16="http://schemas.microsoft.com/office/drawing/2014/main" id="{FEA1E497-317A-4FD0-9BFC-36CC61422D22}"/>
              </a:ext>
            </a:extLst>
          </p:cNvPr>
          <p:cNvSpPr/>
          <p:nvPr/>
        </p:nvSpPr>
        <p:spPr>
          <a:xfrm>
            <a:off x="6989786" y="1039097"/>
            <a:ext cx="4818135" cy="4551874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Remoto</a:t>
            </a:r>
          </a:p>
        </p:txBody>
      </p:sp>
      <p:sp>
        <p:nvSpPr>
          <p:cNvPr id="22" name="Cilindro 21">
            <a:extLst>
              <a:ext uri="{FF2B5EF4-FFF2-40B4-BE49-F238E27FC236}">
                <a16:creationId xmlns:a16="http://schemas.microsoft.com/office/drawing/2014/main" id="{FA243773-26CC-454B-AA28-03677E9FF7AA}"/>
              </a:ext>
            </a:extLst>
          </p:cNvPr>
          <p:cNvSpPr/>
          <p:nvPr/>
        </p:nvSpPr>
        <p:spPr>
          <a:xfrm>
            <a:off x="430228" y="1039097"/>
            <a:ext cx="4818135" cy="4551874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Local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29E759-FAC4-48BB-9527-DC1322B4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Git: El trabajo diario</a:t>
            </a: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BAE2E7CF-6CBC-4A86-BFD4-360CB76FB6A1}"/>
              </a:ext>
            </a:extLst>
          </p:cNvPr>
          <p:cNvGrpSpPr/>
          <p:nvPr/>
        </p:nvGrpSpPr>
        <p:grpSpPr>
          <a:xfrm>
            <a:off x="2221849" y="2801585"/>
            <a:ext cx="1311743" cy="369332"/>
            <a:chOff x="1173349" y="3164618"/>
            <a:chExt cx="1311743" cy="369332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E8D9140A-A3FB-4ED3-9B6E-4A091E248F04}"/>
                </a:ext>
              </a:extLst>
            </p:cNvPr>
            <p:cNvSpPr/>
            <p:nvPr/>
          </p:nvSpPr>
          <p:spPr>
            <a:xfrm>
              <a:off x="1173349" y="3244334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DEEAD224-95C0-4609-B6D4-CFD5638469AC}"/>
                </a:ext>
              </a:extLst>
            </p:cNvPr>
            <p:cNvSpPr txBox="1"/>
            <p:nvPr/>
          </p:nvSpPr>
          <p:spPr>
            <a:xfrm>
              <a:off x="1450642" y="3164618"/>
              <a:ext cx="1034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versión 5</a:t>
              </a:r>
            </a:p>
          </p:txBody>
        </p:sp>
      </p:grp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CA925C4E-16E0-47EF-BD8D-A602F8FF78BD}"/>
              </a:ext>
            </a:extLst>
          </p:cNvPr>
          <p:cNvCxnSpPr>
            <a:cxnSpLocks/>
          </p:cNvCxnSpPr>
          <p:nvPr/>
        </p:nvCxnSpPr>
        <p:spPr>
          <a:xfrm>
            <a:off x="2324499" y="3096985"/>
            <a:ext cx="16176" cy="210491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2">
            <a:extLst>
              <a:ext uri="{FF2B5EF4-FFF2-40B4-BE49-F238E27FC236}">
                <a16:creationId xmlns:a16="http://schemas.microsoft.com/office/drawing/2014/main" id="{88E5D61A-0C47-4C9E-938C-F9B9819F0E00}"/>
              </a:ext>
            </a:extLst>
          </p:cNvPr>
          <p:cNvGrpSpPr/>
          <p:nvPr/>
        </p:nvGrpSpPr>
        <p:grpSpPr>
          <a:xfrm>
            <a:off x="5248363" y="2825384"/>
            <a:ext cx="1741423" cy="479818"/>
            <a:chOff x="5248363" y="3159680"/>
            <a:chExt cx="1741423" cy="479818"/>
          </a:xfrm>
        </p:grpSpPr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637A3618-E7A4-4C80-B9F5-6D6099E17F06}"/>
                </a:ext>
              </a:extLst>
            </p:cNvPr>
            <p:cNvCxnSpPr>
              <a:cxnSpLocks/>
              <a:stCxn id="22" idx="4"/>
              <a:endCxn id="19" idx="2"/>
            </p:cNvCxnSpPr>
            <p:nvPr/>
          </p:nvCxnSpPr>
          <p:spPr>
            <a:xfrm>
              <a:off x="5248363" y="3639498"/>
              <a:ext cx="1741423" cy="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3E0D428F-BE34-4481-BF29-A16B4D8A51A9}"/>
                </a:ext>
              </a:extLst>
            </p:cNvPr>
            <p:cNvSpPr txBox="1"/>
            <p:nvPr/>
          </p:nvSpPr>
          <p:spPr>
            <a:xfrm>
              <a:off x="5824438" y="3159680"/>
              <a:ext cx="534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 err="1"/>
                <a:t>pull</a:t>
              </a:r>
              <a:endParaRPr lang="es-ES" dirty="0"/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697549E0-C889-4B80-909A-07A061410AB7}"/>
              </a:ext>
            </a:extLst>
          </p:cNvPr>
          <p:cNvGrpSpPr/>
          <p:nvPr/>
        </p:nvGrpSpPr>
        <p:grpSpPr>
          <a:xfrm>
            <a:off x="2221849" y="3192937"/>
            <a:ext cx="1311743" cy="369332"/>
            <a:chOff x="1170712" y="3524952"/>
            <a:chExt cx="1311743" cy="369332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A401EC07-7C39-49D1-B95C-FEEDD53D0E03}"/>
                </a:ext>
              </a:extLst>
            </p:cNvPr>
            <p:cNvSpPr/>
            <p:nvPr/>
          </p:nvSpPr>
          <p:spPr>
            <a:xfrm>
              <a:off x="1170712" y="3604668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608B03B0-12B0-409C-8189-79EDD070AE28}"/>
                </a:ext>
              </a:extLst>
            </p:cNvPr>
            <p:cNvSpPr txBox="1"/>
            <p:nvPr/>
          </p:nvSpPr>
          <p:spPr>
            <a:xfrm>
              <a:off x="1448005" y="3524952"/>
              <a:ext cx="1034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versión 4</a:t>
              </a:r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3E35569E-2FB5-4E7C-B6BB-A1A9FB649C35}"/>
              </a:ext>
            </a:extLst>
          </p:cNvPr>
          <p:cNvGrpSpPr/>
          <p:nvPr/>
        </p:nvGrpSpPr>
        <p:grpSpPr>
          <a:xfrm>
            <a:off x="2221849" y="3587615"/>
            <a:ext cx="1311743" cy="369332"/>
            <a:chOff x="1170712" y="3524952"/>
            <a:chExt cx="1311743" cy="369332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1914AFC1-7AF3-4F1B-826E-3DDFA128F618}"/>
                </a:ext>
              </a:extLst>
            </p:cNvPr>
            <p:cNvSpPr/>
            <p:nvPr/>
          </p:nvSpPr>
          <p:spPr>
            <a:xfrm>
              <a:off x="1170712" y="3604668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F122764A-17EC-48A0-ABB2-2D62EAE6A6BB}"/>
                </a:ext>
              </a:extLst>
            </p:cNvPr>
            <p:cNvSpPr txBox="1"/>
            <p:nvPr/>
          </p:nvSpPr>
          <p:spPr>
            <a:xfrm>
              <a:off x="1448005" y="3524952"/>
              <a:ext cx="1034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versión 3</a:t>
              </a:r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00B756C3-4BDD-402E-9A63-FBDF7ABFD55A}"/>
              </a:ext>
            </a:extLst>
          </p:cNvPr>
          <p:cNvGrpSpPr/>
          <p:nvPr/>
        </p:nvGrpSpPr>
        <p:grpSpPr>
          <a:xfrm>
            <a:off x="2231897" y="3980548"/>
            <a:ext cx="1311743" cy="369332"/>
            <a:chOff x="1170712" y="3524952"/>
            <a:chExt cx="1311743" cy="369332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E73DD308-C29B-4BB5-96AA-E34A9FEA0A6D}"/>
                </a:ext>
              </a:extLst>
            </p:cNvPr>
            <p:cNvSpPr/>
            <p:nvPr/>
          </p:nvSpPr>
          <p:spPr>
            <a:xfrm>
              <a:off x="1170712" y="3604668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7287FA37-D812-4284-BB93-FD289BDCDDB3}"/>
                </a:ext>
              </a:extLst>
            </p:cNvPr>
            <p:cNvSpPr txBox="1"/>
            <p:nvPr/>
          </p:nvSpPr>
          <p:spPr>
            <a:xfrm>
              <a:off x="1448005" y="3524952"/>
              <a:ext cx="1034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versión 2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CA79B449-0718-400D-B9F6-C2AFD5A0495A}"/>
              </a:ext>
            </a:extLst>
          </p:cNvPr>
          <p:cNvGrpSpPr/>
          <p:nvPr/>
        </p:nvGrpSpPr>
        <p:grpSpPr>
          <a:xfrm>
            <a:off x="2231897" y="4375226"/>
            <a:ext cx="1311743" cy="369332"/>
            <a:chOff x="1170712" y="3524952"/>
            <a:chExt cx="1311743" cy="369332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748C85DE-149C-484E-A34C-8F8CCBD6963C}"/>
                </a:ext>
              </a:extLst>
            </p:cNvPr>
            <p:cNvSpPr/>
            <p:nvPr/>
          </p:nvSpPr>
          <p:spPr>
            <a:xfrm>
              <a:off x="1170712" y="3604668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3D68F8F9-62A0-4C1D-960A-19A8558167A6}"/>
                </a:ext>
              </a:extLst>
            </p:cNvPr>
            <p:cNvSpPr txBox="1"/>
            <p:nvPr/>
          </p:nvSpPr>
          <p:spPr>
            <a:xfrm>
              <a:off x="1448005" y="3524952"/>
              <a:ext cx="1034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versión 1</a:t>
              </a:r>
            </a:p>
          </p:txBody>
        </p:sp>
      </p:grp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88ECF6D2-6051-4D4C-B133-43565191D23E}"/>
              </a:ext>
            </a:extLst>
          </p:cNvPr>
          <p:cNvCxnSpPr>
            <a:cxnSpLocks/>
          </p:cNvCxnSpPr>
          <p:nvPr/>
        </p:nvCxnSpPr>
        <p:spPr>
          <a:xfrm>
            <a:off x="8853648" y="3096985"/>
            <a:ext cx="16176" cy="210491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>
            <a:extLst>
              <a:ext uri="{FF2B5EF4-FFF2-40B4-BE49-F238E27FC236}">
                <a16:creationId xmlns:a16="http://schemas.microsoft.com/office/drawing/2014/main" id="{A05FBB20-4AA6-4876-BE03-A32EC1C78A5C}"/>
              </a:ext>
            </a:extLst>
          </p:cNvPr>
          <p:cNvGrpSpPr/>
          <p:nvPr/>
        </p:nvGrpSpPr>
        <p:grpSpPr>
          <a:xfrm>
            <a:off x="8750998" y="2801585"/>
            <a:ext cx="1311743" cy="760684"/>
            <a:chOff x="8750998" y="3135881"/>
            <a:chExt cx="1311743" cy="760684"/>
          </a:xfrm>
        </p:grpSpPr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36F0F2E1-589F-427F-9D8C-B7EAF66D7B8B}"/>
                </a:ext>
              </a:extLst>
            </p:cNvPr>
            <p:cNvGrpSpPr/>
            <p:nvPr/>
          </p:nvGrpSpPr>
          <p:grpSpPr>
            <a:xfrm>
              <a:off x="8750998" y="3135881"/>
              <a:ext cx="1311743" cy="369332"/>
              <a:chOff x="1173349" y="3164618"/>
              <a:chExt cx="1311743" cy="369332"/>
            </a:xfrm>
          </p:grpSpPr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C3A6755B-9EFA-4E79-BCEB-58A984B4BABE}"/>
                  </a:ext>
                </a:extLst>
              </p:cNvPr>
              <p:cNvSpPr/>
              <p:nvPr/>
            </p:nvSpPr>
            <p:spPr>
              <a:xfrm>
                <a:off x="1173349" y="3244334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71B84E20-A803-429C-B59C-7553BB37A8B8}"/>
                  </a:ext>
                </a:extLst>
              </p:cNvPr>
              <p:cNvSpPr txBox="1"/>
              <p:nvPr/>
            </p:nvSpPr>
            <p:spPr>
              <a:xfrm>
                <a:off x="1450642" y="3164618"/>
                <a:ext cx="1034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versión 5</a:t>
                </a:r>
              </a:p>
            </p:txBody>
          </p:sp>
        </p:grpSp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4DFA2570-CF0F-454F-BB22-B185FAB01ADF}"/>
                </a:ext>
              </a:extLst>
            </p:cNvPr>
            <p:cNvGrpSpPr/>
            <p:nvPr/>
          </p:nvGrpSpPr>
          <p:grpSpPr>
            <a:xfrm>
              <a:off x="8750998" y="3527233"/>
              <a:ext cx="1311743" cy="369332"/>
              <a:chOff x="1170712" y="3524952"/>
              <a:chExt cx="1311743" cy="369332"/>
            </a:xfrm>
          </p:grpSpPr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CF7F54C2-9361-47A5-808A-63335A1D4707}"/>
                  </a:ext>
                </a:extLst>
              </p:cNvPr>
              <p:cNvSpPr/>
              <p:nvPr/>
            </p:nvSpPr>
            <p:spPr>
              <a:xfrm>
                <a:off x="1170712" y="3604668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26E3AE34-B865-431A-A157-714D6C744677}"/>
                  </a:ext>
                </a:extLst>
              </p:cNvPr>
              <p:cNvSpPr txBox="1"/>
              <p:nvPr/>
            </p:nvSpPr>
            <p:spPr>
              <a:xfrm>
                <a:off x="1448005" y="3524952"/>
                <a:ext cx="1034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versión 4</a:t>
                </a:r>
              </a:p>
            </p:txBody>
          </p:sp>
        </p:grp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6A2C4ADC-FAF9-4658-836E-A54EC06F6351}"/>
              </a:ext>
            </a:extLst>
          </p:cNvPr>
          <p:cNvGrpSpPr/>
          <p:nvPr/>
        </p:nvGrpSpPr>
        <p:grpSpPr>
          <a:xfrm>
            <a:off x="8750998" y="3587615"/>
            <a:ext cx="1311743" cy="369332"/>
            <a:chOff x="1170712" y="3524952"/>
            <a:chExt cx="1311743" cy="369332"/>
          </a:xfrm>
        </p:grpSpPr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9ED8C721-104F-4950-967B-DE7F191E8B03}"/>
                </a:ext>
              </a:extLst>
            </p:cNvPr>
            <p:cNvSpPr/>
            <p:nvPr/>
          </p:nvSpPr>
          <p:spPr>
            <a:xfrm>
              <a:off x="1170712" y="3604668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4C1CBA21-336C-4B69-9683-F20AF2B880E6}"/>
                </a:ext>
              </a:extLst>
            </p:cNvPr>
            <p:cNvSpPr txBox="1"/>
            <p:nvPr/>
          </p:nvSpPr>
          <p:spPr>
            <a:xfrm>
              <a:off x="1448005" y="3524952"/>
              <a:ext cx="1034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versión 3</a:t>
              </a:r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B0562946-80C9-478B-8CDA-B5A1B094CD31}"/>
              </a:ext>
            </a:extLst>
          </p:cNvPr>
          <p:cNvGrpSpPr/>
          <p:nvPr/>
        </p:nvGrpSpPr>
        <p:grpSpPr>
          <a:xfrm>
            <a:off x="8761046" y="3980548"/>
            <a:ext cx="1311743" cy="369332"/>
            <a:chOff x="1170712" y="3524952"/>
            <a:chExt cx="1311743" cy="369332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56CC2AC6-6052-4CC1-A9BB-09D9CA342A61}"/>
                </a:ext>
              </a:extLst>
            </p:cNvPr>
            <p:cNvSpPr/>
            <p:nvPr/>
          </p:nvSpPr>
          <p:spPr>
            <a:xfrm>
              <a:off x="1170712" y="3604668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10DF4E15-75B2-4B33-B79E-4B35C1601099}"/>
                </a:ext>
              </a:extLst>
            </p:cNvPr>
            <p:cNvSpPr txBox="1"/>
            <p:nvPr/>
          </p:nvSpPr>
          <p:spPr>
            <a:xfrm>
              <a:off x="1448005" y="3524952"/>
              <a:ext cx="1034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versión 2</a:t>
              </a:r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504A7FE6-23CE-4F12-A156-217DAA4EFFC2}"/>
              </a:ext>
            </a:extLst>
          </p:cNvPr>
          <p:cNvGrpSpPr/>
          <p:nvPr/>
        </p:nvGrpSpPr>
        <p:grpSpPr>
          <a:xfrm>
            <a:off x="8761046" y="4375226"/>
            <a:ext cx="1311743" cy="369332"/>
            <a:chOff x="1170712" y="3524952"/>
            <a:chExt cx="1311743" cy="369332"/>
          </a:xfrm>
        </p:grpSpPr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08CA55BE-E245-466B-81B2-7BF99F8B1465}"/>
                </a:ext>
              </a:extLst>
            </p:cNvPr>
            <p:cNvSpPr/>
            <p:nvPr/>
          </p:nvSpPr>
          <p:spPr>
            <a:xfrm>
              <a:off x="1170712" y="3604668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F479BCD4-50FF-4B86-BD53-7ED9C2E4B0F4}"/>
                </a:ext>
              </a:extLst>
            </p:cNvPr>
            <p:cNvSpPr txBox="1"/>
            <p:nvPr/>
          </p:nvSpPr>
          <p:spPr>
            <a:xfrm>
              <a:off x="1448005" y="3524952"/>
              <a:ext cx="1034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versión 1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0DBBEF1D-B1F2-43F1-8D4D-224346860A49}"/>
              </a:ext>
            </a:extLst>
          </p:cNvPr>
          <p:cNvGrpSpPr/>
          <p:nvPr/>
        </p:nvGrpSpPr>
        <p:grpSpPr>
          <a:xfrm>
            <a:off x="5244606" y="3454098"/>
            <a:ext cx="1741423" cy="489650"/>
            <a:chOff x="5244606" y="3788394"/>
            <a:chExt cx="1741423" cy="489650"/>
          </a:xfrm>
        </p:grpSpPr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9F8E7579-B94E-4EBA-8E3F-27DF207FB037}"/>
                </a:ext>
              </a:extLst>
            </p:cNvPr>
            <p:cNvCxnSpPr>
              <a:cxnSpLocks/>
            </p:cNvCxnSpPr>
            <p:nvPr/>
          </p:nvCxnSpPr>
          <p:spPr>
            <a:xfrm>
              <a:off x="5244606" y="4278044"/>
              <a:ext cx="1741423" cy="0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D53B5338-EB82-4592-AEBA-05C87D5A9203}"/>
                </a:ext>
              </a:extLst>
            </p:cNvPr>
            <p:cNvSpPr txBox="1"/>
            <p:nvPr/>
          </p:nvSpPr>
          <p:spPr>
            <a:xfrm>
              <a:off x="5767783" y="3788394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 err="1"/>
                <a:t>push</a:t>
              </a:r>
              <a:endParaRPr lang="es-ES" dirty="0"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7CA39D0A-3533-4F22-7FC2-167DAE57DC37}"/>
              </a:ext>
            </a:extLst>
          </p:cNvPr>
          <p:cNvSpPr txBox="1"/>
          <p:nvPr/>
        </p:nvSpPr>
        <p:spPr>
          <a:xfrm>
            <a:off x="430228" y="5702711"/>
            <a:ext cx="11377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Otro flujo habitual es cuando volvemos a trabajar en un proyecto. Asumiendo que tenemos todos los cambios </a:t>
            </a:r>
            <a:r>
              <a:rPr lang="es-ES" dirty="0" err="1"/>
              <a:t>comiteados</a:t>
            </a:r>
            <a:r>
              <a:rPr lang="es-ES" dirty="0"/>
              <a:t> y “</a:t>
            </a:r>
            <a:r>
              <a:rPr lang="es-ES" dirty="0" err="1"/>
              <a:t>pusheados</a:t>
            </a:r>
            <a:r>
              <a:rPr lang="es-ES" dirty="0"/>
              <a:t>”, para empezar el trabajo de forma limpia: </a:t>
            </a:r>
            <a:r>
              <a:rPr lang="es-ES" b="1" dirty="0"/>
              <a:t>1.</a:t>
            </a:r>
            <a:r>
              <a:rPr lang="es-ES" dirty="0"/>
              <a:t> </a:t>
            </a:r>
            <a:r>
              <a:rPr lang="es-ES" b="1" dirty="0" err="1"/>
              <a:t>pull</a:t>
            </a:r>
            <a:r>
              <a:rPr lang="es-ES" b="1" dirty="0"/>
              <a:t> </a:t>
            </a:r>
            <a:r>
              <a:rPr lang="es-ES" dirty="0"/>
              <a:t>Traemos los cambios de los compañeros. </a:t>
            </a:r>
            <a:r>
              <a:rPr lang="es-ES" b="1" dirty="0"/>
              <a:t>2.</a:t>
            </a:r>
            <a:r>
              <a:rPr lang="es-ES" dirty="0"/>
              <a:t> Realizamos nuestro trabajo generando nuevos </a:t>
            </a:r>
            <a:r>
              <a:rPr lang="es-ES" b="1" dirty="0" err="1"/>
              <a:t>commits</a:t>
            </a:r>
            <a:r>
              <a:rPr lang="es-ES" dirty="0"/>
              <a:t> y 3. Enviamos los cambios mediante </a:t>
            </a:r>
            <a:r>
              <a:rPr lang="es-ES" b="1" dirty="0" err="1"/>
              <a:t>push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89368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54467-866E-5092-076A-8CC85D02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377" y="167767"/>
            <a:ext cx="9088755" cy="553998"/>
          </a:xfrm>
        </p:spPr>
        <p:txBody>
          <a:bodyPr>
            <a:normAutofit fontScale="90000"/>
          </a:bodyPr>
          <a:lstStyle/>
          <a:p>
            <a:r>
              <a:rPr lang="es-ES" dirty="0"/>
              <a:t>Git: </a:t>
            </a:r>
            <a:r>
              <a:rPr lang="es-ES" dirty="0" err="1"/>
              <a:t>SourceTree</a:t>
            </a:r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B253BF8D-99A3-54D2-54D2-A4C153C827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63" y="1825625"/>
            <a:ext cx="5241776" cy="3494520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06499B-715A-FA4C-3AFD-4F45A1B47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539704"/>
          </a:xfrm>
        </p:spPr>
        <p:txBody>
          <a:bodyPr>
            <a:normAutofit lnSpcReduction="10000"/>
          </a:bodyPr>
          <a:lstStyle/>
          <a:p>
            <a:pPr algn="l">
              <a:spcAft>
                <a:spcPts val="600"/>
              </a:spcAft>
            </a:pPr>
            <a:r>
              <a:rPr lang="es-ES" sz="1800" dirty="0"/>
              <a:t>Aunque es fundamental saber utilizar </a:t>
            </a:r>
            <a:r>
              <a:rPr lang="es-ES" sz="1800" dirty="0" err="1"/>
              <a:t>git</a:t>
            </a:r>
            <a:r>
              <a:rPr lang="es-ES" sz="1800" dirty="0"/>
              <a:t> desde línea de comandos, en ocasiones es más amigable una interfaz gráfica.</a:t>
            </a:r>
          </a:p>
          <a:p>
            <a:pPr algn="l">
              <a:spcAft>
                <a:spcPts val="600"/>
              </a:spcAft>
            </a:pPr>
            <a:r>
              <a:rPr lang="es-ES" sz="1800" b="1" dirty="0" err="1"/>
              <a:t>SourceTree</a:t>
            </a:r>
            <a:endParaRPr lang="es-ES" sz="1800" b="1" dirty="0"/>
          </a:p>
          <a:p>
            <a:pPr algn="l">
              <a:spcAft>
                <a:spcPts val="600"/>
              </a:spcAft>
            </a:pPr>
            <a:r>
              <a:rPr lang="es-ES" sz="1800" dirty="0" err="1"/>
              <a:t>Sourcetree</a:t>
            </a:r>
            <a:r>
              <a:rPr lang="es-ES" sz="1800" dirty="0"/>
              <a:t> es una de las disponibles, que en el caso de Windows, tiene a </a:t>
            </a:r>
            <a:r>
              <a:rPr lang="es-ES" sz="1800" dirty="0" err="1"/>
              <a:t>Gitbash</a:t>
            </a:r>
            <a:r>
              <a:rPr lang="es-ES" sz="1800" dirty="0"/>
              <a:t> como base.</a:t>
            </a:r>
          </a:p>
          <a:p>
            <a:pPr algn="l">
              <a:spcAft>
                <a:spcPts val="600"/>
              </a:spcAft>
            </a:pPr>
            <a:r>
              <a:rPr lang="es-ES" sz="1800" dirty="0"/>
              <a:t>La misma, tiene soporte para las principales operaciones de </a:t>
            </a:r>
            <a:r>
              <a:rPr lang="es-ES" sz="1800" dirty="0" err="1"/>
              <a:t>git</a:t>
            </a:r>
            <a:r>
              <a:rPr lang="es-ES" sz="1800" dirty="0"/>
              <a:t> (si bien no todas directamente en formato gráfico).</a:t>
            </a:r>
          </a:p>
          <a:p>
            <a:pPr algn="l">
              <a:spcAft>
                <a:spcPts val="600"/>
              </a:spcAft>
            </a:pPr>
            <a:r>
              <a:rPr lang="es-ES" sz="1800" dirty="0"/>
              <a:t>Esto incluye la posibilidad de hacer uso de </a:t>
            </a:r>
            <a:r>
              <a:rPr lang="es-ES" sz="1800" dirty="0" err="1"/>
              <a:t>gitflow</a:t>
            </a:r>
            <a:r>
              <a:rPr lang="es-ES" sz="1800" dirty="0"/>
              <a:t>.</a:t>
            </a:r>
          </a:p>
          <a:p>
            <a:pPr algn="l">
              <a:spcAft>
                <a:spcPts val="600"/>
              </a:spcAft>
            </a:pPr>
            <a:r>
              <a:rPr lang="es-ES" sz="1800" dirty="0"/>
              <a:t>El uso de la interfaz gráfica (cualquiera, eclipse, </a:t>
            </a:r>
            <a:r>
              <a:rPr lang="es-ES" sz="1800" dirty="0" err="1"/>
              <a:t>VSCode</a:t>
            </a:r>
            <a:r>
              <a:rPr lang="es-ES" sz="1800" dirty="0"/>
              <a:t>, </a:t>
            </a:r>
            <a:r>
              <a:rPr lang="es-ES" sz="1800" dirty="0" err="1"/>
              <a:t>Sourcetree</a:t>
            </a:r>
            <a:r>
              <a:rPr lang="es-ES" sz="1800" dirty="0"/>
              <a:t>, ….) no impide que se siga haciendo uso de la línea de comandos, puesto que todas hacen uso de la base de datos local en la carpeta .</a:t>
            </a:r>
            <a:r>
              <a:rPr lang="es-ES" sz="1800" dirty="0" err="1"/>
              <a:t>git</a:t>
            </a:r>
            <a:r>
              <a:rPr lang="es-E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950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E8438-3DFE-2B9F-F14D-BE2B59DD9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377" y="167767"/>
            <a:ext cx="9088755" cy="553998"/>
          </a:xfrm>
        </p:spPr>
        <p:txBody>
          <a:bodyPr>
            <a:normAutofit fontScale="90000"/>
          </a:bodyPr>
          <a:lstStyle/>
          <a:p>
            <a:r>
              <a:rPr lang="es-ES" dirty="0"/>
              <a:t>Nuestros entornos de trabajo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3CCC43-4629-9963-EDA0-7D4DB6D09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340" y="1031213"/>
            <a:ext cx="10537190" cy="4816703"/>
          </a:xfrm>
        </p:spPr>
        <p:txBody>
          <a:bodyPr/>
          <a:lstStyle/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Como regla general, los entornos de desarrollo deben ser siempre lo más parecidos posible a los entornos de producción.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De esta manera consigues, al minimizar las posibles diferencias, que se produzcan errores no capturados previamente en tus entornos.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Lamentablemente, esto no siempre es posible, bien sea a nivel de sistema operativo, recursos …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9461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AD1A0-150D-EEF5-2BF2-C42311EB6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377" y="167767"/>
            <a:ext cx="9088755" cy="553998"/>
          </a:xfrm>
        </p:spPr>
        <p:txBody>
          <a:bodyPr>
            <a:normAutofit fontScale="90000"/>
          </a:bodyPr>
          <a:lstStyle/>
          <a:p>
            <a:r>
              <a:rPr lang="es-ES" dirty="0"/>
              <a:t>JDK: Java… palabra sobrecargada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3CDF35-C869-4726-053C-9C08B917D5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/>
              <a:t>Cuando nos referimos a java debemos pensar en el contexto, ¿estamos hablando de…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/>
                </a:solidFill>
                <a:latin typeface="Calibri"/>
                <a:cs typeface="Calibri"/>
              </a:rPr>
              <a:t>… el lenguaje?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/>
                </a:solidFill>
                <a:latin typeface="Calibri"/>
                <a:cs typeface="Calibri"/>
              </a:rPr>
              <a:t>… el kit de desarrollo?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/>
                </a:solidFill>
                <a:latin typeface="Calibri"/>
                <a:cs typeface="Calibri"/>
              </a:rPr>
              <a:t>… el entorno de ejecución? (la máquina virtual java)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/>
                </a:solidFill>
                <a:latin typeface="Calibri"/>
                <a:cs typeface="Calibri"/>
              </a:rPr>
              <a:t>… el ecosistema?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/>
                </a:solidFill>
                <a:latin typeface="Calibri"/>
                <a:cs typeface="Calibri"/>
              </a:rPr>
              <a:t>…?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46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5921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AD1A0-150D-EEF5-2BF2-C42311EB6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377" y="167767"/>
            <a:ext cx="9088755" cy="553998"/>
          </a:xfrm>
        </p:spPr>
        <p:txBody>
          <a:bodyPr>
            <a:normAutofit fontScale="90000"/>
          </a:bodyPr>
          <a:lstStyle/>
          <a:p>
            <a:r>
              <a:rPr lang="es-ES" dirty="0"/>
              <a:t>JDK: Variantes de java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A0F17A7F-5568-CDBB-641C-175BBA15F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340" y="1031213"/>
            <a:ext cx="10537190" cy="5201424"/>
          </a:xfrm>
        </p:spPr>
        <p:txBody>
          <a:bodyPr/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s-ES" sz="2400" dirty="0">
                <a:solidFill>
                  <a:schemeClr val="tx1"/>
                </a:solidFill>
                <a:latin typeface="Calibri"/>
                <a:cs typeface="Calibri"/>
              </a:rPr>
              <a:t>Aunque existen multitud de estándares, a nivel general, existe una serie de </a:t>
            </a:r>
            <a:r>
              <a:rPr lang="es-ES" sz="2400" dirty="0" err="1">
                <a:solidFill>
                  <a:schemeClr val="tx1"/>
                </a:solidFill>
                <a:latin typeface="Calibri"/>
                <a:cs typeface="Calibri"/>
              </a:rPr>
              <a:t>bundles</a:t>
            </a:r>
            <a:r>
              <a:rPr lang="es-ES" sz="2400" dirty="0">
                <a:solidFill>
                  <a:schemeClr val="tx1"/>
                </a:solidFill>
                <a:latin typeface="Calibri"/>
                <a:cs typeface="Calibri"/>
              </a:rPr>
              <a:t> (hatillos) agrupando según el objetivo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  <a:latin typeface="Calibri"/>
                <a:cs typeface="Calibri"/>
              </a:rPr>
              <a:t>JSE</a:t>
            </a:r>
            <a:r>
              <a:rPr lang="es-ES" sz="2000" dirty="0">
                <a:solidFill>
                  <a:schemeClr val="tx1"/>
                </a:solidFill>
                <a:latin typeface="Calibri"/>
                <a:cs typeface="Calibri"/>
              </a:rPr>
              <a:t> (Java Standard </a:t>
            </a:r>
            <a:r>
              <a:rPr lang="es-ES" sz="2000" dirty="0" err="1">
                <a:solidFill>
                  <a:schemeClr val="tx1"/>
                </a:solidFill>
                <a:latin typeface="Calibri"/>
                <a:cs typeface="Calibri"/>
              </a:rPr>
              <a:t>Edition</a:t>
            </a:r>
            <a:r>
              <a:rPr lang="es-ES" sz="2000" dirty="0">
                <a:solidFill>
                  <a:schemeClr val="tx1"/>
                </a:solidFill>
                <a:latin typeface="Calibri"/>
                <a:cs typeface="Calibri"/>
              </a:rPr>
              <a:t>), incluye todas las </a:t>
            </a:r>
            <a:r>
              <a:rPr lang="es-ES" sz="2000" dirty="0" err="1">
                <a:solidFill>
                  <a:schemeClr val="tx1"/>
                </a:solidFill>
                <a:latin typeface="Calibri"/>
                <a:cs typeface="Calibri"/>
              </a:rPr>
              <a:t>apis</a:t>
            </a:r>
            <a:r>
              <a:rPr lang="es-ES" sz="2000" dirty="0">
                <a:solidFill>
                  <a:schemeClr val="tx1"/>
                </a:solidFill>
                <a:latin typeface="Calibri"/>
                <a:cs typeface="Calibri"/>
              </a:rPr>
              <a:t> básicas de programación, suficiente para hacer pequeñas utilidades. Necesaria, pero no suficiente para aplicaciones empresariales.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  <a:latin typeface="Calibri"/>
                <a:cs typeface="Calibri"/>
              </a:rPr>
              <a:t>JEE</a:t>
            </a:r>
            <a:r>
              <a:rPr lang="es-ES" sz="2000" dirty="0">
                <a:solidFill>
                  <a:schemeClr val="tx1"/>
                </a:solidFill>
                <a:latin typeface="Calibri"/>
                <a:cs typeface="Calibri"/>
              </a:rPr>
              <a:t> (Java Enterprise </a:t>
            </a:r>
            <a:r>
              <a:rPr lang="es-ES" sz="2000" dirty="0" err="1">
                <a:solidFill>
                  <a:schemeClr val="tx1"/>
                </a:solidFill>
                <a:latin typeface="Calibri"/>
                <a:cs typeface="Calibri"/>
              </a:rPr>
              <a:t>Edition</a:t>
            </a:r>
            <a:r>
              <a:rPr lang="es-ES" sz="2000" dirty="0">
                <a:solidFill>
                  <a:schemeClr val="tx1"/>
                </a:solidFill>
                <a:latin typeface="Calibri"/>
                <a:cs typeface="Calibri"/>
              </a:rPr>
              <a:t>). Sobre la base de JSE, añade </a:t>
            </a:r>
            <a:r>
              <a:rPr lang="es-ES" sz="2000" dirty="0" err="1">
                <a:solidFill>
                  <a:schemeClr val="tx1"/>
                </a:solidFill>
                <a:latin typeface="Calibri"/>
                <a:cs typeface="Calibri"/>
              </a:rPr>
              <a:t>apis</a:t>
            </a:r>
            <a:r>
              <a:rPr lang="es-ES" sz="2000" dirty="0">
                <a:solidFill>
                  <a:schemeClr val="tx1"/>
                </a:solidFill>
                <a:latin typeface="Calibri"/>
                <a:cs typeface="Calibri"/>
              </a:rPr>
              <a:t> necesarias para implementar y ejecutar aplicaciones en servidores de aplicaciones (como el </a:t>
            </a:r>
            <a:r>
              <a:rPr lang="es-ES" sz="2000" dirty="0" err="1">
                <a:solidFill>
                  <a:schemeClr val="tx1"/>
                </a:solidFill>
                <a:latin typeface="Calibri"/>
                <a:cs typeface="Calibri"/>
              </a:rPr>
              <a:t>JBoss</a:t>
            </a:r>
            <a:r>
              <a:rPr lang="es-ES" sz="2000" dirty="0">
                <a:solidFill>
                  <a:schemeClr val="tx1"/>
                </a:solidFill>
                <a:latin typeface="Calibri"/>
                <a:cs typeface="Calibri"/>
              </a:rPr>
              <a:t> EAP). Se compone as su vez de multitud de pequeñas </a:t>
            </a:r>
            <a:r>
              <a:rPr lang="es-ES" sz="2000" dirty="0" err="1">
                <a:solidFill>
                  <a:schemeClr val="tx1"/>
                </a:solidFill>
                <a:latin typeface="Calibri"/>
                <a:cs typeface="Calibri"/>
              </a:rPr>
              <a:t>apis</a:t>
            </a:r>
            <a:r>
              <a:rPr lang="es-ES" sz="2000" dirty="0">
                <a:solidFill>
                  <a:schemeClr val="tx1"/>
                </a:solidFill>
                <a:latin typeface="Calibri"/>
                <a:cs typeface="Calibri"/>
              </a:rPr>
              <a:t>/especificaciones: Servlet, </a:t>
            </a:r>
            <a:r>
              <a:rPr lang="es-ES" sz="2000" dirty="0" err="1">
                <a:solidFill>
                  <a:schemeClr val="tx1"/>
                </a:solidFill>
                <a:latin typeface="Calibri"/>
                <a:cs typeface="Calibri"/>
              </a:rPr>
              <a:t>Jsp</a:t>
            </a:r>
            <a:r>
              <a:rPr lang="es-ES" sz="2000" dirty="0">
                <a:solidFill>
                  <a:schemeClr val="tx1"/>
                </a:solidFill>
                <a:latin typeface="Calibri"/>
                <a:cs typeface="Calibri"/>
              </a:rPr>
              <a:t>, </a:t>
            </a:r>
            <a:r>
              <a:rPr lang="es-ES" sz="2000" dirty="0" err="1">
                <a:solidFill>
                  <a:schemeClr val="tx1"/>
                </a:solidFill>
                <a:latin typeface="Calibri"/>
                <a:cs typeface="Calibri"/>
              </a:rPr>
              <a:t>Ejb</a:t>
            </a:r>
            <a:r>
              <a:rPr lang="es-ES" sz="2000" dirty="0">
                <a:solidFill>
                  <a:schemeClr val="tx1"/>
                </a:solidFill>
                <a:latin typeface="Calibri"/>
                <a:cs typeface="Calibri"/>
              </a:rPr>
              <a:t>,… 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Existen otras como JME (en desuso) o Java </a:t>
            </a:r>
            <a:r>
              <a:rPr lang="es-ES" sz="2000" dirty="0" err="1"/>
              <a:t>MicroProfile</a:t>
            </a:r>
            <a:r>
              <a:rPr lang="es-ES" sz="2000" dirty="0"/>
              <a:t> (subconjunto de JEE)</a:t>
            </a:r>
            <a:endParaRPr lang="es-ES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s-ES" sz="2400" dirty="0">
                <a:solidFill>
                  <a:schemeClr val="tx1"/>
                </a:solidFill>
                <a:latin typeface="Calibri"/>
                <a:cs typeface="Calibri"/>
              </a:rPr>
              <a:t>Sin </a:t>
            </a:r>
            <a:r>
              <a:rPr lang="es-ES" sz="2400" dirty="0"/>
              <a:t>ser una variante de java sino un </a:t>
            </a:r>
            <a:r>
              <a:rPr lang="es-ES" sz="2400" dirty="0" err="1"/>
              <a:t>framework</a:t>
            </a:r>
            <a:r>
              <a:rPr lang="es-ES" sz="2400" dirty="0"/>
              <a:t>, por su popularidad mencionamos </a:t>
            </a:r>
            <a:r>
              <a:rPr lang="es-ES" sz="2400" b="1" dirty="0">
                <a:solidFill>
                  <a:schemeClr val="tx1"/>
                </a:solidFill>
                <a:latin typeface="Calibri"/>
                <a:cs typeface="Calibri"/>
              </a:rPr>
              <a:t>Spring</a:t>
            </a:r>
            <a:r>
              <a:rPr lang="es-ES" sz="2400" dirty="0">
                <a:solidFill>
                  <a:schemeClr val="tx1"/>
                </a:solidFill>
                <a:latin typeface="Calibri"/>
                <a:cs typeface="Calibri"/>
              </a:rPr>
              <a:t>: Se compone a su vez de una serie de librerías temáticas, pero que no son especificaciones como JSE y JEE.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s-ES" sz="2400" dirty="0">
                <a:solidFill>
                  <a:schemeClr val="tx1"/>
                </a:solidFill>
                <a:latin typeface="Calibri"/>
                <a:cs typeface="Calibri"/>
              </a:rPr>
              <a:t>Reemplaza y extiende la mayor parte de las funcionalidades de JEE (aunque mantiene y necesita Servlet) y que veremos más adelante.</a:t>
            </a:r>
          </a:p>
        </p:txBody>
      </p:sp>
    </p:spTree>
    <p:extLst>
      <p:ext uri="{BB962C8B-B14F-4D97-AF65-F5344CB8AC3E}">
        <p14:creationId xmlns:p14="http://schemas.microsoft.com/office/powerpoint/2010/main" val="3202133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AD1A0-150D-EEF5-2BF2-C42311EB6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377" y="167767"/>
            <a:ext cx="9088755" cy="553998"/>
          </a:xfrm>
        </p:spPr>
        <p:txBody>
          <a:bodyPr>
            <a:normAutofit fontScale="90000"/>
          </a:bodyPr>
          <a:lstStyle/>
          <a:p>
            <a:r>
              <a:rPr lang="es-ES" dirty="0"/>
              <a:t>JDK: Instaladores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3CDF35-C869-4726-053C-9C08B917D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340" y="1031213"/>
            <a:ext cx="10537190" cy="5232202"/>
          </a:xfrm>
        </p:spPr>
        <p:txBody>
          <a:bodyPr/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s-ES" sz="2400" dirty="0"/>
              <a:t>Proporcionados por </a:t>
            </a:r>
            <a:r>
              <a:rPr lang="es-ES" sz="2400"/>
              <a:t>múltiples fabricantes:</a:t>
            </a:r>
            <a:endParaRPr lang="es-ES" sz="2400" dirty="0"/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/>
              <a:t>JRE </a:t>
            </a:r>
            <a:r>
              <a:rPr lang="es-ES" sz="2000" dirty="0"/>
              <a:t>(Java </a:t>
            </a:r>
            <a:r>
              <a:rPr lang="es-ES" sz="2000" dirty="0" err="1"/>
              <a:t>Runtime</a:t>
            </a:r>
            <a:r>
              <a:rPr lang="es-ES" sz="2000" dirty="0"/>
              <a:t> </a:t>
            </a:r>
            <a:r>
              <a:rPr lang="es-ES" sz="2000" dirty="0" err="1"/>
              <a:t>Environment</a:t>
            </a:r>
            <a:r>
              <a:rPr lang="es-ES" sz="2000" dirty="0"/>
              <a:t>) el mínimo necesario para poder ejecutar aplicaciones java, incluye las </a:t>
            </a:r>
            <a:r>
              <a:rPr lang="es-ES" sz="2000" dirty="0" err="1"/>
              <a:t>apis</a:t>
            </a:r>
            <a:r>
              <a:rPr lang="es-ES" sz="2000" dirty="0"/>
              <a:t> básicas JSE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/>
              <a:t>JDK </a:t>
            </a:r>
            <a:r>
              <a:rPr lang="es-ES" sz="2000" dirty="0"/>
              <a:t>(Java </a:t>
            </a:r>
            <a:r>
              <a:rPr lang="es-ES" sz="2000" dirty="0" err="1"/>
              <a:t>Development</a:t>
            </a:r>
            <a:r>
              <a:rPr lang="es-ES" sz="2000" dirty="0"/>
              <a:t> Kit) incluye el </a:t>
            </a:r>
            <a:r>
              <a:rPr lang="es-ES" sz="2000" dirty="0" err="1"/>
              <a:t>jre</a:t>
            </a:r>
            <a:r>
              <a:rPr lang="es-ES" sz="2000" dirty="0"/>
              <a:t> y las herramientas básicas de un desarrollador. Esto </a:t>
            </a:r>
            <a:r>
              <a:rPr lang="es-ES" sz="2000" dirty="0" err="1"/>
              <a:t>incopora</a:t>
            </a:r>
            <a:r>
              <a:rPr lang="es-ES" sz="2000" dirty="0"/>
              <a:t> exclusivamente las </a:t>
            </a:r>
            <a:r>
              <a:rPr lang="es-ES" sz="2000" dirty="0" err="1"/>
              <a:t>apis</a:t>
            </a:r>
            <a:r>
              <a:rPr lang="es-ES" sz="2000" dirty="0"/>
              <a:t> básicas. Es el que utilizamos en Suma.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s-ES" sz="2400" dirty="0">
                <a:solidFill>
                  <a:schemeClr val="tx1"/>
                </a:solidFill>
                <a:latin typeface="Calibri"/>
                <a:cs typeface="Calibri"/>
              </a:rPr>
              <a:t>En la actualidad existen versiones con soporte limitado cada 6 meses (ahora en Septiembre acaba de salir la 23). Las de soporte extendido son las versiones </a:t>
            </a:r>
            <a:r>
              <a:rPr lang="es-ES" sz="2400" b="1" dirty="0">
                <a:solidFill>
                  <a:schemeClr val="tx1"/>
                </a:solidFill>
                <a:latin typeface="Calibri"/>
                <a:cs typeface="Calibri"/>
              </a:rPr>
              <a:t>LTS (Long </a:t>
            </a:r>
            <a:r>
              <a:rPr lang="es-ES" sz="2400" b="1" dirty="0" err="1">
                <a:solidFill>
                  <a:schemeClr val="tx1"/>
                </a:solidFill>
                <a:latin typeface="Calibri"/>
                <a:cs typeface="Calibri"/>
              </a:rPr>
              <a:t>Term</a:t>
            </a:r>
            <a:r>
              <a:rPr lang="es-ES" sz="2400" b="1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Calibri"/>
                <a:cs typeface="Calibri"/>
              </a:rPr>
              <a:t>Support</a:t>
            </a:r>
            <a:r>
              <a:rPr lang="es-ES" sz="2400" b="1" dirty="0">
                <a:solidFill>
                  <a:schemeClr val="tx1"/>
                </a:solidFill>
                <a:latin typeface="Calibri"/>
                <a:cs typeface="Calibri"/>
              </a:rPr>
              <a:t>)</a:t>
            </a:r>
            <a:r>
              <a:rPr lang="es-ES" sz="2400" dirty="0">
                <a:solidFill>
                  <a:schemeClr val="tx1"/>
                </a:solidFill>
                <a:latin typeface="Calibri"/>
                <a:cs typeface="Calibri"/>
              </a:rPr>
              <a:t>, las mismas son: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  <a:latin typeface="Calibri"/>
                <a:cs typeface="Calibri"/>
              </a:rPr>
              <a:t>Java 8</a:t>
            </a:r>
            <a:r>
              <a:rPr lang="es-ES" sz="2000" dirty="0">
                <a:solidFill>
                  <a:schemeClr val="tx1"/>
                </a:solidFill>
                <a:latin typeface="Calibri"/>
                <a:cs typeface="Calibri"/>
              </a:rPr>
              <a:t>, </a:t>
            </a:r>
            <a:r>
              <a:rPr lang="es-ES" sz="2000" b="1" dirty="0">
                <a:solidFill>
                  <a:schemeClr val="tx1"/>
                </a:solidFill>
                <a:latin typeface="Calibri"/>
                <a:cs typeface="Calibri"/>
              </a:rPr>
              <a:t>en uso actual en Gobierno</a:t>
            </a:r>
            <a:r>
              <a:rPr lang="es-ES" sz="2000" dirty="0">
                <a:solidFill>
                  <a:schemeClr val="tx1"/>
                </a:solidFill>
                <a:latin typeface="Calibri"/>
                <a:cs typeface="Calibri"/>
              </a:rPr>
              <a:t>, no tiene sistema de módulos y a 2 o 3 años vista debiera ser abandonado para la mayoría de aplicaciones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  <a:latin typeface="Calibri"/>
                <a:cs typeface="Calibri"/>
              </a:rPr>
              <a:t>Java 17, Java 21</a:t>
            </a:r>
            <a:r>
              <a:rPr lang="es-ES" sz="2000" dirty="0">
                <a:solidFill>
                  <a:schemeClr val="tx1"/>
                </a:solidFill>
                <a:latin typeface="Calibri"/>
                <a:cs typeface="Calibri"/>
              </a:rPr>
              <a:t>: Van a empezar a ser utilizadas en breve. Tienen el sistema de módulos.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  <a:latin typeface="Calibri"/>
                <a:cs typeface="Calibri"/>
              </a:rPr>
              <a:t>Próximas versiones LTS: Java 25 (en septiembre 2025), Java 29 (en Septiembre 2027) …. 33, 37…</a:t>
            </a:r>
          </a:p>
        </p:txBody>
      </p:sp>
    </p:spTree>
    <p:extLst>
      <p:ext uri="{BB962C8B-B14F-4D97-AF65-F5344CB8AC3E}">
        <p14:creationId xmlns:p14="http://schemas.microsoft.com/office/powerpoint/2010/main" val="3416928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5540DE88-3683-607C-3CD5-2E77EC2C2514}"/>
              </a:ext>
            </a:extLst>
          </p:cNvPr>
          <p:cNvSpPr/>
          <p:nvPr/>
        </p:nvSpPr>
        <p:spPr>
          <a:xfrm>
            <a:off x="4674725" y="4529651"/>
            <a:ext cx="1125640" cy="17417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ES" dirty="0"/>
              <a:t>Máquina Virtual</a:t>
            </a:r>
          </a:p>
          <a:p>
            <a:pPr algn="ctr"/>
            <a:r>
              <a:rPr lang="es-ES" dirty="0"/>
              <a:t>Java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2BA17-411D-680C-5101-383D74830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377" y="167767"/>
            <a:ext cx="9088755" cy="553998"/>
          </a:xfrm>
        </p:spPr>
        <p:txBody>
          <a:bodyPr>
            <a:normAutofit fontScale="90000"/>
          </a:bodyPr>
          <a:lstStyle/>
          <a:p>
            <a:r>
              <a:rPr lang="es-ES" dirty="0"/>
              <a:t>JDK: Compilación y </a:t>
            </a:r>
            <a:r>
              <a:rPr lang="es-ES" dirty="0" err="1"/>
              <a:t>ejecucion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4C8244-5FC0-D949-2DD8-AD436EA03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74364"/>
            <a:ext cx="4906384" cy="2769989"/>
          </a:xfrm>
        </p:spPr>
        <p:txBody>
          <a:bodyPr/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s-ES" sz="2000" dirty="0"/>
              <a:t>Entre las utilidades incluidas en el </a:t>
            </a:r>
            <a:r>
              <a:rPr lang="es-ES" sz="2000" dirty="0" err="1"/>
              <a:t>jdk</a:t>
            </a:r>
            <a:r>
              <a:rPr lang="es-ES" sz="2000" dirty="0"/>
              <a:t> destacamos dos: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 err="1"/>
              <a:t>javac</a:t>
            </a:r>
            <a:r>
              <a:rPr lang="es-ES" sz="2000" dirty="0"/>
              <a:t>: Este es el compilador, está tan sólo en el kit de desarrollo. Partiendo de ficheros con java genera fichero </a:t>
            </a:r>
            <a:r>
              <a:rPr lang="es-ES" sz="2000" dirty="0" err="1"/>
              <a:t>class</a:t>
            </a:r>
            <a:r>
              <a:rPr lang="es-ES" sz="2000" dirty="0"/>
              <a:t>.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/>
              <a:t>java</a:t>
            </a:r>
            <a:r>
              <a:rPr lang="es-ES" sz="2000" dirty="0"/>
              <a:t>: Es el lanzador de la máquina virtual de java (incluida igualmente en el </a:t>
            </a:r>
            <a:r>
              <a:rPr lang="es-ES" sz="2000" dirty="0" err="1"/>
              <a:t>jre</a:t>
            </a:r>
            <a:r>
              <a:rPr lang="es-ES" sz="2000" dirty="0"/>
              <a:t>) Ejecuta ficheros </a:t>
            </a:r>
            <a:r>
              <a:rPr lang="es-ES" sz="2000" dirty="0" err="1"/>
              <a:t>class</a:t>
            </a:r>
            <a:endParaRPr lang="es-ES" sz="20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CF9C044-40D8-6EB0-9178-EF859B955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416" y="1374364"/>
            <a:ext cx="4906384" cy="4462760"/>
          </a:xfrm>
        </p:spPr>
        <p:txBody>
          <a:bodyPr/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s-ES" sz="2000" dirty="0"/>
              <a:t>La </a:t>
            </a:r>
            <a:r>
              <a:rPr lang="es-ES" sz="2000" b="1" dirty="0"/>
              <a:t>compilación</a:t>
            </a:r>
            <a:r>
              <a:rPr lang="es-ES" sz="2000" dirty="0"/>
              <a:t> se realiza normalmente sólo en la </a:t>
            </a:r>
            <a:r>
              <a:rPr lang="es-ES" sz="2000" b="1" dirty="0"/>
              <a:t>fase de desarrollo</a:t>
            </a:r>
            <a:r>
              <a:rPr lang="es-ES" sz="2000" dirty="0"/>
              <a:t>, por lo que podríamos pensar que posteriormente nunca hará falta el compilador.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s-ES" sz="2000" dirty="0"/>
              <a:t>De entre las excepciones a esta regla, debemos resaltar una: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Los </a:t>
            </a:r>
            <a:r>
              <a:rPr lang="es-ES" sz="2000" dirty="0" err="1"/>
              <a:t>jsp</a:t>
            </a:r>
            <a:r>
              <a:rPr lang="es-ES" sz="2000" dirty="0"/>
              <a:t> se transforman y posteriormente compilar de forma general en tiempo de ejecución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s-ES" sz="2000" dirty="0"/>
              <a:t>Por este motivo los servidores de aplicaciones como el propio </a:t>
            </a:r>
            <a:r>
              <a:rPr lang="es-ES" sz="2000" dirty="0" err="1"/>
              <a:t>JBoss</a:t>
            </a:r>
            <a:r>
              <a:rPr lang="es-ES" sz="2000" dirty="0"/>
              <a:t> EAP suelen requerir ejecutar mediante un </a:t>
            </a:r>
            <a:r>
              <a:rPr lang="es-ES" sz="2000" dirty="0" err="1"/>
              <a:t>jdk</a:t>
            </a:r>
            <a:r>
              <a:rPr lang="es-ES" sz="2000" dirty="0"/>
              <a:t> instalado y no sólo un </a:t>
            </a:r>
            <a:r>
              <a:rPr lang="es-ES" sz="2000" dirty="0" err="1"/>
              <a:t>jre</a:t>
            </a:r>
            <a:r>
              <a:rPr lang="es-ES" sz="2000" dirty="0"/>
              <a:t>.</a:t>
            </a:r>
          </a:p>
        </p:txBody>
      </p:sp>
      <p:sp>
        <p:nvSpPr>
          <p:cNvPr id="6" name="Rectángulo: esquina doblada 5">
            <a:extLst>
              <a:ext uri="{FF2B5EF4-FFF2-40B4-BE49-F238E27FC236}">
                <a16:creationId xmlns:a16="http://schemas.microsoft.com/office/drawing/2014/main" id="{C8C5B5D9-5290-D196-677A-EE522052646C}"/>
              </a:ext>
            </a:extLst>
          </p:cNvPr>
          <p:cNvSpPr/>
          <p:nvPr/>
        </p:nvSpPr>
        <p:spPr>
          <a:xfrm>
            <a:off x="838200" y="4986938"/>
            <a:ext cx="677732" cy="84619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java</a:t>
            </a:r>
          </a:p>
        </p:txBody>
      </p:sp>
      <p:sp>
        <p:nvSpPr>
          <p:cNvPr id="7" name="Rectángulo: esquina doblada 6">
            <a:extLst>
              <a:ext uri="{FF2B5EF4-FFF2-40B4-BE49-F238E27FC236}">
                <a16:creationId xmlns:a16="http://schemas.microsoft.com/office/drawing/2014/main" id="{07479980-E7D6-C67A-D00E-8DE36AF860C2}"/>
              </a:ext>
            </a:extLst>
          </p:cNvPr>
          <p:cNvSpPr/>
          <p:nvPr/>
        </p:nvSpPr>
        <p:spPr>
          <a:xfrm>
            <a:off x="2758581" y="4986938"/>
            <a:ext cx="677732" cy="846190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class</a:t>
            </a:r>
            <a:endParaRPr lang="es-ES" dirty="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3181AA98-CF32-425B-F9A6-D087D2317984}"/>
              </a:ext>
            </a:extLst>
          </p:cNvPr>
          <p:cNvSpPr/>
          <p:nvPr/>
        </p:nvSpPr>
        <p:spPr>
          <a:xfrm>
            <a:off x="1660182" y="5235945"/>
            <a:ext cx="956162" cy="34817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tx1"/>
                </a:solidFill>
              </a:rPr>
              <a:t>javac</a:t>
            </a:r>
            <a:endParaRPr lang="es-ES" sz="1400" dirty="0">
              <a:solidFill>
                <a:schemeClr val="tx1"/>
              </a:solidFill>
            </a:endParaRP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compila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A68266B-2A72-E1CB-DCBC-2030EA71077B}"/>
              </a:ext>
            </a:extLst>
          </p:cNvPr>
          <p:cNvGrpSpPr/>
          <p:nvPr/>
        </p:nvGrpSpPr>
        <p:grpSpPr>
          <a:xfrm>
            <a:off x="4577742" y="5547950"/>
            <a:ext cx="1319605" cy="562944"/>
            <a:chOff x="4523589" y="6038587"/>
            <a:chExt cx="1319605" cy="562944"/>
          </a:xfrm>
        </p:grpSpPr>
        <p:sp>
          <p:nvSpPr>
            <p:cNvPr id="9" name="Diagrama de flujo: almacenamiento de acceso secuencial 8">
              <a:extLst>
                <a:ext uri="{FF2B5EF4-FFF2-40B4-BE49-F238E27FC236}">
                  <a16:creationId xmlns:a16="http://schemas.microsoft.com/office/drawing/2014/main" id="{D15890B2-F9AD-958A-8FA1-6234550D75B4}"/>
                </a:ext>
              </a:extLst>
            </p:cNvPr>
            <p:cNvSpPr/>
            <p:nvPr/>
          </p:nvSpPr>
          <p:spPr>
            <a:xfrm>
              <a:off x="4909072" y="6038587"/>
              <a:ext cx="548640" cy="562944"/>
            </a:xfrm>
            <a:prstGeom prst="flowChartMagneticTap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4794BA79-80D6-FD98-5AE1-2F9EE6A59A93}"/>
                </a:ext>
              </a:extLst>
            </p:cNvPr>
            <p:cNvSpPr txBox="1"/>
            <p:nvPr/>
          </p:nvSpPr>
          <p:spPr>
            <a:xfrm>
              <a:off x="4523589" y="6089226"/>
              <a:ext cx="13196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/>
                <a:t>Aplicación en ejecución</a:t>
              </a:r>
            </a:p>
          </p:txBody>
        </p:sp>
      </p:grp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5F0B91E6-84C0-71C9-BD9A-826B9F115A85}"/>
              </a:ext>
            </a:extLst>
          </p:cNvPr>
          <p:cNvSpPr/>
          <p:nvPr/>
        </p:nvSpPr>
        <p:spPr>
          <a:xfrm>
            <a:off x="3578551" y="5216394"/>
            <a:ext cx="956162" cy="34817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java</a:t>
            </a: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lanza</a:t>
            </a:r>
          </a:p>
        </p:txBody>
      </p:sp>
    </p:spTree>
    <p:extLst>
      <p:ext uri="{BB962C8B-B14F-4D97-AF65-F5344CB8AC3E}">
        <p14:creationId xmlns:p14="http://schemas.microsoft.com/office/powerpoint/2010/main" val="217172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  <p:bldP spid="8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509FD9E-9B6D-DD7C-A790-14359C5C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377" y="167767"/>
            <a:ext cx="9088755" cy="553998"/>
          </a:xfrm>
        </p:spPr>
        <p:txBody>
          <a:bodyPr>
            <a:normAutofit fontScale="90000"/>
          </a:bodyPr>
          <a:lstStyle/>
          <a:p>
            <a:r>
              <a:rPr lang="es-ES" dirty="0"/>
              <a:t>JDK: Instalación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083E3B4-7FAB-8C70-F57A-F0B6B0094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340" y="1031213"/>
            <a:ext cx="10537190" cy="4893647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ES" dirty="0"/>
              <a:t>Dependiendo de si estamos en Windows o un Linux, tendremos asistente visual o no.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ES" dirty="0"/>
              <a:t>Es aconsejable generar una variable de sistema (</a:t>
            </a:r>
            <a:r>
              <a:rPr lang="es-ES" b="1" dirty="0"/>
              <a:t>JAVA_HOME</a:t>
            </a:r>
            <a:r>
              <a:rPr lang="es-ES" dirty="0"/>
              <a:t>) cuyo valor apunte a la carpeta/folder de instalación del JDK.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ES" dirty="0"/>
              <a:t>Lo que se hace siempre, es que la subcarpeta </a:t>
            </a:r>
            <a:r>
              <a:rPr lang="es-ES" dirty="0" err="1"/>
              <a:t>bin</a:t>
            </a:r>
            <a:r>
              <a:rPr lang="es-ES" dirty="0"/>
              <a:t> (respecto a JAVA_HOME) esté incluida en el </a:t>
            </a:r>
            <a:r>
              <a:rPr lang="es-ES" b="1" dirty="0" err="1"/>
              <a:t>path</a:t>
            </a:r>
            <a:r>
              <a:rPr lang="es-ES" b="1" dirty="0"/>
              <a:t> del sistema</a:t>
            </a:r>
            <a:r>
              <a:rPr lang="es-ES" dirty="0"/>
              <a:t>, y por tanto podamos ejecutar por línea de comando tanto “java” como “</a:t>
            </a:r>
            <a:r>
              <a:rPr lang="es-ES" dirty="0" err="1"/>
              <a:t>javac</a:t>
            </a:r>
            <a:r>
              <a:rPr lang="es-ES" dirty="0"/>
              <a:t>”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ES" dirty="0"/>
              <a:t>Por tanto, el JDK incluye también el JRE, pero no a la inversa.</a:t>
            </a:r>
          </a:p>
        </p:txBody>
      </p:sp>
    </p:spTree>
    <p:extLst>
      <p:ext uri="{BB962C8B-B14F-4D97-AF65-F5344CB8AC3E}">
        <p14:creationId xmlns:p14="http://schemas.microsoft.com/office/powerpoint/2010/main" val="559469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B75DE-BE60-2698-F8C9-A9512E654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377" y="167767"/>
            <a:ext cx="9088755" cy="553998"/>
          </a:xfrm>
        </p:spPr>
        <p:txBody>
          <a:bodyPr>
            <a:normAutofit fontScale="90000"/>
          </a:bodyPr>
          <a:lstStyle/>
          <a:p>
            <a:r>
              <a:rPr lang="es-ES" dirty="0"/>
              <a:t>Maven: instalación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9C163A-8D69-E8F7-9E85-FE67DA22A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340" y="1031213"/>
            <a:ext cx="10537190" cy="508729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000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Maven es una herramienta de gestión y automatización de proyectos, principalmente para aplicaciones Java. Facilita la construcción, gestión de dependencias y documentación del proyecto, proporcionando un modelo de proyecto estandarizado.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000" b="1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Instalación de Maven</a:t>
            </a:r>
            <a:endParaRPr lang="es-ES" sz="2000" kern="100" dirty="0">
              <a:effectLst/>
              <a:latin typeface="Calibri" panose="020F0502020204030204" pitchFamily="34" charset="0"/>
              <a:ea typeface="Aptos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ES" sz="2000" b="1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Descargar Maven</a:t>
            </a:r>
            <a:r>
              <a:rPr lang="es-ES" sz="2000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: Ve al sitio oficial de Apache Maven y descarga la última versión.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ES" sz="2000" b="1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Descomprimir</a:t>
            </a:r>
            <a:r>
              <a:rPr lang="es-ES" sz="2000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: Extrae el archivo en una ubicación de tu elección.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ES" sz="2000" b="1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Configurar las variables de entorno</a:t>
            </a:r>
            <a:r>
              <a:rPr lang="es-ES" sz="2000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sz="2000" b="1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M2_HOME</a:t>
            </a:r>
            <a:r>
              <a:rPr lang="es-ES" sz="2000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: Establece esta variable apuntando a la carpeta donde descomprimiste Maven.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sz="2000" b="1" kern="100" dirty="0" err="1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Path</a:t>
            </a:r>
            <a:r>
              <a:rPr lang="es-ES" sz="2000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: Agrega M2_HOME/</a:t>
            </a:r>
            <a:r>
              <a:rPr lang="es-ES" sz="2000" kern="100" dirty="0" err="1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bin</a:t>
            </a:r>
            <a:r>
              <a:rPr lang="es-ES" sz="2000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 a tu variable de entorno </a:t>
            </a:r>
            <a:r>
              <a:rPr lang="es-ES" sz="2000" kern="100" dirty="0" err="1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Path</a:t>
            </a:r>
            <a:r>
              <a:rPr lang="es-ES" sz="2000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 para acceder a Maven desde la línea de comandos (patrón repetido del JDK)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000" b="1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El archivo pom.xml</a:t>
            </a:r>
            <a:endParaRPr lang="es-ES" sz="2000" kern="100" dirty="0">
              <a:effectLst/>
              <a:latin typeface="Calibri" panose="020F0502020204030204" pitchFamily="34" charset="0"/>
              <a:ea typeface="Aptos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000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El archivo pom.xml (Project </a:t>
            </a:r>
            <a:r>
              <a:rPr lang="es-ES" sz="2000" kern="100" dirty="0" err="1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Object</a:t>
            </a:r>
            <a:r>
              <a:rPr lang="es-ES" sz="2000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 </a:t>
            </a:r>
            <a:r>
              <a:rPr lang="es-ES" sz="2000" kern="100" dirty="0" err="1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Model</a:t>
            </a:r>
            <a:r>
              <a:rPr lang="es-ES" sz="2000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) es el núcleo de un proyecto Maven. Define las propiedades del proyecto, las dependencias, los </a:t>
            </a:r>
            <a:r>
              <a:rPr lang="es-ES" sz="2000" kern="100" dirty="0" err="1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plugins</a:t>
            </a:r>
            <a:r>
              <a:rPr lang="es-ES" sz="2000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 y las configuraciones necesarias para la construcción.</a:t>
            </a:r>
          </a:p>
        </p:txBody>
      </p:sp>
    </p:spTree>
    <p:extLst>
      <p:ext uri="{BB962C8B-B14F-4D97-AF65-F5344CB8AC3E}">
        <p14:creationId xmlns:p14="http://schemas.microsoft.com/office/powerpoint/2010/main" val="1203325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B75DE-BE60-2698-F8C9-A9512E654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377" y="167767"/>
            <a:ext cx="9088755" cy="553998"/>
          </a:xfrm>
        </p:spPr>
        <p:txBody>
          <a:bodyPr>
            <a:normAutofit fontScale="90000"/>
          </a:bodyPr>
          <a:lstStyle/>
          <a:p>
            <a:r>
              <a:rPr lang="es-ES" dirty="0"/>
              <a:t>Maven: ciclos de vida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9C163A-8D69-E8F7-9E85-FE67DA22A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340" y="1031213"/>
            <a:ext cx="10537190" cy="461357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 b="1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Ciclos de Vida de Maven</a:t>
            </a:r>
            <a:endParaRPr lang="es-ES" sz="1400" kern="100" dirty="0">
              <a:effectLst/>
              <a:latin typeface="Calibri" panose="020F0502020204030204" pitchFamily="34" charset="0"/>
              <a:ea typeface="Aptos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Maven tiene tres ciclos de vida principales: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ES" sz="1400" b="1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Ciclo de vida default</a:t>
            </a:r>
            <a:r>
              <a:rPr lang="es-ES" sz="1400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: Maneja la construcción del proyecto.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sz="1400" b="1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Fases</a:t>
            </a:r>
            <a:r>
              <a:rPr lang="es-ES" sz="1400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: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400" u="sng" kern="100" dirty="0" err="1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validate</a:t>
            </a:r>
            <a:r>
              <a:rPr lang="es-ES" sz="1400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: Verifica que el proyecto es correcto y toda la información necesaria está disponible.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400" u="sng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compile</a:t>
            </a:r>
            <a:r>
              <a:rPr lang="es-ES" sz="1400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: Compila el código fuente.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400" u="sng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test</a:t>
            </a:r>
            <a:r>
              <a:rPr lang="es-ES" sz="1400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: Ejecuta pruebas unitarias.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400" u="sng" kern="100" dirty="0" err="1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package</a:t>
            </a:r>
            <a:r>
              <a:rPr lang="es-ES" sz="1400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: Empaqueta el código en su formato distribuible.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400" u="sng" kern="100" dirty="0" err="1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install</a:t>
            </a:r>
            <a:r>
              <a:rPr lang="es-ES" sz="1400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: Instala el paquete en el repositorio local.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ES" sz="1400" b="1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Ciclo de vida </a:t>
            </a:r>
            <a:r>
              <a:rPr lang="es-ES" sz="1400" b="1" kern="100" dirty="0" err="1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clean</a:t>
            </a:r>
            <a:r>
              <a:rPr lang="es-ES" sz="1400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: Se encarga de limpiar los archivos generados por el ciclo de vida de construcción.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sz="1400" b="1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Fase</a:t>
            </a:r>
            <a:r>
              <a:rPr lang="es-ES" sz="1400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: </a:t>
            </a:r>
            <a:r>
              <a:rPr lang="es-ES" sz="1400" u="sng" kern="100" dirty="0" err="1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clean</a:t>
            </a:r>
            <a:r>
              <a:rPr lang="es-ES" sz="1400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: Elimina los archivos generados en compilaciones anteriores.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ES" sz="1400" b="1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Ciclo de vida site</a:t>
            </a:r>
            <a:r>
              <a:rPr lang="es-ES" sz="1400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: Genera documentación del proyecto.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sz="1400" b="1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Fase</a:t>
            </a:r>
            <a:r>
              <a:rPr lang="es-ES" sz="1400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: </a:t>
            </a:r>
            <a:r>
              <a:rPr lang="es-ES" sz="1400" u="sng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site</a:t>
            </a:r>
            <a:r>
              <a:rPr lang="es-ES" sz="1400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: Crea el sitio web del proyecto, incluyendo la documentación generada. No solemos utilizarla</a:t>
            </a:r>
            <a:endParaRPr lang="es-ES" sz="2400" kern="100" dirty="0">
              <a:effectLst/>
              <a:latin typeface="Calibri" panose="020F0502020204030204" pitchFamily="34" charset="0"/>
              <a:ea typeface="Aptos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s-ES" sz="1600" b="1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Todas las fases: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9839AE71-01C5-BE59-D450-FB7CC9715317}"/>
              </a:ext>
            </a:extLst>
          </p:cNvPr>
          <p:cNvSpPr txBox="1">
            <a:spLocks/>
          </p:cNvSpPr>
          <p:nvPr/>
        </p:nvSpPr>
        <p:spPr>
          <a:xfrm>
            <a:off x="985223" y="5720041"/>
            <a:ext cx="10537190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200" b="0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kern="0" dirty="0" err="1">
                <a:solidFill>
                  <a:srgbClr val="00B050"/>
                </a:solidFill>
              </a:rPr>
              <a:t>validate</a:t>
            </a:r>
            <a:r>
              <a:rPr lang="es-ES" sz="1400" kern="0" dirty="0">
                <a:solidFill>
                  <a:srgbClr val="00B050"/>
                </a:solidFill>
              </a:rPr>
              <a:t>, </a:t>
            </a:r>
            <a:r>
              <a:rPr lang="es-ES" sz="1400" kern="0" dirty="0" err="1">
                <a:solidFill>
                  <a:srgbClr val="00B050"/>
                </a:solidFill>
              </a:rPr>
              <a:t>initialize</a:t>
            </a:r>
            <a:r>
              <a:rPr lang="es-ES" sz="1400" kern="0" dirty="0">
                <a:solidFill>
                  <a:srgbClr val="00B050"/>
                </a:solidFill>
              </a:rPr>
              <a:t>, </a:t>
            </a:r>
            <a:r>
              <a:rPr lang="es-ES" sz="1400" kern="0" dirty="0" err="1">
                <a:solidFill>
                  <a:srgbClr val="00B050"/>
                </a:solidFill>
              </a:rPr>
              <a:t>generate-sources</a:t>
            </a:r>
            <a:r>
              <a:rPr lang="es-ES" sz="1400" kern="0" dirty="0">
                <a:solidFill>
                  <a:srgbClr val="00B050"/>
                </a:solidFill>
              </a:rPr>
              <a:t>, </a:t>
            </a:r>
            <a:r>
              <a:rPr lang="es-ES" sz="1400" kern="0" dirty="0" err="1">
                <a:solidFill>
                  <a:srgbClr val="00B050"/>
                </a:solidFill>
              </a:rPr>
              <a:t>process-sources</a:t>
            </a:r>
            <a:r>
              <a:rPr lang="es-ES" sz="1400" kern="0" dirty="0">
                <a:solidFill>
                  <a:srgbClr val="00B050"/>
                </a:solidFill>
              </a:rPr>
              <a:t>, </a:t>
            </a:r>
            <a:r>
              <a:rPr lang="es-ES" sz="1400" kern="0" dirty="0" err="1">
                <a:solidFill>
                  <a:srgbClr val="00B050"/>
                </a:solidFill>
              </a:rPr>
              <a:t>generate-resources</a:t>
            </a:r>
            <a:r>
              <a:rPr lang="es-ES" sz="1400" kern="0" dirty="0">
                <a:solidFill>
                  <a:srgbClr val="00B050"/>
                </a:solidFill>
              </a:rPr>
              <a:t>, </a:t>
            </a:r>
            <a:r>
              <a:rPr lang="es-ES" sz="1400" kern="0" dirty="0" err="1">
                <a:solidFill>
                  <a:srgbClr val="00B050"/>
                </a:solidFill>
              </a:rPr>
              <a:t>process-resources</a:t>
            </a:r>
            <a:r>
              <a:rPr lang="es-ES" sz="1400" kern="0" dirty="0">
                <a:solidFill>
                  <a:srgbClr val="00B050"/>
                </a:solidFill>
              </a:rPr>
              <a:t>, compile, </a:t>
            </a:r>
            <a:r>
              <a:rPr lang="es-ES" sz="1400" kern="0" dirty="0" err="1">
                <a:solidFill>
                  <a:srgbClr val="00B050"/>
                </a:solidFill>
              </a:rPr>
              <a:t>process-classes</a:t>
            </a:r>
            <a:r>
              <a:rPr lang="es-ES" sz="1400" kern="0" dirty="0">
                <a:solidFill>
                  <a:srgbClr val="00B050"/>
                </a:solidFill>
              </a:rPr>
              <a:t>, </a:t>
            </a:r>
            <a:r>
              <a:rPr lang="es-ES" sz="1400" kern="0" dirty="0" err="1">
                <a:solidFill>
                  <a:srgbClr val="00B050"/>
                </a:solidFill>
              </a:rPr>
              <a:t>generate</a:t>
            </a:r>
            <a:r>
              <a:rPr lang="es-ES" sz="1400" kern="0" dirty="0">
                <a:solidFill>
                  <a:srgbClr val="00B050"/>
                </a:solidFill>
              </a:rPr>
              <a:t>-test-</a:t>
            </a:r>
            <a:r>
              <a:rPr lang="es-ES" sz="1400" kern="0" dirty="0" err="1">
                <a:solidFill>
                  <a:srgbClr val="00B050"/>
                </a:solidFill>
              </a:rPr>
              <a:t>sources</a:t>
            </a:r>
            <a:r>
              <a:rPr lang="es-ES" sz="1400" kern="0" dirty="0">
                <a:solidFill>
                  <a:srgbClr val="00B050"/>
                </a:solidFill>
              </a:rPr>
              <a:t>, </a:t>
            </a:r>
            <a:r>
              <a:rPr lang="es-ES" sz="1400" kern="0" dirty="0" err="1">
                <a:solidFill>
                  <a:srgbClr val="00B050"/>
                </a:solidFill>
              </a:rPr>
              <a:t>process</a:t>
            </a:r>
            <a:r>
              <a:rPr lang="es-ES" sz="1400" kern="0" dirty="0">
                <a:solidFill>
                  <a:srgbClr val="00B050"/>
                </a:solidFill>
              </a:rPr>
              <a:t>-test-</a:t>
            </a:r>
            <a:r>
              <a:rPr lang="es-ES" sz="1400" kern="0" dirty="0" err="1">
                <a:solidFill>
                  <a:srgbClr val="00B050"/>
                </a:solidFill>
              </a:rPr>
              <a:t>sources</a:t>
            </a:r>
            <a:r>
              <a:rPr lang="es-ES" sz="1400" kern="0" dirty="0">
                <a:solidFill>
                  <a:srgbClr val="00B050"/>
                </a:solidFill>
              </a:rPr>
              <a:t>, </a:t>
            </a:r>
            <a:r>
              <a:rPr lang="es-ES" sz="1400" kern="0" dirty="0" err="1">
                <a:solidFill>
                  <a:srgbClr val="00B050"/>
                </a:solidFill>
              </a:rPr>
              <a:t>generate</a:t>
            </a:r>
            <a:r>
              <a:rPr lang="es-ES" sz="1400" kern="0" dirty="0">
                <a:solidFill>
                  <a:srgbClr val="00B050"/>
                </a:solidFill>
              </a:rPr>
              <a:t>-test-</a:t>
            </a:r>
            <a:r>
              <a:rPr lang="es-ES" sz="1400" kern="0" dirty="0" err="1">
                <a:solidFill>
                  <a:srgbClr val="00B050"/>
                </a:solidFill>
              </a:rPr>
              <a:t>resources</a:t>
            </a:r>
            <a:r>
              <a:rPr lang="es-ES" sz="1400" kern="0" dirty="0">
                <a:solidFill>
                  <a:srgbClr val="00B050"/>
                </a:solidFill>
              </a:rPr>
              <a:t>, </a:t>
            </a:r>
            <a:r>
              <a:rPr lang="es-ES" sz="1400" kern="0" dirty="0" err="1">
                <a:solidFill>
                  <a:srgbClr val="00B050"/>
                </a:solidFill>
              </a:rPr>
              <a:t>process</a:t>
            </a:r>
            <a:r>
              <a:rPr lang="es-ES" sz="1400" kern="0" dirty="0">
                <a:solidFill>
                  <a:srgbClr val="00B050"/>
                </a:solidFill>
              </a:rPr>
              <a:t>-test-</a:t>
            </a:r>
            <a:r>
              <a:rPr lang="es-ES" sz="1400" kern="0" dirty="0" err="1">
                <a:solidFill>
                  <a:srgbClr val="00B050"/>
                </a:solidFill>
              </a:rPr>
              <a:t>resources</a:t>
            </a:r>
            <a:r>
              <a:rPr lang="es-ES" sz="1400" kern="0" dirty="0">
                <a:solidFill>
                  <a:srgbClr val="00B050"/>
                </a:solidFill>
              </a:rPr>
              <a:t>, test-compile, </a:t>
            </a:r>
            <a:r>
              <a:rPr lang="es-ES" sz="1400" kern="0" dirty="0" err="1">
                <a:solidFill>
                  <a:srgbClr val="00B050"/>
                </a:solidFill>
              </a:rPr>
              <a:t>process</a:t>
            </a:r>
            <a:r>
              <a:rPr lang="es-ES" sz="1400" kern="0" dirty="0">
                <a:solidFill>
                  <a:srgbClr val="00B050"/>
                </a:solidFill>
              </a:rPr>
              <a:t>-test-</a:t>
            </a:r>
            <a:r>
              <a:rPr lang="es-ES" sz="1400" kern="0" dirty="0" err="1">
                <a:solidFill>
                  <a:srgbClr val="00B050"/>
                </a:solidFill>
              </a:rPr>
              <a:t>classes</a:t>
            </a:r>
            <a:r>
              <a:rPr lang="es-ES" sz="1400" kern="0" dirty="0">
                <a:solidFill>
                  <a:srgbClr val="00B050"/>
                </a:solidFill>
              </a:rPr>
              <a:t>, test, prepare-</a:t>
            </a:r>
            <a:r>
              <a:rPr lang="es-ES" sz="1400" kern="0" dirty="0" err="1">
                <a:solidFill>
                  <a:srgbClr val="00B050"/>
                </a:solidFill>
              </a:rPr>
              <a:t>package</a:t>
            </a:r>
            <a:r>
              <a:rPr lang="es-ES" sz="1400" kern="0" dirty="0">
                <a:solidFill>
                  <a:srgbClr val="00B050"/>
                </a:solidFill>
              </a:rPr>
              <a:t>, </a:t>
            </a:r>
            <a:r>
              <a:rPr lang="es-ES" sz="1400" kern="0" dirty="0" err="1">
                <a:solidFill>
                  <a:srgbClr val="00B050"/>
                </a:solidFill>
              </a:rPr>
              <a:t>package</a:t>
            </a:r>
            <a:r>
              <a:rPr lang="es-ES" sz="1400" kern="0" dirty="0">
                <a:solidFill>
                  <a:srgbClr val="00B050"/>
                </a:solidFill>
              </a:rPr>
              <a:t>, </a:t>
            </a:r>
            <a:r>
              <a:rPr lang="es-ES" sz="1400" kern="0" dirty="0" err="1">
                <a:solidFill>
                  <a:srgbClr val="00B050"/>
                </a:solidFill>
              </a:rPr>
              <a:t>pre-integration-test</a:t>
            </a:r>
            <a:r>
              <a:rPr lang="es-ES" sz="1400" kern="0" dirty="0">
                <a:solidFill>
                  <a:srgbClr val="00B050"/>
                </a:solidFill>
              </a:rPr>
              <a:t>, </a:t>
            </a:r>
            <a:r>
              <a:rPr lang="es-ES" sz="1400" kern="0" dirty="0" err="1">
                <a:solidFill>
                  <a:srgbClr val="00B050"/>
                </a:solidFill>
              </a:rPr>
              <a:t>integration</a:t>
            </a:r>
            <a:r>
              <a:rPr lang="es-ES" sz="1400" kern="0" dirty="0">
                <a:solidFill>
                  <a:srgbClr val="00B050"/>
                </a:solidFill>
              </a:rPr>
              <a:t>-test, </a:t>
            </a:r>
            <a:r>
              <a:rPr lang="es-ES" sz="1400" kern="0" dirty="0" err="1">
                <a:solidFill>
                  <a:srgbClr val="00B050"/>
                </a:solidFill>
              </a:rPr>
              <a:t>post-integration-test</a:t>
            </a:r>
            <a:r>
              <a:rPr lang="es-ES" sz="1400" kern="0" dirty="0">
                <a:solidFill>
                  <a:srgbClr val="00B050"/>
                </a:solidFill>
              </a:rPr>
              <a:t>, </a:t>
            </a:r>
            <a:r>
              <a:rPr lang="es-ES" sz="1400" kern="0" dirty="0" err="1">
                <a:solidFill>
                  <a:srgbClr val="00B050"/>
                </a:solidFill>
              </a:rPr>
              <a:t>verify</a:t>
            </a:r>
            <a:r>
              <a:rPr lang="es-ES" sz="1400" kern="0" dirty="0">
                <a:solidFill>
                  <a:srgbClr val="00B050"/>
                </a:solidFill>
              </a:rPr>
              <a:t>, </a:t>
            </a:r>
            <a:r>
              <a:rPr lang="es-ES" sz="1400" kern="0" dirty="0" err="1">
                <a:solidFill>
                  <a:srgbClr val="00B050"/>
                </a:solidFill>
              </a:rPr>
              <a:t>install</a:t>
            </a:r>
            <a:r>
              <a:rPr lang="es-ES" sz="1400" kern="0" dirty="0">
                <a:solidFill>
                  <a:srgbClr val="00B050"/>
                </a:solidFill>
              </a:rPr>
              <a:t>, </a:t>
            </a:r>
            <a:r>
              <a:rPr lang="es-ES" sz="1400" kern="0" dirty="0" err="1">
                <a:solidFill>
                  <a:srgbClr val="00B050"/>
                </a:solidFill>
              </a:rPr>
              <a:t>deploy</a:t>
            </a:r>
            <a:r>
              <a:rPr lang="es-ES" sz="1400" kern="0" dirty="0">
                <a:solidFill>
                  <a:sysClr val="windowText" lastClr="000000"/>
                </a:solidFill>
              </a:rPr>
              <a:t>, </a:t>
            </a:r>
            <a:r>
              <a:rPr lang="es-ES" sz="1400" kern="0" dirty="0" err="1">
                <a:solidFill>
                  <a:srgbClr val="FF0000"/>
                </a:solidFill>
              </a:rPr>
              <a:t>pre-clean</a:t>
            </a:r>
            <a:r>
              <a:rPr lang="es-ES" sz="1400" kern="0" dirty="0">
                <a:solidFill>
                  <a:srgbClr val="FF0000"/>
                </a:solidFill>
              </a:rPr>
              <a:t>, </a:t>
            </a:r>
            <a:r>
              <a:rPr lang="es-ES" sz="1400" kern="0" dirty="0" err="1">
                <a:solidFill>
                  <a:srgbClr val="FF0000"/>
                </a:solidFill>
              </a:rPr>
              <a:t>clean</a:t>
            </a:r>
            <a:r>
              <a:rPr lang="es-ES" sz="1400" kern="0" dirty="0">
                <a:solidFill>
                  <a:srgbClr val="FF0000"/>
                </a:solidFill>
              </a:rPr>
              <a:t>, </a:t>
            </a:r>
            <a:r>
              <a:rPr lang="es-ES" sz="1400" kern="0" dirty="0" err="1">
                <a:solidFill>
                  <a:srgbClr val="FF0000"/>
                </a:solidFill>
              </a:rPr>
              <a:t>post-clean</a:t>
            </a:r>
            <a:r>
              <a:rPr lang="es-ES" sz="1400" kern="0" dirty="0">
                <a:solidFill>
                  <a:sysClr val="windowText" lastClr="000000"/>
                </a:solidFill>
              </a:rPr>
              <a:t>, </a:t>
            </a:r>
            <a:r>
              <a:rPr lang="es-ES" sz="1400" kern="0" dirty="0" err="1">
                <a:solidFill>
                  <a:sysClr val="windowText" lastClr="000000"/>
                </a:solidFill>
              </a:rPr>
              <a:t>pre-site</a:t>
            </a:r>
            <a:r>
              <a:rPr lang="es-ES" sz="1400" kern="0" dirty="0">
                <a:solidFill>
                  <a:sysClr val="windowText" lastClr="000000"/>
                </a:solidFill>
              </a:rPr>
              <a:t>, site, </a:t>
            </a:r>
            <a:r>
              <a:rPr lang="es-ES" sz="1400" kern="0" dirty="0" err="1">
                <a:solidFill>
                  <a:sysClr val="windowText" lastClr="000000"/>
                </a:solidFill>
              </a:rPr>
              <a:t>post-site</a:t>
            </a:r>
            <a:r>
              <a:rPr lang="es-ES" sz="1400" kern="0" dirty="0">
                <a:solidFill>
                  <a:sysClr val="windowText" lastClr="000000"/>
                </a:solidFill>
              </a:rPr>
              <a:t>, site-</a:t>
            </a:r>
            <a:r>
              <a:rPr lang="es-ES" sz="1400" kern="0" dirty="0" err="1">
                <a:solidFill>
                  <a:sysClr val="windowText" lastClr="000000"/>
                </a:solidFill>
              </a:rPr>
              <a:t>deploy</a:t>
            </a:r>
            <a:endParaRPr lang="es-ES" sz="14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794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B75DE-BE60-2698-F8C9-A9512E654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377" y="167767"/>
            <a:ext cx="9088755" cy="553998"/>
          </a:xfrm>
        </p:spPr>
        <p:txBody>
          <a:bodyPr>
            <a:normAutofit fontScale="90000"/>
          </a:bodyPr>
          <a:lstStyle/>
          <a:p>
            <a:r>
              <a:rPr lang="es-ES" dirty="0"/>
              <a:t>Maven: Perfiles y empaquetados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9C163A-8D69-E8F7-9E85-FE67DA22A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340" y="1031213"/>
            <a:ext cx="10537190" cy="432605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000" b="1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Perfiles (</a:t>
            </a:r>
            <a:r>
              <a:rPr lang="es-ES" sz="2000" b="1" kern="100" dirty="0" err="1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Profiles</a:t>
            </a:r>
            <a:r>
              <a:rPr lang="es-ES" sz="2000" b="1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)</a:t>
            </a:r>
            <a:endParaRPr lang="es-ES" sz="2000" kern="100" dirty="0">
              <a:effectLst/>
              <a:latin typeface="Calibri" panose="020F0502020204030204" pitchFamily="34" charset="0"/>
              <a:ea typeface="Aptos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000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Los perfiles en Maven permiten personalizar la construcción de un proyecto. Puedes definir diferentes configuraciones para distintos entornos (desarrollo, producción, etc.) en el pom.xml, y activarlos según sea necesario.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000" b="1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Tipos de empaquetados</a:t>
            </a:r>
            <a:endParaRPr lang="es-ES" sz="2000" kern="100" dirty="0">
              <a:effectLst/>
              <a:latin typeface="Calibri" panose="020F0502020204030204" pitchFamily="34" charset="0"/>
              <a:ea typeface="Aptos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000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Maven soporta varios tipos de empaquetados, que definen cómo se empaquetará el artefacto entregable. Los tipos más comunes son: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000" b="1" kern="100" dirty="0" err="1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jar</a:t>
            </a:r>
            <a:r>
              <a:rPr lang="es-ES" sz="2000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: Archivo Java.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000" b="1" kern="100" dirty="0" err="1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war</a:t>
            </a:r>
            <a:r>
              <a:rPr lang="es-ES" sz="2000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: Archivo para aplicaciones web.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000" b="1" kern="100" dirty="0" err="1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pom</a:t>
            </a:r>
            <a:r>
              <a:rPr lang="es-ES" sz="2000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: Proyecto Maven.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000" b="1" kern="100" dirty="0" err="1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ear</a:t>
            </a:r>
            <a:r>
              <a:rPr lang="es-ES" sz="2000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: Archivo para aplicaciones empresariales.</a:t>
            </a:r>
          </a:p>
        </p:txBody>
      </p:sp>
    </p:spTree>
    <p:extLst>
      <p:ext uri="{BB962C8B-B14F-4D97-AF65-F5344CB8AC3E}">
        <p14:creationId xmlns:p14="http://schemas.microsoft.com/office/powerpoint/2010/main" val="2419341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05B7A-170F-06C7-2509-037B9FD2A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377" y="167767"/>
            <a:ext cx="9088755" cy="553998"/>
          </a:xfrm>
        </p:spPr>
        <p:txBody>
          <a:bodyPr/>
          <a:lstStyle/>
          <a:p>
            <a:r>
              <a:rPr lang="es-ES" dirty="0"/>
              <a:t>Maven: Dependencias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E9A085A-0A4F-D6F7-11E3-B88E842AFD5B}"/>
              </a:ext>
            </a:extLst>
          </p:cNvPr>
          <p:cNvSpPr/>
          <p:nvPr/>
        </p:nvSpPr>
        <p:spPr>
          <a:xfrm>
            <a:off x="7408506" y="1852126"/>
            <a:ext cx="4450701" cy="46699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ES" dirty="0"/>
              <a:t>https://repo.maven.apache.org/maven2</a:t>
            </a:r>
          </a:p>
          <a:p>
            <a:pPr algn="ctr"/>
            <a:r>
              <a:rPr lang="es-ES" dirty="0"/>
              <a:t>https://repo1.maven.org/maven2</a:t>
            </a:r>
          </a:p>
        </p:txBody>
      </p:sp>
      <p:sp>
        <p:nvSpPr>
          <p:cNvPr id="6" name="Rectángulo: esquina doblada 5">
            <a:extLst>
              <a:ext uri="{FF2B5EF4-FFF2-40B4-BE49-F238E27FC236}">
                <a16:creationId xmlns:a16="http://schemas.microsoft.com/office/drawing/2014/main" id="{C8541E2B-5FF9-BF39-C6CD-AC612D8A64CF}"/>
              </a:ext>
            </a:extLst>
          </p:cNvPr>
          <p:cNvSpPr/>
          <p:nvPr/>
        </p:nvSpPr>
        <p:spPr>
          <a:xfrm>
            <a:off x="8898671" y="3864024"/>
            <a:ext cx="428625" cy="476245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: esquina doblada 6">
            <a:extLst>
              <a:ext uri="{FF2B5EF4-FFF2-40B4-BE49-F238E27FC236}">
                <a16:creationId xmlns:a16="http://schemas.microsoft.com/office/drawing/2014/main" id="{FC3973CC-C7D5-07EA-D7A5-BF131C6241BA}"/>
              </a:ext>
            </a:extLst>
          </p:cNvPr>
          <p:cNvSpPr/>
          <p:nvPr/>
        </p:nvSpPr>
        <p:spPr>
          <a:xfrm>
            <a:off x="9051071" y="4016424"/>
            <a:ext cx="428625" cy="476245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esquina doblada 7">
            <a:extLst>
              <a:ext uri="{FF2B5EF4-FFF2-40B4-BE49-F238E27FC236}">
                <a16:creationId xmlns:a16="http://schemas.microsoft.com/office/drawing/2014/main" id="{06D80542-745D-FB69-1EB9-E2D7764978C7}"/>
              </a:ext>
            </a:extLst>
          </p:cNvPr>
          <p:cNvSpPr/>
          <p:nvPr/>
        </p:nvSpPr>
        <p:spPr>
          <a:xfrm>
            <a:off x="9203471" y="4168824"/>
            <a:ext cx="428625" cy="476245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27A436F-CD46-715E-905E-FC82A5CE5844}"/>
              </a:ext>
            </a:extLst>
          </p:cNvPr>
          <p:cNvSpPr/>
          <p:nvPr/>
        </p:nvSpPr>
        <p:spPr>
          <a:xfrm>
            <a:off x="1357896" y="2122992"/>
            <a:ext cx="2478832" cy="19597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ES" dirty="0"/>
              <a:t>repo local</a:t>
            </a:r>
          </a:p>
          <a:p>
            <a:pPr algn="ctr"/>
            <a:r>
              <a:rPr lang="es-ES" dirty="0"/>
              <a:t>(~/.m2/repo)</a:t>
            </a:r>
          </a:p>
        </p:txBody>
      </p:sp>
      <p:sp>
        <p:nvSpPr>
          <p:cNvPr id="10" name="Rectángulo: esquina doblada 9">
            <a:extLst>
              <a:ext uri="{FF2B5EF4-FFF2-40B4-BE49-F238E27FC236}">
                <a16:creationId xmlns:a16="http://schemas.microsoft.com/office/drawing/2014/main" id="{7C0C9CAF-A196-A8F8-0B79-27711CB5EA6F}"/>
              </a:ext>
            </a:extLst>
          </p:cNvPr>
          <p:cNvSpPr/>
          <p:nvPr/>
        </p:nvSpPr>
        <p:spPr>
          <a:xfrm>
            <a:off x="2468064" y="2921879"/>
            <a:ext cx="258496" cy="35242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: esquina doblada 10">
            <a:extLst>
              <a:ext uri="{FF2B5EF4-FFF2-40B4-BE49-F238E27FC236}">
                <a16:creationId xmlns:a16="http://schemas.microsoft.com/office/drawing/2014/main" id="{A2A0FAD6-F1DE-9B5F-F15B-13A9E540D393}"/>
              </a:ext>
            </a:extLst>
          </p:cNvPr>
          <p:cNvSpPr/>
          <p:nvPr/>
        </p:nvSpPr>
        <p:spPr>
          <a:xfrm>
            <a:off x="2560707" y="3007602"/>
            <a:ext cx="258496" cy="35242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: esquina doblada 11">
            <a:extLst>
              <a:ext uri="{FF2B5EF4-FFF2-40B4-BE49-F238E27FC236}">
                <a16:creationId xmlns:a16="http://schemas.microsoft.com/office/drawing/2014/main" id="{0141538F-80B2-413A-7602-BCD6EFF10DB1}"/>
              </a:ext>
            </a:extLst>
          </p:cNvPr>
          <p:cNvSpPr/>
          <p:nvPr/>
        </p:nvSpPr>
        <p:spPr>
          <a:xfrm>
            <a:off x="2650713" y="3093325"/>
            <a:ext cx="258496" cy="35242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9827361-E2A9-C5EC-75C7-7BE6AF3F67D9}"/>
              </a:ext>
            </a:extLst>
          </p:cNvPr>
          <p:cNvSpPr txBox="1"/>
          <p:nvPr/>
        </p:nvSpPr>
        <p:spPr>
          <a:xfrm>
            <a:off x="1850969" y="3674351"/>
            <a:ext cx="16463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Sistema de ficheros</a:t>
            </a:r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4D991727-EBD5-294F-F2EF-B5DB3925E522}"/>
              </a:ext>
            </a:extLst>
          </p:cNvPr>
          <p:cNvSpPr/>
          <p:nvPr/>
        </p:nvSpPr>
        <p:spPr>
          <a:xfrm>
            <a:off x="-3335783" y="3126583"/>
            <a:ext cx="12663079" cy="1360999"/>
          </a:xfrm>
          <a:prstGeom prst="arc">
            <a:avLst/>
          </a:prstGeom>
          <a:ln w="25400">
            <a:headEnd type="triangl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: esquina doblada 15">
            <a:extLst>
              <a:ext uri="{FF2B5EF4-FFF2-40B4-BE49-F238E27FC236}">
                <a16:creationId xmlns:a16="http://schemas.microsoft.com/office/drawing/2014/main" id="{B64E8C49-73DE-52EE-FCE3-CCC5B973B13D}"/>
              </a:ext>
            </a:extLst>
          </p:cNvPr>
          <p:cNvSpPr/>
          <p:nvPr/>
        </p:nvSpPr>
        <p:spPr>
          <a:xfrm>
            <a:off x="9321494" y="4302173"/>
            <a:ext cx="428625" cy="476245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: esquina doblada 16">
            <a:extLst>
              <a:ext uri="{FF2B5EF4-FFF2-40B4-BE49-F238E27FC236}">
                <a16:creationId xmlns:a16="http://schemas.microsoft.com/office/drawing/2014/main" id="{89840E60-6EE2-BA16-9B65-11283D30F257}"/>
              </a:ext>
            </a:extLst>
          </p:cNvPr>
          <p:cNvSpPr/>
          <p:nvPr/>
        </p:nvSpPr>
        <p:spPr>
          <a:xfrm>
            <a:off x="9473894" y="4454573"/>
            <a:ext cx="428625" cy="476245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: esquina doblada 17">
            <a:extLst>
              <a:ext uri="{FF2B5EF4-FFF2-40B4-BE49-F238E27FC236}">
                <a16:creationId xmlns:a16="http://schemas.microsoft.com/office/drawing/2014/main" id="{1003A1AC-74A8-8D30-86A0-4B7BDB9E06F3}"/>
              </a:ext>
            </a:extLst>
          </p:cNvPr>
          <p:cNvSpPr/>
          <p:nvPr/>
        </p:nvSpPr>
        <p:spPr>
          <a:xfrm>
            <a:off x="9626294" y="4606973"/>
            <a:ext cx="428625" cy="476245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: esquina doblada 18">
            <a:extLst>
              <a:ext uri="{FF2B5EF4-FFF2-40B4-BE49-F238E27FC236}">
                <a16:creationId xmlns:a16="http://schemas.microsoft.com/office/drawing/2014/main" id="{DE308554-77CC-178F-FD52-F81ABA33CC1E}"/>
              </a:ext>
            </a:extLst>
          </p:cNvPr>
          <p:cNvSpPr/>
          <p:nvPr/>
        </p:nvSpPr>
        <p:spPr>
          <a:xfrm>
            <a:off x="9733966" y="4754583"/>
            <a:ext cx="428625" cy="476245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: esquina doblada 19">
            <a:extLst>
              <a:ext uri="{FF2B5EF4-FFF2-40B4-BE49-F238E27FC236}">
                <a16:creationId xmlns:a16="http://schemas.microsoft.com/office/drawing/2014/main" id="{98C7931D-8BAB-E5E2-6928-625B440C9300}"/>
              </a:ext>
            </a:extLst>
          </p:cNvPr>
          <p:cNvSpPr/>
          <p:nvPr/>
        </p:nvSpPr>
        <p:spPr>
          <a:xfrm>
            <a:off x="9886366" y="4906983"/>
            <a:ext cx="428625" cy="476245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: esquina doblada 20">
            <a:extLst>
              <a:ext uri="{FF2B5EF4-FFF2-40B4-BE49-F238E27FC236}">
                <a16:creationId xmlns:a16="http://schemas.microsoft.com/office/drawing/2014/main" id="{D94E5B25-611E-5D30-EFA0-B51B1D0E6152}"/>
              </a:ext>
            </a:extLst>
          </p:cNvPr>
          <p:cNvSpPr/>
          <p:nvPr/>
        </p:nvSpPr>
        <p:spPr>
          <a:xfrm>
            <a:off x="10038766" y="5059383"/>
            <a:ext cx="428625" cy="476245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xplosión: 8 puntos 21">
            <a:extLst>
              <a:ext uri="{FF2B5EF4-FFF2-40B4-BE49-F238E27FC236}">
                <a16:creationId xmlns:a16="http://schemas.microsoft.com/office/drawing/2014/main" id="{6638916E-5AD6-662D-9B52-858D900437F3}"/>
              </a:ext>
            </a:extLst>
          </p:cNvPr>
          <p:cNvSpPr/>
          <p:nvPr/>
        </p:nvSpPr>
        <p:spPr>
          <a:xfrm>
            <a:off x="3926734" y="2275425"/>
            <a:ext cx="2192866" cy="1959736"/>
          </a:xfrm>
          <a:prstGeom prst="irregularSeal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maven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B530AA3-A909-3362-5961-E48A04F8997C}"/>
              </a:ext>
            </a:extLst>
          </p:cNvPr>
          <p:cNvSpPr txBox="1"/>
          <p:nvPr/>
        </p:nvSpPr>
        <p:spPr>
          <a:xfrm>
            <a:off x="612561" y="4287432"/>
            <a:ext cx="6443219" cy="2234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 b="1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Dependencias</a:t>
            </a:r>
            <a:endParaRPr lang="es-ES" sz="1400" kern="100" dirty="0">
              <a:effectLst/>
              <a:latin typeface="Calibri" panose="020F0502020204030204" pitchFamily="34" charset="0"/>
              <a:ea typeface="Aptos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Las dependencias son bibliotecas o componentes que tu proyecto necesita. Maven gestiona estas dependencias a través de repositorios: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400" b="1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Repositorios públicos</a:t>
            </a:r>
            <a:r>
              <a:rPr lang="es-ES" sz="1400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: Como Maven Central, donde se almacenan muchas bibliotecas de uso común.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400" b="1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Repositorio local</a:t>
            </a:r>
            <a:r>
              <a:rPr lang="es-ES" sz="1400" kern="100" dirty="0">
                <a:effectLst/>
                <a:latin typeface="Calibri" panose="020F0502020204030204" pitchFamily="34" charset="0"/>
                <a:ea typeface="Aptos"/>
                <a:cs typeface="Calibri" panose="020F0502020204030204" pitchFamily="34" charset="0"/>
              </a:rPr>
              <a:t>: Almacena las dependencias descargadas en la carpeta ~/.m2/repository. Si una dependencia no está en el repositorio local, Maven la buscará en los repositorios públicos y la descargará.</a:t>
            </a:r>
          </a:p>
        </p:txBody>
      </p:sp>
    </p:spTree>
    <p:extLst>
      <p:ext uri="{BB962C8B-B14F-4D97-AF65-F5344CB8AC3E}">
        <p14:creationId xmlns:p14="http://schemas.microsoft.com/office/powerpoint/2010/main" val="1848000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1BBEE-91D5-D671-FF34-BAD2CE26C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377" y="167767"/>
            <a:ext cx="9088755" cy="553998"/>
          </a:xfrm>
        </p:spPr>
        <p:txBody>
          <a:bodyPr>
            <a:normAutofit fontScale="90000"/>
          </a:bodyPr>
          <a:lstStyle/>
          <a:p>
            <a:r>
              <a:rPr lang="es-ES" dirty="0"/>
              <a:t>Maven: Estructura habitual del 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C1885F-AB3F-5018-31F8-6AFAB9362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340" y="1031213"/>
            <a:ext cx="10537190" cy="5537478"/>
          </a:xfrm>
        </p:spPr>
        <p:txBody>
          <a:bodyPr>
            <a:normAutofit fontScale="850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ES" sz="1600" b="1" kern="100" dirty="0">
                <a:effectLst/>
                <a:latin typeface="Calibri" panose="020F0502020204030204" pitchFamily="34" charset="0"/>
                <a:ea typeface="Aptos" panose="02110004020202020204"/>
                <a:cs typeface="Times New Roman" panose="02020603050405020304" pitchFamily="18" charset="0"/>
              </a:rPr>
              <a:t>Directorio Raíz del Proyecto</a:t>
            </a:r>
            <a:endParaRPr lang="es-ES" sz="1600" kern="100" dirty="0">
              <a:effectLst/>
              <a:latin typeface="Aptos" panose="02110004020202020204"/>
              <a:ea typeface="Aptos" panose="02110004020202020204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sz="1600" kern="100" dirty="0">
                <a:effectLst/>
                <a:latin typeface="Calibri" panose="020F0502020204030204" pitchFamily="34" charset="0"/>
                <a:ea typeface="Aptos" panose="02110004020202020204"/>
                <a:cs typeface="Times New Roman" panose="02020603050405020304" pitchFamily="18" charset="0"/>
              </a:rPr>
              <a:t>Contiene el archivo pom.xml.</a:t>
            </a:r>
            <a:endParaRPr lang="es-ES" sz="1600" kern="100" dirty="0">
              <a:effectLst/>
              <a:latin typeface="Aptos" panose="02110004020202020204"/>
              <a:ea typeface="Aptos" panose="02110004020202020204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ES" sz="1600" b="1" kern="100" dirty="0">
                <a:effectLst/>
                <a:latin typeface="Calibri" panose="020F0502020204030204" pitchFamily="34" charset="0"/>
                <a:ea typeface="Aptos" panose="02110004020202020204"/>
                <a:cs typeface="Times New Roman" panose="02020603050405020304" pitchFamily="18" charset="0"/>
              </a:rPr>
              <a:t>pom.xml</a:t>
            </a:r>
            <a:endParaRPr lang="es-ES" sz="1600" kern="100" dirty="0">
              <a:effectLst/>
              <a:latin typeface="Aptos" panose="02110004020202020204"/>
              <a:ea typeface="Aptos" panose="02110004020202020204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sz="1600" kern="100" dirty="0">
                <a:effectLst/>
                <a:latin typeface="Calibri" panose="020F0502020204030204" pitchFamily="34" charset="0"/>
                <a:ea typeface="Aptos" panose="02110004020202020204"/>
                <a:cs typeface="Times New Roman" panose="02020603050405020304" pitchFamily="18" charset="0"/>
              </a:rPr>
              <a:t>Archivo de configuración principal que define las dependencias, </a:t>
            </a:r>
            <a:r>
              <a:rPr lang="es-ES" sz="1600" kern="100" dirty="0" err="1">
                <a:effectLst/>
                <a:latin typeface="Calibri" panose="020F0502020204030204" pitchFamily="34" charset="0"/>
                <a:ea typeface="Aptos" panose="02110004020202020204"/>
                <a:cs typeface="Times New Roman" panose="02020603050405020304" pitchFamily="18" charset="0"/>
              </a:rPr>
              <a:t>plugins</a:t>
            </a:r>
            <a:r>
              <a:rPr lang="es-ES" sz="1600" kern="100" dirty="0">
                <a:effectLst/>
                <a:latin typeface="Calibri" panose="020F0502020204030204" pitchFamily="34" charset="0"/>
                <a:ea typeface="Aptos" panose="02110004020202020204"/>
                <a:cs typeface="Times New Roman" panose="02020603050405020304" pitchFamily="18" charset="0"/>
              </a:rPr>
              <a:t>, y configuraciones del proyecto.</a:t>
            </a:r>
            <a:endParaRPr lang="es-ES" sz="1600" kern="100" dirty="0">
              <a:effectLst/>
              <a:latin typeface="Aptos" panose="02110004020202020204"/>
              <a:ea typeface="Aptos" panose="02110004020202020204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ES" sz="1600" b="1" kern="100" dirty="0">
                <a:effectLst/>
                <a:latin typeface="Calibri" panose="020F0502020204030204" pitchFamily="34" charset="0"/>
                <a:ea typeface="Aptos" panose="02110004020202020204"/>
                <a:cs typeface="Times New Roman" panose="02020603050405020304" pitchFamily="18" charset="0"/>
              </a:rPr>
              <a:t>Estructura de Directorios </a:t>
            </a:r>
            <a:r>
              <a:rPr lang="es-ES" sz="1600" kern="100" dirty="0">
                <a:effectLst/>
                <a:latin typeface="Calibri" panose="020F0502020204030204" pitchFamily="34" charset="0"/>
                <a:ea typeface="Aptos" panose="02110004020202020204"/>
                <a:cs typeface="Times New Roman" panose="02020603050405020304" pitchFamily="18" charset="0"/>
              </a:rPr>
              <a:t>(para proyectos </a:t>
            </a:r>
            <a:r>
              <a:rPr lang="es-ES" sz="1600" kern="100" dirty="0" err="1">
                <a:effectLst/>
                <a:latin typeface="Calibri" panose="020F0502020204030204" pitchFamily="34" charset="0"/>
                <a:ea typeface="Aptos" panose="02110004020202020204"/>
                <a:cs typeface="Times New Roman" panose="02020603050405020304" pitchFamily="18" charset="0"/>
              </a:rPr>
              <a:t>jar</a:t>
            </a:r>
            <a:r>
              <a:rPr lang="es-ES" sz="1600" kern="100" dirty="0">
                <a:effectLst/>
                <a:latin typeface="Calibri" panose="020F0502020204030204" pitchFamily="34" charset="0"/>
                <a:ea typeface="Aptos" panose="02110004020202020204"/>
                <a:cs typeface="Times New Roman" panose="02020603050405020304" pitchFamily="18" charset="0"/>
              </a:rPr>
              <a:t> simples, los web tienen más carpetas)</a:t>
            </a:r>
            <a:endParaRPr lang="es-ES" sz="1600" kern="100" dirty="0">
              <a:effectLst/>
              <a:latin typeface="Aptos" panose="02110004020202020204"/>
              <a:ea typeface="Aptos" panose="02110004020202020204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sz="1600" b="1" kern="100" dirty="0" err="1">
                <a:effectLst/>
                <a:latin typeface="Calibri" panose="020F0502020204030204" pitchFamily="34" charset="0"/>
                <a:ea typeface="Aptos" panose="02110004020202020204"/>
                <a:cs typeface="Times New Roman" panose="02020603050405020304" pitchFamily="18" charset="0"/>
              </a:rPr>
              <a:t>src</a:t>
            </a:r>
            <a:r>
              <a:rPr lang="es-ES" sz="1600" b="1" kern="100" dirty="0">
                <a:effectLst/>
                <a:latin typeface="Calibri" panose="020F0502020204030204" pitchFamily="34" charset="0"/>
                <a:ea typeface="Aptos" panose="02110004020202020204"/>
                <a:cs typeface="Times New Roman" panose="02020603050405020304" pitchFamily="18" charset="0"/>
              </a:rPr>
              <a:t>/</a:t>
            </a:r>
            <a:r>
              <a:rPr lang="es-ES" sz="1600" kern="100" dirty="0">
                <a:effectLst/>
                <a:latin typeface="Calibri" panose="020F0502020204030204" pitchFamily="34" charset="0"/>
                <a:ea typeface="Aptos" panose="02110004020202020204"/>
                <a:cs typeface="Times New Roman" panose="02020603050405020304" pitchFamily="18" charset="0"/>
              </a:rPr>
              <a:t>: Carpeta principal para el código fuente.</a:t>
            </a:r>
            <a:endParaRPr lang="es-ES" sz="1600" kern="100" dirty="0">
              <a:effectLst/>
              <a:latin typeface="Aptos" panose="02110004020202020204"/>
              <a:ea typeface="Aptos" panose="02110004020202020204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600" b="1" kern="100" dirty="0" err="1">
                <a:effectLst/>
                <a:latin typeface="Calibri" panose="020F0502020204030204" pitchFamily="34" charset="0"/>
                <a:ea typeface="Aptos" panose="02110004020202020204"/>
                <a:cs typeface="Times New Roman" panose="02020603050405020304" pitchFamily="18" charset="0"/>
              </a:rPr>
              <a:t>main</a:t>
            </a:r>
            <a:r>
              <a:rPr lang="es-ES" sz="1600" b="1" kern="100" dirty="0">
                <a:effectLst/>
                <a:latin typeface="Calibri" panose="020F0502020204030204" pitchFamily="34" charset="0"/>
                <a:ea typeface="Aptos" panose="02110004020202020204"/>
                <a:cs typeface="Times New Roman" panose="02020603050405020304" pitchFamily="18" charset="0"/>
              </a:rPr>
              <a:t>/</a:t>
            </a:r>
            <a:r>
              <a:rPr lang="es-ES" sz="1600" kern="100" dirty="0">
                <a:effectLst/>
                <a:latin typeface="Calibri" panose="020F0502020204030204" pitchFamily="34" charset="0"/>
                <a:ea typeface="Aptos" panose="02110004020202020204"/>
                <a:cs typeface="Times New Roman" panose="02020603050405020304" pitchFamily="18" charset="0"/>
              </a:rPr>
              <a:t>: Código fuente del proyecto.</a:t>
            </a:r>
            <a:endParaRPr lang="es-ES" sz="1600" kern="100" dirty="0">
              <a:effectLst/>
              <a:latin typeface="Aptos" panose="02110004020202020204"/>
              <a:ea typeface="Aptos" panose="02110004020202020204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828800" algn="l"/>
              </a:tabLst>
            </a:pPr>
            <a:r>
              <a:rPr lang="es-ES" sz="1600" b="1" kern="100" dirty="0">
                <a:effectLst/>
                <a:latin typeface="Calibri" panose="020F0502020204030204" pitchFamily="34" charset="0"/>
                <a:ea typeface="Aptos" panose="02110004020202020204"/>
                <a:cs typeface="Times New Roman" panose="02020603050405020304" pitchFamily="18" charset="0"/>
              </a:rPr>
              <a:t>java/</a:t>
            </a:r>
            <a:r>
              <a:rPr lang="es-ES" sz="1600" kern="100" dirty="0">
                <a:effectLst/>
                <a:latin typeface="Calibri" panose="020F0502020204030204" pitchFamily="34" charset="0"/>
                <a:ea typeface="Aptos" panose="02110004020202020204"/>
                <a:cs typeface="Times New Roman" panose="02020603050405020304" pitchFamily="18" charset="0"/>
              </a:rPr>
              <a:t>: Clases Java.</a:t>
            </a:r>
            <a:endParaRPr lang="es-ES" sz="1600" kern="100" dirty="0">
              <a:effectLst/>
              <a:latin typeface="Aptos" panose="02110004020202020204"/>
              <a:ea typeface="Aptos" panose="02110004020202020204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828800" algn="l"/>
              </a:tabLst>
            </a:pPr>
            <a:r>
              <a:rPr lang="es-ES" sz="1600" b="1" kern="100" dirty="0" err="1">
                <a:effectLst/>
                <a:latin typeface="Calibri" panose="020F0502020204030204" pitchFamily="34" charset="0"/>
                <a:ea typeface="Aptos" panose="02110004020202020204"/>
                <a:cs typeface="Times New Roman" panose="02020603050405020304" pitchFamily="18" charset="0"/>
              </a:rPr>
              <a:t>resources</a:t>
            </a:r>
            <a:r>
              <a:rPr lang="es-ES" sz="1600" b="1" kern="100" dirty="0">
                <a:effectLst/>
                <a:latin typeface="Calibri" panose="020F0502020204030204" pitchFamily="34" charset="0"/>
                <a:ea typeface="Aptos" panose="02110004020202020204"/>
                <a:cs typeface="Times New Roman" panose="02020603050405020304" pitchFamily="18" charset="0"/>
              </a:rPr>
              <a:t>/</a:t>
            </a:r>
            <a:r>
              <a:rPr lang="es-ES" sz="1600" kern="100" dirty="0">
                <a:effectLst/>
                <a:latin typeface="Calibri" panose="020F0502020204030204" pitchFamily="34" charset="0"/>
                <a:ea typeface="Aptos" panose="02110004020202020204"/>
                <a:cs typeface="Times New Roman" panose="02020603050405020304" pitchFamily="18" charset="0"/>
              </a:rPr>
              <a:t>: Archivos de recursos (configuraciones, archivos estáticos).</a:t>
            </a:r>
            <a:endParaRPr lang="es-ES" sz="1600" kern="100" dirty="0">
              <a:effectLst/>
              <a:latin typeface="Aptos" panose="02110004020202020204"/>
              <a:ea typeface="Aptos" panose="02110004020202020204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600" b="1" kern="100" dirty="0">
                <a:effectLst/>
                <a:latin typeface="Calibri" panose="020F0502020204030204" pitchFamily="34" charset="0"/>
                <a:ea typeface="Aptos" panose="02110004020202020204"/>
                <a:cs typeface="Times New Roman" panose="02020603050405020304" pitchFamily="18" charset="0"/>
              </a:rPr>
              <a:t>test/</a:t>
            </a:r>
            <a:r>
              <a:rPr lang="es-ES" sz="1600" kern="100" dirty="0">
                <a:effectLst/>
                <a:latin typeface="Calibri" panose="020F0502020204030204" pitchFamily="34" charset="0"/>
                <a:ea typeface="Aptos" panose="02110004020202020204"/>
                <a:cs typeface="Times New Roman" panose="02020603050405020304" pitchFamily="18" charset="0"/>
              </a:rPr>
              <a:t>: Código fuente de las pruebas.</a:t>
            </a:r>
            <a:endParaRPr lang="es-ES" sz="1600" kern="100" dirty="0">
              <a:effectLst/>
              <a:latin typeface="Aptos" panose="02110004020202020204"/>
              <a:ea typeface="Aptos" panose="02110004020202020204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828800" algn="l"/>
              </a:tabLst>
            </a:pPr>
            <a:r>
              <a:rPr lang="es-ES" sz="1600" b="1" kern="100" dirty="0">
                <a:effectLst/>
                <a:latin typeface="Calibri" panose="020F0502020204030204" pitchFamily="34" charset="0"/>
                <a:ea typeface="Aptos" panose="02110004020202020204"/>
                <a:cs typeface="Times New Roman" panose="02020603050405020304" pitchFamily="18" charset="0"/>
              </a:rPr>
              <a:t>java/</a:t>
            </a:r>
            <a:r>
              <a:rPr lang="es-ES" sz="1600" kern="100" dirty="0">
                <a:effectLst/>
                <a:latin typeface="Calibri" panose="020F0502020204030204" pitchFamily="34" charset="0"/>
                <a:ea typeface="Aptos" panose="02110004020202020204"/>
                <a:cs typeface="Times New Roman" panose="02020603050405020304" pitchFamily="18" charset="0"/>
              </a:rPr>
              <a:t>: Clases de prueba.</a:t>
            </a:r>
            <a:endParaRPr lang="es-ES" sz="1600" kern="100" dirty="0">
              <a:effectLst/>
              <a:latin typeface="Aptos" panose="02110004020202020204"/>
              <a:ea typeface="Aptos" panose="02110004020202020204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828800" algn="l"/>
              </a:tabLst>
            </a:pPr>
            <a:r>
              <a:rPr lang="es-ES" sz="1600" b="1" kern="100" dirty="0" err="1">
                <a:effectLst/>
                <a:latin typeface="Calibri" panose="020F0502020204030204" pitchFamily="34" charset="0"/>
                <a:ea typeface="Aptos" panose="02110004020202020204"/>
                <a:cs typeface="Times New Roman" panose="02020603050405020304" pitchFamily="18" charset="0"/>
              </a:rPr>
              <a:t>resources</a:t>
            </a:r>
            <a:r>
              <a:rPr lang="es-ES" sz="1600" b="1" kern="100" dirty="0">
                <a:effectLst/>
                <a:latin typeface="Calibri" panose="020F0502020204030204" pitchFamily="34" charset="0"/>
                <a:ea typeface="Aptos" panose="02110004020202020204"/>
                <a:cs typeface="Times New Roman" panose="02020603050405020304" pitchFamily="18" charset="0"/>
              </a:rPr>
              <a:t>/</a:t>
            </a:r>
            <a:r>
              <a:rPr lang="es-ES" sz="1600" kern="100" dirty="0">
                <a:effectLst/>
                <a:latin typeface="Calibri" panose="020F0502020204030204" pitchFamily="34" charset="0"/>
                <a:ea typeface="Aptos" panose="02110004020202020204"/>
                <a:cs typeface="Times New Roman" panose="02020603050405020304" pitchFamily="18" charset="0"/>
              </a:rPr>
              <a:t>: Recursos para las pruebas.</a:t>
            </a:r>
            <a:endParaRPr lang="es-ES" sz="1600" kern="100" dirty="0">
              <a:effectLst/>
              <a:latin typeface="Aptos" panose="02110004020202020204"/>
              <a:ea typeface="Aptos" panose="02110004020202020204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ES" sz="1600" b="1" kern="100" dirty="0">
                <a:effectLst/>
                <a:latin typeface="Calibri" panose="020F0502020204030204" pitchFamily="34" charset="0"/>
                <a:ea typeface="Aptos" panose="02110004020202020204"/>
                <a:cs typeface="Times New Roman" panose="02020603050405020304" pitchFamily="18" charset="0"/>
              </a:rPr>
              <a:t>target/</a:t>
            </a:r>
            <a:r>
              <a:rPr lang="es-ES" sz="1600" kern="100" dirty="0">
                <a:effectLst/>
                <a:latin typeface="Calibri" panose="020F0502020204030204" pitchFamily="34" charset="0"/>
                <a:ea typeface="Aptos" panose="02110004020202020204"/>
                <a:cs typeface="Times New Roman" panose="02020603050405020304" pitchFamily="18" charset="0"/>
              </a:rPr>
              <a:t>:</a:t>
            </a:r>
            <a:endParaRPr lang="es-ES" sz="1600" kern="100" dirty="0">
              <a:effectLst/>
              <a:latin typeface="Aptos" panose="02110004020202020204"/>
              <a:ea typeface="Aptos" panose="02110004020202020204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sz="1600" kern="100" dirty="0">
                <a:effectLst/>
                <a:latin typeface="Calibri" panose="020F0502020204030204" pitchFamily="34" charset="0"/>
                <a:ea typeface="Aptos" panose="02110004020202020204"/>
                <a:cs typeface="Times New Roman" panose="02020603050405020304" pitchFamily="18" charset="0"/>
              </a:rPr>
              <a:t>Carpeta generada al compilar el proyecto. Contiene el artefacto final (por ejemplo, un archivo JAR o WAR). Precisamente esta carpeta es la que limpias al ejecutar </a:t>
            </a:r>
            <a:r>
              <a:rPr lang="es-ES" sz="1600" kern="100" dirty="0" err="1">
                <a:effectLst/>
                <a:latin typeface="Calibri" panose="020F0502020204030204" pitchFamily="34" charset="0"/>
                <a:ea typeface="Aptos" panose="02110004020202020204"/>
                <a:cs typeface="Times New Roman" panose="02020603050405020304" pitchFamily="18" charset="0"/>
              </a:rPr>
              <a:t>clean</a:t>
            </a:r>
            <a:r>
              <a:rPr lang="es-ES" sz="1600" kern="100" dirty="0">
                <a:effectLst/>
                <a:latin typeface="Calibri" panose="020F0502020204030204" pitchFamily="34" charset="0"/>
                <a:ea typeface="Aptos" panose="02110004020202020204"/>
                <a:cs typeface="Times New Roman" panose="02020603050405020304" pitchFamily="18" charset="0"/>
              </a:rPr>
              <a:t>, se genera en base al resto de contenido del proyecto y contiene los entregables. Por estos motivos normalmente no debe subirse nunca a los repositorios de código.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99065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7126F-016B-8B56-8841-B0342C0E2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377" y="167767"/>
            <a:ext cx="9088755" cy="553998"/>
          </a:xfrm>
        </p:spPr>
        <p:txBody>
          <a:bodyPr>
            <a:normAutofit fontScale="90000"/>
          </a:bodyPr>
          <a:lstStyle/>
          <a:p>
            <a:r>
              <a:rPr lang="es-ES" dirty="0"/>
              <a:t>Git: </a:t>
            </a:r>
            <a:r>
              <a:rPr lang="es-ES" dirty="0" err="1"/>
              <a:t>Intro</a:t>
            </a:r>
            <a:r>
              <a:rPr lang="es-ES" dirty="0"/>
              <a:t>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09F381-6073-C7B9-D894-D522518C9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340" y="1031213"/>
            <a:ext cx="10537190" cy="5232202"/>
          </a:xfrm>
        </p:spPr>
        <p:txBody>
          <a:bodyPr/>
          <a:lstStyle/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b="1" dirty="0"/>
              <a:t>Git</a:t>
            </a:r>
            <a:r>
              <a:rPr lang="es-ES" dirty="0"/>
              <a:t> es una herramienta llamada habitualmente de gestión de control de versiones, pero cuya categoría formal es de Gestión Configuración.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En la misma, gestionas el historial desde un punto de vista colaborativo de los elementos de código, configuración, parametrización y otros ficheros de interés necesarios para poder mantener el proyecto.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Un elemento que de manera habitual se excluye son los binarios, entregables y dependencias de terceros, para los cuales se utilizan herramientas como Maven.</a:t>
            </a:r>
          </a:p>
        </p:txBody>
      </p:sp>
    </p:spTree>
    <p:extLst>
      <p:ext uri="{BB962C8B-B14F-4D97-AF65-F5344CB8AC3E}">
        <p14:creationId xmlns:p14="http://schemas.microsoft.com/office/powerpoint/2010/main" val="3162975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68A48-F758-5C79-833F-F3AC29E7F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377" y="167767"/>
            <a:ext cx="9088755" cy="553998"/>
          </a:xfrm>
        </p:spPr>
        <p:txBody>
          <a:bodyPr>
            <a:normAutofit fontScale="90000"/>
          </a:bodyPr>
          <a:lstStyle/>
          <a:p>
            <a:r>
              <a:rPr lang="es-ES" dirty="0"/>
              <a:t>Eclipse: Gestión de proyectos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72CE3B-0102-7B19-A22B-590B377BD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340" y="1031213"/>
            <a:ext cx="10537190" cy="475149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Eclipse es un entorno de desarrollo integrado (IDE) popular y de código abierto, ampliamente utilizado para el desarrollo de aplicaciones Java. Su arquitectura basada en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plugins</a:t>
            </a:r>
            <a:r>
              <a:rPr lang="es-ES" sz="1800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 permite personalizar y extender su funcionalidad, adaptándose a diversas necesidades de desarrollo.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Gestión de Proyectos Java en Eclipse</a:t>
            </a:r>
            <a:endParaRPr lang="es-ES" sz="1800" kern="100" dirty="0">
              <a:effectLst/>
              <a:latin typeface="Calibri" panose="020F0502020204030204" pitchFamily="34" charset="0"/>
              <a:ea typeface="Aptos" panose="02110004020202020204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Eclipse facilita la gestión de proyectos Java, proporcionando herramientas integradas que optimizan el ciclo de vida del desarrollo de software (SDLC). Algunas de las características clave incluyen: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Desarrollo</a:t>
            </a:r>
            <a:r>
              <a:rPr lang="es-ES" sz="1800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: Ofrece potentes editores de código, autocompletado, refactorización y navegación de código para mejorar la productividad del desarrollador.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kern="100" dirty="0" err="1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Testing</a:t>
            </a:r>
            <a:r>
              <a:rPr lang="es-ES" sz="1800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: Soporta la ejecución de pruebas unitarias y la integración de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frameworks</a:t>
            </a:r>
            <a:r>
              <a:rPr lang="es-ES" sz="1800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 de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testing</a:t>
            </a:r>
            <a:r>
              <a:rPr lang="es-ES" sz="1800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 como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JUnit</a:t>
            </a:r>
            <a:r>
              <a:rPr lang="es-ES" sz="1800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, facilitando la validación del código.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kern="100" dirty="0" err="1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Debugging</a:t>
            </a:r>
            <a:r>
              <a:rPr lang="es-ES" sz="1800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: Proporciona herramientas de depuración avanzadas que permiten establecer puntos de interrupción, inspeccionar variables y seguir el flujo de ejecución del programa.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Control de Versiones</a:t>
            </a:r>
            <a:r>
              <a:rPr lang="es-ES" sz="1800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: Integra soporte para sistemas de control de versiones como Git, permitiendo realizar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commits</a:t>
            </a:r>
            <a:r>
              <a:rPr lang="es-ES" sz="1800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, ramas y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merges</a:t>
            </a:r>
            <a:r>
              <a:rPr lang="es-ES" sz="1800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 desde el IDE.</a:t>
            </a:r>
          </a:p>
        </p:txBody>
      </p:sp>
    </p:spTree>
    <p:extLst>
      <p:ext uri="{BB962C8B-B14F-4D97-AF65-F5344CB8AC3E}">
        <p14:creationId xmlns:p14="http://schemas.microsoft.com/office/powerpoint/2010/main" val="3324638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68A48-F758-5C79-833F-F3AC29E7F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377" y="167767"/>
            <a:ext cx="9088755" cy="553998"/>
          </a:xfrm>
        </p:spPr>
        <p:txBody>
          <a:bodyPr>
            <a:normAutofit fontScale="90000"/>
          </a:bodyPr>
          <a:lstStyle/>
          <a:p>
            <a:r>
              <a:rPr lang="es-ES" dirty="0"/>
              <a:t>Eclipse: Aplicaciones empresariales y </a:t>
            </a:r>
            <a:r>
              <a:rPr lang="es-ES" dirty="0" err="1"/>
              <a:t>JBoss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72CE3B-0102-7B19-A22B-590B377BD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340" y="1031213"/>
            <a:ext cx="10537190" cy="525304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Eclipse y Proyectos Empresariales</a:t>
            </a:r>
            <a:endParaRPr lang="es-ES" sz="1800" kern="100" dirty="0">
              <a:effectLst/>
              <a:latin typeface="Calibri" panose="020F0502020204030204" pitchFamily="34" charset="0"/>
              <a:ea typeface="Aptos" panose="02110004020202020204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Para proyectos empresariales, Eclipse ofrece funcionalidades que son esenciales para gestionar aplicaciones complejas: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Soporte para EE (Java Enterprise </a:t>
            </a:r>
            <a:r>
              <a:rPr lang="es-ES" sz="1800" b="1" kern="100" dirty="0" err="1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Edition</a:t>
            </a:r>
            <a:r>
              <a:rPr lang="es-ES" sz="1800" b="1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)</a:t>
            </a:r>
            <a:r>
              <a:rPr lang="es-ES" sz="1800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: Permite desarrollar aplicaciones empresariales con soporte para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Servlets</a:t>
            </a:r>
            <a:r>
              <a:rPr lang="es-ES" sz="1800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,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JSPs</a:t>
            </a:r>
            <a:r>
              <a:rPr lang="es-ES" sz="1800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 y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EJBs</a:t>
            </a:r>
            <a:r>
              <a:rPr lang="es-ES" sz="1800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Gestión de Dependencias</a:t>
            </a:r>
            <a:r>
              <a:rPr lang="es-ES" sz="1800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: Facilita la gestión de bibliotecas y dependencias a través de Maven y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Gradle</a:t>
            </a:r>
            <a:r>
              <a:rPr lang="es-ES" sz="1800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Integración con </a:t>
            </a:r>
            <a:r>
              <a:rPr lang="es-ES" sz="1800" b="1" kern="100" dirty="0" err="1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JBoss</a:t>
            </a:r>
            <a:r>
              <a:rPr lang="es-ES" sz="1800" b="1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 EAP</a:t>
            </a:r>
            <a:endParaRPr lang="es-ES" sz="1800" kern="100" dirty="0">
              <a:effectLst/>
              <a:latin typeface="Calibri" panose="020F0502020204030204" pitchFamily="34" charset="0"/>
              <a:ea typeface="Aptos" panose="02110004020202020204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Cuando se trabaja con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JBoss</a:t>
            </a:r>
            <a:r>
              <a:rPr lang="es-ES" sz="1800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 EAP (Enterprise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Application</a:t>
            </a:r>
            <a:r>
              <a:rPr lang="es-ES" sz="1800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Platform</a:t>
            </a:r>
            <a:r>
              <a:rPr lang="es-ES" sz="1800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) de Red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Hat</a:t>
            </a:r>
            <a:r>
              <a:rPr lang="es-ES" sz="1800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, Eclipse se puede extender aún más mediante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plugins</a:t>
            </a:r>
            <a:r>
              <a:rPr lang="es-ES" sz="1800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 específicos: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kern="100" dirty="0" err="1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Plugins</a:t>
            </a:r>
            <a:r>
              <a:rPr lang="es-ES" sz="1800" b="1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 de Despliegue</a:t>
            </a:r>
            <a:r>
              <a:rPr lang="es-ES" sz="1800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: Estos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plugins</a:t>
            </a:r>
            <a:r>
              <a:rPr lang="es-ES" sz="1800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 permiten la integración directa con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JBoss</a:t>
            </a:r>
            <a:r>
              <a:rPr lang="es-ES" sz="1800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 EAP, facilitando el despliegue de aplicaciones en el servidor de aplicaciones.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Configuración de Servidores</a:t>
            </a:r>
            <a:r>
              <a:rPr lang="es-ES" sz="1800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: Los desarrolladores pueden configurar y gestionar instancias de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JBoss</a:t>
            </a:r>
            <a:r>
              <a:rPr lang="es-ES" sz="1800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 directamente desde Eclipse, lo que simplifica el proceso de desarrollo y pruebas.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Monitoreo y Depuración</a:t>
            </a:r>
            <a:r>
              <a:rPr lang="es-ES" sz="1800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: Ofrecen herramientas para monitorear aplicaciones desplegadas y realizar depuración en tiempo real.</a:t>
            </a:r>
          </a:p>
        </p:txBody>
      </p:sp>
    </p:spTree>
    <p:extLst>
      <p:ext uri="{BB962C8B-B14F-4D97-AF65-F5344CB8AC3E}">
        <p14:creationId xmlns:p14="http://schemas.microsoft.com/office/powerpoint/2010/main" val="880878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68A48-F758-5C79-833F-F3AC29E7F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377" y="167767"/>
            <a:ext cx="9088755" cy="553998"/>
          </a:xfrm>
        </p:spPr>
        <p:txBody>
          <a:bodyPr>
            <a:normAutofit fontScale="90000"/>
          </a:bodyPr>
          <a:lstStyle/>
          <a:p>
            <a:r>
              <a:rPr lang="es-ES" dirty="0"/>
              <a:t>Eclipse: </a:t>
            </a:r>
            <a:r>
              <a:rPr lang="es-ES" dirty="0" err="1"/>
              <a:t>Workspaces</a:t>
            </a:r>
            <a:r>
              <a:rPr lang="es-ES" dirty="0"/>
              <a:t>, ventanas, Maven y </a:t>
            </a:r>
            <a:r>
              <a:rPr lang="es-ES" dirty="0" err="1"/>
              <a:t>git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72CE3B-0102-7B19-A22B-590B377BD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340" y="1031213"/>
            <a:ext cx="10537190" cy="565199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kern="100" dirty="0" err="1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Workspaces</a:t>
            </a:r>
            <a:r>
              <a:rPr lang="es-ES" sz="1800" b="1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 en Eclipse</a:t>
            </a:r>
            <a:endParaRPr lang="es-ES" sz="1800" kern="100" dirty="0">
              <a:effectLst/>
              <a:latin typeface="Calibri" panose="020F0502020204030204" pitchFamily="34" charset="0"/>
              <a:ea typeface="Aptos" panose="02110004020202020204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Un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workspace</a:t>
            </a:r>
            <a:r>
              <a:rPr lang="es-ES" sz="1800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 en Eclipse es un espacio de trabajo que almacena la configuración del entorno de desarrollo y los proyectos en los que estás trabajando. Cada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workspace</a:t>
            </a:r>
            <a:r>
              <a:rPr lang="es-ES" sz="1800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 puede contener múltiples proyectos, y puedes cambiar entre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workspaces</a:t>
            </a:r>
            <a:r>
              <a:rPr lang="es-ES" sz="1800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 fácilmente.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Distribución de Ventanas</a:t>
            </a:r>
            <a:endParaRPr lang="es-ES" sz="1800" kern="100" dirty="0">
              <a:effectLst/>
              <a:latin typeface="Calibri" panose="020F0502020204030204" pitchFamily="34" charset="0"/>
              <a:ea typeface="Aptos" panose="02110004020202020204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Eclipse permite personalizar la disposición de las ventanas y paneles para adaptarse a tus necesidades: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Perspectivas</a:t>
            </a:r>
            <a:r>
              <a:rPr lang="es-ES" sz="1800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: Eclipse tiene varias perspectivas (por ejemplo, Java,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Debug</a:t>
            </a:r>
            <a:r>
              <a:rPr lang="es-ES" sz="1800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, Git) que organizan las vistas y editores relevantes. Puedes cambiar de perspectiva desde el menú superior o la barra de herramientas.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b="1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Personalización</a:t>
            </a:r>
            <a:r>
              <a:rPr lang="es-ES" sz="1800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: Puedes arrastrar y soltar vistas (como el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Package</a:t>
            </a:r>
            <a:r>
              <a:rPr lang="es-ES" sz="1800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 Explorer,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Console</a:t>
            </a:r>
            <a:r>
              <a:rPr lang="es-ES" sz="1800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, o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Problems</a:t>
            </a:r>
            <a:r>
              <a:rPr lang="es-ES" sz="1800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) para reorganizar la interfaz. También puedes guardar esta configuración de disposición para futuras sesiones.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Integración de Maven</a:t>
            </a:r>
            <a:endParaRPr lang="es-ES" sz="1800" kern="100" dirty="0">
              <a:effectLst/>
              <a:latin typeface="Calibri" panose="020F0502020204030204" pitchFamily="34" charset="0"/>
              <a:ea typeface="Aptos" panose="02110004020202020204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Eclipse ofrece soporte nativo para proyectos Maven </a:t>
            </a:r>
            <a:r>
              <a:rPr lang="es-ES" sz="1800" kern="100" dirty="0"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con </a:t>
            </a:r>
            <a:r>
              <a:rPr lang="es-ES" sz="1800" kern="100" dirty="0" err="1"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plugins</a:t>
            </a:r>
            <a:r>
              <a:rPr lang="es-ES" sz="1800" kern="100" dirty="0"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 propios</a:t>
            </a:r>
            <a:r>
              <a:rPr lang="es-ES" sz="1800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 o lanzando explícitamente comandos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maven</a:t>
            </a:r>
            <a:r>
              <a:rPr lang="es-ES" sz="1800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kern="100" dirty="0">
                <a:effectLst/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Integración de Git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latin typeface="Calibri" panose="020F0502020204030204" pitchFamily="34" charset="0"/>
                <a:ea typeface="Aptos" panose="02110004020202020204"/>
                <a:cs typeface="Calibri" panose="020F0502020204030204" pitchFamily="34" charset="0"/>
              </a:rPr>
              <a:t>De igual manera ofrece uso visual de Git, con ventanas propias que simplifican las acciones más habituales, siendo compatible con seguir ejecutando comandos en una Shell.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17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54F76-82DF-276B-48EC-2B374DA4A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377" y="167767"/>
            <a:ext cx="9088755" cy="553998"/>
          </a:xfrm>
        </p:spPr>
        <p:txBody>
          <a:bodyPr>
            <a:normAutofit fontScale="90000"/>
          </a:bodyPr>
          <a:lstStyle/>
          <a:p>
            <a:r>
              <a:rPr lang="es-ES" dirty="0"/>
              <a:t>Git </a:t>
            </a:r>
            <a:r>
              <a:rPr lang="es-ES" dirty="0" err="1"/>
              <a:t>Intro</a:t>
            </a:r>
            <a:r>
              <a:rPr lang="es-ES" dirty="0"/>
              <a:t> II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4DC22D-D663-7B65-4C40-E10722932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340" y="1031213"/>
            <a:ext cx="10537190" cy="2616101"/>
          </a:xfrm>
        </p:spPr>
        <p:txBody>
          <a:bodyPr/>
          <a:lstStyle/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En el caso concreto de </a:t>
            </a:r>
            <a:r>
              <a:rPr lang="es-ES" dirty="0" err="1"/>
              <a:t>git</a:t>
            </a:r>
            <a:r>
              <a:rPr lang="es-ES" dirty="0"/>
              <a:t> se dice de que se trata de un sistema de control  versiones </a:t>
            </a:r>
            <a:r>
              <a:rPr lang="es-ES" b="1" dirty="0"/>
              <a:t>distribuido</a:t>
            </a:r>
            <a:r>
              <a:rPr lang="es-ES" dirty="0"/>
              <a:t>.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Entre otras, te aporta respecto a los no distribuidos la posibilidad de realizar parte del trabajo con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b="1" dirty="0"/>
              <a:t>sin conectividad </a:t>
            </a:r>
            <a:r>
              <a:rPr lang="es-ES" dirty="0"/>
              <a:t>con el </a:t>
            </a:r>
            <a:r>
              <a:rPr lang="es-ES"/>
              <a:t>servidor central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356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61E33-DD0E-E513-017A-55131E55D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377" y="167767"/>
            <a:ext cx="9088755" cy="553998"/>
          </a:xfrm>
        </p:spPr>
        <p:txBody>
          <a:bodyPr/>
          <a:lstStyle/>
          <a:p>
            <a:r>
              <a:rPr lang="es-ES" dirty="0"/>
              <a:t>Git: Sistema de ficheros (y los cambios)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07994515-3322-27BB-833E-EBEB1902D43B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5083277" y="1577340"/>
            <a:ext cx="6499123" cy="4247317"/>
          </a:xfrm>
        </p:spPr>
        <p:txBody>
          <a:bodyPr/>
          <a:lstStyle/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En un proyecto habitualmente dispones de múltiples ficheros.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Cada uno de los mismos puede ir cambiando en el tiempo, de forma aislada o conjuntamente con otros.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La forma de agrupar cambios conjuntos realizados por un usuario son los </a:t>
            </a:r>
            <a:r>
              <a:rPr lang="es-ES" b="1" dirty="0" err="1"/>
              <a:t>commits</a:t>
            </a:r>
            <a:endParaRPr lang="es-ES" b="1" dirty="0"/>
          </a:p>
        </p:txBody>
      </p:sp>
      <p:sp>
        <p:nvSpPr>
          <p:cNvPr id="4" name="Rectángulo: esquina doblada 3">
            <a:extLst>
              <a:ext uri="{FF2B5EF4-FFF2-40B4-BE49-F238E27FC236}">
                <a16:creationId xmlns:a16="http://schemas.microsoft.com/office/drawing/2014/main" id="{200CF963-D02E-0DC3-D6B1-C8C4783B4216}"/>
              </a:ext>
            </a:extLst>
          </p:cNvPr>
          <p:cNvSpPr/>
          <p:nvPr/>
        </p:nvSpPr>
        <p:spPr>
          <a:xfrm>
            <a:off x="2161771" y="1865190"/>
            <a:ext cx="867870" cy="1001268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</a:p>
        </p:txBody>
      </p:sp>
      <p:sp>
        <p:nvSpPr>
          <p:cNvPr id="5" name="Rectángulo: esquina doblada 4">
            <a:extLst>
              <a:ext uri="{FF2B5EF4-FFF2-40B4-BE49-F238E27FC236}">
                <a16:creationId xmlns:a16="http://schemas.microsoft.com/office/drawing/2014/main" id="{AE387D84-9558-5AD0-8D9B-75EABEE380DA}"/>
              </a:ext>
            </a:extLst>
          </p:cNvPr>
          <p:cNvSpPr/>
          <p:nvPr/>
        </p:nvSpPr>
        <p:spPr>
          <a:xfrm>
            <a:off x="2161771" y="3230058"/>
            <a:ext cx="867870" cy="1001268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</a:p>
        </p:txBody>
      </p:sp>
      <p:sp>
        <p:nvSpPr>
          <p:cNvPr id="6" name="Rectángulo: esquina doblada 5">
            <a:extLst>
              <a:ext uri="{FF2B5EF4-FFF2-40B4-BE49-F238E27FC236}">
                <a16:creationId xmlns:a16="http://schemas.microsoft.com/office/drawing/2014/main" id="{CB2DB92D-FB5B-F3BC-A8BE-DE1ECDEBEF31}"/>
              </a:ext>
            </a:extLst>
          </p:cNvPr>
          <p:cNvSpPr/>
          <p:nvPr/>
        </p:nvSpPr>
        <p:spPr>
          <a:xfrm>
            <a:off x="2161771" y="3230058"/>
            <a:ext cx="867870" cy="1001268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</a:p>
        </p:txBody>
      </p:sp>
      <p:sp>
        <p:nvSpPr>
          <p:cNvPr id="7" name="Rectángulo: esquina doblada 6">
            <a:extLst>
              <a:ext uri="{FF2B5EF4-FFF2-40B4-BE49-F238E27FC236}">
                <a16:creationId xmlns:a16="http://schemas.microsoft.com/office/drawing/2014/main" id="{52390FC4-4FF9-5944-4A3E-49088EDBC590}"/>
              </a:ext>
            </a:extLst>
          </p:cNvPr>
          <p:cNvSpPr/>
          <p:nvPr/>
        </p:nvSpPr>
        <p:spPr>
          <a:xfrm>
            <a:off x="2162536" y="4594926"/>
            <a:ext cx="867870" cy="1001268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</a:p>
        </p:txBody>
      </p:sp>
      <p:sp>
        <p:nvSpPr>
          <p:cNvPr id="8" name="Rectángulo: esquina doblada 7">
            <a:extLst>
              <a:ext uri="{FF2B5EF4-FFF2-40B4-BE49-F238E27FC236}">
                <a16:creationId xmlns:a16="http://schemas.microsoft.com/office/drawing/2014/main" id="{4A9C08BE-468B-9844-3253-2079A3D48863}"/>
              </a:ext>
            </a:extLst>
          </p:cNvPr>
          <p:cNvSpPr/>
          <p:nvPr/>
        </p:nvSpPr>
        <p:spPr>
          <a:xfrm>
            <a:off x="2161771" y="3230058"/>
            <a:ext cx="867870" cy="1001268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</a:t>
            </a:r>
          </a:p>
        </p:txBody>
      </p:sp>
      <p:sp>
        <p:nvSpPr>
          <p:cNvPr id="9" name="Rectángulo: esquina doblada 8">
            <a:extLst>
              <a:ext uri="{FF2B5EF4-FFF2-40B4-BE49-F238E27FC236}">
                <a16:creationId xmlns:a16="http://schemas.microsoft.com/office/drawing/2014/main" id="{5EF5465C-7214-39B4-4412-22A4AC81103A}"/>
              </a:ext>
            </a:extLst>
          </p:cNvPr>
          <p:cNvSpPr/>
          <p:nvPr/>
        </p:nvSpPr>
        <p:spPr>
          <a:xfrm>
            <a:off x="2161771" y="4594926"/>
            <a:ext cx="867870" cy="1001268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5605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41F45BF-4870-6249-593B-8A7C18699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377" y="167767"/>
            <a:ext cx="9088755" cy="553998"/>
          </a:xfrm>
        </p:spPr>
        <p:txBody>
          <a:bodyPr/>
          <a:lstStyle/>
          <a:p>
            <a:r>
              <a:rPr lang="es-ES" dirty="0"/>
              <a:t>Git: Versiones y </a:t>
            </a:r>
            <a:r>
              <a:rPr lang="es-ES" dirty="0" err="1"/>
              <a:t>Commits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283B4-89E0-B5D4-98EE-8D68D8BD03F7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616648"/>
          </a:xfrm>
        </p:spPr>
        <p:txBody>
          <a:bodyPr/>
          <a:lstStyle/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/>
              <a:t>Cada fichero pasa por </a:t>
            </a:r>
            <a:r>
              <a:rPr lang="es-ES" sz="2800" b="1" dirty="0"/>
              <a:t>versiones</a:t>
            </a:r>
            <a:r>
              <a:rPr lang="es-ES" sz="2800" dirty="0"/>
              <a:t>, pero esto no proporciona una imagen del conjunto.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/>
              <a:t>Para ello generas un </a:t>
            </a:r>
            <a:r>
              <a:rPr lang="es-ES" sz="2800" b="1" dirty="0" err="1"/>
              <a:t>commit</a:t>
            </a:r>
            <a:r>
              <a:rPr lang="es-ES" sz="2800" dirty="0"/>
              <a:t>, sacando una especie de fotografía de ese momento en particular.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/>
              <a:t>En el mismo uno o varios ficheros pueden tener cambios (creación, modificación o borrado)</a:t>
            </a:r>
          </a:p>
        </p:txBody>
      </p:sp>
      <p:sp>
        <p:nvSpPr>
          <p:cNvPr id="5" name="Rectángulo: esquina doblada 4">
            <a:extLst>
              <a:ext uri="{FF2B5EF4-FFF2-40B4-BE49-F238E27FC236}">
                <a16:creationId xmlns:a16="http://schemas.microsoft.com/office/drawing/2014/main" id="{1A57F846-71FF-179C-6FEA-7F202EB06600}"/>
              </a:ext>
            </a:extLst>
          </p:cNvPr>
          <p:cNvSpPr/>
          <p:nvPr/>
        </p:nvSpPr>
        <p:spPr>
          <a:xfrm>
            <a:off x="2206463" y="2692903"/>
            <a:ext cx="258496" cy="35242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020AB41-A78C-D1A6-5BD2-A04ED712C46C}"/>
              </a:ext>
            </a:extLst>
          </p:cNvPr>
          <p:cNvCxnSpPr>
            <a:cxnSpLocks/>
          </p:cNvCxnSpPr>
          <p:nvPr/>
        </p:nvCxnSpPr>
        <p:spPr>
          <a:xfrm>
            <a:off x="3076838" y="2420985"/>
            <a:ext cx="0" cy="20160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: esquina doblada 6">
            <a:extLst>
              <a:ext uri="{FF2B5EF4-FFF2-40B4-BE49-F238E27FC236}">
                <a16:creationId xmlns:a16="http://schemas.microsoft.com/office/drawing/2014/main" id="{C63A2941-3239-11D6-47E3-B810A4FBC29D}"/>
              </a:ext>
            </a:extLst>
          </p:cNvPr>
          <p:cNvSpPr/>
          <p:nvPr/>
        </p:nvSpPr>
        <p:spPr>
          <a:xfrm>
            <a:off x="2206463" y="3276818"/>
            <a:ext cx="258496" cy="35242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</a:p>
        </p:txBody>
      </p:sp>
      <p:sp>
        <p:nvSpPr>
          <p:cNvPr id="8" name="Rectángulo: esquina doblada 7">
            <a:extLst>
              <a:ext uri="{FF2B5EF4-FFF2-40B4-BE49-F238E27FC236}">
                <a16:creationId xmlns:a16="http://schemas.microsoft.com/office/drawing/2014/main" id="{B8AA70F4-B1B9-EF57-33DA-042B1FA8F96F}"/>
              </a:ext>
            </a:extLst>
          </p:cNvPr>
          <p:cNvSpPr/>
          <p:nvPr/>
        </p:nvSpPr>
        <p:spPr>
          <a:xfrm>
            <a:off x="3797313" y="2692903"/>
            <a:ext cx="258496" cy="35242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</a:p>
        </p:txBody>
      </p:sp>
      <p:sp>
        <p:nvSpPr>
          <p:cNvPr id="9" name="Rectángulo: esquina doblada 8">
            <a:extLst>
              <a:ext uri="{FF2B5EF4-FFF2-40B4-BE49-F238E27FC236}">
                <a16:creationId xmlns:a16="http://schemas.microsoft.com/office/drawing/2014/main" id="{76B61FDA-1273-7241-551F-F05213210C42}"/>
              </a:ext>
            </a:extLst>
          </p:cNvPr>
          <p:cNvSpPr/>
          <p:nvPr/>
        </p:nvSpPr>
        <p:spPr>
          <a:xfrm>
            <a:off x="3797313" y="3276818"/>
            <a:ext cx="258496" cy="35242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</a:p>
        </p:txBody>
      </p:sp>
      <p:sp>
        <p:nvSpPr>
          <p:cNvPr id="10" name="Rectángulo: esquina doblada 9">
            <a:extLst>
              <a:ext uri="{FF2B5EF4-FFF2-40B4-BE49-F238E27FC236}">
                <a16:creationId xmlns:a16="http://schemas.microsoft.com/office/drawing/2014/main" id="{2F4D487E-8D53-3C38-019C-A4E3FA1828C9}"/>
              </a:ext>
            </a:extLst>
          </p:cNvPr>
          <p:cNvSpPr/>
          <p:nvPr/>
        </p:nvSpPr>
        <p:spPr>
          <a:xfrm>
            <a:off x="3797313" y="3860733"/>
            <a:ext cx="258496" cy="35242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84AE39F-348F-B8DE-4462-81ED3AAEFD17}"/>
              </a:ext>
            </a:extLst>
          </p:cNvPr>
          <p:cNvCxnSpPr>
            <a:cxnSpLocks/>
          </p:cNvCxnSpPr>
          <p:nvPr/>
        </p:nvCxnSpPr>
        <p:spPr>
          <a:xfrm>
            <a:off x="4739539" y="2420985"/>
            <a:ext cx="0" cy="20160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: esquina doblada 11">
            <a:extLst>
              <a:ext uri="{FF2B5EF4-FFF2-40B4-BE49-F238E27FC236}">
                <a16:creationId xmlns:a16="http://schemas.microsoft.com/office/drawing/2014/main" id="{5D05407A-32C1-EF4D-3797-83A7A3DBCC09}"/>
              </a:ext>
            </a:extLst>
          </p:cNvPr>
          <p:cNvSpPr/>
          <p:nvPr/>
        </p:nvSpPr>
        <p:spPr>
          <a:xfrm>
            <a:off x="5392448" y="3276818"/>
            <a:ext cx="258496" cy="35242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</a:t>
            </a:r>
          </a:p>
        </p:txBody>
      </p:sp>
      <p:sp>
        <p:nvSpPr>
          <p:cNvPr id="13" name="Rectángulo: esquina doblada 12">
            <a:extLst>
              <a:ext uri="{FF2B5EF4-FFF2-40B4-BE49-F238E27FC236}">
                <a16:creationId xmlns:a16="http://schemas.microsoft.com/office/drawing/2014/main" id="{CF614B8D-DFB2-7810-4443-D2117BCB88FD}"/>
              </a:ext>
            </a:extLst>
          </p:cNvPr>
          <p:cNvSpPr/>
          <p:nvPr/>
        </p:nvSpPr>
        <p:spPr>
          <a:xfrm>
            <a:off x="5392448" y="3860733"/>
            <a:ext cx="258496" cy="35242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9D570C6-3AC6-1737-7CB4-557650CCB619}"/>
              </a:ext>
            </a:extLst>
          </p:cNvPr>
          <p:cNvCxnSpPr>
            <a:cxnSpLocks/>
          </p:cNvCxnSpPr>
          <p:nvPr/>
        </p:nvCxnSpPr>
        <p:spPr>
          <a:xfrm>
            <a:off x="1657292" y="2420985"/>
            <a:ext cx="0" cy="20160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57332BF-E41A-BA7D-61C1-4DDD4420030E}"/>
              </a:ext>
            </a:extLst>
          </p:cNvPr>
          <p:cNvCxnSpPr>
            <a:cxnSpLocks/>
          </p:cNvCxnSpPr>
          <p:nvPr/>
        </p:nvCxnSpPr>
        <p:spPr>
          <a:xfrm>
            <a:off x="4055809" y="2869116"/>
            <a:ext cx="133235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503DD5F-EB47-35EA-FAFF-0A7BC586711B}"/>
              </a:ext>
            </a:extLst>
          </p:cNvPr>
          <p:cNvCxnSpPr>
            <a:cxnSpLocks/>
          </p:cNvCxnSpPr>
          <p:nvPr/>
        </p:nvCxnSpPr>
        <p:spPr>
          <a:xfrm>
            <a:off x="2464959" y="3453031"/>
            <a:ext cx="133235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19AC419-836F-2D13-3667-A436D14EA5A1}"/>
              </a:ext>
            </a:extLst>
          </p:cNvPr>
          <p:cNvCxnSpPr>
            <a:cxnSpLocks/>
          </p:cNvCxnSpPr>
          <p:nvPr/>
        </p:nvCxnSpPr>
        <p:spPr>
          <a:xfrm>
            <a:off x="4055809" y="3453031"/>
            <a:ext cx="133235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2966387-0C29-2840-A1BA-0AA01F8C46C0}"/>
              </a:ext>
            </a:extLst>
          </p:cNvPr>
          <p:cNvCxnSpPr>
            <a:cxnSpLocks/>
          </p:cNvCxnSpPr>
          <p:nvPr/>
        </p:nvCxnSpPr>
        <p:spPr>
          <a:xfrm>
            <a:off x="4055809" y="4049641"/>
            <a:ext cx="133235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C9F9E40-299E-D977-6DAC-FD2138238D72}"/>
              </a:ext>
            </a:extLst>
          </p:cNvPr>
          <p:cNvCxnSpPr>
            <a:cxnSpLocks/>
          </p:cNvCxnSpPr>
          <p:nvPr/>
        </p:nvCxnSpPr>
        <p:spPr>
          <a:xfrm>
            <a:off x="874109" y="3442145"/>
            <a:ext cx="133235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C521D652-BFE3-0D7E-2386-D048CDF174FD}"/>
              </a:ext>
            </a:extLst>
          </p:cNvPr>
          <p:cNvCxnSpPr>
            <a:cxnSpLocks/>
          </p:cNvCxnSpPr>
          <p:nvPr/>
        </p:nvCxnSpPr>
        <p:spPr>
          <a:xfrm>
            <a:off x="874109" y="2882261"/>
            <a:ext cx="133235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20">
            <a:extLst>
              <a:ext uri="{FF2B5EF4-FFF2-40B4-BE49-F238E27FC236}">
                <a16:creationId xmlns:a16="http://schemas.microsoft.com/office/drawing/2014/main" id="{04D413B2-0C8B-C7A5-BF7D-2084570767AD}"/>
              </a:ext>
            </a:extLst>
          </p:cNvPr>
          <p:cNvGrpSpPr/>
          <p:nvPr/>
        </p:nvGrpSpPr>
        <p:grpSpPr>
          <a:xfrm>
            <a:off x="3368962" y="4770837"/>
            <a:ext cx="1070806" cy="748357"/>
            <a:chOff x="6053172" y="4770837"/>
            <a:chExt cx="1070806" cy="748357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AED7D4F9-421A-70A2-03D2-83D9DC531926}"/>
                </a:ext>
              </a:extLst>
            </p:cNvPr>
            <p:cNvSpPr/>
            <p:nvPr/>
          </p:nvSpPr>
          <p:spPr>
            <a:xfrm>
              <a:off x="6530910" y="4770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AA4E6146-0C53-D498-6375-3A5CAC2C7844}"/>
                </a:ext>
              </a:extLst>
            </p:cNvPr>
            <p:cNvSpPr txBox="1"/>
            <p:nvPr/>
          </p:nvSpPr>
          <p:spPr>
            <a:xfrm>
              <a:off x="6053172" y="5149862"/>
              <a:ext cx="1070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commit</a:t>
              </a: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2</a:t>
              </a:r>
            </a:p>
          </p:txBody>
        </p:sp>
      </p:grp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B0022A7B-30F2-1CF2-3708-E5450D744BFC}"/>
              </a:ext>
            </a:extLst>
          </p:cNvPr>
          <p:cNvCxnSpPr>
            <a:cxnSpLocks/>
          </p:cNvCxnSpPr>
          <p:nvPr/>
        </p:nvCxnSpPr>
        <p:spPr>
          <a:xfrm>
            <a:off x="2303209" y="4885145"/>
            <a:ext cx="3347735" cy="551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o 24">
            <a:extLst>
              <a:ext uri="{FF2B5EF4-FFF2-40B4-BE49-F238E27FC236}">
                <a16:creationId xmlns:a16="http://schemas.microsoft.com/office/drawing/2014/main" id="{A97B9892-5DF0-E0D7-B540-D38258750B30}"/>
              </a:ext>
            </a:extLst>
          </p:cNvPr>
          <p:cNvGrpSpPr/>
          <p:nvPr/>
        </p:nvGrpSpPr>
        <p:grpSpPr>
          <a:xfrm>
            <a:off x="1751630" y="4770839"/>
            <a:ext cx="1070806" cy="748355"/>
            <a:chOff x="4435840" y="4770839"/>
            <a:chExt cx="1070806" cy="748355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E9BFD945-EE25-3FD0-898C-19A70F3C2159}"/>
                </a:ext>
              </a:extLst>
            </p:cNvPr>
            <p:cNvSpPr/>
            <p:nvPr/>
          </p:nvSpPr>
          <p:spPr>
            <a:xfrm>
              <a:off x="4871231" y="4770839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EB9453D1-3443-60FC-3E0C-2BD5F369322E}"/>
                </a:ext>
              </a:extLst>
            </p:cNvPr>
            <p:cNvSpPr txBox="1"/>
            <p:nvPr/>
          </p:nvSpPr>
          <p:spPr>
            <a:xfrm>
              <a:off x="4435840" y="5149862"/>
              <a:ext cx="1070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commit</a:t>
              </a: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1</a:t>
              </a: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99AD8A4B-CC65-6161-12DD-656B07A583C0}"/>
              </a:ext>
            </a:extLst>
          </p:cNvPr>
          <p:cNvGrpSpPr/>
          <p:nvPr/>
        </p:nvGrpSpPr>
        <p:grpSpPr>
          <a:xfrm>
            <a:off x="4852760" y="4770838"/>
            <a:ext cx="1070806" cy="747737"/>
            <a:chOff x="7536970" y="4770838"/>
            <a:chExt cx="1070806" cy="747737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AD8E4AF3-B44D-1E7C-CA4F-7A4DD0E69691}"/>
                </a:ext>
              </a:extLst>
            </p:cNvPr>
            <p:cNvSpPr/>
            <p:nvPr/>
          </p:nvSpPr>
          <p:spPr>
            <a:xfrm>
              <a:off x="8005881" y="4770838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B7086E4F-26C8-A803-CC78-A70C9D0B0B1B}"/>
                </a:ext>
              </a:extLst>
            </p:cNvPr>
            <p:cNvSpPr txBox="1"/>
            <p:nvPr/>
          </p:nvSpPr>
          <p:spPr>
            <a:xfrm>
              <a:off x="7536970" y="5149243"/>
              <a:ext cx="1070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commit</a:t>
              </a: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3</a:t>
              </a:r>
            </a:p>
          </p:txBody>
        </p:sp>
      </p:grp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199D24C-0322-40E0-BB61-D10B844E6D88}"/>
              </a:ext>
            </a:extLst>
          </p:cNvPr>
          <p:cNvSpPr txBox="1"/>
          <p:nvPr/>
        </p:nvSpPr>
        <p:spPr>
          <a:xfrm>
            <a:off x="1988206" y="1646057"/>
            <a:ext cx="217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Versiones de ficheros</a:t>
            </a:r>
          </a:p>
        </p:txBody>
      </p:sp>
    </p:spTree>
    <p:extLst>
      <p:ext uri="{BB962C8B-B14F-4D97-AF65-F5344CB8AC3E}">
        <p14:creationId xmlns:p14="http://schemas.microsoft.com/office/powerpoint/2010/main" val="400925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499CB-520E-4C7B-F68F-F82A4EBE4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377" y="167767"/>
            <a:ext cx="9088755" cy="553998"/>
          </a:xfrm>
        </p:spPr>
        <p:txBody>
          <a:bodyPr>
            <a:normAutofit fontScale="90000"/>
          </a:bodyPr>
          <a:lstStyle/>
          <a:p>
            <a:r>
              <a:rPr lang="es-ES" dirty="0"/>
              <a:t>Git: Deltas</a:t>
            </a:r>
          </a:p>
        </p:txBody>
      </p:sp>
      <p:sp>
        <p:nvSpPr>
          <p:cNvPr id="37" name="Marcador de contenido 36">
            <a:extLst>
              <a:ext uri="{FF2B5EF4-FFF2-40B4-BE49-F238E27FC236}">
                <a16:creationId xmlns:a16="http://schemas.microsoft.com/office/drawing/2014/main" id="{8C0A9FFB-3B54-DE4D-F746-0DF2F7800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31873"/>
          </a:xfrm>
        </p:spPr>
        <p:txBody>
          <a:bodyPr>
            <a:normAutofit lnSpcReduction="10000"/>
          </a:bodyPr>
          <a:lstStyle/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/>
              <a:t>Para mantener el control, los </a:t>
            </a:r>
            <a:r>
              <a:rPr lang="es-ES" sz="2800" dirty="0" err="1"/>
              <a:t>commits</a:t>
            </a:r>
            <a:r>
              <a:rPr lang="es-ES" sz="2800" dirty="0"/>
              <a:t> en realidad lo que almacenan internamente es el </a:t>
            </a:r>
            <a:r>
              <a:rPr lang="es-ES" sz="2800" b="1" dirty="0"/>
              <a:t>delta</a:t>
            </a:r>
            <a:r>
              <a:rPr lang="es-ES" sz="2800" dirty="0"/>
              <a:t> (diferencia) respecto a la versión previa.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/>
              <a:t>Por ello </a:t>
            </a:r>
            <a:r>
              <a:rPr lang="es-ES" sz="2800" dirty="0" err="1"/>
              <a:t>git</a:t>
            </a:r>
            <a:r>
              <a:rPr lang="es-ES" sz="2800" dirty="0"/>
              <a:t> está pensado principalmente para </a:t>
            </a:r>
            <a:r>
              <a:rPr lang="es-ES" sz="2800" b="1" dirty="0"/>
              <a:t>ficheros de textos</a:t>
            </a:r>
            <a:r>
              <a:rPr lang="es-ES" sz="2800" dirty="0"/>
              <a:t> y no binarios: la unidad de diferencia es la línea de texto</a:t>
            </a:r>
          </a:p>
        </p:txBody>
      </p:sp>
      <p:sp>
        <p:nvSpPr>
          <p:cNvPr id="3" name="Rectángulo: esquina doblada 2">
            <a:extLst>
              <a:ext uri="{FF2B5EF4-FFF2-40B4-BE49-F238E27FC236}">
                <a16:creationId xmlns:a16="http://schemas.microsoft.com/office/drawing/2014/main" id="{5A556421-C7E8-547B-41D3-5BB3ED08D787}"/>
              </a:ext>
            </a:extLst>
          </p:cNvPr>
          <p:cNvSpPr/>
          <p:nvPr/>
        </p:nvSpPr>
        <p:spPr>
          <a:xfrm>
            <a:off x="1980317" y="2692903"/>
            <a:ext cx="258496" cy="35242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D54BB22-6557-D29F-E77C-6A056EFA9C62}"/>
              </a:ext>
            </a:extLst>
          </p:cNvPr>
          <p:cNvCxnSpPr>
            <a:cxnSpLocks/>
          </p:cNvCxnSpPr>
          <p:nvPr/>
        </p:nvCxnSpPr>
        <p:spPr>
          <a:xfrm>
            <a:off x="2850692" y="2420985"/>
            <a:ext cx="0" cy="20160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: esquina doblada 4">
            <a:extLst>
              <a:ext uri="{FF2B5EF4-FFF2-40B4-BE49-F238E27FC236}">
                <a16:creationId xmlns:a16="http://schemas.microsoft.com/office/drawing/2014/main" id="{DC5B0988-AC23-9EB8-46BB-64059BCB88C8}"/>
              </a:ext>
            </a:extLst>
          </p:cNvPr>
          <p:cNvSpPr/>
          <p:nvPr/>
        </p:nvSpPr>
        <p:spPr>
          <a:xfrm>
            <a:off x="1980317" y="3276818"/>
            <a:ext cx="258496" cy="35242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</a:p>
        </p:txBody>
      </p:sp>
      <p:sp>
        <p:nvSpPr>
          <p:cNvPr id="6" name="Rectángulo: esquina doblada 5">
            <a:extLst>
              <a:ext uri="{FF2B5EF4-FFF2-40B4-BE49-F238E27FC236}">
                <a16:creationId xmlns:a16="http://schemas.microsoft.com/office/drawing/2014/main" id="{91E1D407-82C8-F52E-BE98-402AAFC99731}"/>
              </a:ext>
            </a:extLst>
          </p:cNvPr>
          <p:cNvSpPr/>
          <p:nvPr/>
        </p:nvSpPr>
        <p:spPr>
          <a:xfrm>
            <a:off x="3571167" y="2692903"/>
            <a:ext cx="258496" cy="35242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</a:p>
        </p:txBody>
      </p:sp>
      <p:sp>
        <p:nvSpPr>
          <p:cNvPr id="7" name="Rectángulo: esquina doblada 6">
            <a:extLst>
              <a:ext uri="{FF2B5EF4-FFF2-40B4-BE49-F238E27FC236}">
                <a16:creationId xmlns:a16="http://schemas.microsoft.com/office/drawing/2014/main" id="{888F97F1-151C-65B3-127B-BC1D2052B415}"/>
              </a:ext>
            </a:extLst>
          </p:cNvPr>
          <p:cNvSpPr/>
          <p:nvPr/>
        </p:nvSpPr>
        <p:spPr>
          <a:xfrm>
            <a:off x="3571167" y="3276818"/>
            <a:ext cx="258496" cy="35242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</a:p>
        </p:txBody>
      </p:sp>
      <p:sp>
        <p:nvSpPr>
          <p:cNvPr id="8" name="Rectángulo: esquina doblada 7">
            <a:extLst>
              <a:ext uri="{FF2B5EF4-FFF2-40B4-BE49-F238E27FC236}">
                <a16:creationId xmlns:a16="http://schemas.microsoft.com/office/drawing/2014/main" id="{E1E55F40-898D-308A-58ED-62295846AFC2}"/>
              </a:ext>
            </a:extLst>
          </p:cNvPr>
          <p:cNvSpPr/>
          <p:nvPr/>
        </p:nvSpPr>
        <p:spPr>
          <a:xfrm>
            <a:off x="3571167" y="3860733"/>
            <a:ext cx="258496" cy="35242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3192410-2ACC-AC6A-B107-162E29681432}"/>
              </a:ext>
            </a:extLst>
          </p:cNvPr>
          <p:cNvCxnSpPr>
            <a:cxnSpLocks/>
          </p:cNvCxnSpPr>
          <p:nvPr/>
        </p:nvCxnSpPr>
        <p:spPr>
          <a:xfrm>
            <a:off x="4513393" y="2420985"/>
            <a:ext cx="0" cy="20160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 doblada 9">
            <a:extLst>
              <a:ext uri="{FF2B5EF4-FFF2-40B4-BE49-F238E27FC236}">
                <a16:creationId xmlns:a16="http://schemas.microsoft.com/office/drawing/2014/main" id="{745FB045-C18D-0283-7576-DDD781EC931E}"/>
              </a:ext>
            </a:extLst>
          </p:cNvPr>
          <p:cNvSpPr/>
          <p:nvPr/>
        </p:nvSpPr>
        <p:spPr>
          <a:xfrm>
            <a:off x="5166302" y="3276818"/>
            <a:ext cx="258496" cy="35242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</a:t>
            </a:r>
          </a:p>
        </p:txBody>
      </p:sp>
      <p:sp>
        <p:nvSpPr>
          <p:cNvPr id="11" name="Rectángulo: esquina doblada 10">
            <a:extLst>
              <a:ext uri="{FF2B5EF4-FFF2-40B4-BE49-F238E27FC236}">
                <a16:creationId xmlns:a16="http://schemas.microsoft.com/office/drawing/2014/main" id="{541DBE1A-78FC-7249-89F8-A96BA43B07F6}"/>
              </a:ext>
            </a:extLst>
          </p:cNvPr>
          <p:cNvSpPr/>
          <p:nvPr/>
        </p:nvSpPr>
        <p:spPr>
          <a:xfrm>
            <a:off x="5166302" y="3860733"/>
            <a:ext cx="258496" cy="35242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3BD5DF7-8504-E881-9A6D-CFA01FFED5B2}"/>
              </a:ext>
            </a:extLst>
          </p:cNvPr>
          <p:cNvCxnSpPr>
            <a:cxnSpLocks/>
          </p:cNvCxnSpPr>
          <p:nvPr/>
        </p:nvCxnSpPr>
        <p:spPr>
          <a:xfrm>
            <a:off x="1431146" y="2420985"/>
            <a:ext cx="0" cy="20160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41CEEE97-F587-8B24-8FF6-6C2A3F140DDD}"/>
              </a:ext>
            </a:extLst>
          </p:cNvPr>
          <p:cNvCxnSpPr>
            <a:cxnSpLocks/>
          </p:cNvCxnSpPr>
          <p:nvPr/>
        </p:nvCxnSpPr>
        <p:spPr>
          <a:xfrm>
            <a:off x="3829663" y="2869116"/>
            <a:ext cx="133235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33EBBA9-2335-14F0-7B38-2D304702CAF3}"/>
              </a:ext>
            </a:extLst>
          </p:cNvPr>
          <p:cNvCxnSpPr>
            <a:cxnSpLocks/>
          </p:cNvCxnSpPr>
          <p:nvPr/>
        </p:nvCxnSpPr>
        <p:spPr>
          <a:xfrm>
            <a:off x="2238813" y="3453031"/>
            <a:ext cx="133235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466279F7-00FA-405A-AF20-F884F16A6826}"/>
              </a:ext>
            </a:extLst>
          </p:cNvPr>
          <p:cNvCxnSpPr>
            <a:cxnSpLocks/>
          </p:cNvCxnSpPr>
          <p:nvPr/>
        </p:nvCxnSpPr>
        <p:spPr>
          <a:xfrm>
            <a:off x="3829663" y="3453031"/>
            <a:ext cx="133235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DF7BFD79-25EA-6E70-D499-026F2BA4CCF7}"/>
              </a:ext>
            </a:extLst>
          </p:cNvPr>
          <p:cNvCxnSpPr>
            <a:cxnSpLocks/>
          </p:cNvCxnSpPr>
          <p:nvPr/>
        </p:nvCxnSpPr>
        <p:spPr>
          <a:xfrm>
            <a:off x="3829663" y="4049641"/>
            <a:ext cx="133235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71E0171-9A96-C3CF-F238-BE8E37C33D66}"/>
              </a:ext>
            </a:extLst>
          </p:cNvPr>
          <p:cNvCxnSpPr>
            <a:cxnSpLocks/>
          </p:cNvCxnSpPr>
          <p:nvPr/>
        </p:nvCxnSpPr>
        <p:spPr>
          <a:xfrm>
            <a:off x="647963" y="3442145"/>
            <a:ext cx="133235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7E09634C-A6AE-B0FC-BDC1-A16FC2F4A2D2}"/>
              </a:ext>
            </a:extLst>
          </p:cNvPr>
          <p:cNvCxnSpPr>
            <a:cxnSpLocks/>
          </p:cNvCxnSpPr>
          <p:nvPr/>
        </p:nvCxnSpPr>
        <p:spPr>
          <a:xfrm>
            <a:off x="647963" y="2882261"/>
            <a:ext cx="133235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D887661-64DD-E5B8-8408-3B8D45A6C157}"/>
              </a:ext>
            </a:extLst>
          </p:cNvPr>
          <p:cNvGrpSpPr/>
          <p:nvPr/>
        </p:nvGrpSpPr>
        <p:grpSpPr>
          <a:xfrm>
            <a:off x="3142816" y="4770837"/>
            <a:ext cx="1070806" cy="748357"/>
            <a:chOff x="6053172" y="4770837"/>
            <a:chExt cx="1070806" cy="748357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DEB8C495-F2A4-AC40-5EBC-3034824AEB7C}"/>
                </a:ext>
              </a:extLst>
            </p:cNvPr>
            <p:cNvSpPr/>
            <p:nvPr/>
          </p:nvSpPr>
          <p:spPr>
            <a:xfrm>
              <a:off x="6530910" y="4770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B46792B9-8F05-92E3-C5CD-DBD5EA1052FA}"/>
                </a:ext>
              </a:extLst>
            </p:cNvPr>
            <p:cNvSpPr txBox="1"/>
            <p:nvPr/>
          </p:nvSpPr>
          <p:spPr>
            <a:xfrm>
              <a:off x="6053172" y="5149862"/>
              <a:ext cx="1070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commit</a:t>
              </a: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2</a:t>
              </a:r>
            </a:p>
          </p:txBody>
        </p:sp>
      </p:grp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C2350B6F-C5C9-B73F-61AB-41EB54C95EFA}"/>
              </a:ext>
            </a:extLst>
          </p:cNvPr>
          <p:cNvCxnSpPr>
            <a:cxnSpLocks/>
          </p:cNvCxnSpPr>
          <p:nvPr/>
        </p:nvCxnSpPr>
        <p:spPr>
          <a:xfrm>
            <a:off x="2077063" y="4885145"/>
            <a:ext cx="3347735" cy="551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1A204010-D885-E238-7E4A-95EB2265F290}"/>
              </a:ext>
            </a:extLst>
          </p:cNvPr>
          <p:cNvGrpSpPr/>
          <p:nvPr/>
        </p:nvGrpSpPr>
        <p:grpSpPr>
          <a:xfrm>
            <a:off x="1525484" y="4770839"/>
            <a:ext cx="1070806" cy="748355"/>
            <a:chOff x="4435840" y="4770839"/>
            <a:chExt cx="1070806" cy="748355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88E7B80E-00FB-5B1E-9A07-53A1FAEC787F}"/>
                </a:ext>
              </a:extLst>
            </p:cNvPr>
            <p:cNvSpPr/>
            <p:nvPr/>
          </p:nvSpPr>
          <p:spPr>
            <a:xfrm>
              <a:off x="4871231" y="4770839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9E303A70-78D2-5C3A-5501-19ECFCE71AC2}"/>
                </a:ext>
              </a:extLst>
            </p:cNvPr>
            <p:cNvSpPr txBox="1"/>
            <p:nvPr/>
          </p:nvSpPr>
          <p:spPr>
            <a:xfrm>
              <a:off x="4435840" y="5149862"/>
              <a:ext cx="1070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commit</a:t>
              </a: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1</a:t>
              </a: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69CD53AA-B533-F24E-32FB-DEE07C1E77DE}"/>
              </a:ext>
            </a:extLst>
          </p:cNvPr>
          <p:cNvGrpSpPr/>
          <p:nvPr/>
        </p:nvGrpSpPr>
        <p:grpSpPr>
          <a:xfrm>
            <a:off x="4626614" y="4770838"/>
            <a:ext cx="1070806" cy="747737"/>
            <a:chOff x="7536970" y="4770838"/>
            <a:chExt cx="1070806" cy="747737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F49A3C97-77BB-752B-1608-3F99B9AA09DA}"/>
                </a:ext>
              </a:extLst>
            </p:cNvPr>
            <p:cNvSpPr/>
            <p:nvPr/>
          </p:nvSpPr>
          <p:spPr>
            <a:xfrm>
              <a:off x="8005881" y="4770838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55425831-0C3D-6916-4197-371C7AD60D66}"/>
                </a:ext>
              </a:extLst>
            </p:cNvPr>
            <p:cNvSpPr txBox="1"/>
            <p:nvPr/>
          </p:nvSpPr>
          <p:spPr>
            <a:xfrm>
              <a:off x="7536970" y="5149243"/>
              <a:ext cx="1070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commit</a:t>
              </a: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3</a:t>
              </a:r>
            </a:p>
          </p:txBody>
        </p:sp>
      </p:grp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68742F0-B548-6625-4D9F-7D475669BA3D}"/>
              </a:ext>
            </a:extLst>
          </p:cNvPr>
          <p:cNvSpPr txBox="1"/>
          <p:nvPr/>
        </p:nvSpPr>
        <p:spPr>
          <a:xfrm>
            <a:off x="1762060" y="1646057"/>
            <a:ext cx="217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Versiones de ficheros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28441361-C78B-69BC-E5FB-109CB74EB8FB}"/>
              </a:ext>
            </a:extLst>
          </p:cNvPr>
          <p:cNvSpPr/>
          <p:nvPr/>
        </p:nvSpPr>
        <p:spPr>
          <a:xfrm>
            <a:off x="1639874" y="2254786"/>
            <a:ext cx="919664" cy="237115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BCD83755-2383-60CA-480A-CFD5496528C5}"/>
              </a:ext>
            </a:extLst>
          </p:cNvPr>
          <p:cNvSpPr/>
          <p:nvPr/>
        </p:nvSpPr>
        <p:spPr>
          <a:xfrm>
            <a:off x="3251864" y="2243421"/>
            <a:ext cx="919664" cy="237115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B9201F78-8435-9B94-822B-CD513EC1E3D8}"/>
              </a:ext>
            </a:extLst>
          </p:cNvPr>
          <p:cNvSpPr/>
          <p:nvPr/>
        </p:nvSpPr>
        <p:spPr>
          <a:xfrm>
            <a:off x="4735705" y="2243421"/>
            <a:ext cx="919664" cy="237115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9F4614B9-08A7-B993-EBB7-113B57D88F23}"/>
              </a:ext>
            </a:extLst>
          </p:cNvPr>
          <p:cNvSpPr/>
          <p:nvPr/>
        </p:nvSpPr>
        <p:spPr>
          <a:xfrm>
            <a:off x="515768" y="2267453"/>
            <a:ext cx="1500734" cy="237115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A7ECD194-258D-19ED-46CE-3B2D01EE6CE6}"/>
              </a:ext>
            </a:extLst>
          </p:cNvPr>
          <p:cNvSpPr/>
          <p:nvPr/>
        </p:nvSpPr>
        <p:spPr>
          <a:xfrm>
            <a:off x="2167982" y="2254786"/>
            <a:ext cx="1500734" cy="237115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5A89ACE-FF40-5AEE-384F-DE8190EEB861}"/>
              </a:ext>
            </a:extLst>
          </p:cNvPr>
          <p:cNvSpPr/>
          <p:nvPr/>
        </p:nvSpPr>
        <p:spPr>
          <a:xfrm>
            <a:off x="3777323" y="2224200"/>
            <a:ext cx="1500734" cy="237115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711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4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42DCA-B756-B017-6C27-BDAEEDCE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377" y="167767"/>
            <a:ext cx="9088755" cy="553998"/>
          </a:xfrm>
        </p:spPr>
        <p:txBody>
          <a:bodyPr/>
          <a:lstStyle/>
          <a:p>
            <a:r>
              <a:rPr lang="es-ES" dirty="0"/>
              <a:t>Git: Texto vs Binarios (LFS)</a:t>
            </a:r>
          </a:p>
        </p:txBody>
      </p:sp>
      <p:sp>
        <p:nvSpPr>
          <p:cNvPr id="21" name="Marcador de contenido 20">
            <a:extLst>
              <a:ext uri="{FF2B5EF4-FFF2-40B4-BE49-F238E27FC236}">
                <a16:creationId xmlns:a16="http://schemas.microsoft.com/office/drawing/2014/main" id="{8981812D-CB7B-7C70-0121-C06947ECA304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785652"/>
          </a:xfrm>
        </p:spPr>
        <p:txBody>
          <a:bodyPr/>
          <a:lstStyle/>
          <a:p>
            <a:pPr algn="l">
              <a:spcAft>
                <a:spcPts val="600"/>
              </a:spcAft>
            </a:pPr>
            <a:r>
              <a:rPr lang="es-ES" dirty="0"/>
              <a:t>De forma preferente en </a:t>
            </a:r>
            <a:r>
              <a:rPr lang="es-ES" dirty="0" err="1"/>
              <a:t>git</a:t>
            </a:r>
            <a:r>
              <a:rPr lang="es-ES" dirty="0"/>
              <a:t> se almacenan ficheros que sean sólo de texto: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/>
              <a:t>Esto no excluye que en el mismo  puedas incorporar pequeños binarios que cambien poco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/>
              <a:t>No todos los ficheros de texto han de formar parte de </a:t>
            </a:r>
            <a:r>
              <a:rPr lang="es-ES" sz="2800" dirty="0" err="1"/>
              <a:t>git</a:t>
            </a:r>
            <a:r>
              <a:rPr lang="es-ES" sz="2800" dirty="0"/>
              <a:t> </a:t>
            </a:r>
          </a:p>
        </p:txBody>
      </p:sp>
      <p:sp>
        <p:nvSpPr>
          <p:cNvPr id="3" name="Rectángulo: esquina doblada 2">
            <a:extLst>
              <a:ext uri="{FF2B5EF4-FFF2-40B4-BE49-F238E27FC236}">
                <a16:creationId xmlns:a16="http://schemas.microsoft.com/office/drawing/2014/main" id="{1C072246-EE7D-D426-D7BA-FB39C07ECE98}"/>
              </a:ext>
            </a:extLst>
          </p:cNvPr>
          <p:cNvSpPr/>
          <p:nvPr/>
        </p:nvSpPr>
        <p:spPr>
          <a:xfrm>
            <a:off x="1463230" y="2211079"/>
            <a:ext cx="867870" cy="1001268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source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Rectángulo: esquina doblada 3">
            <a:extLst>
              <a:ext uri="{FF2B5EF4-FFF2-40B4-BE49-F238E27FC236}">
                <a16:creationId xmlns:a16="http://schemas.microsoft.com/office/drawing/2014/main" id="{643EBFFD-D0CA-1E8A-3DEA-3390E27E7E46}"/>
              </a:ext>
            </a:extLst>
          </p:cNvPr>
          <p:cNvSpPr/>
          <p:nvPr/>
        </p:nvSpPr>
        <p:spPr>
          <a:xfrm>
            <a:off x="1463230" y="4801879"/>
            <a:ext cx="867870" cy="1001268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source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Rectángulo: esquina doblada 4">
            <a:extLst>
              <a:ext uri="{FF2B5EF4-FFF2-40B4-BE49-F238E27FC236}">
                <a16:creationId xmlns:a16="http://schemas.microsoft.com/office/drawing/2014/main" id="{FEE75D02-5587-3CAC-57E8-63DB238D1773}"/>
              </a:ext>
            </a:extLst>
          </p:cNvPr>
          <p:cNvSpPr/>
          <p:nvPr/>
        </p:nvSpPr>
        <p:spPr>
          <a:xfrm>
            <a:off x="3105764" y="2211079"/>
            <a:ext cx="867870" cy="1001268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config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Rectángulo: esquina doblada 5">
            <a:extLst>
              <a:ext uri="{FF2B5EF4-FFF2-40B4-BE49-F238E27FC236}">
                <a16:creationId xmlns:a16="http://schemas.microsoft.com/office/drawing/2014/main" id="{FF0CD999-F68C-C6FC-E45C-D2C5AAF991D3}"/>
              </a:ext>
            </a:extLst>
          </p:cNvPr>
          <p:cNvSpPr/>
          <p:nvPr/>
        </p:nvSpPr>
        <p:spPr>
          <a:xfrm>
            <a:off x="4748298" y="2211079"/>
            <a:ext cx="867870" cy="1001268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xml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Rectángulo: esquina doblada 6">
            <a:extLst>
              <a:ext uri="{FF2B5EF4-FFF2-40B4-BE49-F238E27FC236}">
                <a16:creationId xmlns:a16="http://schemas.microsoft.com/office/drawing/2014/main" id="{9602FC56-3A78-65CB-39F9-32C36DBEB3B5}"/>
              </a:ext>
            </a:extLst>
          </p:cNvPr>
          <p:cNvSpPr/>
          <p:nvPr/>
        </p:nvSpPr>
        <p:spPr>
          <a:xfrm>
            <a:off x="4748298" y="3506479"/>
            <a:ext cx="867870" cy="1001268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README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2211A0BB-B030-8A41-8746-E9A08FB4F713}"/>
              </a:ext>
            </a:extLst>
          </p:cNvPr>
          <p:cNvGrpSpPr/>
          <p:nvPr/>
        </p:nvGrpSpPr>
        <p:grpSpPr>
          <a:xfrm>
            <a:off x="3105764" y="3506479"/>
            <a:ext cx="2510404" cy="2296668"/>
            <a:chOff x="4128672" y="3506479"/>
            <a:chExt cx="2510404" cy="2296668"/>
          </a:xfrm>
        </p:grpSpPr>
        <p:sp>
          <p:nvSpPr>
            <p:cNvPr id="9" name="Rectángulo: esquina doblada 8">
              <a:extLst>
                <a:ext uri="{FF2B5EF4-FFF2-40B4-BE49-F238E27FC236}">
                  <a16:creationId xmlns:a16="http://schemas.microsoft.com/office/drawing/2014/main" id="{8253B1B3-25FC-FE17-38C1-B275D935B238}"/>
                </a:ext>
              </a:extLst>
            </p:cNvPr>
            <p:cNvSpPr/>
            <p:nvPr/>
          </p:nvSpPr>
          <p:spPr>
            <a:xfrm>
              <a:off x="4128672" y="3506479"/>
              <a:ext cx="867870" cy="1001268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binario</a:t>
              </a:r>
            </a:p>
          </p:txBody>
        </p:sp>
        <p:sp>
          <p:nvSpPr>
            <p:cNvPr id="10" name="Rectángulo: esquina doblada 9">
              <a:extLst>
                <a:ext uri="{FF2B5EF4-FFF2-40B4-BE49-F238E27FC236}">
                  <a16:creationId xmlns:a16="http://schemas.microsoft.com/office/drawing/2014/main" id="{4AFF42A2-0BCC-2DFF-1561-E4D5E4CC9B4D}"/>
                </a:ext>
              </a:extLst>
            </p:cNvPr>
            <p:cNvSpPr/>
            <p:nvPr/>
          </p:nvSpPr>
          <p:spPr>
            <a:xfrm>
              <a:off x="5771206" y="4801879"/>
              <a:ext cx="867870" cy="1001268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binario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1846A840-1357-E660-68F4-ABFF0A690C1B}"/>
              </a:ext>
            </a:extLst>
          </p:cNvPr>
          <p:cNvGrpSpPr/>
          <p:nvPr/>
        </p:nvGrpSpPr>
        <p:grpSpPr>
          <a:xfrm>
            <a:off x="3102138" y="3506479"/>
            <a:ext cx="2510404" cy="2304034"/>
            <a:chOff x="5093872" y="3506479"/>
            <a:chExt cx="2510404" cy="2304034"/>
          </a:xfrm>
        </p:grpSpPr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C4155820-9C4F-5C27-3B14-82B0A0CF8DB8}"/>
                </a:ext>
              </a:extLst>
            </p:cNvPr>
            <p:cNvGrpSpPr/>
            <p:nvPr/>
          </p:nvGrpSpPr>
          <p:grpSpPr>
            <a:xfrm>
              <a:off x="5093872" y="3506479"/>
              <a:ext cx="2510404" cy="2296668"/>
              <a:chOff x="5093872" y="3506479"/>
              <a:chExt cx="2510404" cy="2296668"/>
            </a:xfrm>
          </p:grpSpPr>
          <p:sp>
            <p:nvSpPr>
              <p:cNvPr id="15" name="Rectángulo: esquina doblada 14">
                <a:extLst>
                  <a:ext uri="{FF2B5EF4-FFF2-40B4-BE49-F238E27FC236}">
                    <a16:creationId xmlns:a16="http://schemas.microsoft.com/office/drawing/2014/main" id="{7347B59D-EC43-F70C-5D1C-3C2FFB2220C3}"/>
                  </a:ext>
                </a:extLst>
              </p:cNvPr>
              <p:cNvSpPr/>
              <p:nvPr/>
            </p:nvSpPr>
            <p:spPr>
              <a:xfrm>
                <a:off x="5093872" y="3506479"/>
                <a:ext cx="867870" cy="1001268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binario</a:t>
                </a:r>
              </a:p>
            </p:txBody>
          </p:sp>
          <p:sp>
            <p:nvSpPr>
              <p:cNvPr id="16" name="Rectángulo: esquina doblada 15">
                <a:extLst>
                  <a:ext uri="{FF2B5EF4-FFF2-40B4-BE49-F238E27FC236}">
                    <a16:creationId xmlns:a16="http://schemas.microsoft.com/office/drawing/2014/main" id="{7D45A576-D49C-3A8C-6CB2-909F723FE6E3}"/>
                  </a:ext>
                </a:extLst>
              </p:cNvPr>
              <p:cNvSpPr/>
              <p:nvPr/>
            </p:nvSpPr>
            <p:spPr>
              <a:xfrm>
                <a:off x="6736406" y="4801879"/>
                <a:ext cx="867870" cy="1001268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binario</a:t>
                </a:r>
              </a:p>
            </p:txBody>
          </p:sp>
        </p:grpSp>
        <p:sp>
          <p:nvSpPr>
            <p:cNvPr id="13" name="Signo de multiplicación 12">
              <a:extLst>
                <a:ext uri="{FF2B5EF4-FFF2-40B4-BE49-F238E27FC236}">
                  <a16:creationId xmlns:a16="http://schemas.microsoft.com/office/drawing/2014/main" id="{D7F8C09B-B291-EBD7-5B05-B7402D012029}"/>
                </a:ext>
              </a:extLst>
            </p:cNvPr>
            <p:cNvSpPr/>
            <p:nvPr/>
          </p:nvSpPr>
          <p:spPr>
            <a:xfrm>
              <a:off x="5216758" y="4007113"/>
              <a:ext cx="622098" cy="50800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" name="Signo de multiplicación 13">
              <a:extLst>
                <a:ext uri="{FF2B5EF4-FFF2-40B4-BE49-F238E27FC236}">
                  <a16:creationId xmlns:a16="http://schemas.microsoft.com/office/drawing/2014/main" id="{5760A9FF-A155-F6D2-DD60-31A5507B0C46}"/>
                </a:ext>
              </a:extLst>
            </p:cNvPr>
            <p:cNvSpPr/>
            <p:nvPr/>
          </p:nvSpPr>
          <p:spPr>
            <a:xfrm>
              <a:off x="6859292" y="5302513"/>
              <a:ext cx="622098" cy="50800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8217C2F3-636A-BEDB-D510-B5E49961B097}"/>
              </a:ext>
            </a:extLst>
          </p:cNvPr>
          <p:cNvGrpSpPr/>
          <p:nvPr/>
        </p:nvGrpSpPr>
        <p:grpSpPr>
          <a:xfrm>
            <a:off x="1472905" y="3506483"/>
            <a:ext cx="2510404" cy="2296668"/>
            <a:chOff x="4128672" y="3506479"/>
            <a:chExt cx="2510404" cy="2296668"/>
          </a:xfrm>
        </p:grpSpPr>
        <p:sp>
          <p:nvSpPr>
            <p:cNvPr id="18" name="Rectángulo: esquina doblada 17">
              <a:extLst>
                <a:ext uri="{FF2B5EF4-FFF2-40B4-BE49-F238E27FC236}">
                  <a16:creationId xmlns:a16="http://schemas.microsoft.com/office/drawing/2014/main" id="{C0BC1716-0BB6-249D-38AB-5E20AA1781A4}"/>
                </a:ext>
              </a:extLst>
            </p:cNvPr>
            <p:cNvSpPr/>
            <p:nvPr/>
          </p:nvSpPr>
          <p:spPr>
            <a:xfrm>
              <a:off x="4128672" y="3506479"/>
              <a:ext cx="867870" cy="1001268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Config</a:t>
              </a: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Local</a:t>
              </a:r>
            </a:p>
          </p:txBody>
        </p:sp>
        <p:sp>
          <p:nvSpPr>
            <p:cNvPr id="19" name="Rectángulo: esquina doblada 18">
              <a:extLst>
                <a:ext uri="{FF2B5EF4-FFF2-40B4-BE49-F238E27FC236}">
                  <a16:creationId xmlns:a16="http://schemas.microsoft.com/office/drawing/2014/main" id="{B7691CE4-5F6C-C524-B617-3A35B2E8ECA2}"/>
                </a:ext>
              </a:extLst>
            </p:cNvPr>
            <p:cNvSpPr/>
            <p:nvPr/>
          </p:nvSpPr>
          <p:spPr>
            <a:xfrm>
              <a:off x="5771206" y="4801879"/>
              <a:ext cx="867870" cy="1001268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tmp</a:t>
              </a: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93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BEC77-1866-62B8-198A-9A1712C72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377" y="167767"/>
            <a:ext cx="9088755" cy="553998"/>
          </a:xfrm>
        </p:spPr>
        <p:txBody>
          <a:bodyPr/>
          <a:lstStyle/>
          <a:p>
            <a:r>
              <a:rPr lang="es-ES" dirty="0"/>
              <a:t>Git: Exclusiones .</a:t>
            </a:r>
            <a:r>
              <a:rPr lang="es-ES" dirty="0" err="1"/>
              <a:t>gitignore</a:t>
            </a:r>
            <a:endParaRPr lang="es-ES" dirty="0"/>
          </a:p>
        </p:txBody>
      </p:sp>
      <p:sp>
        <p:nvSpPr>
          <p:cNvPr id="26" name="Marcador de contenido 25">
            <a:extLst>
              <a:ext uri="{FF2B5EF4-FFF2-40B4-BE49-F238E27FC236}">
                <a16:creationId xmlns:a16="http://schemas.microsoft.com/office/drawing/2014/main" id="{E3D45592-EAFB-93C1-2757-F54ED181B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58580" y="5404614"/>
            <a:ext cx="6294619" cy="1292662"/>
          </a:xfrm>
        </p:spPr>
        <p:txBody>
          <a:bodyPr/>
          <a:lstStyle/>
          <a:p>
            <a:pPr algn="l"/>
            <a:r>
              <a:rPr lang="es-ES" sz="2800" dirty="0"/>
              <a:t>Casi todos los ficheros son candidatos a ser incorporados. Con </a:t>
            </a:r>
            <a:r>
              <a:rPr lang="es-ES" sz="2800" b="1" dirty="0"/>
              <a:t>.</a:t>
            </a:r>
            <a:r>
              <a:rPr lang="es-ES" sz="2800" b="1" dirty="0" err="1"/>
              <a:t>gitignore</a:t>
            </a:r>
            <a:r>
              <a:rPr lang="es-ES" sz="2800" b="1" dirty="0"/>
              <a:t> </a:t>
            </a:r>
            <a:r>
              <a:rPr lang="es-ES" sz="2800" dirty="0"/>
              <a:t>especificamos las exclusiones.</a:t>
            </a:r>
          </a:p>
        </p:txBody>
      </p:sp>
      <p:sp>
        <p:nvSpPr>
          <p:cNvPr id="27" name="Marcador de contenido 26">
            <a:extLst>
              <a:ext uri="{FF2B5EF4-FFF2-40B4-BE49-F238E27FC236}">
                <a16:creationId xmlns:a16="http://schemas.microsoft.com/office/drawing/2014/main" id="{06C63651-DF5B-93F7-2B90-D62BFE3ED41A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5358580" y="1577340"/>
            <a:ext cx="6223819" cy="861774"/>
          </a:xfrm>
        </p:spPr>
        <p:txBody>
          <a:bodyPr/>
          <a:lstStyle/>
          <a:p>
            <a:pPr algn="l"/>
            <a:r>
              <a:rPr lang="es-ES" sz="2800" dirty="0"/>
              <a:t>Git almacena gestiona los contenidos desde una carpeta raíz</a:t>
            </a:r>
          </a:p>
        </p:txBody>
      </p:sp>
      <p:sp>
        <p:nvSpPr>
          <p:cNvPr id="3" name="Rectángulo: esquina doblada 2">
            <a:extLst>
              <a:ext uri="{FF2B5EF4-FFF2-40B4-BE49-F238E27FC236}">
                <a16:creationId xmlns:a16="http://schemas.microsoft.com/office/drawing/2014/main" id="{1C54D427-389A-703D-DBF0-1E3512CDF7E3}"/>
              </a:ext>
            </a:extLst>
          </p:cNvPr>
          <p:cNvSpPr/>
          <p:nvPr/>
        </p:nvSpPr>
        <p:spPr>
          <a:xfrm>
            <a:off x="726864" y="2070270"/>
            <a:ext cx="867870" cy="1001268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source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Rectángulo: esquina doblada 3">
            <a:extLst>
              <a:ext uri="{FF2B5EF4-FFF2-40B4-BE49-F238E27FC236}">
                <a16:creationId xmlns:a16="http://schemas.microsoft.com/office/drawing/2014/main" id="{F6B9C6FA-0AA9-9FBB-3DE9-B61A88FAB020}"/>
              </a:ext>
            </a:extLst>
          </p:cNvPr>
          <p:cNvSpPr/>
          <p:nvPr/>
        </p:nvSpPr>
        <p:spPr>
          <a:xfrm>
            <a:off x="726864" y="4661070"/>
            <a:ext cx="867870" cy="1001268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source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Rectángulo: esquina doblada 4">
            <a:extLst>
              <a:ext uri="{FF2B5EF4-FFF2-40B4-BE49-F238E27FC236}">
                <a16:creationId xmlns:a16="http://schemas.microsoft.com/office/drawing/2014/main" id="{8FB994CE-E5EA-8F66-566F-C0681D1E9C9C}"/>
              </a:ext>
            </a:extLst>
          </p:cNvPr>
          <p:cNvSpPr/>
          <p:nvPr/>
        </p:nvSpPr>
        <p:spPr>
          <a:xfrm>
            <a:off x="2369398" y="2070270"/>
            <a:ext cx="867870" cy="1001268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config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Rectángulo: esquina doblada 5">
            <a:extLst>
              <a:ext uri="{FF2B5EF4-FFF2-40B4-BE49-F238E27FC236}">
                <a16:creationId xmlns:a16="http://schemas.microsoft.com/office/drawing/2014/main" id="{311D1BC6-6260-2F82-4E8F-9FBB250AD18B}"/>
              </a:ext>
            </a:extLst>
          </p:cNvPr>
          <p:cNvSpPr/>
          <p:nvPr/>
        </p:nvSpPr>
        <p:spPr>
          <a:xfrm>
            <a:off x="4011932" y="2070270"/>
            <a:ext cx="867870" cy="1001268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xml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Rectángulo: esquina doblada 6">
            <a:extLst>
              <a:ext uri="{FF2B5EF4-FFF2-40B4-BE49-F238E27FC236}">
                <a16:creationId xmlns:a16="http://schemas.microsoft.com/office/drawing/2014/main" id="{BDF3F664-5911-723C-119E-D5250115CC99}"/>
              </a:ext>
            </a:extLst>
          </p:cNvPr>
          <p:cNvSpPr/>
          <p:nvPr/>
        </p:nvSpPr>
        <p:spPr>
          <a:xfrm>
            <a:off x="4011932" y="3365670"/>
            <a:ext cx="867870" cy="1001268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README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4BB5091-431C-E981-507F-07463EBA59A2}"/>
              </a:ext>
            </a:extLst>
          </p:cNvPr>
          <p:cNvGrpSpPr/>
          <p:nvPr/>
        </p:nvGrpSpPr>
        <p:grpSpPr>
          <a:xfrm>
            <a:off x="2365772" y="3365670"/>
            <a:ext cx="2510404" cy="2304034"/>
            <a:chOff x="5093872" y="3506479"/>
            <a:chExt cx="2510404" cy="2304034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E950E785-2513-4D0D-3B89-B2016E856000}"/>
                </a:ext>
              </a:extLst>
            </p:cNvPr>
            <p:cNvGrpSpPr/>
            <p:nvPr/>
          </p:nvGrpSpPr>
          <p:grpSpPr>
            <a:xfrm>
              <a:off x="5093872" y="3506479"/>
              <a:ext cx="2510404" cy="2296668"/>
              <a:chOff x="5093872" y="3506479"/>
              <a:chExt cx="2510404" cy="2296668"/>
            </a:xfrm>
          </p:grpSpPr>
          <p:sp>
            <p:nvSpPr>
              <p:cNvPr id="12" name="Rectángulo: esquina doblada 11">
                <a:extLst>
                  <a:ext uri="{FF2B5EF4-FFF2-40B4-BE49-F238E27FC236}">
                    <a16:creationId xmlns:a16="http://schemas.microsoft.com/office/drawing/2014/main" id="{C93A2398-CE88-0FAA-E26D-027ABD229EEA}"/>
                  </a:ext>
                </a:extLst>
              </p:cNvPr>
              <p:cNvSpPr/>
              <p:nvPr/>
            </p:nvSpPr>
            <p:spPr>
              <a:xfrm>
                <a:off x="5093872" y="3506479"/>
                <a:ext cx="867870" cy="1001268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binario</a:t>
                </a:r>
              </a:p>
            </p:txBody>
          </p:sp>
          <p:sp>
            <p:nvSpPr>
              <p:cNvPr id="13" name="Rectángulo: esquina doblada 12">
                <a:extLst>
                  <a:ext uri="{FF2B5EF4-FFF2-40B4-BE49-F238E27FC236}">
                    <a16:creationId xmlns:a16="http://schemas.microsoft.com/office/drawing/2014/main" id="{6D7BC3CE-5E7B-FF78-2962-B9B2E37C4B97}"/>
                  </a:ext>
                </a:extLst>
              </p:cNvPr>
              <p:cNvSpPr/>
              <p:nvPr/>
            </p:nvSpPr>
            <p:spPr>
              <a:xfrm>
                <a:off x="6736406" y="4801879"/>
                <a:ext cx="867870" cy="1001268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binario</a:t>
                </a:r>
              </a:p>
            </p:txBody>
          </p:sp>
        </p:grpSp>
        <p:sp>
          <p:nvSpPr>
            <p:cNvPr id="10" name="Signo de multiplicación 9">
              <a:extLst>
                <a:ext uri="{FF2B5EF4-FFF2-40B4-BE49-F238E27FC236}">
                  <a16:creationId xmlns:a16="http://schemas.microsoft.com/office/drawing/2014/main" id="{3447873F-8D11-BDB6-B043-9AF6AACB4D8A}"/>
                </a:ext>
              </a:extLst>
            </p:cNvPr>
            <p:cNvSpPr/>
            <p:nvPr/>
          </p:nvSpPr>
          <p:spPr>
            <a:xfrm>
              <a:off x="5216758" y="4007113"/>
              <a:ext cx="622098" cy="50800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" name="Signo de multiplicación 10">
              <a:extLst>
                <a:ext uri="{FF2B5EF4-FFF2-40B4-BE49-F238E27FC236}">
                  <a16:creationId xmlns:a16="http://schemas.microsoft.com/office/drawing/2014/main" id="{A6094FD8-5ACA-8AEA-F951-4AEBB91B2C1D}"/>
                </a:ext>
              </a:extLst>
            </p:cNvPr>
            <p:cNvSpPr/>
            <p:nvPr/>
          </p:nvSpPr>
          <p:spPr>
            <a:xfrm>
              <a:off x="6859292" y="5302513"/>
              <a:ext cx="622098" cy="50800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2DE7D478-AF3A-21AB-A0D8-EFA953E340FC}"/>
              </a:ext>
            </a:extLst>
          </p:cNvPr>
          <p:cNvGrpSpPr/>
          <p:nvPr/>
        </p:nvGrpSpPr>
        <p:grpSpPr>
          <a:xfrm>
            <a:off x="726864" y="3365670"/>
            <a:ext cx="2510404" cy="2304034"/>
            <a:chOff x="5093872" y="3506479"/>
            <a:chExt cx="2510404" cy="2304034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C48735EA-C833-85D3-7D2C-B7CC0577E987}"/>
                </a:ext>
              </a:extLst>
            </p:cNvPr>
            <p:cNvGrpSpPr/>
            <p:nvPr/>
          </p:nvGrpSpPr>
          <p:grpSpPr>
            <a:xfrm>
              <a:off x="5093872" y="3506479"/>
              <a:ext cx="2510404" cy="2296668"/>
              <a:chOff x="5093872" y="3506479"/>
              <a:chExt cx="2510404" cy="2296668"/>
            </a:xfrm>
          </p:grpSpPr>
          <p:sp>
            <p:nvSpPr>
              <p:cNvPr id="18" name="Rectángulo: esquina doblada 17">
                <a:extLst>
                  <a:ext uri="{FF2B5EF4-FFF2-40B4-BE49-F238E27FC236}">
                    <a16:creationId xmlns:a16="http://schemas.microsoft.com/office/drawing/2014/main" id="{08411112-6930-8B76-8D3A-12DF4876F452}"/>
                  </a:ext>
                </a:extLst>
              </p:cNvPr>
              <p:cNvSpPr/>
              <p:nvPr/>
            </p:nvSpPr>
            <p:spPr>
              <a:xfrm>
                <a:off x="5093872" y="3506479"/>
                <a:ext cx="867870" cy="1001268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Config</a:t>
                </a: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. Local</a:t>
                </a:r>
              </a:p>
            </p:txBody>
          </p:sp>
          <p:sp>
            <p:nvSpPr>
              <p:cNvPr id="19" name="Rectángulo: esquina doblada 18">
                <a:extLst>
                  <a:ext uri="{FF2B5EF4-FFF2-40B4-BE49-F238E27FC236}">
                    <a16:creationId xmlns:a16="http://schemas.microsoft.com/office/drawing/2014/main" id="{9330CC00-159A-623B-ABD6-E4BEC2B28AC8}"/>
                  </a:ext>
                </a:extLst>
              </p:cNvPr>
              <p:cNvSpPr/>
              <p:nvPr/>
            </p:nvSpPr>
            <p:spPr>
              <a:xfrm>
                <a:off x="6736406" y="4801879"/>
                <a:ext cx="867870" cy="1001268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tmp</a:t>
                </a: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16" name="Signo de multiplicación 15">
              <a:extLst>
                <a:ext uri="{FF2B5EF4-FFF2-40B4-BE49-F238E27FC236}">
                  <a16:creationId xmlns:a16="http://schemas.microsoft.com/office/drawing/2014/main" id="{7D8FD854-FD8A-EFC4-9984-699F9EE9C7BA}"/>
                </a:ext>
              </a:extLst>
            </p:cNvPr>
            <p:cNvSpPr/>
            <p:nvPr/>
          </p:nvSpPr>
          <p:spPr>
            <a:xfrm>
              <a:off x="5216758" y="4007113"/>
              <a:ext cx="622098" cy="50800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" name="Signo de multiplicación 16">
              <a:extLst>
                <a:ext uri="{FF2B5EF4-FFF2-40B4-BE49-F238E27FC236}">
                  <a16:creationId xmlns:a16="http://schemas.microsoft.com/office/drawing/2014/main" id="{C1346DD7-A923-CF4C-2A1C-B769D9182741}"/>
                </a:ext>
              </a:extLst>
            </p:cNvPr>
            <p:cNvSpPr/>
            <p:nvPr/>
          </p:nvSpPr>
          <p:spPr>
            <a:xfrm>
              <a:off x="6859292" y="5302513"/>
              <a:ext cx="622098" cy="50800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20" name="Rectángulo: esquina doblada 19">
            <a:extLst>
              <a:ext uri="{FF2B5EF4-FFF2-40B4-BE49-F238E27FC236}">
                <a16:creationId xmlns:a16="http://schemas.microsoft.com/office/drawing/2014/main" id="{AE006E44-6934-4214-0536-AD9BD686AB27}"/>
              </a:ext>
            </a:extLst>
          </p:cNvPr>
          <p:cNvSpPr/>
          <p:nvPr/>
        </p:nvSpPr>
        <p:spPr>
          <a:xfrm>
            <a:off x="6963173" y="2964069"/>
            <a:ext cx="1956439" cy="2197635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bin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obj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suo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/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FD6D607-2FB8-8402-0409-BDD8AC984A6F}"/>
              </a:ext>
            </a:extLst>
          </p:cNvPr>
          <p:cNvSpPr txBox="1"/>
          <p:nvPr/>
        </p:nvSpPr>
        <p:spPr>
          <a:xfrm>
            <a:off x="7422307" y="2570904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gitignore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D54044E7-ADFC-4C7D-6659-CBDE3F0B98DA}"/>
              </a:ext>
            </a:extLst>
          </p:cNvPr>
          <p:cNvCxnSpPr>
            <a:endCxn id="12" idx="3"/>
          </p:cNvCxnSpPr>
          <p:nvPr/>
        </p:nvCxnSpPr>
        <p:spPr>
          <a:xfrm flipH="1">
            <a:off x="3233642" y="3647419"/>
            <a:ext cx="4510313" cy="218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E4C02B9F-2862-7A9D-F36D-B136EC7838F1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4876176" y="3735002"/>
            <a:ext cx="2867780" cy="1426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7D1208C6-A1A6-E32F-BC9F-FD9B088B8931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1594734" y="3866304"/>
            <a:ext cx="6051250" cy="28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D85FC57-5B90-1277-A867-472DA3517463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3237268" y="4007179"/>
            <a:ext cx="4408716" cy="115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8416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3612</Words>
  <Application>Microsoft Office PowerPoint</Application>
  <PresentationFormat>Panorámica</PresentationFormat>
  <Paragraphs>363</Paragraphs>
  <Slides>32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40" baseType="lpstr">
      <vt:lpstr>Aptos</vt:lpstr>
      <vt:lpstr>Aptos Display</vt:lpstr>
      <vt:lpstr>Arial</vt:lpstr>
      <vt:lpstr>Calibri</vt:lpstr>
      <vt:lpstr>Courier New</vt:lpstr>
      <vt:lpstr>Symbol</vt:lpstr>
      <vt:lpstr>Wingdings</vt:lpstr>
      <vt:lpstr>Tema de Office</vt:lpstr>
      <vt:lpstr>Introducción a herramientas</vt:lpstr>
      <vt:lpstr>Nuestros entornos de trabajo</vt:lpstr>
      <vt:lpstr>Git: Intro I</vt:lpstr>
      <vt:lpstr>Git Intro II</vt:lpstr>
      <vt:lpstr>Git: Sistema de ficheros (y los cambios)</vt:lpstr>
      <vt:lpstr>Git: Versiones y Commits</vt:lpstr>
      <vt:lpstr>Git: Deltas</vt:lpstr>
      <vt:lpstr>Git: Texto vs Binarios (LFS)</vt:lpstr>
      <vt:lpstr>Git: Exclusiones .gitignore</vt:lpstr>
      <vt:lpstr>Git: READme.md</vt:lpstr>
      <vt:lpstr>Git: SCM Distribuido (trabajo sin conexión)</vt:lpstr>
      <vt:lpstr>Git: Flujo local</vt:lpstr>
      <vt:lpstr>Git: Remotos</vt:lpstr>
      <vt:lpstr>Git: subcomandos básicos</vt:lpstr>
      <vt:lpstr>Git: usuario local y credenciales remotas</vt:lpstr>
      <vt:lpstr>Git: Operaciones habituales con remotos </vt:lpstr>
      <vt:lpstr>Git: Arranque de proyecto (una de las variantes)</vt:lpstr>
      <vt:lpstr>Git: El trabajo diario</vt:lpstr>
      <vt:lpstr>Git: SourceTree</vt:lpstr>
      <vt:lpstr>JDK: Java… palabra sobrecargada</vt:lpstr>
      <vt:lpstr>JDK: Variantes de java</vt:lpstr>
      <vt:lpstr>JDK: Instaladores</vt:lpstr>
      <vt:lpstr>JDK: Compilación y ejecucion</vt:lpstr>
      <vt:lpstr>JDK: Instalación</vt:lpstr>
      <vt:lpstr>Maven: instalación</vt:lpstr>
      <vt:lpstr>Maven: ciclos de vida</vt:lpstr>
      <vt:lpstr>Maven: Perfiles y empaquetados</vt:lpstr>
      <vt:lpstr>Maven: Dependencias</vt:lpstr>
      <vt:lpstr>Maven: Estructura habitual del proyecto</vt:lpstr>
      <vt:lpstr>Eclipse: Gestión de proyectos</vt:lpstr>
      <vt:lpstr>Eclipse: Aplicaciones empresariales y JBoss</vt:lpstr>
      <vt:lpstr>Eclipse: Workspaces, ventanas, Maven y 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Losada</dc:creator>
  <cp:lastModifiedBy>Juan Losada</cp:lastModifiedBy>
  <cp:revision>3</cp:revision>
  <dcterms:created xsi:type="dcterms:W3CDTF">2024-10-27T22:10:21Z</dcterms:created>
  <dcterms:modified xsi:type="dcterms:W3CDTF">2024-10-28T07:50:42Z</dcterms:modified>
</cp:coreProperties>
</file>