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8" r:id="rId2"/>
    <p:sldId id="540" r:id="rId3"/>
    <p:sldId id="395" r:id="rId4"/>
    <p:sldId id="541" r:id="rId5"/>
    <p:sldId id="543" r:id="rId6"/>
    <p:sldId id="544" r:id="rId7"/>
    <p:sldId id="545" r:id="rId8"/>
    <p:sldId id="546" r:id="rId9"/>
    <p:sldId id="547" r:id="rId10"/>
    <p:sldId id="548" r:id="rId11"/>
    <p:sldId id="549" r:id="rId12"/>
    <p:sldId id="550" r:id="rId13"/>
    <p:sldId id="551" r:id="rId14"/>
    <p:sldId id="552" r:id="rId15"/>
    <p:sldId id="553" r:id="rId16"/>
    <p:sldId id="554" r:id="rId17"/>
    <p:sldId id="555" r:id="rId18"/>
    <p:sldId id="556" r:id="rId19"/>
    <p:sldId id="384" r:id="rId20"/>
    <p:sldId id="385" r:id="rId21"/>
    <p:sldId id="558" r:id="rId22"/>
    <p:sldId id="396"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94660"/>
  </p:normalViewPr>
  <p:slideViewPr>
    <p:cSldViewPr snapToGrid="0">
      <p:cViewPr varScale="1">
        <p:scale>
          <a:sx n="107" d="100"/>
          <a:sy n="107"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E5EDD-D3B1-5086-1937-A2255A669C7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4065DAE-DC7F-6451-DCC4-88E3ED4F4E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52BA231-7CA0-4F61-7F57-C9DD16D6B245}"/>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5" name="Marcador de pie de página 4">
            <a:extLst>
              <a:ext uri="{FF2B5EF4-FFF2-40B4-BE49-F238E27FC236}">
                <a16:creationId xmlns:a16="http://schemas.microsoft.com/office/drawing/2014/main" id="{3A64FB9B-7F77-D926-8398-F5F9147D11D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49E2439-7DC6-61F5-CFF4-1E72ABD0775F}"/>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152456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75A86-8FDD-879C-0E31-88D9D7BDB5F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86B25E1-877A-6B18-209D-82E071216E1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8958103-7B6A-B1B8-09EC-67231738D1E6}"/>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5" name="Marcador de pie de página 4">
            <a:extLst>
              <a:ext uri="{FF2B5EF4-FFF2-40B4-BE49-F238E27FC236}">
                <a16:creationId xmlns:a16="http://schemas.microsoft.com/office/drawing/2014/main" id="{B30F820A-96DE-A8ED-44AD-A3AC8529981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332F473-EC16-FEC2-E502-00767F240E43}"/>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371719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EDC5DB4-9740-F40F-59B2-75DA0715625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ABEB980-4534-0C8F-3689-D6A0F5FEE0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6EF8AF0-2ACA-27D8-71F9-22F96107B00B}"/>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5" name="Marcador de pie de página 4">
            <a:extLst>
              <a:ext uri="{FF2B5EF4-FFF2-40B4-BE49-F238E27FC236}">
                <a16:creationId xmlns:a16="http://schemas.microsoft.com/office/drawing/2014/main" id="{344123B9-88C4-95F2-0055-520EDF98791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2D4EA3-2126-BBDF-29E2-79E5C536DF38}"/>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2584399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58125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41F22-6963-1687-154E-759BE13F256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4981F82-054A-DAFC-C2BB-9734DBE975E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6FC9707-E6BF-BF07-6153-DE79E73A88B0}"/>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5" name="Marcador de pie de página 4">
            <a:extLst>
              <a:ext uri="{FF2B5EF4-FFF2-40B4-BE49-F238E27FC236}">
                <a16:creationId xmlns:a16="http://schemas.microsoft.com/office/drawing/2014/main" id="{4BDD0213-3A55-A893-EDCB-67F077D724E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E71D854-E01C-670B-8137-17AA8DCA7B70}"/>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298877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BE9A8-BF6A-8028-E27B-6FD665A6E1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7449D79-5AE6-20DC-845B-0E6BBF4F23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86A7B1D-BD1D-97FE-B79D-C95ADBC9DFCC}"/>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5" name="Marcador de pie de página 4">
            <a:extLst>
              <a:ext uri="{FF2B5EF4-FFF2-40B4-BE49-F238E27FC236}">
                <a16:creationId xmlns:a16="http://schemas.microsoft.com/office/drawing/2014/main" id="{59962EFC-8D2D-FC94-987A-3ADD8536259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454C142-1C5C-6529-BE2D-9E6FDB652BF1}"/>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38700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8D9F-DBFD-2C9D-94C7-4BADAFB2BCE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C775665-D964-07F2-26FA-78020301307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D107C82-806C-22D5-3392-869D42E8B9C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AAA3D64-D37B-3CDE-7567-376EC1AFA80D}"/>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6" name="Marcador de pie de página 5">
            <a:extLst>
              <a:ext uri="{FF2B5EF4-FFF2-40B4-BE49-F238E27FC236}">
                <a16:creationId xmlns:a16="http://schemas.microsoft.com/office/drawing/2014/main" id="{D7FE1E62-790A-351F-780F-54544620A84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D190C32-8662-6386-B26C-FE770F8960D9}"/>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366438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339ED-593D-142C-F566-DC1FBEF09C1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775E69-E129-ACC8-B44F-1AC2A483B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3A1AF8A-AF25-733F-0A39-97EF6B04738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71F3773-32EA-B47E-B399-7EFA1A84B7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9792800-7DB2-2AC3-218B-B14F59E8747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11D38B-AFE5-57DD-41AA-76D0C6A24056}"/>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8" name="Marcador de pie de página 7">
            <a:extLst>
              <a:ext uri="{FF2B5EF4-FFF2-40B4-BE49-F238E27FC236}">
                <a16:creationId xmlns:a16="http://schemas.microsoft.com/office/drawing/2014/main" id="{51BDFC21-7449-28D0-FC32-1FF0829D722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39254F9-67B2-0E09-7838-85F011B3A6FB}"/>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233050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BCBDD-8098-123A-EBF3-72B432E09EB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077BDD4-B674-081F-8985-1DC45B676974}"/>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4" name="Marcador de pie de página 3">
            <a:extLst>
              <a:ext uri="{FF2B5EF4-FFF2-40B4-BE49-F238E27FC236}">
                <a16:creationId xmlns:a16="http://schemas.microsoft.com/office/drawing/2014/main" id="{1DDBF026-B5D7-E2C5-873B-EC168634C49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647C6EE-429C-46BE-C8D8-FC4F45A7C810}"/>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297514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A7DA98-6414-0A14-5782-42B80852E10A}"/>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3" name="Marcador de pie de página 2">
            <a:extLst>
              <a:ext uri="{FF2B5EF4-FFF2-40B4-BE49-F238E27FC236}">
                <a16:creationId xmlns:a16="http://schemas.microsoft.com/office/drawing/2014/main" id="{5D7DC75C-F636-8A7C-D866-DA4D625686B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E0A233D-7672-B9A8-9902-53F13047DE38}"/>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317501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9E5C94-1382-AC8C-139F-484E586171E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A9F3908-465E-C018-196F-3CEAA372A1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D6980D8-0DE7-E185-B1A6-FCEC03F4D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36BB778-9A42-40E0-1F0F-2E3FD708F7FE}"/>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6" name="Marcador de pie de página 5">
            <a:extLst>
              <a:ext uri="{FF2B5EF4-FFF2-40B4-BE49-F238E27FC236}">
                <a16:creationId xmlns:a16="http://schemas.microsoft.com/office/drawing/2014/main" id="{D6E7BF98-5AEA-7BE6-A725-975F9F4C0B5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CBF57B7-265D-25C8-51C9-597962F2809E}"/>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222504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2963E-8D21-BE8D-C266-CF21D7681E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D1A2EE4-3283-C8B0-D3B9-48341FB796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A75D4E8-6C00-0475-49A6-DFB7E960E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2187BF6-C6DE-093E-6C92-959B7AFF59E2}"/>
              </a:ext>
            </a:extLst>
          </p:cNvPr>
          <p:cNvSpPr>
            <a:spLocks noGrp="1"/>
          </p:cNvSpPr>
          <p:nvPr>
            <p:ph type="dt" sz="half" idx="10"/>
          </p:nvPr>
        </p:nvSpPr>
        <p:spPr/>
        <p:txBody>
          <a:bodyPr/>
          <a:lstStyle/>
          <a:p>
            <a:fld id="{6053A4FB-5B6B-410C-91BA-45F9590A677D}" type="datetimeFigureOut">
              <a:rPr lang="es-ES" smtClean="0"/>
              <a:t>27/10/2024</a:t>
            </a:fld>
            <a:endParaRPr lang="es-ES"/>
          </a:p>
        </p:txBody>
      </p:sp>
      <p:sp>
        <p:nvSpPr>
          <p:cNvPr id="6" name="Marcador de pie de página 5">
            <a:extLst>
              <a:ext uri="{FF2B5EF4-FFF2-40B4-BE49-F238E27FC236}">
                <a16:creationId xmlns:a16="http://schemas.microsoft.com/office/drawing/2014/main" id="{D14FAD5E-14FD-19AD-73DA-16905C5605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D09F433-4943-AF46-F8FD-6F87A10F4855}"/>
              </a:ext>
            </a:extLst>
          </p:cNvPr>
          <p:cNvSpPr>
            <a:spLocks noGrp="1"/>
          </p:cNvSpPr>
          <p:nvPr>
            <p:ph type="sldNum" sz="quarter" idx="12"/>
          </p:nvPr>
        </p:nvSpPr>
        <p:spPr/>
        <p:txBody>
          <a:bodyPr/>
          <a:lstStyle/>
          <a:p>
            <a:fld id="{14DE84EA-9190-4551-AEBE-C1E4286F74C5}" type="slidenum">
              <a:rPr lang="es-ES" smtClean="0"/>
              <a:t>‹Nº›</a:t>
            </a:fld>
            <a:endParaRPr lang="es-ES"/>
          </a:p>
        </p:txBody>
      </p:sp>
    </p:spTree>
    <p:extLst>
      <p:ext uri="{BB962C8B-B14F-4D97-AF65-F5344CB8AC3E}">
        <p14:creationId xmlns:p14="http://schemas.microsoft.com/office/powerpoint/2010/main" val="406221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460DCE-B426-1922-1D74-7997E9B71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AAF56EA-1683-04A9-E7D5-E45E5E5CEF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658FA7-6A76-403A-599E-6ECAFD9583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53A4FB-5B6B-410C-91BA-45F9590A677D}" type="datetimeFigureOut">
              <a:rPr lang="es-ES" smtClean="0"/>
              <a:t>27/10/2024</a:t>
            </a:fld>
            <a:endParaRPr lang="es-ES"/>
          </a:p>
        </p:txBody>
      </p:sp>
      <p:sp>
        <p:nvSpPr>
          <p:cNvPr id="5" name="Marcador de pie de página 4">
            <a:extLst>
              <a:ext uri="{FF2B5EF4-FFF2-40B4-BE49-F238E27FC236}">
                <a16:creationId xmlns:a16="http://schemas.microsoft.com/office/drawing/2014/main" id="{6DE33B80-E8F9-D696-1AF8-6583FBC9C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B6F271BE-CFB8-ADA4-BF32-B298237EB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DE84EA-9190-4551-AEBE-C1E4286F74C5}" type="slidenum">
              <a:rPr lang="es-ES" smtClean="0"/>
              <a:t>‹Nº›</a:t>
            </a:fld>
            <a:endParaRPr lang="es-ES"/>
          </a:p>
        </p:txBody>
      </p:sp>
    </p:spTree>
    <p:extLst>
      <p:ext uri="{BB962C8B-B14F-4D97-AF65-F5344CB8AC3E}">
        <p14:creationId xmlns:p14="http://schemas.microsoft.com/office/powerpoint/2010/main" val="288173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66C3564-E404-C06B-5F31-CBE1EB06A726}"/>
              </a:ext>
            </a:extLst>
          </p:cNvPr>
          <p:cNvSpPr>
            <a:spLocks noGrp="1"/>
          </p:cNvSpPr>
          <p:nvPr>
            <p:ph type="title"/>
          </p:nvPr>
        </p:nvSpPr>
        <p:spPr>
          <a:xfrm>
            <a:off x="831850" y="3639145"/>
            <a:ext cx="10515600" cy="923330"/>
          </a:xfrm>
        </p:spPr>
        <p:txBody>
          <a:bodyPr/>
          <a:lstStyle/>
          <a:p>
            <a:r>
              <a:rPr lang="es-ES" dirty="0">
                <a:solidFill>
                  <a:schemeClr val="tx1"/>
                </a:solidFill>
              </a:rPr>
              <a:t>OOP y </a:t>
            </a:r>
            <a:r>
              <a:rPr lang="es-ES" dirty="0" err="1">
                <a:solidFill>
                  <a:schemeClr val="tx1"/>
                </a:solidFill>
              </a:rPr>
              <a:t>Testing</a:t>
            </a:r>
            <a:endParaRPr lang="es-ES" dirty="0">
              <a:solidFill>
                <a:schemeClr val="tx1"/>
              </a:solidFill>
            </a:endParaRPr>
          </a:p>
        </p:txBody>
      </p:sp>
      <p:sp>
        <p:nvSpPr>
          <p:cNvPr id="5" name="Marcador de texto 4">
            <a:extLst>
              <a:ext uri="{FF2B5EF4-FFF2-40B4-BE49-F238E27FC236}">
                <a16:creationId xmlns:a16="http://schemas.microsoft.com/office/drawing/2014/main" id="{A6D569F9-AE90-75EA-9B57-5A58E4E6170F}"/>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68147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27F1D-41BE-5A4B-AEF2-05ADBA0DD334}"/>
              </a:ext>
            </a:extLst>
          </p:cNvPr>
          <p:cNvSpPr>
            <a:spLocks noGrp="1"/>
          </p:cNvSpPr>
          <p:nvPr>
            <p:ph type="title"/>
          </p:nvPr>
        </p:nvSpPr>
        <p:spPr>
          <a:xfrm>
            <a:off x="1881377" y="167767"/>
            <a:ext cx="9088755" cy="553998"/>
          </a:xfrm>
        </p:spPr>
        <p:txBody>
          <a:bodyPr>
            <a:normAutofit fontScale="90000"/>
          </a:bodyPr>
          <a:lstStyle/>
          <a:p>
            <a:r>
              <a:rPr lang="es-ES" dirty="0"/>
              <a:t>OOP: Expresiones Lambda</a:t>
            </a:r>
          </a:p>
        </p:txBody>
      </p:sp>
      <p:sp>
        <p:nvSpPr>
          <p:cNvPr id="3" name="Marcador de texto 2">
            <a:extLst>
              <a:ext uri="{FF2B5EF4-FFF2-40B4-BE49-F238E27FC236}">
                <a16:creationId xmlns:a16="http://schemas.microsoft.com/office/drawing/2014/main" id="{A0C19CFF-D498-45D7-F7B3-600A01B3643E}"/>
              </a:ext>
            </a:extLst>
          </p:cNvPr>
          <p:cNvSpPr>
            <a:spLocks noGrp="1"/>
          </p:cNvSpPr>
          <p:nvPr>
            <p:ph type="body" idx="1"/>
          </p:nvPr>
        </p:nvSpPr>
        <p:spPr>
          <a:xfrm>
            <a:off x="688340" y="1031213"/>
            <a:ext cx="10537190" cy="4849148"/>
          </a:xfrm>
          <a:noFill/>
        </p:spPr>
        <p:txBody>
          <a:bodyPr>
            <a:normAutofit fontScale="92500" lnSpcReduction="10000"/>
          </a:bodyPr>
          <a:lstStyle/>
          <a:p>
            <a:pPr>
              <a:lnSpc>
                <a:spcPct val="107000"/>
              </a:lnSpc>
              <a:spcAft>
                <a:spcPts val="800"/>
              </a:spcAft>
            </a:pPr>
            <a:r>
              <a:rPr lang="es-ES" sz="2000" b="1" kern="100" dirty="0">
                <a:effectLst/>
                <a:latin typeface="Calibri" panose="020F0502020204030204" pitchFamily="34" charset="0"/>
                <a:ea typeface="Aptos" panose="02110004020202020204"/>
                <a:cs typeface="Times New Roman" panose="02020603050405020304" pitchFamily="18" charset="0"/>
              </a:rPr>
              <a:t>Expresiones Lambda</a:t>
            </a:r>
            <a:endParaRPr lang="es-ES" sz="20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2000" kern="100" dirty="0">
                <a:effectLst/>
                <a:latin typeface="Calibri" panose="020F0502020204030204" pitchFamily="34" charset="0"/>
                <a:ea typeface="Aptos" panose="02110004020202020204"/>
                <a:cs typeface="Times New Roman" panose="02020603050405020304" pitchFamily="18" charset="0"/>
              </a:rPr>
              <a:t>Las </a:t>
            </a:r>
            <a:r>
              <a:rPr lang="es-ES" sz="2000" b="1" kern="100" dirty="0">
                <a:effectLst/>
                <a:latin typeface="Calibri" panose="020F0502020204030204" pitchFamily="34" charset="0"/>
                <a:ea typeface="Aptos" panose="02110004020202020204"/>
                <a:cs typeface="Times New Roman" panose="02020603050405020304" pitchFamily="18" charset="0"/>
              </a:rPr>
              <a:t>expresiones lambda</a:t>
            </a:r>
            <a:r>
              <a:rPr lang="es-ES" sz="2000" kern="100" dirty="0">
                <a:effectLst/>
                <a:latin typeface="Calibri" panose="020F0502020204030204" pitchFamily="34" charset="0"/>
                <a:ea typeface="Aptos" panose="02110004020202020204"/>
                <a:cs typeface="Times New Roman" panose="02020603050405020304" pitchFamily="18" charset="0"/>
              </a:rPr>
              <a:t> son una forma de implementar funciones anónimas en Java, introducidas en Java 8. Permiten simplificar el uso de interfaces funcionales (interfaces que tienen un solo método abstracto) y facilitan la programación funcional.</a:t>
            </a:r>
            <a:endParaRPr lang="es-ES" sz="20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2000" b="1" kern="100" dirty="0">
                <a:effectLst/>
                <a:latin typeface="Calibri" panose="020F0502020204030204" pitchFamily="34" charset="0"/>
                <a:ea typeface="Aptos" panose="02110004020202020204"/>
                <a:cs typeface="Times New Roman" panose="02020603050405020304" pitchFamily="18" charset="0"/>
              </a:rPr>
              <a:t>Sintaxis</a:t>
            </a:r>
            <a:r>
              <a:rPr lang="es-ES" sz="2000" kern="100" dirty="0">
                <a:effectLst/>
                <a:latin typeface="Calibri" panose="020F0502020204030204" pitchFamily="34" charset="0"/>
                <a:ea typeface="Aptos" panose="02110004020202020204"/>
                <a:cs typeface="Times New Roman" panose="02020603050405020304" pitchFamily="18" charset="0"/>
              </a:rPr>
              <a:t>: La sintaxis de una expresión lambda es (</a:t>
            </a:r>
            <a:r>
              <a:rPr lang="es-ES" sz="2000" kern="100" dirty="0" err="1">
                <a:effectLst/>
                <a:latin typeface="Calibri" panose="020F0502020204030204" pitchFamily="34" charset="0"/>
                <a:ea typeface="Aptos" panose="02110004020202020204"/>
                <a:cs typeface="Times New Roman" panose="02020603050405020304" pitchFamily="18" charset="0"/>
              </a:rPr>
              <a:t>parametros</a:t>
            </a:r>
            <a:r>
              <a:rPr lang="es-ES" sz="2000" kern="100" dirty="0">
                <a:effectLst/>
                <a:latin typeface="Calibri" panose="020F0502020204030204" pitchFamily="34" charset="0"/>
                <a:ea typeface="Aptos" panose="02110004020202020204"/>
                <a:cs typeface="Times New Roman" panose="02020603050405020304" pitchFamily="18" charset="0"/>
              </a:rPr>
              <a:t>) -&gt; { cuerpo }. Por ejemplo, x -&gt; x * 2 es una expresión lambda que toma un entero x y lo multiplica por 2.</a:t>
            </a:r>
            <a:endParaRPr lang="es-ES" sz="20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2000" b="1" kern="100" dirty="0">
                <a:effectLst/>
                <a:latin typeface="Calibri" panose="020F0502020204030204" pitchFamily="34" charset="0"/>
                <a:ea typeface="Aptos" panose="02110004020202020204"/>
                <a:cs typeface="Times New Roman" panose="02020603050405020304" pitchFamily="18" charset="0"/>
              </a:rPr>
              <a:t>Uso Común</a:t>
            </a:r>
            <a:r>
              <a:rPr lang="es-ES" sz="2000" kern="100" dirty="0">
                <a:effectLst/>
                <a:latin typeface="Calibri" panose="020F0502020204030204" pitchFamily="34" charset="0"/>
                <a:ea typeface="Aptos" panose="02110004020202020204"/>
                <a:cs typeface="Times New Roman" panose="02020603050405020304" pitchFamily="18" charset="0"/>
              </a:rPr>
              <a:t>:</a:t>
            </a:r>
            <a:endParaRPr lang="es-ES" sz="20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2000" b="1" kern="100" dirty="0">
                <a:effectLst/>
                <a:latin typeface="Calibri" panose="020F0502020204030204" pitchFamily="34" charset="0"/>
                <a:ea typeface="Aptos" panose="02110004020202020204"/>
                <a:cs typeface="Times New Roman" panose="02020603050405020304" pitchFamily="18" charset="0"/>
              </a:rPr>
              <a:t>Colecciones</a:t>
            </a:r>
            <a:r>
              <a:rPr lang="es-ES" sz="2000" kern="100" dirty="0">
                <a:effectLst/>
                <a:latin typeface="Calibri" panose="020F0502020204030204" pitchFamily="34" charset="0"/>
                <a:ea typeface="Aptos" panose="02110004020202020204"/>
                <a:cs typeface="Times New Roman" panose="02020603050405020304" pitchFamily="18" charset="0"/>
              </a:rPr>
              <a:t>: Se utilizan para realizar operaciones en colecciones, como en métodos de </a:t>
            </a:r>
            <a:r>
              <a:rPr lang="es-ES" sz="2000" kern="100" dirty="0" err="1">
                <a:effectLst/>
                <a:latin typeface="Calibri" panose="020F0502020204030204" pitchFamily="34" charset="0"/>
                <a:ea typeface="Aptos" panose="02110004020202020204"/>
                <a:cs typeface="Times New Roman" panose="02020603050405020304" pitchFamily="18" charset="0"/>
              </a:rPr>
              <a:t>List</a:t>
            </a:r>
            <a:r>
              <a:rPr lang="es-ES" sz="2000" kern="100" dirty="0">
                <a:effectLst/>
                <a:latin typeface="Calibri" panose="020F0502020204030204" pitchFamily="34" charset="0"/>
                <a:ea typeface="Aptos" panose="02110004020202020204"/>
                <a:cs typeface="Times New Roman" panose="02020603050405020304" pitchFamily="18" charset="0"/>
              </a:rPr>
              <a:t> o </a:t>
            </a:r>
            <a:r>
              <a:rPr lang="es-ES" sz="2000" kern="100" dirty="0" err="1">
                <a:effectLst/>
                <a:latin typeface="Calibri" panose="020F0502020204030204" pitchFamily="34" charset="0"/>
                <a:ea typeface="Aptos" panose="02110004020202020204"/>
                <a:cs typeface="Times New Roman" panose="02020603050405020304" pitchFamily="18" charset="0"/>
              </a:rPr>
              <a:t>Map</a:t>
            </a:r>
            <a:r>
              <a:rPr lang="es-ES" sz="2000" kern="100" dirty="0">
                <a:effectLst/>
                <a:latin typeface="Calibri" panose="020F0502020204030204" pitchFamily="34" charset="0"/>
                <a:ea typeface="Aptos" panose="02110004020202020204"/>
                <a:cs typeface="Times New Roman" panose="02020603050405020304" pitchFamily="18" charset="0"/>
              </a:rPr>
              <a:t>.</a:t>
            </a:r>
            <a:endParaRPr lang="es-ES" sz="20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2000" b="1" kern="100" dirty="0">
                <a:effectLst/>
                <a:latin typeface="Calibri" panose="020F0502020204030204" pitchFamily="34" charset="0"/>
                <a:ea typeface="Aptos" panose="02110004020202020204"/>
                <a:cs typeface="Times New Roman" panose="02020603050405020304" pitchFamily="18" charset="0"/>
              </a:rPr>
              <a:t>API de </a:t>
            </a:r>
            <a:r>
              <a:rPr lang="es-ES" sz="2000" b="1" kern="100" dirty="0" err="1">
                <a:effectLst/>
                <a:latin typeface="Calibri" panose="020F0502020204030204" pitchFamily="34" charset="0"/>
                <a:ea typeface="Aptos" panose="02110004020202020204"/>
                <a:cs typeface="Times New Roman" panose="02020603050405020304" pitchFamily="18" charset="0"/>
              </a:rPr>
              <a:t>Streams</a:t>
            </a:r>
            <a:r>
              <a:rPr lang="es-ES" sz="2000" kern="100" dirty="0">
                <a:effectLst/>
                <a:latin typeface="Calibri" panose="020F0502020204030204" pitchFamily="34" charset="0"/>
                <a:ea typeface="Aptos" panose="02110004020202020204"/>
                <a:cs typeface="Times New Roman" panose="02020603050405020304" pitchFamily="18" charset="0"/>
              </a:rPr>
              <a:t>: Las expresiones lambda son frecuentemente utilizadas en la API de </a:t>
            </a:r>
            <a:r>
              <a:rPr lang="es-ES" sz="2000" kern="100" dirty="0" err="1">
                <a:effectLst/>
                <a:latin typeface="Calibri" panose="020F0502020204030204" pitchFamily="34" charset="0"/>
                <a:ea typeface="Aptos" panose="02110004020202020204"/>
                <a:cs typeface="Times New Roman" panose="02020603050405020304" pitchFamily="18" charset="0"/>
              </a:rPr>
              <a:t>Streams</a:t>
            </a:r>
            <a:r>
              <a:rPr lang="es-ES" sz="2000" kern="100" dirty="0">
                <a:effectLst/>
                <a:latin typeface="Calibri" panose="020F0502020204030204" pitchFamily="34" charset="0"/>
                <a:ea typeface="Aptos" panose="02110004020202020204"/>
                <a:cs typeface="Times New Roman" panose="02020603050405020304" pitchFamily="18" charset="0"/>
              </a:rPr>
              <a:t> para realizar transformaciones y operaciones en datos.</a:t>
            </a:r>
            <a:endParaRPr lang="es-ES" sz="20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2000" b="1" kern="100" dirty="0">
                <a:effectLst/>
                <a:latin typeface="Calibri" panose="020F0502020204030204" pitchFamily="34" charset="0"/>
                <a:ea typeface="Aptos" panose="02110004020202020204"/>
                <a:cs typeface="Times New Roman" panose="02020603050405020304" pitchFamily="18" charset="0"/>
              </a:rPr>
              <a:t>Ejemplo</a:t>
            </a:r>
            <a:r>
              <a:rPr lang="es-ES" sz="2000" kern="100" dirty="0">
                <a:effectLst/>
                <a:latin typeface="Calibri" panose="020F0502020204030204" pitchFamily="34" charset="0"/>
                <a:ea typeface="Aptos" panose="02110004020202020204"/>
                <a:cs typeface="Times New Roman" panose="02020603050405020304" pitchFamily="18" charset="0"/>
              </a:rPr>
              <a:t>: En una lista de números, puedes usar una expresión lambda para filtrar los números pares: </a:t>
            </a:r>
            <a:r>
              <a:rPr lang="es-ES" sz="2000" kern="100" dirty="0" err="1">
                <a:effectLst/>
                <a:latin typeface="Calibri" panose="020F0502020204030204" pitchFamily="34" charset="0"/>
                <a:ea typeface="Aptos" panose="02110004020202020204"/>
                <a:cs typeface="Times New Roman" panose="02020603050405020304" pitchFamily="18" charset="0"/>
              </a:rPr>
              <a:t>list.stream</a:t>
            </a:r>
            <a:r>
              <a:rPr lang="es-ES" sz="2000" kern="100" dirty="0">
                <a:effectLst/>
                <a:latin typeface="Calibri" panose="020F0502020204030204" pitchFamily="34" charset="0"/>
                <a:ea typeface="Aptos" panose="02110004020202020204"/>
                <a:cs typeface="Times New Roman" panose="02020603050405020304" pitchFamily="18" charset="0"/>
              </a:rPr>
              <a:t>().</a:t>
            </a:r>
            <a:r>
              <a:rPr lang="es-ES" sz="2000" kern="100" dirty="0" err="1">
                <a:effectLst/>
                <a:latin typeface="Calibri" panose="020F0502020204030204" pitchFamily="34" charset="0"/>
                <a:ea typeface="Aptos" panose="02110004020202020204"/>
                <a:cs typeface="Times New Roman" panose="02020603050405020304" pitchFamily="18" charset="0"/>
              </a:rPr>
              <a:t>filter</a:t>
            </a:r>
            <a:r>
              <a:rPr lang="es-ES" sz="2000" kern="100" dirty="0">
                <a:effectLst/>
                <a:latin typeface="Calibri" panose="020F0502020204030204" pitchFamily="34" charset="0"/>
                <a:ea typeface="Aptos" panose="02110004020202020204"/>
                <a:cs typeface="Times New Roman" panose="02020603050405020304" pitchFamily="18" charset="0"/>
              </a:rPr>
              <a:t>(n -&gt; n % 2 == 0).</a:t>
            </a:r>
            <a:r>
              <a:rPr lang="es-ES" sz="2000" kern="100" dirty="0" err="1">
                <a:effectLst/>
                <a:latin typeface="Calibri" panose="020F0502020204030204" pitchFamily="34" charset="0"/>
                <a:ea typeface="Aptos" panose="02110004020202020204"/>
                <a:cs typeface="Times New Roman" panose="02020603050405020304" pitchFamily="18" charset="0"/>
              </a:rPr>
              <a:t>collect</a:t>
            </a:r>
            <a:r>
              <a:rPr lang="es-ES" sz="2000" kern="100" dirty="0">
                <a:effectLst/>
                <a:latin typeface="Calibri" panose="020F0502020204030204" pitchFamily="34" charset="0"/>
                <a:ea typeface="Aptos" panose="02110004020202020204"/>
                <a:cs typeface="Times New Roman" panose="02020603050405020304" pitchFamily="18" charset="0"/>
              </a:rPr>
              <a:t>(</a:t>
            </a:r>
            <a:r>
              <a:rPr lang="es-ES" sz="2000" kern="100" dirty="0" err="1">
                <a:effectLst/>
                <a:latin typeface="Calibri" panose="020F0502020204030204" pitchFamily="34" charset="0"/>
                <a:ea typeface="Aptos" panose="02110004020202020204"/>
                <a:cs typeface="Times New Roman" panose="02020603050405020304" pitchFamily="18" charset="0"/>
              </a:rPr>
              <a:t>Collectors.toList</a:t>
            </a:r>
            <a:r>
              <a:rPr lang="es-ES" sz="2000" kern="100" dirty="0">
                <a:effectLst/>
                <a:latin typeface="Calibri" panose="020F0502020204030204" pitchFamily="34" charset="0"/>
                <a:ea typeface="Aptos" panose="02110004020202020204"/>
                <a:cs typeface="Times New Roman" panose="02020603050405020304" pitchFamily="18" charset="0"/>
              </a:rPr>
              <a:t>()).</a:t>
            </a:r>
            <a:endParaRPr lang="es-ES" sz="5400" dirty="0"/>
          </a:p>
        </p:txBody>
      </p:sp>
    </p:spTree>
    <p:extLst>
      <p:ext uri="{BB962C8B-B14F-4D97-AF65-F5344CB8AC3E}">
        <p14:creationId xmlns:p14="http://schemas.microsoft.com/office/powerpoint/2010/main" val="306435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BCA16-833E-7CFE-3B73-2402A0956D6D}"/>
              </a:ext>
            </a:extLst>
          </p:cNvPr>
          <p:cNvSpPr>
            <a:spLocks noGrp="1"/>
          </p:cNvSpPr>
          <p:nvPr>
            <p:ph type="title"/>
          </p:nvPr>
        </p:nvSpPr>
        <p:spPr>
          <a:xfrm>
            <a:off x="1881377" y="167767"/>
            <a:ext cx="9088755" cy="553998"/>
          </a:xfrm>
        </p:spPr>
        <p:txBody>
          <a:bodyPr>
            <a:normAutofit fontScale="90000"/>
          </a:bodyPr>
          <a:lstStyle/>
          <a:p>
            <a:r>
              <a:rPr lang="es-ES" dirty="0"/>
              <a:t>OOP: </a:t>
            </a:r>
            <a:r>
              <a:rPr lang="es-ES" dirty="0" err="1"/>
              <a:t>Streams</a:t>
            </a:r>
            <a:endParaRPr lang="es-ES" dirty="0"/>
          </a:p>
        </p:txBody>
      </p:sp>
      <p:sp>
        <p:nvSpPr>
          <p:cNvPr id="3" name="Marcador de texto 2">
            <a:extLst>
              <a:ext uri="{FF2B5EF4-FFF2-40B4-BE49-F238E27FC236}">
                <a16:creationId xmlns:a16="http://schemas.microsoft.com/office/drawing/2014/main" id="{96DAB09A-06A0-215D-496E-0ED4A536967A}"/>
              </a:ext>
            </a:extLst>
          </p:cNvPr>
          <p:cNvSpPr>
            <a:spLocks noGrp="1"/>
          </p:cNvSpPr>
          <p:nvPr>
            <p:ph type="body" idx="1"/>
          </p:nvPr>
        </p:nvSpPr>
        <p:spPr>
          <a:xfrm>
            <a:off x="688340" y="1031213"/>
            <a:ext cx="10537190" cy="5537478"/>
          </a:xfrm>
        </p:spPr>
        <p:txBody>
          <a:bodyPr>
            <a:normAutofit fontScale="77500" lnSpcReduction="20000"/>
          </a:bodyPr>
          <a:lstStyle/>
          <a:p>
            <a:pPr>
              <a:lnSpc>
                <a:spcPct val="107000"/>
              </a:lnSpc>
              <a:spcAft>
                <a:spcPts val="800"/>
              </a:spcAft>
            </a:pPr>
            <a:r>
              <a:rPr lang="es-ES" sz="1600" b="1" kern="100" dirty="0" err="1">
                <a:effectLst/>
                <a:latin typeface="Calibri" panose="020F0502020204030204" pitchFamily="34" charset="0"/>
                <a:ea typeface="Aptos" panose="02110004020202020204"/>
                <a:cs typeface="Times New Roman" panose="02020603050405020304" pitchFamily="18" charset="0"/>
              </a:rPr>
              <a:t>Streams</a:t>
            </a:r>
            <a:endParaRPr lang="es-ES" sz="16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1600" kern="100" dirty="0">
                <a:effectLst/>
                <a:latin typeface="Calibri" panose="020F0502020204030204" pitchFamily="34" charset="0"/>
                <a:ea typeface="Aptos" panose="02110004020202020204"/>
                <a:cs typeface="Times New Roman" panose="02020603050405020304" pitchFamily="18" charset="0"/>
              </a:rPr>
              <a:t>Los ya mencionados </a:t>
            </a:r>
            <a:r>
              <a:rPr lang="es-ES" sz="1600" b="1" kern="100" dirty="0" err="1">
                <a:effectLst/>
                <a:latin typeface="Calibri" panose="020F0502020204030204" pitchFamily="34" charset="0"/>
                <a:ea typeface="Aptos" panose="02110004020202020204"/>
                <a:cs typeface="Times New Roman" panose="02020603050405020304" pitchFamily="18" charset="0"/>
              </a:rPr>
              <a:t>streams</a:t>
            </a:r>
            <a:r>
              <a:rPr lang="es-ES" sz="1600" kern="100" dirty="0">
                <a:effectLst/>
                <a:latin typeface="Calibri" panose="020F0502020204030204" pitchFamily="34" charset="0"/>
                <a:ea typeface="Aptos" panose="02110004020202020204"/>
                <a:cs typeface="Times New Roman" panose="02020603050405020304" pitchFamily="18" charset="0"/>
              </a:rPr>
              <a:t> son una nueva forma de trabajar con colecciones de datos de manera funcional, introducidos en Java 8. Permiten procesar datos de manera declarativa, lo que mejora la legibilidad y el mantenimiento del código.</a:t>
            </a:r>
            <a:endParaRPr lang="es-ES" sz="16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600" b="1" kern="100" dirty="0">
                <a:effectLst/>
                <a:latin typeface="Calibri" panose="020F0502020204030204" pitchFamily="34" charset="0"/>
                <a:ea typeface="Aptos" panose="02110004020202020204"/>
                <a:cs typeface="Times New Roman" panose="02020603050405020304" pitchFamily="18" charset="0"/>
              </a:rPr>
              <a:t>Características</a:t>
            </a:r>
            <a:r>
              <a:rPr lang="es-ES" sz="1600" kern="100" dirty="0">
                <a:effectLst/>
                <a:latin typeface="Calibri" panose="020F0502020204030204" pitchFamily="34" charset="0"/>
                <a:ea typeface="Aptos" panose="02110004020202020204"/>
                <a:cs typeface="Times New Roman" panose="02020603050405020304" pitchFamily="18" charset="0"/>
              </a:rPr>
              <a:t>:</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kern="100" dirty="0">
                <a:effectLst/>
                <a:latin typeface="Calibri" panose="020F0502020204030204" pitchFamily="34" charset="0"/>
                <a:ea typeface="Aptos" panose="02110004020202020204"/>
                <a:cs typeface="Times New Roman" panose="02020603050405020304" pitchFamily="18" charset="0"/>
              </a:rPr>
              <a:t>No almacenan datos por sí mismos; son una secuencia de elementos que se pueden procesar.</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kern="100" dirty="0">
                <a:effectLst/>
                <a:latin typeface="Calibri" panose="020F0502020204030204" pitchFamily="34" charset="0"/>
                <a:ea typeface="Aptos" panose="02110004020202020204"/>
                <a:cs typeface="Times New Roman" panose="02020603050405020304" pitchFamily="18" charset="0"/>
              </a:rPr>
              <a:t>Son inmutables, lo que significa que no modifican la colección original, sino que producen un nuevo resultado.</a:t>
            </a:r>
            <a:endParaRPr lang="es-ES" sz="16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600" b="1" kern="100" dirty="0">
                <a:effectLst/>
                <a:latin typeface="Calibri" panose="020F0502020204030204" pitchFamily="34" charset="0"/>
                <a:ea typeface="Aptos" panose="02110004020202020204"/>
                <a:cs typeface="Times New Roman" panose="02020603050405020304" pitchFamily="18" charset="0"/>
              </a:rPr>
              <a:t>Operaciones en </a:t>
            </a:r>
            <a:r>
              <a:rPr lang="es-ES" sz="1600" b="1" kern="100" dirty="0" err="1">
                <a:effectLst/>
                <a:latin typeface="Calibri" panose="020F0502020204030204" pitchFamily="34" charset="0"/>
                <a:ea typeface="Aptos" panose="02110004020202020204"/>
                <a:cs typeface="Times New Roman" panose="02020603050405020304" pitchFamily="18" charset="0"/>
              </a:rPr>
              <a:t>Streams</a:t>
            </a:r>
            <a:r>
              <a:rPr lang="es-ES" sz="1600" kern="100" dirty="0">
                <a:effectLst/>
                <a:latin typeface="Calibri" panose="020F0502020204030204" pitchFamily="34" charset="0"/>
                <a:ea typeface="Aptos" panose="02110004020202020204"/>
                <a:cs typeface="Times New Roman" panose="02020603050405020304" pitchFamily="18" charset="0"/>
              </a:rPr>
              <a:t>:</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Filtrado</a:t>
            </a:r>
            <a:r>
              <a:rPr lang="es-ES" sz="1600" kern="100" dirty="0">
                <a:effectLst/>
                <a:latin typeface="Calibri" panose="020F0502020204030204" pitchFamily="34" charset="0"/>
                <a:ea typeface="Aptos" panose="02110004020202020204"/>
                <a:cs typeface="Times New Roman" panose="02020603050405020304" pitchFamily="18" charset="0"/>
              </a:rPr>
              <a:t>: Utiliza </a:t>
            </a:r>
            <a:r>
              <a:rPr lang="es-ES" sz="1600" kern="100" dirty="0" err="1">
                <a:effectLst/>
                <a:latin typeface="Calibri" panose="020F0502020204030204" pitchFamily="34" charset="0"/>
                <a:ea typeface="Aptos" panose="02110004020202020204"/>
                <a:cs typeface="Times New Roman" panose="02020603050405020304" pitchFamily="18" charset="0"/>
              </a:rPr>
              <a:t>filter</a:t>
            </a:r>
            <a:r>
              <a:rPr lang="es-ES" sz="1600" kern="100" dirty="0">
                <a:effectLst/>
                <a:latin typeface="Calibri" panose="020F0502020204030204" pitchFamily="34" charset="0"/>
                <a:ea typeface="Aptos" panose="02110004020202020204"/>
                <a:cs typeface="Times New Roman" panose="02020603050405020304" pitchFamily="18" charset="0"/>
              </a:rPr>
              <a:t> para seleccionar elementos que cumplen ciertas condiciones.</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Mapeo</a:t>
            </a:r>
            <a:r>
              <a:rPr lang="es-ES" sz="1600" kern="100" dirty="0">
                <a:effectLst/>
                <a:latin typeface="Calibri" panose="020F0502020204030204" pitchFamily="34" charset="0"/>
                <a:ea typeface="Aptos" panose="02110004020202020204"/>
                <a:cs typeface="Times New Roman" panose="02020603050405020304" pitchFamily="18" charset="0"/>
              </a:rPr>
              <a:t>: Utiliza </a:t>
            </a:r>
            <a:r>
              <a:rPr lang="es-ES" sz="1600" kern="100" dirty="0" err="1">
                <a:effectLst/>
                <a:latin typeface="Calibri" panose="020F0502020204030204" pitchFamily="34" charset="0"/>
                <a:ea typeface="Aptos" panose="02110004020202020204"/>
                <a:cs typeface="Times New Roman" panose="02020603050405020304" pitchFamily="18" charset="0"/>
              </a:rPr>
              <a:t>map</a:t>
            </a:r>
            <a:r>
              <a:rPr lang="es-ES" sz="1600" kern="100" dirty="0">
                <a:effectLst/>
                <a:latin typeface="Calibri" panose="020F0502020204030204" pitchFamily="34" charset="0"/>
                <a:ea typeface="Aptos" panose="02110004020202020204"/>
                <a:cs typeface="Times New Roman" panose="02020603050405020304" pitchFamily="18" charset="0"/>
              </a:rPr>
              <a:t> para transformar cada elemento de la secuencia.</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Reducción</a:t>
            </a:r>
            <a:r>
              <a:rPr lang="es-ES" sz="1600" kern="100" dirty="0">
                <a:effectLst/>
                <a:latin typeface="Calibri" panose="020F0502020204030204" pitchFamily="34" charset="0"/>
                <a:ea typeface="Aptos" panose="02110004020202020204"/>
                <a:cs typeface="Times New Roman" panose="02020603050405020304" pitchFamily="18" charset="0"/>
              </a:rPr>
              <a:t>: Utiliza reduce para combinar los elementos de la secuencia en un solo resultado.</a:t>
            </a:r>
            <a:endParaRPr lang="es-ES" sz="16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600" b="1" kern="100" dirty="0">
                <a:effectLst/>
                <a:latin typeface="Calibri" panose="020F0502020204030204" pitchFamily="34" charset="0"/>
                <a:ea typeface="Aptos" panose="02110004020202020204"/>
                <a:cs typeface="Times New Roman" panose="02020603050405020304" pitchFamily="18" charset="0"/>
              </a:rPr>
              <a:t>Ejemplo</a:t>
            </a:r>
            <a:r>
              <a:rPr lang="es-ES" sz="1600" kern="100" dirty="0">
                <a:effectLst/>
                <a:latin typeface="Calibri" panose="020F0502020204030204" pitchFamily="34" charset="0"/>
                <a:ea typeface="Aptos" panose="02110004020202020204"/>
                <a:cs typeface="Times New Roman" panose="02020603050405020304" pitchFamily="18" charset="0"/>
              </a:rPr>
              <a:t>: Supongamos que tienes una lista de nombres. Puedes usar </a:t>
            </a:r>
            <a:r>
              <a:rPr lang="es-ES" sz="1600" kern="100" dirty="0" err="1">
                <a:effectLst/>
                <a:latin typeface="Calibri" panose="020F0502020204030204" pitchFamily="34" charset="0"/>
                <a:ea typeface="Aptos" panose="02110004020202020204"/>
                <a:cs typeface="Times New Roman" panose="02020603050405020304" pitchFamily="18" charset="0"/>
              </a:rPr>
              <a:t>streams</a:t>
            </a:r>
            <a:r>
              <a:rPr lang="es-ES" sz="1600" kern="100" dirty="0">
                <a:effectLst/>
                <a:latin typeface="Calibri" panose="020F0502020204030204" pitchFamily="34" charset="0"/>
                <a:ea typeface="Aptos" panose="02110004020202020204"/>
                <a:cs typeface="Times New Roman" panose="02020603050405020304" pitchFamily="18" charset="0"/>
              </a:rPr>
              <a:t> para convertir todos los nombres a mayúsculas y recogerlos en una nueva lista:</a:t>
            </a:r>
            <a:endParaRPr lang="es-ES" sz="1600" kern="100" dirty="0">
              <a:effectLst/>
              <a:latin typeface="Aptos" panose="02110004020202020204"/>
              <a:ea typeface="Aptos" panose="02110004020202020204"/>
              <a:cs typeface="Times New Roman" panose="02020603050405020304" pitchFamily="18" charset="0"/>
            </a:endParaRPr>
          </a:p>
          <a:p>
            <a:pPr marL="899160">
              <a:lnSpc>
                <a:spcPct val="107000"/>
              </a:lnSpc>
              <a:spcAft>
                <a:spcPts val="800"/>
              </a:spcAft>
            </a:pPr>
            <a:r>
              <a:rPr lang="en-US" sz="1600" kern="100" dirty="0">
                <a:effectLst/>
                <a:latin typeface="Calibri" panose="020F0502020204030204" pitchFamily="34" charset="0"/>
                <a:ea typeface="Aptos" panose="02110004020202020204"/>
                <a:cs typeface="Times New Roman" panose="02020603050405020304" pitchFamily="18" charset="0"/>
              </a:rPr>
              <a:t>List&lt;String&gt; </a:t>
            </a:r>
            <a:r>
              <a:rPr lang="en-US" sz="1600" kern="100" dirty="0" err="1">
                <a:effectLst/>
                <a:latin typeface="Calibri" panose="020F0502020204030204" pitchFamily="34" charset="0"/>
                <a:ea typeface="Aptos" panose="02110004020202020204"/>
                <a:cs typeface="Times New Roman" panose="02020603050405020304" pitchFamily="18" charset="0"/>
              </a:rPr>
              <a:t>nombres</a:t>
            </a:r>
            <a:r>
              <a:rPr lang="en-US" sz="1600" kern="100" dirty="0">
                <a:effectLst/>
                <a:latin typeface="Calibri" panose="020F0502020204030204" pitchFamily="34" charset="0"/>
                <a:ea typeface="Aptos" panose="02110004020202020204"/>
                <a:cs typeface="Times New Roman" panose="02020603050405020304" pitchFamily="18" charset="0"/>
              </a:rPr>
              <a:t> = </a:t>
            </a:r>
            <a:r>
              <a:rPr lang="en-US" sz="1600" kern="100" dirty="0" err="1">
                <a:effectLst/>
                <a:latin typeface="Calibri" panose="020F0502020204030204" pitchFamily="34" charset="0"/>
                <a:ea typeface="Aptos" panose="02110004020202020204"/>
                <a:cs typeface="Times New Roman" panose="02020603050405020304" pitchFamily="18" charset="0"/>
              </a:rPr>
              <a:t>Arrays.asList</a:t>
            </a:r>
            <a:r>
              <a:rPr lang="en-US" sz="1600" kern="100" dirty="0">
                <a:effectLst/>
                <a:latin typeface="Calibri" panose="020F0502020204030204" pitchFamily="34" charset="0"/>
                <a:ea typeface="Aptos" panose="02110004020202020204"/>
                <a:cs typeface="Times New Roman" panose="02020603050405020304" pitchFamily="18" charset="0"/>
              </a:rPr>
              <a:t>("Ana", "Juan", "Pedro");</a:t>
            </a:r>
            <a:endParaRPr lang="es-ES" sz="1600" kern="100" dirty="0">
              <a:effectLst/>
              <a:latin typeface="Aptos" panose="02110004020202020204"/>
              <a:ea typeface="Aptos" panose="02110004020202020204"/>
              <a:cs typeface="Times New Roman" panose="02020603050405020304" pitchFamily="18" charset="0"/>
            </a:endParaRPr>
          </a:p>
          <a:p>
            <a:pPr marL="899160">
              <a:lnSpc>
                <a:spcPct val="107000"/>
              </a:lnSpc>
              <a:spcAft>
                <a:spcPts val="800"/>
              </a:spcAft>
            </a:pPr>
            <a:r>
              <a:rPr lang="en-US" sz="1600" kern="100" dirty="0">
                <a:effectLst/>
                <a:latin typeface="Calibri" panose="020F0502020204030204" pitchFamily="34" charset="0"/>
                <a:ea typeface="Aptos" panose="02110004020202020204"/>
                <a:cs typeface="Times New Roman" panose="02020603050405020304" pitchFamily="18" charset="0"/>
              </a:rPr>
              <a:t>List&lt;String&gt; </a:t>
            </a:r>
            <a:r>
              <a:rPr lang="en-US" sz="1600" kern="100" dirty="0" err="1">
                <a:effectLst/>
                <a:latin typeface="Calibri" panose="020F0502020204030204" pitchFamily="34" charset="0"/>
                <a:ea typeface="Aptos" panose="02110004020202020204"/>
                <a:cs typeface="Times New Roman" panose="02020603050405020304" pitchFamily="18" charset="0"/>
              </a:rPr>
              <a:t>nombresMayus</a:t>
            </a:r>
            <a:r>
              <a:rPr lang="en-US" sz="1600" kern="100" dirty="0">
                <a:effectLst/>
                <a:latin typeface="Calibri" panose="020F0502020204030204" pitchFamily="34" charset="0"/>
                <a:ea typeface="Aptos" panose="02110004020202020204"/>
                <a:cs typeface="Times New Roman" panose="02020603050405020304" pitchFamily="18" charset="0"/>
              </a:rPr>
              <a:t> = </a:t>
            </a:r>
            <a:r>
              <a:rPr lang="en-US" sz="1600" kern="100" dirty="0" err="1">
                <a:effectLst/>
                <a:latin typeface="Calibri" panose="020F0502020204030204" pitchFamily="34" charset="0"/>
                <a:ea typeface="Aptos" panose="02110004020202020204"/>
                <a:cs typeface="Times New Roman" panose="02020603050405020304" pitchFamily="18" charset="0"/>
              </a:rPr>
              <a:t>nombres.stream</a:t>
            </a:r>
            <a:r>
              <a:rPr lang="en-US" sz="1600" kern="100" dirty="0">
                <a:effectLst/>
                <a:latin typeface="Calibri" panose="020F0502020204030204" pitchFamily="34" charset="0"/>
                <a:ea typeface="Aptos" panose="02110004020202020204"/>
                <a:cs typeface="Times New Roman" panose="02020603050405020304" pitchFamily="18" charset="0"/>
              </a:rPr>
              <a:t>()</a:t>
            </a:r>
            <a:endParaRPr lang="es-ES" sz="1600" kern="100" dirty="0">
              <a:effectLst/>
              <a:latin typeface="Aptos" panose="02110004020202020204"/>
              <a:ea typeface="Aptos" panose="02110004020202020204"/>
              <a:cs typeface="Times New Roman" panose="02020603050405020304" pitchFamily="18" charset="0"/>
            </a:endParaRPr>
          </a:p>
          <a:p>
            <a:pPr marL="899160">
              <a:lnSpc>
                <a:spcPct val="107000"/>
              </a:lnSpc>
              <a:spcAft>
                <a:spcPts val="800"/>
              </a:spcAft>
            </a:pPr>
            <a:r>
              <a:rPr lang="en-US" sz="1600" kern="100" dirty="0">
                <a:effectLst/>
                <a:latin typeface="Calibri" panose="020F0502020204030204" pitchFamily="34" charset="0"/>
                <a:ea typeface="Aptos" panose="02110004020202020204"/>
                <a:cs typeface="Times New Roman" panose="02020603050405020304" pitchFamily="18" charset="0"/>
              </a:rPr>
              <a:t>                                    .map(String::</a:t>
            </a:r>
            <a:r>
              <a:rPr lang="en-US" sz="1600" kern="100" dirty="0" err="1">
                <a:effectLst/>
                <a:latin typeface="Calibri" panose="020F0502020204030204" pitchFamily="34" charset="0"/>
                <a:ea typeface="Aptos" panose="02110004020202020204"/>
                <a:cs typeface="Times New Roman" panose="02020603050405020304" pitchFamily="18" charset="0"/>
              </a:rPr>
              <a:t>toUpperCase</a:t>
            </a:r>
            <a:r>
              <a:rPr lang="en-US" sz="1600" kern="100" dirty="0">
                <a:effectLst/>
                <a:latin typeface="Calibri" panose="020F0502020204030204" pitchFamily="34" charset="0"/>
                <a:ea typeface="Aptos" panose="02110004020202020204"/>
                <a:cs typeface="Times New Roman" panose="02020603050405020304" pitchFamily="18" charset="0"/>
              </a:rPr>
              <a:t>)</a:t>
            </a:r>
            <a:endParaRPr lang="es-ES" sz="1600" kern="100" dirty="0">
              <a:effectLst/>
              <a:latin typeface="Aptos" panose="02110004020202020204"/>
              <a:ea typeface="Aptos" panose="02110004020202020204"/>
              <a:cs typeface="Times New Roman" panose="02020603050405020304" pitchFamily="18" charset="0"/>
            </a:endParaRPr>
          </a:p>
          <a:p>
            <a:pPr marL="899160">
              <a:lnSpc>
                <a:spcPct val="107000"/>
              </a:lnSpc>
              <a:spcAft>
                <a:spcPts val="800"/>
              </a:spcAft>
            </a:pPr>
            <a:r>
              <a:rPr lang="en-US" sz="1600" kern="100" dirty="0">
                <a:effectLst/>
                <a:latin typeface="Calibri" panose="020F0502020204030204" pitchFamily="34" charset="0"/>
                <a:ea typeface="Aptos" panose="02110004020202020204"/>
                <a:cs typeface="Times New Roman" panose="02020603050405020304" pitchFamily="18" charset="0"/>
              </a:rPr>
              <a:t>                                    </a:t>
            </a:r>
            <a:r>
              <a:rPr lang="es-ES" sz="1600" kern="100" dirty="0">
                <a:effectLst/>
                <a:latin typeface="Calibri" panose="020F0502020204030204" pitchFamily="34" charset="0"/>
                <a:ea typeface="Aptos" panose="02110004020202020204"/>
                <a:cs typeface="Times New Roman" panose="02020603050405020304" pitchFamily="18" charset="0"/>
              </a:rPr>
              <a:t>.</a:t>
            </a:r>
            <a:r>
              <a:rPr lang="es-ES" sz="1600" kern="100" dirty="0" err="1">
                <a:effectLst/>
                <a:latin typeface="Calibri" panose="020F0502020204030204" pitchFamily="34" charset="0"/>
                <a:ea typeface="Aptos" panose="02110004020202020204"/>
                <a:cs typeface="Times New Roman" panose="02020603050405020304" pitchFamily="18" charset="0"/>
              </a:rPr>
              <a:t>collect</a:t>
            </a:r>
            <a:r>
              <a:rPr lang="es-ES" sz="1600" kern="100" dirty="0">
                <a:effectLst/>
                <a:latin typeface="Calibri" panose="020F0502020204030204" pitchFamily="34" charset="0"/>
                <a:ea typeface="Aptos" panose="02110004020202020204"/>
                <a:cs typeface="Times New Roman" panose="02020603050405020304" pitchFamily="18" charset="0"/>
              </a:rPr>
              <a:t>(</a:t>
            </a:r>
            <a:r>
              <a:rPr lang="es-ES" sz="1600" kern="100" dirty="0" err="1">
                <a:effectLst/>
                <a:latin typeface="Calibri" panose="020F0502020204030204" pitchFamily="34" charset="0"/>
                <a:ea typeface="Aptos" panose="02110004020202020204"/>
                <a:cs typeface="Times New Roman" panose="02020603050405020304" pitchFamily="18" charset="0"/>
              </a:rPr>
              <a:t>Collectors.toList</a:t>
            </a:r>
            <a:r>
              <a:rPr lang="es-ES" sz="1600" kern="100" dirty="0">
                <a:effectLst/>
                <a:latin typeface="Calibri" panose="020F0502020204030204" pitchFamily="34" charset="0"/>
                <a:ea typeface="Aptos" panose="02110004020202020204"/>
                <a:cs typeface="Times New Roman" panose="02020603050405020304" pitchFamily="18" charset="0"/>
              </a:rPr>
              <a:t>());</a:t>
            </a:r>
            <a:endParaRPr lang="es-ES" sz="4400" dirty="0"/>
          </a:p>
        </p:txBody>
      </p:sp>
    </p:spTree>
    <p:extLst>
      <p:ext uri="{BB962C8B-B14F-4D97-AF65-F5344CB8AC3E}">
        <p14:creationId xmlns:p14="http://schemas.microsoft.com/office/powerpoint/2010/main" val="232985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910F8-57E3-3BAF-2972-2937E2E7383B}"/>
              </a:ext>
            </a:extLst>
          </p:cNvPr>
          <p:cNvSpPr>
            <a:spLocks noGrp="1"/>
          </p:cNvSpPr>
          <p:nvPr>
            <p:ph type="title"/>
          </p:nvPr>
        </p:nvSpPr>
        <p:spPr/>
        <p:txBody>
          <a:bodyPr/>
          <a:lstStyle/>
          <a:p>
            <a:r>
              <a:rPr lang="es-ES" dirty="0"/>
              <a:t>OOP: Constructores</a:t>
            </a:r>
          </a:p>
        </p:txBody>
      </p:sp>
      <p:sp>
        <p:nvSpPr>
          <p:cNvPr id="4" name="Marcador de contenido 3">
            <a:extLst>
              <a:ext uri="{FF2B5EF4-FFF2-40B4-BE49-F238E27FC236}">
                <a16:creationId xmlns:a16="http://schemas.microsoft.com/office/drawing/2014/main" id="{D1A2C155-AE0B-7B22-E3BA-F1F8A2CB5B33}"/>
              </a:ext>
            </a:extLst>
          </p:cNvPr>
          <p:cNvSpPr>
            <a:spLocks noGrp="1"/>
          </p:cNvSpPr>
          <p:nvPr>
            <p:ph sz="half" idx="2"/>
          </p:nvPr>
        </p:nvSpPr>
        <p:spPr>
          <a:xfrm>
            <a:off x="609600" y="1577340"/>
            <a:ext cx="5303520" cy="4185633"/>
          </a:xfrm>
        </p:spPr>
        <p:txBody>
          <a:bodyPr/>
          <a:lstStyle/>
          <a:p>
            <a:pPr>
              <a:lnSpc>
                <a:spcPct val="107000"/>
              </a:lnSpc>
              <a:spcAft>
                <a:spcPts val="800"/>
              </a:spcAft>
            </a:pPr>
            <a:r>
              <a:rPr lang="es-ES" sz="1800" b="1" kern="100" dirty="0">
                <a:effectLst/>
                <a:latin typeface="Calibri" panose="020F0502020204030204" pitchFamily="34" charset="0"/>
                <a:ea typeface="Aptos" panose="02110004020202020204"/>
                <a:cs typeface="Times New Roman" panose="02020603050405020304" pitchFamily="18" charset="0"/>
              </a:rPr>
              <a:t>Constructores</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Constructor</a:t>
            </a:r>
            <a:r>
              <a:rPr lang="es-ES" sz="1800" kern="100" dirty="0">
                <a:effectLst/>
                <a:latin typeface="Calibri" panose="020F0502020204030204" pitchFamily="34" charset="0"/>
                <a:ea typeface="Aptos" panose="02110004020202020204"/>
                <a:cs typeface="Times New Roman" panose="02020603050405020304" pitchFamily="18" charset="0"/>
              </a:rPr>
              <a:t>: Método especial que se llama al crear un objeto. Se puede sobrecargar, permitiendo múltiples formas de inicialización.</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Constructor Genérico</a:t>
            </a:r>
            <a:r>
              <a:rPr lang="es-ES" sz="1800" kern="100" dirty="0">
                <a:effectLst/>
                <a:latin typeface="Calibri" panose="020F0502020204030204" pitchFamily="34" charset="0"/>
                <a:ea typeface="Aptos" panose="02110004020202020204"/>
                <a:cs typeface="Times New Roman" panose="02020603050405020304" pitchFamily="18" charset="0"/>
              </a:rPr>
              <a:t>: Un constructor que utiliza parámetros de tipo genérico.</a:t>
            </a:r>
          </a:p>
          <a:p>
            <a:pPr marL="342000" lvl="1">
              <a:lnSpc>
                <a:spcPct val="107000"/>
              </a:lnSpc>
              <a:spcAft>
                <a:spcPts val="800"/>
              </a:spcAft>
              <a:buSzPts val="1000"/>
              <a:tabLst>
                <a:tab pos="457200" algn="l"/>
              </a:tabLst>
            </a:pPr>
            <a:r>
              <a:rPr lang="es-ES" dirty="0">
                <a:solidFill>
                  <a:schemeClr val="tx1"/>
                </a:solidFill>
              </a:rPr>
              <a:t>Si en una clase no se indica el constructor, está disponible única y exclusivamente el constructor sin argumentos y de tipo </a:t>
            </a:r>
            <a:r>
              <a:rPr lang="es-ES" dirty="0" err="1">
                <a:solidFill>
                  <a:schemeClr val="tx1"/>
                </a:solidFill>
              </a:rPr>
              <a:t>public</a:t>
            </a:r>
            <a:r>
              <a:rPr lang="es-ES" dirty="0">
                <a:solidFill>
                  <a:schemeClr val="tx1"/>
                </a:solidFill>
              </a:rPr>
              <a:t>.</a:t>
            </a:r>
          </a:p>
          <a:p>
            <a:pPr marL="342000">
              <a:spcAft>
                <a:spcPts val="600"/>
              </a:spcAft>
            </a:pPr>
            <a:r>
              <a:rPr lang="es-ES" sz="1800" dirty="0">
                <a:solidFill>
                  <a:schemeClr val="tx1"/>
                </a:solidFill>
              </a:rPr>
              <a:t>Desde el momento en que especificas cualquier constructor explícitamente, en ese caso los presentes serán los únicos disponibles, con los alcances, argumentos/tipos indicados.</a:t>
            </a:r>
          </a:p>
        </p:txBody>
      </p:sp>
      <p:sp>
        <p:nvSpPr>
          <p:cNvPr id="5" name="Marcador de contenido 4">
            <a:extLst>
              <a:ext uri="{FF2B5EF4-FFF2-40B4-BE49-F238E27FC236}">
                <a16:creationId xmlns:a16="http://schemas.microsoft.com/office/drawing/2014/main" id="{5CBDC614-6CB4-3165-F214-FF0A04986EE2}"/>
              </a:ext>
            </a:extLst>
          </p:cNvPr>
          <p:cNvSpPr>
            <a:spLocks noGrp="1"/>
          </p:cNvSpPr>
          <p:nvPr>
            <p:ph sz="half" idx="3"/>
          </p:nvPr>
        </p:nvSpPr>
        <p:spPr>
          <a:xfrm>
            <a:off x="6278880" y="1577340"/>
            <a:ext cx="5303520" cy="2939266"/>
          </a:xfrm>
        </p:spPr>
        <p:txBody>
          <a:bodyPr/>
          <a:lstStyle/>
          <a:p>
            <a:pPr>
              <a:spcAft>
                <a:spcPts val="600"/>
              </a:spcAft>
            </a:pPr>
            <a:endParaRPr lang="es-ES" sz="1800" dirty="0">
              <a:solidFill>
                <a:schemeClr val="tx1"/>
              </a:solidFill>
            </a:endParaRPr>
          </a:p>
          <a:p>
            <a:pPr marL="342000" indent="-342000">
              <a:spcAft>
                <a:spcPts val="600"/>
              </a:spcAft>
              <a:buFont typeface="Arial" panose="020B0604020202020204" pitchFamily="34" charset="0"/>
              <a:buChar char="•"/>
            </a:pPr>
            <a:r>
              <a:rPr lang="es-ES" sz="1800" b="1" kern="100" dirty="0">
                <a:effectLst/>
                <a:latin typeface="Calibri" panose="020F0502020204030204" pitchFamily="34" charset="0"/>
                <a:ea typeface="Aptos" panose="02110004020202020204"/>
                <a:cs typeface="Times New Roman" panose="02020603050405020304" pitchFamily="18" charset="0"/>
              </a:rPr>
              <a:t>Regla de Invocación</a:t>
            </a:r>
            <a:r>
              <a:rPr lang="es-ES" sz="1800" kern="100" dirty="0">
                <a:effectLst/>
                <a:latin typeface="Calibri" panose="020F0502020204030204" pitchFamily="34" charset="0"/>
                <a:ea typeface="Aptos" panose="02110004020202020204"/>
                <a:cs typeface="Times New Roman" panose="02020603050405020304" pitchFamily="18" charset="0"/>
              </a:rPr>
              <a:t>: El constructor de la superclase se invoca primero, utilizando super() </a:t>
            </a:r>
            <a:r>
              <a:rPr lang="es-ES" sz="1800" dirty="0">
                <a:solidFill>
                  <a:schemeClr val="tx1"/>
                </a:solidFill>
              </a:rPr>
              <a:t>o super(argumentos…), y a de ser la primera operación </a:t>
            </a:r>
            <a:r>
              <a:rPr lang="es-ES" sz="1800">
                <a:solidFill>
                  <a:schemeClr val="tx1"/>
                </a:solidFill>
              </a:rPr>
              <a:t>del constructor</a:t>
            </a:r>
            <a:r>
              <a:rPr lang="es-ES" sz="1800" dirty="0">
                <a:solidFill>
                  <a:schemeClr val="tx1"/>
                </a:solidFill>
              </a:rPr>
              <a:t>.</a:t>
            </a:r>
          </a:p>
          <a:p>
            <a:pPr marL="342000">
              <a:spcAft>
                <a:spcPts val="600"/>
              </a:spcAft>
            </a:pPr>
            <a:r>
              <a:rPr lang="es-ES" sz="1800" dirty="0">
                <a:solidFill>
                  <a:schemeClr val="tx1"/>
                </a:solidFill>
              </a:rPr>
              <a:t>Cuando no se indica en un constructor a que constructor del padre se invoca se está invocando al constructor sin argumentos</a:t>
            </a:r>
          </a:p>
          <a:p>
            <a:endParaRPr lang="es-ES" dirty="0"/>
          </a:p>
        </p:txBody>
      </p:sp>
    </p:spTree>
    <p:extLst>
      <p:ext uri="{BB962C8B-B14F-4D97-AF65-F5344CB8AC3E}">
        <p14:creationId xmlns:p14="http://schemas.microsoft.com/office/powerpoint/2010/main" val="1085209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16793-E186-63FD-6121-CDB8BDE70AA7}"/>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FF41E210-282F-C852-30E3-84184C8AEDCA}"/>
              </a:ext>
            </a:extLst>
          </p:cNvPr>
          <p:cNvSpPr>
            <a:spLocks noGrp="1"/>
          </p:cNvSpPr>
          <p:nvPr>
            <p:ph sz="half" idx="2"/>
          </p:nvPr>
        </p:nvSpPr>
        <p:spPr>
          <a:xfrm>
            <a:off x="609600" y="1128156"/>
            <a:ext cx="5303520" cy="5164940"/>
          </a:xfrm>
        </p:spPr>
        <p:txBody>
          <a:bodyPr/>
          <a:lstStyle/>
          <a:p>
            <a:pPr>
              <a:lnSpc>
                <a:spcPct val="107000"/>
              </a:lnSpc>
              <a:spcAft>
                <a:spcPts val="800"/>
              </a:spcAft>
            </a:pPr>
            <a:r>
              <a:rPr lang="es-ES" sz="1400" b="1" kern="100" dirty="0">
                <a:effectLst/>
                <a:latin typeface="Calibri" panose="020F0502020204030204" pitchFamily="34" charset="0"/>
                <a:ea typeface="Aptos" panose="02110004020202020204"/>
                <a:cs typeface="Calibri" panose="020F0502020204030204" pitchFamily="34" charset="0"/>
              </a:rPr>
              <a:t>Mecanismos de Excepción</a:t>
            </a:r>
            <a:endParaRPr lang="es-ES" sz="1400" kern="100" dirty="0">
              <a:effectLst/>
              <a:latin typeface="Calibri" panose="020F0502020204030204" pitchFamily="34" charset="0"/>
              <a:ea typeface="Aptos" panose="02110004020202020204"/>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400" b="1" kern="100" dirty="0">
                <a:effectLst/>
                <a:latin typeface="Calibri" panose="020F0502020204030204" pitchFamily="34" charset="0"/>
                <a:ea typeface="Aptos" panose="02110004020202020204"/>
                <a:cs typeface="Calibri" panose="020F0502020204030204" pitchFamily="34" charset="0"/>
              </a:rPr>
              <a:t>Try-Catch-</a:t>
            </a:r>
            <a:r>
              <a:rPr lang="es-ES" sz="1400" b="1" kern="100" dirty="0" err="1">
                <a:effectLst/>
                <a:latin typeface="Calibri" panose="020F0502020204030204" pitchFamily="34" charset="0"/>
                <a:ea typeface="Aptos" panose="02110004020202020204"/>
                <a:cs typeface="Calibri" panose="020F0502020204030204" pitchFamily="34" charset="0"/>
              </a:rPr>
              <a:t>Finally</a:t>
            </a:r>
            <a:r>
              <a:rPr lang="es-ES" sz="1400" kern="100" dirty="0">
                <a:effectLst/>
                <a:latin typeface="Calibri" panose="020F0502020204030204" pitchFamily="34" charset="0"/>
                <a:ea typeface="Aptos" panose="02110004020202020204"/>
                <a:cs typeface="Calibri" panose="020F0502020204030204" pitchFamily="34" charset="0"/>
              </a:rPr>
              <a:t>: Manejo de excepciones que permite capturar errores en tiempo de ejecución.</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400" b="1" kern="100" dirty="0">
                <a:effectLst/>
                <a:latin typeface="Calibri" panose="020F0502020204030204" pitchFamily="34" charset="0"/>
                <a:ea typeface="Aptos" panose="02110004020202020204"/>
                <a:cs typeface="Calibri" panose="020F0502020204030204" pitchFamily="34" charset="0"/>
              </a:rPr>
              <a:t>Try</a:t>
            </a:r>
            <a:r>
              <a:rPr lang="es-ES" sz="1400" kern="100" dirty="0">
                <a:effectLst/>
                <a:latin typeface="Calibri" panose="020F0502020204030204" pitchFamily="34" charset="0"/>
                <a:ea typeface="Aptos" panose="02110004020202020204"/>
                <a:cs typeface="Calibri" panose="020F0502020204030204" pitchFamily="34" charset="0"/>
              </a:rPr>
              <a:t>: Bloque donde se puede producir una excepción.</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400" b="1" kern="100" dirty="0">
                <a:effectLst/>
                <a:latin typeface="Calibri" panose="020F0502020204030204" pitchFamily="34" charset="0"/>
                <a:ea typeface="Aptos" panose="02110004020202020204"/>
                <a:cs typeface="Calibri" panose="020F0502020204030204" pitchFamily="34" charset="0"/>
              </a:rPr>
              <a:t>Catch</a:t>
            </a:r>
            <a:r>
              <a:rPr lang="es-ES" sz="1400" kern="100" dirty="0">
                <a:effectLst/>
                <a:latin typeface="Calibri" panose="020F0502020204030204" pitchFamily="34" charset="0"/>
                <a:ea typeface="Aptos" panose="02110004020202020204"/>
                <a:cs typeface="Calibri" panose="020F0502020204030204" pitchFamily="34" charset="0"/>
              </a:rPr>
              <a:t>: Bloque que maneja la excepción.</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400" b="1" kern="100" dirty="0" err="1">
                <a:effectLst/>
                <a:latin typeface="Calibri" panose="020F0502020204030204" pitchFamily="34" charset="0"/>
                <a:ea typeface="Aptos" panose="02110004020202020204"/>
                <a:cs typeface="Calibri" panose="020F0502020204030204" pitchFamily="34" charset="0"/>
              </a:rPr>
              <a:t>Finally</a:t>
            </a:r>
            <a:r>
              <a:rPr lang="es-ES" sz="1400" kern="100" dirty="0">
                <a:effectLst/>
                <a:latin typeface="Calibri" panose="020F0502020204030204" pitchFamily="34" charset="0"/>
                <a:ea typeface="Aptos" panose="02110004020202020204"/>
                <a:cs typeface="Calibri" panose="020F0502020204030204" pitchFamily="34" charset="0"/>
              </a:rPr>
              <a:t>: Bloque que se ejecuta siempre, independientemente de si ocurrió una excepción.</a:t>
            </a:r>
          </a:p>
          <a:p>
            <a:pPr marL="342900" lvl="0" indent="-342900">
              <a:lnSpc>
                <a:spcPct val="107000"/>
              </a:lnSpc>
              <a:spcAft>
                <a:spcPts val="800"/>
              </a:spcAft>
              <a:buSzPts val="1000"/>
              <a:buFont typeface="Symbol" panose="05050102010706020507" pitchFamily="18" charset="2"/>
              <a:buChar char=""/>
              <a:tabLst>
                <a:tab pos="457200" algn="l"/>
              </a:tabLst>
            </a:pPr>
            <a:r>
              <a:rPr lang="es-ES" sz="1400" b="1" kern="100" dirty="0">
                <a:effectLst/>
                <a:latin typeface="Calibri" panose="020F0502020204030204" pitchFamily="34" charset="0"/>
                <a:ea typeface="Aptos" panose="02110004020202020204"/>
                <a:cs typeface="Calibri" panose="020F0502020204030204" pitchFamily="34" charset="0"/>
              </a:rPr>
              <a:t>Try con Recursos</a:t>
            </a:r>
            <a:r>
              <a:rPr lang="es-ES" sz="1400" kern="100" dirty="0">
                <a:effectLst/>
                <a:latin typeface="Calibri" panose="020F0502020204030204" pitchFamily="34" charset="0"/>
                <a:ea typeface="Aptos" panose="02110004020202020204"/>
                <a:cs typeface="Calibri" panose="020F0502020204030204" pitchFamily="34" charset="0"/>
              </a:rPr>
              <a:t>: Simplifica el manejo de recursos </a:t>
            </a:r>
            <a:r>
              <a:rPr lang="es-ES" sz="1400" kern="100" dirty="0" err="1">
                <a:effectLst/>
                <a:latin typeface="Calibri" panose="020F0502020204030204" pitchFamily="34" charset="0"/>
                <a:ea typeface="Aptos" panose="02110004020202020204"/>
                <a:cs typeface="Calibri" panose="020F0502020204030204" pitchFamily="34" charset="0"/>
              </a:rPr>
              <a:t>Closable</a:t>
            </a:r>
            <a:r>
              <a:rPr lang="es-ES" sz="1400" kern="100" dirty="0">
                <a:effectLst/>
                <a:latin typeface="Calibri" panose="020F0502020204030204" pitchFamily="34" charset="0"/>
                <a:ea typeface="Aptos" panose="02110004020202020204"/>
                <a:cs typeface="Calibri" panose="020F0502020204030204" pitchFamily="34" charset="0"/>
              </a:rPr>
              <a:t> (como archivos) que deben cerrarse después de su uso.</a:t>
            </a:r>
          </a:p>
          <a:p>
            <a:pPr marL="342900" lvl="0" indent="-342900">
              <a:lnSpc>
                <a:spcPct val="107000"/>
              </a:lnSpc>
              <a:spcAft>
                <a:spcPts val="800"/>
              </a:spcAft>
              <a:buSzPts val="1000"/>
              <a:buFont typeface="Symbol" panose="05050102010706020507" pitchFamily="18" charset="2"/>
              <a:buChar char=""/>
              <a:tabLst>
                <a:tab pos="457200" algn="l"/>
              </a:tabLst>
            </a:pPr>
            <a:r>
              <a:rPr lang="es-ES" sz="1400" b="1" kern="100" dirty="0">
                <a:effectLst/>
                <a:latin typeface="Calibri" panose="020F0502020204030204" pitchFamily="34" charset="0"/>
                <a:ea typeface="Aptos" panose="02110004020202020204"/>
                <a:cs typeface="Calibri" panose="020F0502020204030204" pitchFamily="34" charset="0"/>
              </a:rPr>
              <a:t>Jerarquía de Excepciones</a:t>
            </a:r>
            <a:r>
              <a:rPr lang="es-ES" sz="1400" kern="100" dirty="0">
                <a:effectLst/>
                <a:latin typeface="Calibri" panose="020F0502020204030204" pitchFamily="34" charset="0"/>
                <a:ea typeface="Aptos" panose="02110004020202020204"/>
                <a:cs typeface="Calibri" panose="020F0502020204030204" pitchFamily="34" charset="0"/>
              </a:rPr>
              <a:t>: Todas las excepciones en Java derivan de </a:t>
            </a:r>
            <a:r>
              <a:rPr lang="es-ES" sz="1400" kern="100" dirty="0" err="1">
                <a:effectLst/>
                <a:latin typeface="Calibri" panose="020F0502020204030204" pitchFamily="34" charset="0"/>
                <a:ea typeface="Aptos" panose="02110004020202020204"/>
                <a:cs typeface="Calibri" panose="020F0502020204030204" pitchFamily="34" charset="0"/>
              </a:rPr>
              <a:t>Throwable</a:t>
            </a:r>
            <a:r>
              <a:rPr lang="es-ES" sz="1400" kern="100" dirty="0">
                <a:effectLst/>
                <a:latin typeface="Calibri" panose="020F0502020204030204" pitchFamily="34" charset="0"/>
                <a:ea typeface="Aptos" panose="02110004020202020204"/>
                <a:cs typeface="Calibri" panose="020F0502020204030204" pitchFamily="34" charset="0"/>
              </a:rPr>
              <a:t>, que se divide en dos categorías:</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400" b="1" kern="100" dirty="0">
                <a:effectLst/>
                <a:latin typeface="Calibri" panose="020F0502020204030204" pitchFamily="34" charset="0"/>
                <a:ea typeface="Aptos" panose="02110004020202020204"/>
                <a:cs typeface="Calibri" panose="020F0502020204030204" pitchFamily="34" charset="0"/>
              </a:rPr>
              <a:t>Error</a:t>
            </a:r>
            <a:r>
              <a:rPr lang="es-ES" sz="1400" kern="100" dirty="0">
                <a:effectLst/>
                <a:latin typeface="Calibri" panose="020F0502020204030204" pitchFamily="34" charset="0"/>
                <a:ea typeface="Aptos" panose="02110004020202020204"/>
                <a:cs typeface="Calibri" panose="020F0502020204030204" pitchFamily="34" charset="0"/>
              </a:rPr>
              <a:t>: Problemas graves del sistema que no deberían manejarse.</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400" b="1" kern="100" dirty="0" err="1">
                <a:effectLst/>
                <a:latin typeface="Calibri" panose="020F0502020204030204" pitchFamily="34" charset="0"/>
                <a:ea typeface="Aptos" panose="02110004020202020204"/>
                <a:cs typeface="Calibri" panose="020F0502020204030204" pitchFamily="34" charset="0"/>
              </a:rPr>
              <a:t>Exception</a:t>
            </a:r>
            <a:r>
              <a:rPr lang="es-ES" sz="1400" kern="100" dirty="0">
                <a:effectLst/>
                <a:latin typeface="Calibri" panose="020F0502020204030204" pitchFamily="34" charset="0"/>
                <a:ea typeface="Aptos" panose="02110004020202020204"/>
                <a:cs typeface="Calibri" panose="020F0502020204030204" pitchFamily="34" charset="0"/>
              </a:rPr>
              <a:t>: Problemas que pueden ser manejados. Dentro de </a:t>
            </a:r>
            <a:r>
              <a:rPr lang="es-ES" sz="1400" kern="100" dirty="0" err="1">
                <a:effectLst/>
                <a:latin typeface="Calibri" panose="020F0502020204030204" pitchFamily="34" charset="0"/>
                <a:ea typeface="Aptos" panose="02110004020202020204"/>
                <a:cs typeface="Calibri" panose="020F0502020204030204" pitchFamily="34" charset="0"/>
              </a:rPr>
              <a:t>Exception</a:t>
            </a:r>
            <a:r>
              <a:rPr lang="es-ES" sz="1400" kern="100" dirty="0">
                <a:effectLst/>
                <a:latin typeface="Calibri" panose="020F0502020204030204" pitchFamily="34" charset="0"/>
                <a:ea typeface="Aptos" panose="02110004020202020204"/>
                <a:cs typeface="Calibri" panose="020F0502020204030204" pitchFamily="34" charset="0"/>
              </a:rPr>
              <a:t>, existen:</a:t>
            </a:r>
          </a:p>
          <a:p>
            <a:pPr marL="1143000" lvl="2" indent="-228600">
              <a:lnSpc>
                <a:spcPct val="107000"/>
              </a:lnSpc>
              <a:spcAft>
                <a:spcPts val="800"/>
              </a:spcAft>
              <a:buSzPts val="1000"/>
              <a:buFont typeface="Wingdings" panose="05000000000000000000" pitchFamily="2" charset="2"/>
              <a:buChar char=""/>
              <a:tabLst>
                <a:tab pos="1371600" algn="l"/>
              </a:tabLst>
            </a:pPr>
            <a:r>
              <a:rPr lang="es-ES" sz="1400" b="1" kern="100" dirty="0" err="1">
                <a:effectLst/>
                <a:latin typeface="Calibri" panose="020F0502020204030204" pitchFamily="34" charset="0"/>
                <a:ea typeface="Aptos" panose="02110004020202020204"/>
                <a:cs typeface="Calibri" panose="020F0502020204030204" pitchFamily="34" charset="0"/>
              </a:rPr>
              <a:t>Checked</a:t>
            </a:r>
            <a:r>
              <a:rPr lang="es-ES" sz="1400" b="1" kern="100" dirty="0">
                <a:effectLst/>
                <a:latin typeface="Calibri" panose="020F0502020204030204" pitchFamily="34" charset="0"/>
                <a:ea typeface="Aptos" panose="02110004020202020204"/>
                <a:cs typeface="Calibri" panose="020F0502020204030204" pitchFamily="34" charset="0"/>
              </a:rPr>
              <a:t> </a:t>
            </a:r>
            <a:r>
              <a:rPr lang="es-ES" sz="1400" b="1" kern="100" dirty="0" err="1">
                <a:effectLst/>
                <a:latin typeface="Calibri" panose="020F0502020204030204" pitchFamily="34" charset="0"/>
                <a:ea typeface="Aptos" panose="02110004020202020204"/>
                <a:cs typeface="Calibri" panose="020F0502020204030204" pitchFamily="34" charset="0"/>
              </a:rPr>
              <a:t>Exceptions</a:t>
            </a:r>
            <a:r>
              <a:rPr lang="es-ES" sz="1400" kern="100" dirty="0">
                <a:effectLst/>
                <a:latin typeface="Calibri" panose="020F0502020204030204" pitchFamily="34" charset="0"/>
                <a:ea typeface="Aptos" panose="02110004020202020204"/>
                <a:cs typeface="Calibri" panose="020F0502020204030204" pitchFamily="34" charset="0"/>
              </a:rPr>
              <a:t>: Deben ser declaradas o manejadas.</a:t>
            </a:r>
          </a:p>
          <a:p>
            <a:pPr marL="1143000" lvl="2" indent="-228600">
              <a:lnSpc>
                <a:spcPct val="107000"/>
              </a:lnSpc>
              <a:spcAft>
                <a:spcPts val="800"/>
              </a:spcAft>
              <a:buSzPts val="1000"/>
              <a:buFont typeface="Wingdings" panose="05000000000000000000" pitchFamily="2" charset="2"/>
              <a:buChar char=""/>
              <a:tabLst>
                <a:tab pos="1371600" algn="l"/>
              </a:tabLst>
            </a:pPr>
            <a:r>
              <a:rPr lang="es-ES" sz="1400" b="1" kern="100" dirty="0" err="1">
                <a:effectLst/>
                <a:latin typeface="Calibri" panose="020F0502020204030204" pitchFamily="34" charset="0"/>
                <a:ea typeface="Aptos" panose="02110004020202020204"/>
                <a:cs typeface="Calibri" panose="020F0502020204030204" pitchFamily="34" charset="0"/>
              </a:rPr>
              <a:t>Unchecked</a:t>
            </a:r>
            <a:r>
              <a:rPr lang="es-ES" sz="1400" b="1" kern="100" dirty="0">
                <a:effectLst/>
                <a:latin typeface="Calibri" panose="020F0502020204030204" pitchFamily="34" charset="0"/>
                <a:ea typeface="Aptos" panose="02110004020202020204"/>
                <a:cs typeface="Calibri" panose="020F0502020204030204" pitchFamily="34" charset="0"/>
              </a:rPr>
              <a:t> </a:t>
            </a:r>
            <a:r>
              <a:rPr lang="es-ES" sz="1400" b="1" kern="100" dirty="0" err="1">
                <a:effectLst/>
                <a:latin typeface="Calibri" panose="020F0502020204030204" pitchFamily="34" charset="0"/>
                <a:ea typeface="Aptos" panose="02110004020202020204"/>
                <a:cs typeface="Calibri" panose="020F0502020204030204" pitchFamily="34" charset="0"/>
              </a:rPr>
              <a:t>Exceptions</a:t>
            </a:r>
            <a:r>
              <a:rPr lang="es-ES" sz="1400" kern="100" dirty="0">
                <a:effectLst/>
                <a:latin typeface="Calibri" panose="020F0502020204030204" pitchFamily="34" charset="0"/>
                <a:ea typeface="Aptos" panose="02110004020202020204"/>
                <a:cs typeface="Calibri" panose="020F0502020204030204" pitchFamily="34" charset="0"/>
              </a:rPr>
              <a:t>: No necesitan ser declaradas, incluyen </a:t>
            </a:r>
            <a:r>
              <a:rPr lang="es-ES" sz="1400" kern="100" dirty="0" err="1">
                <a:effectLst/>
                <a:latin typeface="Calibri" panose="020F0502020204030204" pitchFamily="34" charset="0"/>
                <a:ea typeface="Aptos" panose="02110004020202020204"/>
                <a:cs typeface="Calibri" panose="020F0502020204030204" pitchFamily="34" charset="0"/>
              </a:rPr>
              <a:t>RuntimeException</a:t>
            </a:r>
            <a:r>
              <a:rPr lang="es-ES" sz="1400" kern="100" dirty="0">
                <a:effectLst/>
                <a:latin typeface="Calibri" panose="020F0502020204030204" pitchFamily="34" charset="0"/>
                <a:ea typeface="Aptos" panose="02110004020202020204"/>
                <a:cs typeface="Calibri" panose="020F0502020204030204" pitchFamily="34" charset="0"/>
              </a:rPr>
              <a:t> y sus subclases.</a:t>
            </a:r>
          </a:p>
        </p:txBody>
      </p:sp>
      <p:sp>
        <p:nvSpPr>
          <p:cNvPr id="5" name="Rectángulo 4">
            <a:extLst>
              <a:ext uri="{FF2B5EF4-FFF2-40B4-BE49-F238E27FC236}">
                <a16:creationId xmlns:a16="http://schemas.microsoft.com/office/drawing/2014/main" id="{5FCBD09A-BC52-24C9-6DB9-04DDAC37383B}"/>
              </a:ext>
            </a:extLst>
          </p:cNvPr>
          <p:cNvSpPr/>
          <p:nvPr/>
        </p:nvSpPr>
        <p:spPr>
          <a:xfrm>
            <a:off x="7610473" y="1775598"/>
            <a:ext cx="1843087" cy="6000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Throwable</a:t>
            </a:r>
            <a:endParaRPr lang="es-ES" dirty="0">
              <a:solidFill>
                <a:schemeClr val="tx1"/>
              </a:solidFill>
            </a:endParaRPr>
          </a:p>
        </p:txBody>
      </p:sp>
      <p:sp>
        <p:nvSpPr>
          <p:cNvPr id="6" name="Rectángulo 5">
            <a:extLst>
              <a:ext uri="{FF2B5EF4-FFF2-40B4-BE49-F238E27FC236}">
                <a16:creationId xmlns:a16="http://schemas.microsoft.com/office/drawing/2014/main" id="{3861A6FB-A749-D28F-0A8C-92F82845CCF6}"/>
              </a:ext>
            </a:extLst>
          </p:cNvPr>
          <p:cNvSpPr/>
          <p:nvPr/>
        </p:nvSpPr>
        <p:spPr>
          <a:xfrm>
            <a:off x="6096000" y="3342460"/>
            <a:ext cx="1843087" cy="6000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Error</a:t>
            </a:r>
          </a:p>
        </p:txBody>
      </p:sp>
      <p:sp>
        <p:nvSpPr>
          <p:cNvPr id="7" name="Rectángulo 6">
            <a:extLst>
              <a:ext uri="{FF2B5EF4-FFF2-40B4-BE49-F238E27FC236}">
                <a16:creationId xmlns:a16="http://schemas.microsoft.com/office/drawing/2014/main" id="{853B826D-47AB-0F78-FB24-6D363B7D06CA}"/>
              </a:ext>
            </a:extLst>
          </p:cNvPr>
          <p:cNvSpPr/>
          <p:nvPr/>
        </p:nvSpPr>
        <p:spPr>
          <a:xfrm>
            <a:off x="9013033" y="3342459"/>
            <a:ext cx="1843087" cy="6000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Exception</a:t>
            </a:r>
            <a:endParaRPr lang="es-ES" dirty="0">
              <a:solidFill>
                <a:schemeClr val="tx1"/>
              </a:solidFill>
            </a:endParaRPr>
          </a:p>
        </p:txBody>
      </p:sp>
      <p:sp>
        <p:nvSpPr>
          <p:cNvPr id="8" name="Rectángulo 7">
            <a:extLst>
              <a:ext uri="{FF2B5EF4-FFF2-40B4-BE49-F238E27FC236}">
                <a16:creationId xmlns:a16="http://schemas.microsoft.com/office/drawing/2014/main" id="{02C8787B-4B06-AB12-845D-B8435E3DDFBE}"/>
              </a:ext>
            </a:extLst>
          </p:cNvPr>
          <p:cNvSpPr/>
          <p:nvPr/>
        </p:nvSpPr>
        <p:spPr>
          <a:xfrm>
            <a:off x="10008391" y="4990282"/>
            <a:ext cx="2009775" cy="6000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RuntimeException</a:t>
            </a:r>
            <a:endParaRPr lang="es-ES" dirty="0">
              <a:solidFill>
                <a:schemeClr val="tx1"/>
              </a:solidFill>
            </a:endParaRPr>
          </a:p>
        </p:txBody>
      </p:sp>
      <p:cxnSp>
        <p:nvCxnSpPr>
          <p:cNvPr id="9" name="Conector: angular 8">
            <a:extLst>
              <a:ext uri="{FF2B5EF4-FFF2-40B4-BE49-F238E27FC236}">
                <a16:creationId xmlns:a16="http://schemas.microsoft.com/office/drawing/2014/main" id="{5A66FCDB-B6C8-3471-1652-1C64A8321D1A}"/>
              </a:ext>
            </a:extLst>
          </p:cNvPr>
          <p:cNvCxnSpPr>
            <a:cxnSpLocks/>
            <a:stCxn id="6" idx="0"/>
            <a:endCxn id="5" idx="2"/>
          </p:cNvCxnSpPr>
          <p:nvPr/>
        </p:nvCxnSpPr>
        <p:spPr>
          <a:xfrm rot="5400000" flipH="1" flipV="1">
            <a:off x="7291387" y="2101831"/>
            <a:ext cx="966787" cy="151447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ector: angular 9">
            <a:extLst>
              <a:ext uri="{FF2B5EF4-FFF2-40B4-BE49-F238E27FC236}">
                <a16:creationId xmlns:a16="http://schemas.microsoft.com/office/drawing/2014/main" id="{C458A218-78C3-ECF3-2944-86BAB09BD039}"/>
              </a:ext>
            </a:extLst>
          </p:cNvPr>
          <p:cNvCxnSpPr>
            <a:cxnSpLocks/>
            <a:stCxn id="7" idx="0"/>
            <a:endCxn id="5" idx="2"/>
          </p:cNvCxnSpPr>
          <p:nvPr/>
        </p:nvCxnSpPr>
        <p:spPr>
          <a:xfrm rot="16200000" flipV="1">
            <a:off x="8749904" y="2157786"/>
            <a:ext cx="966786" cy="140256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ector: angular 10">
            <a:extLst>
              <a:ext uri="{FF2B5EF4-FFF2-40B4-BE49-F238E27FC236}">
                <a16:creationId xmlns:a16="http://schemas.microsoft.com/office/drawing/2014/main" id="{AA88F33D-96E8-78C4-5C7D-E2945BC0AA2E}"/>
              </a:ext>
            </a:extLst>
          </p:cNvPr>
          <p:cNvCxnSpPr>
            <a:cxnSpLocks/>
            <a:stCxn id="8" idx="0"/>
            <a:endCxn id="7" idx="2"/>
          </p:cNvCxnSpPr>
          <p:nvPr/>
        </p:nvCxnSpPr>
        <p:spPr>
          <a:xfrm rot="16200000" flipV="1">
            <a:off x="9950054" y="3927057"/>
            <a:ext cx="1047748" cy="107870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ector: angular 11">
            <a:extLst>
              <a:ext uri="{FF2B5EF4-FFF2-40B4-BE49-F238E27FC236}">
                <a16:creationId xmlns:a16="http://schemas.microsoft.com/office/drawing/2014/main" id="{42B385F5-EEA5-633D-ECDD-338968F50F5A}"/>
              </a:ext>
            </a:extLst>
          </p:cNvPr>
          <p:cNvCxnSpPr>
            <a:cxnSpLocks/>
          </p:cNvCxnSpPr>
          <p:nvPr/>
        </p:nvCxnSpPr>
        <p:spPr>
          <a:xfrm rot="5400000" flipH="1" flipV="1">
            <a:off x="8915006" y="3957218"/>
            <a:ext cx="1034254" cy="100488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CuadroTexto 12">
            <a:extLst>
              <a:ext uri="{FF2B5EF4-FFF2-40B4-BE49-F238E27FC236}">
                <a16:creationId xmlns:a16="http://schemas.microsoft.com/office/drawing/2014/main" id="{FD2AD4A3-B2FC-40D2-469F-47210EA53AFF}"/>
              </a:ext>
            </a:extLst>
          </p:cNvPr>
          <p:cNvSpPr txBox="1"/>
          <p:nvPr/>
        </p:nvSpPr>
        <p:spPr>
          <a:xfrm>
            <a:off x="8584851" y="5105653"/>
            <a:ext cx="689676" cy="369332"/>
          </a:xfrm>
          <a:prstGeom prst="rect">
            <a:avLst/>
          </a:prstGeom>
          <a:noFill/>
        </p:spPr>
        <p:txBody>
          <a:bodyPr wrap="square" rtlCol="0">
            <a:spAutoFit/>
          </a:bodyPr>
          <a:lstStyle/>
          <a:p>
            <a:r>
              <a:rPr lang="es-ES" dirty="0"/>
              <a:t>Otras</a:t>
            </a:r>
          </a:p>
        </p:txBody>
      </p:sp>
    </p:spTree>
    <p:extLst>
      <p:ext uri="{BB962C8B-B14F-4D97-AF65-F5344CB8AC3E}">
        <p14:creationId xmlns:p14="http://schemas.microsoft.com/office/powerpoint/2010/main" val="184125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36283-B6D1-1BDE-5796-3D544B1659BF}"/>
              </a:ext>
            </a:extLst>
          </p:cNvPr>
          <p:cNvSpPr>
            <a:spLocks noGrp="1"/>
          </p:cNvSpPr>
          <p:nvPr>
            <p:ph type="title"/>
          </p:nvPr>
        </p:nvSpPr>
        <p:spPr>
          <a:xfrm>
            <a:off x="1881377" y="167767"/>
            <a:ext cx="9088755" cy="553998"/>
          </a:xfrm>
        </p:spPr>
        <p:txBody>
          <a:bodyPr/>
          <a:lstStyle/>
          <a:p>
            <a:r>
              <a:rPr lang="es-ES" dirty="0"/>
              <a:t>OOP: Paquetes básicos</a:t>
            </a:r>
          </a:p>
        </p:txBody>
      </p:sp>
      <p:sp>
        <p:nvSpPr>
          <p:cNvPr id="3" name="Marcador de contenido 2">
            <a:extLst>
              <a:ext uri="{FF2B5EF4-FFF2-40B4-BE49-F238E27FC236}">
                <a16:creationId xmlns:a16="http://schemas.microsoft.com/office/drawing/2014/main" id="{6599DBE0-9FA0-CA64-8622-C48227A3F6EC}"/>
              </a:ext>
            </a:extLst>
          </p:cNvPr>
          <p:cNvSpPr>
            <a:spLocks noGrp="1"/>
          </p:cNvSpPr>
          <p:nvPr>
            <p:ph sz="half" idx="2"/>
          </p:nvPr>
        </p:nvSpPr>
        <p:spPr>
          <a:xfrm>
            <a:off x="609600" y="1577340"/>
            <a:ext cx="5303520" cy="3323987"/>
          </a:xfrm>
        </p:spPr>
        <p:txBody>
          <a:bodyPr/>
          <a:lstStyle/>
          <a:p>
            <a:r>
              <a:rPr lang="es-ES" sz="2400" dirty="0"/>
              <a:t>En java básico (JSE) hay unos cuantos paquetes que debes conocer bien.</a:t>
            </a:r>
          </a:p>
          <a:p>
            <a:r>
              <a:rPr lang="es-ES" sz="2400" dirty="0"/>
              <a:t>Al menos:</a:t>
            </a:r>
          </a:p>
          <a:p>
            <a:pPr marL="342900" indent="-342900">
              <a:buFont typeface="Arial" panose="020B0604020202020204" pitchFamily="34" charset="0"/>
              <a:buChar char="•"/>
            </a:pPr>
            <a:r>
              <a:rPr lang="es-ES" sz="2400" b="1" dirty="0" err="1"/>
              <a:t>java.lang</a:t>
            </a:r>
            <a:r>
              <a:rPr lang="es-ES" sz="2400" dirty="0"/>
              <a:t>: Resaltando las clases de excepciones, </a:t>
            </a:r>
            <a:r>
              <a:rPr lang="es-ES" sz="2400" b="1" dirty="0" err="1"/>
              <a:t>Object</a:t>
            </a:r>
            <a:r>
              <a:rPr lang="es-ES" sz="2400" dirty="0"/>
              <a:t>, las clase asociadas a las primitivas…</a:t>
            </a:r>
          </a:p>
          <a:p>
            <a:pPr marL="342900" indent="-342900">
              <a:buFont typeface="Arial" panose="020B0604020202020204" pitchFamily="34" charset="0"/>
              <a:buChar char="•"/>
            </a:pPr>
            <a:r>
              <a:rPr lang="es-ES" sz="2400" b="1" dirty="0" err="1"/>
              <a:t>java.util</a:t>
            </a:r>
            <a:r>
              <a:rPr lang="es-ES" sz="2400" dirty="0"/>
              <a:t>: Entre otras las clases e interfaces asociadas a las colecciones básicas</a:t>
            </a:r>
          </a:p>
        </p:txBody>
      </p:sp>
      <p:sp>
        <p:nvSpPr>
          <p:cNvPr id="4" name="Marcador de contenido 3">
            <a:extLst>
              <a:ext uri="{FF2B5EF4-FFF2-40B4-BE49-F238E27FC236}">
                <a16:creationId xmlns:a16="http://schemas.microsoft.com/office/drawing/2014/main" id="{DD88B69F-F6BC-0135-F516-D1CEE8358258}"/>
              </a:ext>
            </a:extLst>
          </p:cNvPr>
          <p:cNvSpPr>
            <a:spLocks noGrp="1"/>
          </p:cNvSpPr>
          <p:nvPr>
            <p:ph sz="half" idx="3"/>
          </p:nvPr>
        </p:nvSpPr>
        <p:spPr>
          <a:xfrm>
            <a:off x="6278880" y="1577340"/>
            <a:ext cx="5303520" cy="3154710"/>
          </a:xfrm>
        </p:spPr>
        <p:txBody>
          <a:bodyPr/>
          <a:lstStyle/>
          <a:p>
            <a:pPr>
              <a:spcAft>
                <a:spcPts val="600"/>
              </a:spcAft>
            </a:pPr>
            <a:r>
              <a:rPr lang="es-ES" sz="2400" dirty="0"/>
              <a:t>Por su especial significado una clase resalta sobre todas las demás:</a:t>
            </a:r>
          </a:p>
          <a:p>
            <a:pPr marL="342900" indent="-342900">
              <a:buFont typeface="Arial" panose="020B0604020202020204" pitchFamily="34" charset="0"/>
              <a:buChar char="•"/>
            </a:pPr>
            <a:r>
              <a:rPr lang="es-ES" sz="2400" b="1" kern="100" dirty="0" err="1">
                <a:effectLst/>
                <a:latin typeface="Calibri" panose="020F0502020204030204" pitchFamily="34" charset="0"/>
                <a:ea typeface="Aptos" panose="02110004020202020204"/>
                <a:cs typeface="Times New Roman" panose="02020603050405020304" pitchFamily="18" charset="0"/>
              </a:rPr>
              <a:t>Object</a:t>
            </a:r>
            <a:r>
              <a:rPr lang="es-ES" sz="2400" kern="100" dirty="0">
                <a:effectLst/>
                <a:latin typeface="Calibri" panose="020F0502020204030204" pitchFamily="34" charset="0"/>
                <a:ea typeface="Aptos" panose="02110004020202020204"/>
                <a:cs typeface="Times New Roman" panose="02020603050405020304" pitchFamily="18" charset="0"/>
              </a:rPr>
              <a:t>: La clase base de la que derivan todas las demás clases en Java. Proporciona métodos fundamentales como </a:t>
            </a:r>
            <a:r>
              <a:rPr lang="es-ES" sz="2400" b="1" kern="100" dirty="0" err="1">
                <a:effectLst/>
                <a:latin typeface="Calibri" panose="020F0502020204030204" pitchFamily="34" charset="0"/>
                <a:ea typeface="Aptos" panose="02110004020202020204"/>
                <a:cs typeface="Times New Roman" panose="02020603050405020304" pitchFamily="18" charset="0"/>
              </a:rPr>
              <a:t>equals</a:t>
            </a:r>
            <a:r>
              <a:rPr lang="es-ES" sz="2400" b="1" kern="100" dirty="0">
                <a:effectLst/>
                <a:latin typeface="Calibri" panose="020F0502020204030204" pitchFamily="34" charset="0"/>
                <a:ea typeface="Aptos" panose="02110004020202020204"/>
                <a:cs typeface="Times New Roman" panose="02020603050405020304" pitchFamily="18" charset="0"/>
              </a:rPr>
              <a:t>(), </a:t>
            </a:r>
            <a:r>
              <a:rPr lang="es-ES" sz="2400" b="1" kern="100" dirty="0" err="1">
                <a:effectLst/>
                <a:latin typeface="Calibri" panose="020F0502020204030204" pitchFamily="34" charset="0"/>
                <a:ea typeface="Aptos" panose="02110004020202020204"/>
                <a:cs typeface="Times New Roman" panose="02020603050405020304" pitchFamily="18" charset="0"/>
              </a:rPr>
              <a:t>hashCode</a:t>
            </a:r>
            <a:r>
              <a:rPr lang="es-ES" sz="2400" b="1" kern="100" dirty="0">
                <a:effectLst/>
                <a:latin typeface="Calibri" panose="020F0502020204030204" pitchFamily="34" charset="0"/>
                <a:ea typeface="Aptos" panose="02110004020202020204"/>
                <a:cs typeface="Times New Roman" panose="02020603050405020304" pitchFamily="18" charset="0"/>
              </a:rPr>
              <a:t>(), </a:t>
            </a:r>
            <a:r>
              <a:rPr lang="es-ES" sz="2400" kern="100" dirty="0">
                <a:effectLst/>
                <a:latin typeface="Calibri" panose="020F0502020204030204" pitchFamily="34" charset="0"/>
                <a:ea typeface="Aptos" panose="02110004020202020204"/>
                <a:cs typeface="Times New Roman" panose="02020603050405020304" pitchFamily="18" charset="0"/>
              </a:rPr>
              <a:t>y</a:t>
            </a:r>
            <a:r>
              <a:rPr lang="es-ES" sz="2400" b="1" kern="100" dirty="0">
                <a:effectLst/>
                <a:latin typeface="Calibri" panose="020F0502020204030204" pitchFamily="34" charset="0"/>
                <a:ea typeface="Aptos" panose="02110004020202020204"/>
                <a:cs typeface="Times New Roman" panose="02020603050405020304" pitchFamily="18" charset="0"/>
              </a:rPr>
              <a:t> </a:t>
            </a:r>
            <a:r>
              <a:rPr lang="es-ES" sz="2400" b="1" kern="100" dirty="0" err="1">
                <a:effectLst/>
                <a:latin typeface="Calibri" panose="020F0502020204030204" pitchFamily="34" charset="0"/>
                <a:ea typeface="Aptos" panose="02110004020202020204"/>
                <a:cs typeface="Times New Roman" panose="02020603050405020304" pitchFamily="18" charset="0"/>
              </a:rPr>
              <a:t>toString</a:t>
            </a:r>
            <a:r>
              <a:rPr lang="es-ES" sz="2400" b="1" kern="100" dirty="0">
                <a:effectLst/>
                <a:latin typeface="Calibri" panose="020F0502020204030204" pitchFamily="34" charset="0"/>
                <a:ea typeface="Aptos" panose="02110004020202020204"/>
                <a:cs typeface="Times New Roman" panose="02020603050405020304" pitchFamily="18" charset="0"/>
              </a:rPr>
              <a:t>().</a:t>
            </a:r>
            <a:endParaRPr lang="es-ES" sz="2400" b="1" kern="100" dirty="0">
              <a:effectLst/>
              <a:latin typeface="Aptos" panose="02110004020202020204"/>
              <a:ea typeface="Aptos" panose="02110004020202020204"/>
              <a:cs typeface="Times New Roman" panose="02020603050405020304" pitchFamily="18" charset="0"/>
            </a:endParaRPr>
          </a:p>
          <a:p>
            <a:endParaRPr lang="es-ES" dirty="0"/>
          </a:p>
        </p:txBody>
      </p:sp>
    </p:spTree>
    <p:extLst>
      <p:ext uri="{BB962C8B-B14F-4D97-AF65-F5344CB8AC3E}">
        <p14:creationId xmlns:p14="http://schemas.microsoft.com/office/powerpoint/2010/main" val="263054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6BEB4-D2ED-226F-D3DF-8429B98E546A}"/>
              </a:ext>
            </a:extLst>
          </p:cNvPr>
          <p:cNvSpPr>
            <a:spLocks noGrp="1"/>
          </p:cNvSpPr>
          <p:nvPr>
            <p:ph type="title"/>
          </p:nvPr>
        </p:nvSpPr>
        <p:spPr/>
        <p:txBody>
          <a:bodyPr/>
          <a:lstStyle/>
          <a:p>
            <a:r>
              <a:rPr lang="es-ES" dirty="0"/>
              <a:t>OOP: Principios básicos</a:t>
            </a:r>
          </a:p>
        </p:txBody>
      </p:sp>
      <p:sp>
        <p:nvSpPr>
          <p:cNvPr id="5" name="Marcador de texto 4">
            <a:extLst>
              <a:ext uri="{FF2B5EF4-FFF2-40B4-BE49-F238E27FC236}">
                <a16:creationId xmlns:a16="http://schemas.microsoft.com/office/drawing/2014/main" id="{849A7BFD-9C3E-F056-005C-ECA342615D01}"/>
              </a:ext>
            </a:extLst>
          </p:cNvPr>
          <p:cNvSpPr>
            <a:spLocks noGrp="1"/>
          </p:cNvSpPr>
          <p:nvPr>
            <p:ph type="body" idx="1"/>
          </p:nvPr>
        </p:nvSpPr>
        <p:spPr>
          <a:xfrm>
            <a:off x="688340" y="1031213"/>
            <a:ext cx="10537190" cy="3866700"/>
          </a:xfrm>
        </p:spPr>
        <p:txBody>
          <a:bodyPr/>
          <a:lstStyle/>
          <a:p>
            <a:pPr marL="342900" lvl="0" indent="-342900">
              <a:lnSpc>
                <a:spcPct val="107000"/>
              </a:lnSpc>
              <a:spcAft>
                <a:spcPts val="800"/>
              </a:spcAft>
              <a:buFont typeface="+mj-lt"/>
              <a:buAutoNum type="arabicPeriod"/>
              <a:tabLst>
                <a:tab pos="457200" algn="l"/>
              </a:tabLst>
            </a:pPr>
            <a:r>
              <a:rPr lang="es-ES" sz="2000" b="1" kern="100" dirty="0">
                <a:effectLst/>
                <a:latin typeface="Calibri" panose="020F0502020204030204" pitchFamily="34" charset="0"/>
                <a:ea typeface="Aptos" panose="02110004020202020204"/>
                <a:cs typeface="Calibri" panose="020F0502020204030204" pitchFamily="34" charset="0"/>
              </a:rPr>
              <a:t>Encapsulación</a:t>
            </a:r>
            <a:r>
              <a:rPr lang="es-ES" sz="2000" kern="100" dirty="0">
                <a:effectLst/>
                <a:latin typeface="Calibri" panose="020F0502020204030204" pitchFamily="34" charset="0"/>
                <a:ea typeface="Aptos" panose="02110004020202020204"/>
                <a:cs typeface="Calibri" panose="020F0502020204030204" pitchFamily="34" charset="0"/>
              </a:rPr>
              <a:t>: Proteger los datos de un objeto a través de modificadores de acceso, ocultando la implementación interna.</a:t>
            </a:r>
          </a:p>
          <a:p>
            <a:pPr marL="342900" lvl="0" indent="-342900">
              <a:lnSpc>
                <a:spcPct val="107000"/>
              </a:lnSpc>
              <a:spcAft>
                <a:spcPts val="800"/>
              </a:spcAft>
              <a:buFont typeface="+mj-lt"/>
              <a:buAutoNum type="arabicPeriod"/>
              <a:tabLst>
                <a:tab pos="457200" algn="l"/>
              </a:tabLst>
            </a:pPr>
            <a:r>
              <a:rPr lang="es-ES" sz="2000" b="1" kern="100" dirty="0">
                <a:effectLst/>
                <a:latin typeface="Calibri" panose="020F0502020204030204" pitchFamily="34" charset="0"/>
                <a:ea typeface="Aptos" panose="02110004020202020204"/>
                <a:cs typeface="Calibri" panose="020F0502020204030204" pitchFamily="34" charset="0"/>
              </a:rPr>
              <a:t>Herencia</a:t>
            </a:r>
            <a:r>
              <a:rPr lang="es-ES" sz="2000" kern="100" dirty="0">
                <a:effectLst/>
                <a:latin typeface="Calibri" panose="020F0502020204030204" pitchFamily="34" charset="0"/>
                <a:ea typeface="Aptos" panose="02110004020202020204"/>
                <a:cs typeface="Calibri" panose="020F0502020204030204" pitchFamily="34" charset="0"/>
              </a:rPr>
              <a:t>: Permite a una clase heredar atributos y métodos de otra clase, facilitando la reutilización de código. </a:t>
            </a:r>
          </a:p>
          <a:p>
            <a:pPr marL="914400" lvl="1">
              <a:lnSpc>
                <a:spcPct val="107000"/>
              </a:lnSpc>
              <a:spcAft>
                <a:spcPts val="800"/>
              </a:spcAft>
            </a:pPr>
            <a:r>
              <a:rPr lang="es-ES" sz="2000" kern="100" dirty="0">
                <a:effectLst/>
                <a:latin typeface="Calibri" panose="020F0502020204030204" pitchFamily="34" charset="0"/>
                <a:ea typeface="Aptos" panose="02110004020202020204"/>
                <a:cs typeface="Calibri" panose="020F0502020204030204" pitchFamily="34" charset="0"/>
              </a:rPr>
              <a:t>Una clase extiende de una y sólo una clase en java. Las clases implementan cero, una o varias interfaces. Las interfaces utilizan igualmente la palabra </a:t>
            </a:r>
            <a:r>
              <a:rPr lang="es-ES" sz="2000" b="1" kern="100" dirty="0" err="1">
                <a:effectLst/>
                <a:latin typeface="Calibri" panose="020F0502020204030204" pitchFamily="34" charset="0"/>
                <a:ea typeface="Aptos" panose="02110004020202020204"/>
                <a:cs typeface="Calibri" panose="020F0502020204030204" pitchFamily="34" charset="0"/>
              </a:rPr>
              <a:t>extends</a:t>
            </a:r>
            <a:r>
              <a:rPr lang="es-ES" sz="2000" kern="100" dirty="0">
                <a:effectLst/>
                <a:latin typeface="Calibri" panose="020F0502020204030204" pitchFamily="34" charset="0"/>
                <a:ea typeface="Aptos" panose="02110004020202020204"/>
                <a:cs typeface="Calibri" panose="020F0502020204030204" pitchFamily="34" charset="0"/>
              </a:rPr>
              <a:t>, sin ser realmente extensión por lo que pueden hacer de </a:t>
            </a:r>
            <a:r>
              <a:rPr lang="es-ES" sz="2000" kern="100" dirty="0" err="1">
                <a:effectLst/>
                <a:latin typeface="Calibri" panose="020F0502020204030204" pitchFamily="34" charset="0"/>
                <a:ea typeface="Aptos" panose="02110004020202020204"/>
                <a:cs typeface="Calibri" panose="020F0502020204030204" pitchFamily="34" charset="0"/>
              </a:rPr>
              <a:t>mútiples</a:t>
            </a:r>
            <a:r>
              <a:rPr lang="es-ES" sz="2000" kern="100" dirty="0">
                <a:effectLst/>
                <a:latin typeface="Calibri" panose="020F0502020204030204" pitchFamily="34" charset="0"/>
                <a:ea typeface="Aptos" panose="02110004020202020204"/>
                <a:cs typeface="Calibri" panose="020F0502020204030204" pitchFamily="34" charset="0"/>
              </a:rPr>
              <a:t> interfaces.</a:t>
            </a:r>
          </a:p>
          <a:p>
            <a:pPr marL="342900" lvl="0" indent="-342900">
              <a:lnSpc>
                <a:spcPct val="107000"/>
              </a:lnSpc>
              <a:spcAft>
                <a:spcPts val="800"/>
              </a:spcAft>
              <a:buFont typeface="+mj-lt"/>
              <a:buAutoNum type="arabicPeriod" startAt="3"/>
              <a:tabLst>
                <a:tab pos="457200" algn="l"/>
              </a:tabLst>
            </a:pPr>
            <a:r>
              <a:rPr lang="es-ES" sz="2000" b="1" kern="100" dirty="0">
                <a:effectLst/>
                <a:latin typeface="Calibri" panose="020F0502020204030204" pitchFamily="34" charset="0"/>
                <a:ea typeface="Aptos" panose="02110004020202020204"/>
                <a:cs typeface="Calibri" panose="020F0502020204030204" pitchFamily="34" charset="0"/>
              </a:rPr>
              <a:t>Polimorfismo</a:t>
            </a:r>
            <a:r>
              <a:rPr lang="es-ES" sz="2000" kern="100" dirty="0">
                <a:effectLst/>
                <a:latin typeface="Calibri" panose="020F0502020204030204" pitchFamily="34" charset="0"/>
                <a:ea typeface="Aptos" panose="02110004020202020204"/>
                <a:cs typeface="Calibri" panose="020F0502020204030204" pitchFamily="34" charset="0"/>
              </a:rPr>
              <a:t>: Permite que una misma operación se realice de diferentes maneras según el objeto que la invoque.</a:t>
            </a:r>
          </a:p>
          <a:p>
            <a:endParaRPr lang="es-ES" dirty="0"/>
          </a:p>
        </p:txBody>
      </p:sp>
    </p:spTree>
    <p:extLst>
      <p:ext uri="{BB962C8B-B14F-4D97-AF65-F5344CB8AC3E}">
        <p14:creationId xmlns:p14="http://schemas.microsoft.com/office/powerpoint/2010/main" val="202923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BD6E22-15D1-0305-EC83-B934D708F56C}"/>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16327F9-2143-FB39-1503-9B45EC9A4E00}"/>
              </a:ext>
            </a:extLst>
          </p:cNvPr>
          <p:cNvSpPr>
            <a:spLocks noGrp="1"/>
          </p:cNvSpPr>
          <p:nvPr>
            <p:ph type="body" idx="1"/>
          </p:nvPr>
        </p:nvSpPr>
        <p:spPr>
          <a:xfrm>
            <a:off x="688340" y="1031213"/>
            <a:ext cx="10537190" cy="5537991"/>
          </a:xfrm>
        </p:spPr>
        <p:txBody>
          <a:bodyPr>
            <a:normAutofit fontScale="92500" lnSpcReduction="10000"/>
          </a:bodyPr>
          <a:lstStyle/>
          <a:p>
            <a:pPr>
              <a:lnSpc>
                <a:spcPct val="107000"/>
              </a:lnSpc>
              <a:spcAft>
                <a:spcPts val="800"/>
              </a:spcAft>
            </a:pPr>
            <a:r>
              <a:rPr lang="es-ES" sz="1800" kern="100" dirty="0">
                <a:effectLst/>
                <a:latin typeface="Calibri" panose="020F0502020204030204" pitchFamily="34" charset="0"/>
                <a:ea typeface="Aptos" panose="02110004020202020204"/>
                <a:cs typeface="Times New Roman" panose="02020603050405020304" pitchFamily="18" charset="0"/>
              </a:rPr>
              <a:t>Sobre los principios básicos de la Programación Orientada a Objetos (OOP) —encapsulación, herencia y polimorfismo— se encuentran los principios SOLID, que promueven un diseño de software más limpio y mantenible. Los principios SOLID son:</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S - Single </a:t>
            </a:r>
            <a:r>
              <a:rPr lang="es-ES" sz="1800" b="1" kern="100" dirty="0" err="1">
                <a:effectLst/>
                <a:latin typeface="Calibri" panose="020F0502020204030204" pitchFamily="34" charset="0"/>
                <a:ea typeface="Aptos" panose="02110004020202020204"/>
                <a:cs typeface="Times New Roman" panose="02020603050405020304" pitchFamily="18" charset="0"/>
              </a:rPr>
              <a:t>Responsibility</a:t>
            </a:r>
            <a:r>
              <a:rPr lang="es-ES" sz="1800" b="1" kern="100" dirty="0">
                <a:effectLst/>
                <a:latin typeface="Calibri" panose="020F0502020204030204" pitchFamily="34" charset="0"/>
                <a:ea typeface="Aptos" panose="02110004020202020204"/>
                <a:cs typeface="Times New Roman" panose="02020603050405020304" pitchFamily="18" charset="0"/>
              </a:rPr>
              <a:t> </a:t>
            </a:r>
            <a:r>
              <a:rPr lang="es-ES" sz="1800" b="1" kern="100" dirty="0" err="1">
                <a:effectLst/>
                <a:latin typeface="Calibri" panose="020F0502020204030204" pitchFamily="34" charset="0"/>
                <a:ea typeface="Aptos" panose="02110004020202020204"/>
                <a:cs typeface="Times New Roman" panose="02020603050405020304" pitchFamily="18" charset="0"/>
              </a:rPr>
              <a:t>Principle</a:t>
            </a:r>
            <a:r>
              <a:rPr lang="es-ES" sz="1800" b="1" kern="100" dirty="0">
                <a:effectLst/>
                <a:latin typeface="Calibri" panose="020F0502020204030204" pitchFamily="34" charset="0"/>
                <a:ea typeface="Aptos" panose="02110004020202020204"/>
                <a:cs typeface="Times New Roman" panose="02020603050405020304" pitchFamily="18" charset="0"/>
              </a:rPr>
              <a:t> (SRP)</a:t>
            </a:r>
            <a:r>
              <a:rPr lang="es-ES" sz="1800" kern="100" dirty="0">
                <a:effectLst/>
                <a:latin typeface="Calibri" panose="020F0502020204030204" pitchFamily="34" charset="0"/>
                <a:ea typeface="Aptos" panose="02110004020202020204"/>
                <a:cs typeface="Times New Roman" panose="02020603050405020304" pitchFamily="18" charset="0"/>
              </a:rPr>
              <a:t>: Una clase debe tener una única razón para cambiar. Esto significa que cada clase debe tener una única responsabilidad o funcionalidad, lo que facilita su mantenimiento y comprensión. Otra forma de verlo es que debiera habitualmente implementar a lo sumo una interfaz.</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O - Open/</a:t>
            </a:r>
            <a:r>
              <a:rPr lang="es-ES" sz="1800" b="1" kern="100" dirty="0" err="1">
                <a:effectLst/>
                <a:latin typeface="Calibri" panose="020F0502020204030204" pitchFamily="34" charset="0"/>
                <a:ea typeface="Aptos" panose="02110004020202020204"/>
                <a:cs typeface="Times New Roman" panose="02020603050405020304" pitchFamily="18" charset="0"/>
              </a:rPr>
              <a:t>Closed</a:t>
            </a:r>
            <a:r>
              <a:rPr lang="es-ES" sz="1800" b="1" kern="100" dirty="0">
                <a:effectLst/>
                <a:latin typeface="Calibri" panose="020F0502020204030204" pitchFamily="34" charset="0"/>
                <a:ea typeface="Aptos" panose="02110004020202020204"/>
                <a:cs typeface="Times New Roman" panose="02020603050405020304" pitchFamily="18" charset="0"/>
              </a:rPr>
              <a:t> </a:t>
            </a:r>
            <a:r>
              <a:rPr lang="es-ES" sz="1800" b="1" kern="100" dirty="0" err="1">
                <a:effectLst/>
                <a:latin typeface="Calibri" panose="020F0502020204030204" pitchFamily="34" charset="0"/>
                <a:ea typeface="Aptos" panose="02110004020202020204"/>
                <a:cs typeface="Times New Roman" panose="02020603050405020304" pitchFamily="18" charset="0"/>
              </a:rPr>
              <a:t>Principle</a:t>
            </a:r>
            <a:r>
              <a:rPr lang="es-ES" sz="1800" b="1" kern="100" dirty="0">
                <a:effectLst/>
                <a:latin typeface="Calibri" panose="020F0502020204030204" pitchFamily="34" charset="0"/>
                <a:ea typeface="Aptos" panose="02110004020202020204"/>
                <a:cs typeface="Times New Roman" panose="02020603050405020304" pitchFamily="18" charset="0"/>
              </a:rPr>
              <a:t> (OCP)</a:t>
            </a:r>
            <a:r>
              <a:rPr lang="es-ES" sz="1800" kern="100" dirty="0">
                <a:effectLst/>
                <a:latin typeface="Calibri" panose="020F0502020204030204" pitchFamily="34" charset="0"/>
                <a:ea typeface="Aptos" panose="02110004020202020204"/>
                <a:cs typeface="Times New Roman" panose="02020603050405020304" pitchFamily="18" charset="0"/>
              </a:rPr>
              <a:t>: Las entidades de software (clases, módulos, funciones, etc.) deben estar abiertas para la extensión, pero cerradas para la modificación. Esto se logra utilizando interfaces y herencia, permitiendo agregar nuevas funcionalidades sin alterar el código existente.</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L - </a:t>
            </a:r>
            <a:r>
              <a:rPr lang="es-ES" sz="1800" b="1" kern="100" dirty="0" err="1">
                <a:effectLst/>
                <a:latin typeface="Calibri" panose="020F0502020204030204" pitchFamily="34" charset="0"/>
                <a:ea typeface="Aptos" panose="02110004020202020204"/>
                <a:cs typeface="Times New Roman" panose="02020603050405020304" pitchFamily="18" charset="0"/>
              </a:rPr>
              <a:t>Liskov</a:t>
            </a:r>
            <a:r>
              <a:rPr lang="es-ES" sz="1800" b="1" kern="100" dirty="0">
                <a:effectLst/>
                <a:latin typeface="Calibri" panose="020F0502020204030204" pitchFamily="34" charset="0"/>
                <a:ea typeface="Aptos" panose="02110004020202020204"/>
                <a:cs typeface="Times New Roman" panose="02020603050405020304" pitchFamily="18" charset="0"/>
              </a:rPr>
              <a:t> </a:t>
            </a:r>
            <a:r>
              <a:rPr lang="es-ES" sz="1800" b="1" kern="100" dirty="0" err="1">
                <a:effectLst/>
                <a:latin typeface="Calibri" panose="020F0502020204030204" pitchFamily="34" charset="0"/>
                <a:ea typeface="Aptos" panose="02110004020202020204"/>
                <a:cs typeface="Times New Roman" panose="02020603050405020304" pitchFamily="18" charset="0"/>
              </a:rPr>
              <a:t>Substitution</a:t>
            </a:r>
            <a:r>
              <a:rPr lang="es-ES" sz="1800" b="1" kern="100" dirty="0">
                <a:effectLst/>
                <a:latin typeface="Calibri" panose="020F0502020204030204" pitchFamily="34" charset="0"/>
                <a:ea typeface="Aptos" panose="02110004020202020204"/>
                <a:cs typeface="Times New Roman" panose="02020603050405020304" pitchFamily="18" charset="0"/>
              </a:rPr>
              <a:t> </a:t>
            </a:r>
            <a:r>
              <a:rPr lang="es-ES" sz="1800" b="1" kern="100" dirty="0" err="1">
                <a:effectLst/>
                <a:latin typeface="Calibri" panose="020F0502020204030204" pitchFamily="34" charset="0"/>
                <a:ea typeface="Aptos" panose="02110004020202020204"/>
                <a:cs typeface="Times New Roman" panose="02020603050405020304" pitchFamily="18" charset="0"/>
              </a:rPr>
              <a:t>Principle</a:t>
            </a:r>
            <a:r>
              <a:rPr lang="es-ES" sz="1800" b="1" kern="100" dirty="0">
                <a:effectLst/>
                <a:latin typeface="Calibri" panose="020F0502020204030204" pitchFamily="34" charset="0"/>
                <a:ea typeface="Aptos" panose="02110004020202020204"/>
                <a:cs typeface="Times New Roman" panose="02020603050405020304" pitchFamily="18" charset="0"/>
              </a:rPr>
              <a:t> (LSP)</a:t>
            </a:r>
            <a:r>
              <a:rPr lang="es-ES" sz="1800" kern="100" dirty="0">
                <a:effectLst/>
                <a:latin typeface="Calibri" panose="020F0502020204030204" pitchFamily="34" charset="0"/>
                <a:ea typeface="Aptos" panose="02110004020202020204"/>
                <a:cs typeface="Times New Roman" panose="02020603050405020304" pitchFamily="18" charset="0"/>
              </a:rPr>
              <a:t>: Las clases derivadas deben ser sustituibles por sus clases base sin alterar el funcionamiento del programa. Esto garantiza que los objetos de una clase derivada puedan ser utilizados de manera intercambiable con los de la clase base.</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I - Interface </a:t>
            </a:r>
            <a:r>
              <a:rPr lang="es-ES" sz="1800" b="1" kern="100" dirty="0" err="1">
                <a:effectLst/>
                <a:latin typeface="Calibri" panose="020F0502020204030204" pitchFamily="34" charset="0"/>
                <a:ea typeface="Aptos" panose="02110004020202020204"/>
                <a:cs typeface="Times New Roman" panose="02020603050405020304" pitchFamily="18" charset="0"/>
              </a:rPr>
              <a:t>Segregation</a:t>
            </a:r>
            <a:r>
              <a:rPr lang="es-ES" sz="1800" b="1" kern="100" dirty="0">
                <a:effectLst/>
                <a:latin typeface="Calibri" panose="020F0502020204030204" pitchFamily="34" charset="0"/>
                <a:ea typeface="Aptos" panose="02110004020202020204"/>
                <a:cs typeface="Times New Roman" panose="02020603050405020304" pitchFamily="18" charset="0"/>
              </a:rPr>
              <a:t> </a:t>
            </a:r>
            <a:r>
              <a:rPr lang="es-ES" sz="1800" b="1" kern="100" dirty="0" err="1">
                <a:effectLst/>
                <a:latin typeface="Calibri" panose="020F0502020204030204" pitchFamily="34" charset="0"/>
                <a:ea typeface="Aptos" panose="02110004020202020204"/>
                <a:cs typeface="Times New Roman" panose="02020603050405020304" pitchFamily="18" charset="0"/>
              </a:rPr>
              <a:t>Principle</a:t>
            </a:r>
            <a:r>
              <a:rPr lang="es-ES" sz="1800" b="1" kern="100" dirty="0">
                <a:effectLst/>
                <a:latin typeface="Calibri" panose="020F0502020204030204" pitchFamily="34" charset="0"/>
                <a:ea typeface="Aptos" panose="02110004020202020204"/>
                <a:cs typeface="Times New Roman" panose="02020603050405020304" pitchFamily="18" charset="0"/>
              </a:rPr>
              <a:t> (ISP)</a:t>
            </a:r>
            <a:r>
              <a:rPr lang="es-ES" sz="1800" kern="100" dirty="0">
                <a:effectLst/>
                <a:latin typeface="Calibri" panose="020F0502020204030204" pitchFamily="34" charset="0"/>
                <a:ea typeface="Aptos" panose="02110004020202020204"/>
                <a:cs typeface="Times New Roman" panose="02020603050405020304" pitchFamily="18" charset="0"/>
              </a:rPr>
              <a:t>: Los clientes no deben verse obligados a depender de interfaces que no utilizan. Es preferible tener muchas interfaces específicas en lugar de una única interfaz general.</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D - </a:t>
            </a:r>
            <a:r>
              <a:rPr lang="es-ES" sz="1800" b="1" kern="100" dirty="0" err="1">
                <a:effectLst/>
                <a:latin typeface="Calibri" panose="020F0502020204030204" pitchFamily="34" charset="0"/>
                <a:ea typeface="Aptos" panose="02110004020202020204"/>
                <a:cs typeface="Times New Roman" panose="02020603050405020304" pitchFamily="18" charset="0"/>
              </a:rPr>
              <a:t>Dependency</a:t>
            </a:r>
            <a:r>
              <a:rPr lang="es-ES" sz="1800" b="1" kern="100" dirty="0">
                <a:effectLst/>
                <a:latin typeface="Calibri" panose="020F0502020204030204" pitchFamily="34" charset="0"/>
                <a:ea typeface="Aptos" panose="02110004020202020204"/>
                <a:cs typeface="Times New Roman" panose="02020603050405020304" pitchFamily="18" charset="0"/>
              </a:rPr>
              <a:t> </a:t>
            </a:r>
            <a:r>
              <a:rPr lang="es-ES" sz="1800" b="1" kern="100" dirty="0" err="1">
                <a:effectLst/>
                <a:latin typeface="Calibri" panose="020F0502020204030204" pitchFamily="34" charset="0"/>
                <a:ea typeface="Aptos" panose="02110004020202020204"/>
                <a:cs typeface="Times New Roman" panose="02020603050405020304" pitchFamily="18" charset="0"/>
              </a:rPr>
              <a:t>Inversion</a:t>
            </a:r>
            <a:r>
              <a:rPr lang="es-ES" sz="1800" b="1" kern="100" dirty="0">
                <a:effectLst/>
                <a:latin typeface="Calibri" panose="020F0502020204030204" pitchFamily="34" charset="0"/>
                <a:ea typeface="Aptos" panose="02110004020202020204"/>
                <a:cs typeface="Times New Roman" panose="02020603050405020304" pitchFamily="18" charset="0"/>
              </a:rPr>
              <a:t> </a:t>
            </a:r>
            <a:r>
              <a:rPr lang="es-ES" sz="1800" b="1" kern="100" dirty="0" err="1">
                <a:effectLst/>
                <a:latin typeface="Calibri" panose="020F0502020204030204" pitchFamily="34" charset="0"/>
                <a:ea typeface="Aptos" panose="02110004020202020204"/>
                <a:cs typeface="Times New Roman" panose="02020603050405020304" pitchFamily="18" charset="0"/>
              </a:rPr>
              <a:t>Principle</a:t>
            </a:r>
            <a:r>
              <a:rPr lang="es-ES" sz="1800" b="1" kern="100" dirty="0">
                <a:effectLst/>
                <a:latin typeface="Calibri" panose="020F0502020204030204" pitchFamily="34" charset="0"/>
                <a:ea typeface="Aptos" panose="02110004020202020204"/>
                <a:cs typeface="Times New Roman" panose="02020603050405020304" pitchFamily="18" charset="0"/>
              </a:rPr>
              <a:t> (DIP)</a:t>
            </a:r>
            <a:r>
              <a:rPr lang="es-ES" sz="1800" kern="100" dirty="0">
                <a:effectLst/>
                <a:latin typeface="Calibri" panose="020F0502020204030204" pitchFamily="34" charset="0"/>
                <a:ea typeface="Aptos" panose="02110004020202020204"/>
                <a:cs typeface="Times New Roman" panose="02020603050405020304" pitchFamily="18" charset="0"/>
              </a:rPr>
              <a:t>: Las dependencias deben ser en abstracciones (interfaces) y no en implementaciones concretas. Esto promueve un desacoplamiento entre módulos, facilitando la reutilización y el mantenimiento.</a:t>
            </a:r>
            <a:endParaRPr lang="es-ES" dirty="0"/>
          </a:p>
        </p:txBody>
      </p:sp>
    </p:spTree>
    <p:extLst>
      <p:ext uri="{BB962C8B-B14F-4D97-AF65-F5344CB8AC3E}">
        <p14:creationId xmlns:p14="http://schemas.microsoft.com/office/powerpoint/2010/main" val="177758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43A86-F132-141A-DC2C-A054ACA0C4D3}"/>
              </a:ext>
            </a:extLst>
          </p:cNvPr>
          <p:cNvSpPr>
            <a:spLocks noGrp="1"/>
          </p:cNvSpPr>
          <p:nvPr>
            <p:ph type="title"/>
          </p:nvPr>
        </p:nvSpPr>
        <p:spPr>
          <a:xfrm>
            <a:off x="1881377" y="167767"/>
            <a:ext cx="9088755" cy="553998"/>
          </a:xfrm>
        </p:spPr>
        <p:txBody>
          <a:bodyPr>
            <a:normAutofit fontScale="90000"/>
          </a:bodyPr>
          <a:lstStyle/>
          <a:p>
            <a:r>
              <a:rPr lang="es-ES" dirty="0"/>
              <a:t>OOP: Patrones de diseño básicos</a:t>
            </a:r>
          </a:p>
        </p:txBody>
      </p:sp>
      <p:sp>
        <p:nvSpPr>
          <p:cNvPr id="3" name="Marcador de texto 2">
            <a:extLst>
              <a:ext uri="{FF2B5EF4-FFF2-40B4-BE49-F238E27FC236}">
                <a16:creationId xmlns:a16="http://schemas.microsoft.com/office/drawing/2014/main" id="{F3BF9E15-EFA0-0236-3FF5-4EA5C572F861}"/>
              </a:ext>
            </a:extLst>
          </p:cNvPr>
          <p:cNvSpPr>
            <a:spLocks noGrp="1"/>
          </p:cNvSpPr>
          <p:nvPr>
            <p:ph type="body" idx="1"/>
          </p:nvPr>
        </p:nvSpPr>
        <p:spPr>
          <a:xfrm>
            <a:off x="688340" y="1031213"/>
            <a:ext cx="10537190" cy="5493170"/>
          </a:xfrm>
          <a:noFill/>
        </p:spPr>
        <p:txBody>
          <a:bodyPr>
            <a:normAutofit fontScale="85000" lnSpcReduction="20000"/>
          </a:bodyPr>
          <a:lstStyle/>
          <a:p>
            <a:pPr>
              <a:lnSpc>
                <a:spcPct val="107000"/>
              </a:lnSpc>
              <a:spcAft>
                <a:spcPts val="800"/>
              </a:spcAft>
            </a:pPr>
            <a:r>
              <a:rPr lang="es-ES" sz="1600" b="1" kern="100" dirty="0">
                <a:effectLst/>
                <a:latin typeface="Calibri" panose="020F0502020204030204" pitchFamily="34" charset="0"/>
                <a:ea typeface="Aptos" panose="02110004020202020204"/>
                <a:cs typeface="Calibri" panose="020F0502020204030204" pitchFamily="34" charset="0"/>
              </a:rPr>
              <a:t>Patrones de Diseño</a:t>
            </a:r>
            <a:endParaRPr lang="es-ES" sz="1600" kern="100" dirty="0">
              <a:effectLst/>
              <a:latin typeface="Calibri" panose="020F0502020204030204" pitchFamily="34" charset="0"/>
              <a:ea typeface="Aptos" panose="02110004020202020204"/>
              <a:cs typeface="Calibri" panose="020F0502020204030204" pitchFamily="34" charset="0"/>
            </a:endParaRPr>
          </a:p>
          <a:p>
            <a:pPr>
              <a:lnSpc>
                <a:spcPct val="107000"/>
              </a:lnSpc>
              <a:spcAft>
                <a:spcPts val="800"/>
              </a:spcAft>
            </a:pPr>
            <a:r>
              <a:rPr lang="es-ES" sz="1600" kern="100" dirty="0">
                <a:effectLst/>
                <a:latin typeface="Calibri" panose="020F0502020204030204" pitchFamily="34" charset="0"/>
                <a:ea typeface="Aptos" panose="02110004020202020204"/>
                <a:cs typeface="Calibri" panose="020F0502020204030204" pitchFamily="34" charset="0"/>
              </a:rPr>
              <a:t>Los patrones de diseño son soluciones reutilizables (recetas) a problemas comunes en el diseño de software. Ayudan a estandarizar la forma en que se resuelven problemas, facilitando la comunicación entre desarrolladores y mejorando la mantenibilidad del código.</a:t>
            </a:r>
          </a:p>
          <a:p>
            <a:pPr>
              <a:lnSpc>
                <a:spcPct val="107000"/>
              </a:lnSpc>
              <a:spcAft>
                <a:spcPts val="800"/>
              </a:spcAft>
            </a:pPr>
            <a:r>
              <a:rPr lang="es-ES" sz="1600" b="1" kern="100" dirty="0">
                <a:effectLst/>
                <a:latin typeface="Calibri" panose="020F0502020204030204" pitchFamily="34" charset="0"/>
                <a:ea typeface="Aptos" panose="02110004020202020204"/>
                <a:cs typeface="Calibri" panose="020F0502020204030204" pitchFamily="34" charset="0"/>
              </a:rPr>
              <a:t>Categorías de Patrones de Diseño (a nivel de lenguaje OOP)</a:t>
            </a:r>
            <a:endParaRPr lang="es-ES" sz="1600" kern="100" dirty="0">
              <a:effectLst/>
              <a:latin typeface="Calibri" panose="020F0502020204030204" pitchFamily="34" charset="0"/>
              <a:ea typeface="Aptos" panose="02110004020202020204"/>
              <a:cs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s-ES" sz="1600" b="1" kern="100" dirty="0">
                <a:effectLst/>
                <a:latin typeface="Calibri" panose="020F0502020204030204" pitchFamily="34" charset="0"/>
                <a:ea typeface="Aptos" panose="02110004020202020204"/>
                <a:cs typeface="Calibri" panose="020F0502020204030204" pitchFamily="34" charset="0"/>
              </a:rPr>
              <a:t>Patrones de Creación</a:t>
            </a:r>
            <a:r>
              <a:rPr lang="es-ES" sz="1600" kern="100" dirty="0">
                <a:effectLst/>
                <a:latin typeface="Calibri" panose="020F0502020204030204" pitchFamily="34" charset="0"/>
                <a:ea typeface="Aptos" panose="02110004020202020204"/>
                <a:cs typeface="Calibri" panose="020F0502020204030204" pitchFamily="34" charset="0"/>
              </a:rPr>
              <a:t>: Se centran en la creación de objetos y en la forma en que se gestionan.</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err="1">
                <a:effectLst/>
                <a:latin typeface="Calibri" panose="020F0502020204030204" pitchFamily="34" charset="0"/>
                <a:ea typeface="Aptos" panose="02110004020202020204"/>
                <a:cs typeface="Calibri" panose="020F0502020204030204" pitchFamily="34" charset="0"/>
              </a:rPr>
              <a:t>Singleton</a:t>
            </a:r>
            <a:r>
              <a:rPr lang="es-ES" sz="1600" kern="100" dirty="0">
                <a:effectLst/>
                <a:latin typeface="Calibri" panose="020F0502020204030204" pitchFamily="34" charset="0"/>
                <a:ea typeface="Aptos" panose="02110004020202020204"/>
                <a:cs typeface="Calibri" panose="020F0502020204030204" pitchFamily="34" charset="0"/>
              </a:rPr>
              <a:t>: Garantiza que una clase tenga una única instancia y proporciona un punto de acceso global a ella. Comúnmente utilizado en la gestión de configuraciones o recursos compartidos.</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Calibri" panose="020F0502020204030204" pitchFamily="34" charset="0"/>
              </a:rPr>
              <a:t>Prototipo</a:t>
            </a:r>
            <a:r>
              <a:rPr lang="es-ES" sz="1600" kern="100" dirty="0">
                <a:effectLst/>
                <a:latin typeface="Calibri" panose="020F0502020204030204" pitchFamily="34" charset="0"/>
                <a:ea typeface="Aptos" panose="02110004020202020204"/>
                <a:cs typeface="Calibri" panose="020F0502020204030204" pitchFamily="34" charset="0"/>
              </a:rPr>
              <a:t>: Permite crear nuevos objetos clonando un objeto existente en lugar de crear nuevos instancias desde cero. Útil para evitar el costo de creación de objetos complejos.</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Calibri" panose="020F0502020204030204" pitchFamily="34" charset="0"/>
              </a:rPr>
              <a:t>Fábrica (Factory)</a:t>
            </a:r>
            <a:r>
              <a:rPr lang="es-ES" sz="1600" kern="100" dirty="0">
                <a:effectLst/>
                <a:latin typeface="Calibri" panose="020F0502020204030204" pitchFamily="34" charset="0"/>
                <a:ea typeface="Aptos" panose="02110004020202020204"/>
                <a:cs typeface="Calibri" panose="020F0502020204030204" pitchFamily="34" charset="0"/>
              </a:rPr>
              <a:t>: Proporciona una interfaz para crear objetos en una superclase, permitiendo que las subclases decidan qué clase instanciar. Facilita el desacoplamiento de la creación de objetos.</a:t>
            </a:r>
          </a:p>
          <a:p>
            <a:pPr marL="342900" lvl="0" indent="-342900">
              <a:lnSpc>
                <a:spcPct val="107000"/>
              </a:lnSpc>
              <a:spcAft>
                <a:spcPts val="800"/>
              </a:spcAft>
              <a:buFont typeface="+mj-lt"/>
              <a:buAutoNum type="arabicPeriod"/>
              <a:tabLst>
                <a:tab pos="457200" algn="l"/>
              </a:tabLst>
            </a:pPr>
            <a:r>
              <a:rPr lang="es-ES" sz="1600" b="1" kern="100" dirty="0">
                <a:effectLst/>
                <a:latin typeface="Calibri" panose="020F0502020204030204" pitchFamily="34" charset="0"/>
                <a:ea typeface="Aptos" panose="02110004020202020204"/>
                <a:cs typeface="Calibri" panose="020F0502020204030204" pitchFamily="34" charset="0"/>
              </a:rPr>
              <a:t>Patrones de Estructura</a:t>
            </a:r>
            <a:r>
              <a:rPr lang="es-ES" sz="1600" kern="100" dirty="0">
                <a:effectLst/>
                <a:latin typeface="Calibri" panose="020F0502020204030204" pitchFamily="34" charset="0"/>
                <a:ea typeface="Aptos" panose="02110004020202020204"/>
                <a:cs typeface="Calibri" panose="020F0502020204030204" pitchFamily="34" charset="0"/>
              </a:rPr>
              <a:t>: Se ocupan de la composición de clases y objetos.</a:t>
            </a:r>
          </a:p>
          <a:p>
            <a:pPr marL="342900" lvl="0" indent="-342900">
              <a:lnSpc>
                <a:spcPct val="107000"/>
              </a:lnSpc>
              <a:spcAft>
                <a:spcPts val="800"/>
              </a:spcAft>
              <a:buFont typeface="+mj-lt"/>
              <a:buAutoNum type="arabicPeriod"/>
              <a:tabLst>
                <a:tab pos="457200" algn="l"/>
              </a:tabLst>
            </a:pPr>
            <a:r>
              <a:rPr lang="es-ES" sz="1600" b="1" kern="100" dirty="0">
                <a:effectLst/>
                <a:latin typeface="Calibri" panose="020F0502020204030204" pitchFamily="34" charset="0"/>
                <a:ea typeface="Aptos" panose="02110004020202020204"/>
                <a:cs typeface="Calibri" panose="020F0502020204030204" pitchFamily="34" charset="0"/>
              </a:rPr>
              <a:t>Patrones de Comportamiento</a:t>
            </a:r>
            <a:r>
              <a:rPr lang="es-ES" sz="1600" kern="100" dirty="0">
                <a:effectLst/>
                <a:latin typeface="Calibri" panose="020F0502020204030204" pitchFamily="34" charset="0"/>
                <a:ea typeface="Aptos" panose="02110004020202020204"/>
                <a:cs typeface="Calibri" panose="020F0502020204030204" pitchFamily="34" charset="0"/>
              </a:rPr>
              <a:t>: Se centran en la interacción entre objetos y la comunicación entre ellos.</a:t>
            </a:r>
          </a:p>
          <a:p>
            <a:pPr>
              <a:lnSpc>
                <a:spcPct val="107000"/>
              </a:lnSpc>
              <a:spcAft>
                <a:spcPts val="800"/>
              </a:spcAft>
            </a:pPr>
            <a:r>
              <a:rPr lang="es-ES" sz="1600" b="1" kern="100" dirty="0">
                <a:effectLst/>
                <a:latin typeface="Calibri" panose="020F0502020204030204" pitchFamily="34" charset="0"/>
                <a:ea typeface="Aptos" panose="02110004020202020204"/>
                <a:cs typeface="Calibri" panose="020F0502020204030204" pitchFamily="34" charset="0"/>
              </a:rPr>
              <a:t>Spring y los patrones de creación</a:t>
            </a:r>
            <a:endParaRPr lang="es-ES" sz="1600" kern="100" dirty="0">
              <a:effectLst/>
              <a:latin typeface="Calibri" panose="020F0502020204030204" pitchFamily="34" charset="0"/>
              <a:ea typeface="Aptos" panose="02110004020202020204"/>
              <a:cs typeface="Calibri" panose="020F0502020204030204" pitchFamily="34" charset="0"/>
            </a:endParaRPr>
          </a:p>
          <a:p>
            <a:pPr>
              <a:lnSpc>
                <a:spcPct val="107000"/>
              </a:lnSpc>
              <a:spcAft>
                <a:spcPts val="800"/>
              </a:spcAft>
            </a:pPr>
            <a:r>
              <a:rPr lang="es-ES" sz="1600" kern="100" dirty="0">
                <a:effectLst/>
                <a:latin typeface="Calibri" panose="020F0502020204030204" pitchFamily="34" charset="0"/>
                <a:ea typeface="Aptos" panose="02110004020202020204"/>
                <a:cs typeface="Calibri" panose="020F0502020204030204" pitchFamily="34" charset="0"/>
              </a:rPr>
              <a:t>Los patrones de diseño de creación comentados, son fundamentales en el contexto de Spring, que utiliza estos patrones para la inyección de dependencias.</a:t>
            </a:r>
            <a:endParaRPr lang="es-ES" sz="1200" kern="100" dirty="0">
              <a:effectLst/>
              <a:latin typeface="Calibri" panose="020F0502020204030204" pitchFamily="34" charset="0"/>
              <a:ea typeface="Aptos" panose="02110004020202020204"/>
              <a:cs typeface="Calibri" panose="020F0502020204030204" pitchFamily="34" charset="0"/>
            </a:endParaRPr>
          </a:p>
        </p:txBody>
      </p:sp>
    </p:spTree>
    <p:extLst>
      <p:ext uri="{BB962C8B-B14F-4D97-AF65-F5344CB8AC3E}">
        <p14:creationId xmlns:p14="http://schemas.microsoft.com/office/powerpoint/2010/main" val="616490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DFC75-D729-5054-F23D-E620A4782416}"/>
              </a:ext>
            </a:extLst>
          </p:cNvPr>
          <p:cNvSpPr>
            <a:spLocks noGrp="1"/>
          </p:cNvSpPr>
          <p:nvPr>
            <p:ph type="title"/>
          </p:nvPr>
        </p:nvSpPr>
        <p:spPr>
          <a:xfrm>
            <a:off x="1881377" y="167767"/>
            <a:ext cx="9088755" cy="553998"/>
          </a:xfrm>
        </p:spPr>
        <p:txBody>
          <a:bodyPr>
            <a:normAutofit fontScale="90000"/>
          </a:bodyPr>
          <a:lstStyle/>
          <a:p>
            <a:r>
              <a:rPr lang="es-ES" dirty="0"/>
              <a:t>Código, Convención y Configuración</a:t>
            </a:r>
          </a:p>
        </p:txBody>
      </p:sp>
      <p:sp>
        <p:nvSpPr>
          <p:cNvPr id="3" name="Marcador de texto 2">
            <a:extLst>
              <a:ext uri="{FF2B5EF4-FFF2-40B4-BE49-F238E27FC236}">
                <a16:creationId xmlns:a16="http://schemas.microsoft.com/office/drawing/2014/main" id="{B59232DA-4475-21C9-812B-05E175686CA9}"/>
              </a:ext>
            </a:extLst>
          </p:cNvPr>
          <p:cNvSpPr>
            <a:spLocks noGrp="1"/>
          </p:cNvSpPr>
          <p:nvPr>
            <p:ph type="body" idx="1"/>
          </p:nvPr>
        </p:nvSpPr>
        <p:spPr>
          <a:xfrm>
            <a:off x="688340" y="1031213"/>
            <a:ext cx="10537190" cy="4739759"/>
          </a:xfrm>
        </p:spPr>
        <p:txBody>
          <a:bodyPr>
            <a:normAutofit fontScale="92500" lnSpcReduction="10000"/>
          </a:bodyPr>
          <a:lstStyle/>
          <a:p>
            <a:pPr>
              <a:lnSpc>
                <a:spcPct val="107000"/>
              </a:lnSpc>
              <a:spcAft>
                <a:spcPts val="800"/>
              </a:spcAft>
            </a:pPr>
            <a:r>
              <a:rPr lang="es-ES" sz="2400" kern="100" dirty="0">
                <a:effectLst/>
                <a:latin typeface="Calibri" panose="020F0502020204030204" pitchFamily="34" charset="0"/>
                <a:ea typeface="Aptos" panose="02110004020202020204"/>
                <a:cs typeface="Times New Roman" panose="02020603050405020304" pitchFamily="18" charset="0"/>
              </a:rPr>
              <a:t>El </a:t>
            </a:r>
            <a:r>
              <a:rPr lang="es-ES" sz="2400" b="1" kern="100" dirty="0">
                <a:effectLst/>
                <a:latin typeface="Calibri" panose="020F0502020204030204" pitchFamily="34" charset="0"/>
                <a:ea typeface="Aptos" panose="02110004020202020204"/>
                <a:cs typeface="Times New Roman" panose="02020603050405020304" pitchFamily="18" charset="0"/>
              </a:rPr>
              <a:t>código</a:t>
            </a:r>
            <a:r>
              <a:rPr lang="es-ES" sz="2400" kern="100" dirty="0">
                <a:effectLst/>
                <a:latin typeface="Calibri" panose="020F0502020204030204" pitchFamily="34" charset="0"/>
                <a:ea typeface="Aptos" panose="02110004020202020204"/>
                <a:cs typeface="Times New Roman" panose="02020603050405020304" pitchFamily="18" charset="0"/>
              </a:rPr>
              <a:t> son las instrucciones escritas en un lenguaje de programación que implementan la lógica y funcionalidad de una aplicación. </a:t>
            </a:r>
            <a:r>
              <a:rPr lang="es-ES" sz="2400" b="1" kern="100" dirty="0">
                <a:effectLst/>
                <a:latin typeface="Calibri" panose="020F0502020204030204" pitchFamily="34" charset="0"/>
                <a:ea typeface="Aptos" panose="02110004020202020204"/>
                <a:cs typeface="Times New Roman" panose="02020603050405020304" pitchFamily="18" charset="0"/>
              </a:rPr>
              <a:t>Configuración</a:t>
            </a:r>
            <a:endParaRPr lang="es-ES" sz="24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2400" kern="100" dirty="0">
                <a:effectLst/>
                <a:latin typeface="Calibri" panose="020F0502020204030204" pitchFamily="34" charset="0"/>
                <a:ea typeface="Aptos" panose="02110004020202020204"/>
                <a:cs typeface="Times New Roman" panose="02020603050405020304" pitchFamily="18" charset="0"/>
              </a:rPr>
              <a:t>La </a:t>
            </a:r>
            <a:r>
              <a:rPr lang="es-ES" sz="2400" b="1" kern="100" dirty="0">
                <a:effectLst/>
                <a:latin typeface="Calibri" panose="020F0502020204030204" pitchFamily="34" charset="0"/>
                <a:ea typeface="Aptos" panose="02110004020202020204"/>
                <a:cs typeface="Times New Roman" panose="02020603050405020304" pitchFamily="18" charset="0"/>
              </a:rPr>
              <a:t>configuración</a:t>
            </a:r>
            <a:r>
              <a:rPr lang="es-ES" sz="2400" kern="100" dirty="0">
                <a:effectLst/>
                <a:latin typeface="Calibri" panose="020F0502020204030204" pitchFamily="34" charset="0"/>
                <a:ea typeface="Aptos" panose="02110004020202020204"/>
                <a:cs typeface="Times New Roman" panose="02020603050405020304" pitchFamily="18" charset="0"/>
              </a:rPr>
              <a:t> son parámetros y propiedades externas que determinan el comportamiento de la aplicación. Generalmente se almacenan en archivos (XML, JSON, etc.) y permiten personalizar la aplicación sin modificar el código. </a:t>
            </a:r>
            <a:endParaRPr lang="es-ES" sz="24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2400" kern="100" dirty="0">
                <a:effectLst/>
                <a:latin typeface="Calibri" panose="020F0502020204030204" pitchFamily="34" charset="0"/>
                <a:ea typeface="Aptos" panose="02110004020202020204"/>
                <a:cs typeface="Times New Roman" panose="02020603050405020304" pitchFamily="18" charset="0"/>
              </a:rPr>
              <a:t>Las </a:t>
            </a:r>
            <a:r>
              <a:rPr lang="es-ES" sz="2400" b="1" kern="100" dirty="0">
                <a:effectLst/>
                <a:latin typeface="Calibri" panose="020F0502020204030204" pitchFamily="34" charset="0"/>
                <a:ea typeface="Aptos" panose="02110004020202020204"/>
                <a:cs typeface="Times New Roman" panose="02020603050405020304" pitchFamily="18" charset="0"/>
              </a:rPr>
              <a:t>convenciones</a:t>
            </a:r>
            <a:r>
              <a:rPr lang="es-ES" sz="2400" kern="100" dirty="0">
                <a:effectLst/>
                <a:latin typeface="Calibri" panose="020F0502020204030204" pitchFamily="34" charset="0"/>
                <a:ea typeface="Aptos" panose="02110004020202020204"/>
                <a:cs typeface="Times New Roman" panose="02020603050405020304" pitchFamily="18" charset="0"/>
              </a:rPr>
              <a:t> son pautas de estilo que mejoran la legibilidad y mantenibilidad del código. Incluyen normas sobre nombres de variables, organización de archivos y formato. Ejemplo: usar </a:t>
            </a:r>
            <a:r>
              <a:rPr lang="es-ES" sz="2400" kern="100" dirty="0" err="1">
                <a:effectLst/>
                <a:latin typeface="Calibri" panose="020F0502020204030204" pitchFamily="34" charset="0"/>
                <a:ea typeface="Aptos" panose="02110004020202020204"/>
                <a:cs typeface="Times New Roman" panose="02020603050405020304" pitchFamily="18" charset="0"/>
              </a:rPr>
              <a:t>camelCase</a:t>
            </a:r>
            <a:r>
              <a:rPr lang="es-ES" sz="2400" kern="100" dirty="0">
                <a:effectLst/>
                <a:latin typeface="Calibri" panose="020F0502020204030204" pitchFamily="34" charset="0"/>
                <a:ea typeface="Aptos" panose="02110004020202020204"/>
                <a:cs typeface="Times New Roman" panose="02020603050405020304" pitchFamily="18" charset="0"/>
              </a:rPr>
              <a:t> para variables y </a:t>
            </a:r>
            <a:r>
              <a:rPr lang="es-ES" sz="2400" kern="100" dirty="0" err="1">
                <a:effectLst/>
                <a:latin typeface="Calibri" panose="020F0502020204030204" pitchFamily="34" charset="0"/>
                <a:ea typeface="Aptos" panose="02110004020202020204"/>
                <a:cs typeface="Times New Roman" panose="02020603050405020304" pitchFamily="18" charset="0"/>
              </a:rPr>
              <a:t>PascalCase</a:t>
            </a:r>
            <a:r>
              <a:rPr lang="es-ES" sz="2400" kern="100" dirty="0">
                <a:effectLst/>
                <a:latin typeface="Calibri" panose="020F0502020204030204" pitchFamily="34" charset="0"/>
                <a:ea typeface="Aptos" panose="02110004020202020204"/>
                <a:cs typeface="Times New Roman" panose="02020603050405020304" pitchFamily="18" charset="0"/>
              </a:rPr>
              <a:t> para clases.</a:t>
            </a:r>
            <a:endParaRPr lang="es-ES" sz="24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2400" kern="100" dirty="0">
                <a:effectLst/>
                <a:latin typeface="Calibri" panose="020F0502020204030204" pitchFamily="34" charset="0"/>
                <a:ea typeface="Aptos" panose="02110004020202020204"/>
                <a:cs typeface="Times New Roman" panose="02020603050405020304" pitchFamily="18" charset="0"/>
              </a:rPr>
              <a:t> </a:t>
            </a:r>
            <a:endParaRPr lang="es-ES" sz="24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2400" kern="100" dirty="0">
                <a:effectLst/>
                <a:latin typeface="Calibri" panose="020F0502020204030204" pitchFamily="34" charset="0"/>
                <a:ea typeface="Aptos" panose="02110004020202020204"/>
                <a:cs typeface="Times New Roman" panose="02020603050405020304" pitchFamily="18" charset="0"/>
              </a:rPr>
              <a:t>Estas tres dimensiones son fundamentales para el desarrollo de software, ya que cada una tiene su propio rol y contribuye a la calidad general del proyecto.</a:t>
            </a:r>
            <a:endParaRPr lang="es-ES" sz="2400" kern="100" dirty="0">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12464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1A59F-2687-EFF6-A1E8-6C2D9A82E9B4}"/>
              </a:ext>
            </a:extLst>
          </p:cNvPr>
          <p:cNvSpPr>
            <a:spLocks noGrp="1"/>
          </p:cNvSpPr>
          <p:nvPr>
            <p:ph type="title"/>
          </p:nvPr>
        </p:nvSpPr>
        <p:spPr>
          <a:xfrm>
            <a:off x="1881377" y="167767"/>
            <a:ext cx="9088755" cy="553998"/>
          </a:xfrm>
        </p:spPr>
        <p:txBody>
          <a:bodyPr>
            <a:normAutofit fontScale="90000"/>
          </a:bodyPr>
          <a:lstStyle/>
          <a:p>
            <a:r>
              <a:rPr lang="es-ES" dirty="0" err="1"/>
              <a:t>Testing</a:t>
            </a:r>
            <a:r>
              <a:rPr lang="es-ES" dirty="0"/>
              <a:t>: La pirámide y el cono</a:t>
            </a:r>
          </a:p>
        </p:txBody>
      </p:sp>
      <p:pic>
        <p:nvPicPr>
          <p:cNvPr id="5" name="Marcador de contenido 4">
            <a:extLst>
              <a:ext uri="{FF2B5EF4-FFF2-40B4-BE49-F238E27FC236}">
                <a16:creationId xmlns:a16="http://schemas.microsoft.com/office/drawing/2014/main" id="{CB4A722C-2624-3D76-31F1-CFD43F6881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20837"/>
            <a:ext cx="5181600" cy="2960914"/>
          </a:xfrm>
        </p:spPr>
      </p:pic>
      <p:sp>
        <p:nvSpPr>
          <p:cNvPr id="3" name="Marcador de contenido 2">
            <a:extLst>
              <a:ext uri="{FF2B5EF4-FFF2-40B4-BE49-F238E27FC236}">
                <a16:creationId xmlns:a16="http://schemas.microsoft.com/office/drawing/2014/main" id="{A29235B6-F19B-F54D-5380-AF024B489AA1}"/>
              </a:ext>
            </a:extLst>
          </p:cNvPr>
          <p:cNvSpPr>
            <a:spLocks noGrp="1"/>
          </p:cNvSpPr>
          <p:nvPr>
            <p:ph sz="half" idx="2"/>
          </p:nvPr>
        </p:nvSpPr>
        <p:spPr>
          <a:xfrm>
            <a:off x="6172200" y="1825625"/>
            <a:ext cx="5181600" cy="4739759"/>
          </a:xfrm>
        </p:spPr>
        <p:txBody>
          <a:bodyPr>
            <a:normAutofit fontScale="85000" lnSpcReduction="20000"/>
          </a:bodyPr>
          <a:lstStyle/>
          <a:p>
            <a:r>
              <a:rPr lang="es-ES" dirty="0"/>
              <a:t>Distintos objetivos</a:t>
            </a:r>
          </a:p>
          <a:p>
            <a:pPr marL="457200" indent="-457200">
              <a:buFont typeface="Arial" panose="020B0604020202020204" pitchFamily="34" charset="0"/>
              <a:buChar char="•"/>
            </a:pPr>
            <a:r>
              <a:rPr lang="es-ES" dirty="0"/>
              <a:t>Unitarios:</a:t>
            </a:r>
          </a:p>
          <a:p>
            <a:pPr marL="914400" lvl="1" indent="-457200">
              <a:buFont typeface="Arial" panose="020B0604020202020204" pitchFamily="34" charset="0"/>
              <a:buChar char="•"/>
            </a:pPr>
            <a:r>
              <a:rPr lang="es-ES" dirty="0"/>
              <a:t>Saber si una pieza </a:t>
            </a:r>
            <a:r>
              <a:rPr lang="es-ES"/>
              <a:t>funciona individualmente</a:t>
            </a:r>
            <a:endParaRPr lang="es-ES" dirty="0"/>
          </a:p>
          <a:p>
            <a:pPr marL="914400" lvl="1" indent="-457200">
              <a:buFont typeface="Arial" panose="020B0604020202020204" pitchFamily="34" charset="0"/>
              <a:buChar char="•"/>
            </a:pPr>
            <a:r>
              <a:rPr lang="es-ES" dirty="0"/>
              <a:t>Puede necesitar </a:t>
            </a:r>
            <a:r>
              <a:rPr lang="es-ES" dirty="0" err="1"/>
              <a:t>mocking</a:t>
            </a:r>
            <a:r>
              <a:rPr lang="es-ES" dirty="0"/>
              <a:t> (simulación) de las dependencias</a:t>
            </a:r>
          </a:p>
          <a:p>
            <a:pPr marL="914400" lvl="1" indent="-457200">
              <a:buFont typeface="Arial" panose="020B0604020202020204" pitchFamily="34" charset="0"/>
              <a:buChar char="•"/>
            </a:pPr>
            <a:r>
              <a:rPr lang="es-ES" dirty="0"/>
              <a:t>Cuando falla sabemos dónde</a:t>
            </a:r>
          </a:p>
          <a:p>
            <a:pPr marL="914400" lvl="1" indent="-457200">
              <a:buFont typeface="Arial" panose="020B0604020202020204" pitchFamily="34" charset="0"/>
              <a:buChar char="•"/>
            </a:pPr>
            <a:r>
              <a:rPr lang="es-ES" dirty="0"/>
              <a:t>No garantiza que el conjunto funcione</a:t>
            </a:r>
          </a:p>
          <a:p>
            <a:pPr marL="457200" indent="-457200">
              <a:buFont typeface="Arial" panose="020B0604020202020204" pitchFamily="34" charset="0"/>
              <a:buChar char="•"/>
            </a:pPr>
            <a:r>
              <a:rPr lang="es-ES" dirty="0"/>
              <a:t>Integración:</a:t>
            </a:r>
          </a:p>
          <a:p>
            <a:pPr marL="914400" lvl="1" indent="-457200">
              <a:buFont typeface="Arial" panose="020B0604020202020204" pitchFamily="34" charset="0"/>
              <a:buChar char="•"/>
            </a:pPr>
            <a:r>
              <a:rPr lang="es-ES" dirty="0"/>
              <a:t>Sabemos si la piezas puestas juntas funcionan</a:t>
            </a:r>
          </a:p>
          <a:p>
            <a:pPr marL="914400" lvl="1" indent="-457200">
              <a:buFont typeface="Arial" panose="020B0604020202020204" pitchFamily="34" charset="0"/>
              <a:buChar char="•"/>
            </a:pPr>
            <a:r>
              <a:rPr lang="es-ES" dirty="0"/>
              <a:t>Cuando falla no hay seguridad de dónde ha sido</a:t>
            </a:r>
          </a:p>
          <a:p>
            <a:pPr marL="457200" indent="-457200">
              <a:buFont typeface="Arial" panose="020B0604020202020204" pitchFamily="34" charset="0"/>
              <a:buChar char="•"/>
            </a:pPr>
            <a:r>
              <a:rPr lang="es-ES" dirty="0"/>
              <a:t>Funcionales:</a:t>
            </a:r>
          </a:p>
          <a:p>
            <a:pPr marL="914400" lvl="1" indent="-457200">
              <a:buFont typeface="Arial" panose="020B0604020202020204" pitchFamily="34" charset="0"/>
              <a:buChar char="•"/>
            </a:pPr>
            <a:r>
              <a:rPr lang="es-ES" dirty="0"/>
              <a:t>Similar a los de integración, pero con la perspectiva e2e (como usuarios finales)</a:t>
            </a:r>
          </a:p>
        </p:txBody>
      </p:sp>
    </p:spTree>
    <p:extLst>
      <p:ext uri="{BB962C8B-B14F-4D97-AF65-F5344CB8AC3E}">
        <p14:creationId xmlns:p14="http://schemas.microsoft.com/office/powerpoint/2010/main" val="36440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16E5789-4383-D4DA-2A4A-AD637EEAE99B}"/>
              </a:ext>
            </a:extLst>
          </p:cNvPr>
          <p:cNvSpPr>
            <a:spLocks noGrp="1"/>
          </p:cNvSpPr>
          <p:nvPr>
            <p:ph type="title"/>
          </p:nvPr>
        </p:nvSpPr>
        <p:spPr>
          <a:xfrm>
            <a:off x="1881377" y="167767"/>
            <a:ext cx="9088755" cy="553998"/>
          </a:xfrm>
        </p:spPr>
        <p:txBody>
          <a:bodyPr>
            <a:normAutofit fontScale="90000"/>
          </a:bodyPr>
          <a:lstStyle/>
          <a:p>
            <a:r>
              <a:rPr lang="es-ES" dirty="0"/>
              <a:t>OOP: Introducción</a:t>
            </a:r>
          </a:p>
        </p:txBody>
      </p:sp>
      <p:sp>
        <p:nvSpPr>
          <p:cNvPr id="5" name="Marcador de texto 4">
            <a:extLst>
              <a:ext uri="{FF2B5EF4-FFF2-40B4-BE49-F238E27FC236}">
                <a16:creationId xmlns:a16="http://schemas.microsoft.com/office/drawing/2014/main" id="{7BA29E0D-2BFB-FEF7-E0BE-7C30402D17C6}"/>
              </a:ext>
            </a:extLst>
          </p:cNvPr>
          <p:cNvSpPr>
            <a:spLocks noGrp="1"/>
          </p:cNvSpPr>
          <p:nvPr>
            <p:ph type="body" idx="1"/>
          </p:nvPr>
        </p:nvSpPr>
        <p:spPr>
          <a:xfrm>
            <a:off x="688340" y="1031213"/>
            <a:ext cx="10537190" cy="5376600"/>
          </a:xfrm>
        </p:spPr>
        <p:txBody>
          <a:bodyPr>
            <a:normAutofit fontScale="85000" lnSpcReduction="20000"/>
          </a:bodyPr>
          <a:lstStyle/>
          <a:p>
            <a:pPr marL="342900" lvl="0" indent="-342900">
              <a:lnSpc>
                <a:spcPct val="107000"/>
              </a:lnSpc>
              <a:spcAft>
                <a:spcPts val="800"/>
              </a:spcAft>
              <a:buFont typeface="+mj-lt"/>
              <a:buAutoNum type="arabicPeriod"/>
              <a:tabLst>
                <a:tab pos="457200" algn="l"/>
              </a:tabLst>
            </a:pPr>
            <a:r>
              <a:rPr lang="es-ES" sz="1600" b="1" kern="100" dirty="0">
                <a:effectLst/>
                <a:latin typeface="Calibri" panose="020F0502020204030204" pitchFamily="34" charset="0"/>
                <a:ea typeface="Aptos" panose="02110004020202020204"/>
                <a:cs typeface="Times New Roman" panose="02020603050405020304" pitchFamily="18" charset="0"/>
              </a:rPr>
              <a:t>Definición</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kern="100" dirty="0">
                <a:effectLst/>
                <a:latin typeface="Calibri" panose="020F0502020204030204" pitchFamily="34" charset="0"/>
                <a:ea typeface="Aptos" panose="02110004020202020204"/>
                <a:cs typeface="Times New Roman" panose="02020603050405020304" pitchFamily="18" charset="0"/>
              </a:rPr>
              <a:t>Paradigma de programación que utiliza "objetos" para modelar datos y comportamientos.</a:t>
            </a:r>
            <a:endParaRPr lang="es-ES" sz="16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s-ES" sz="1600" b="1" kern="100" dirty="0">
                <a:effectLst/>
                <a:latin typeface="Calibri" panose="020F0502020204030204" pitchFamily="34" charset="0"/>
                <a:ea typeface="Aptos" panose="02110004020202020204"/>
                <a:cs typeface="Times New Roman" panose="02020603050405020304" pitchFamily="18" charset="0"/>
              </a:rPr>
              <a:t>Evolución de Paradigmas de Programación</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Lenguajes Ensamblador</a:t>
            </a:r>
            <a:r>
              <a:rPr lang="es-ES" sz="1600" kern="100" dirty="0">
                <a:effectLst/>
                <a:latin typeface="Calibri" panose="020F0502020204030204" pitchFamily="34" charset="0"/>
                <a:ea typeface="Aptos" panose="02110004020202020204"/>
                <a:cs typeface="Times New Roman" panose="02020603050405020304" pitchFamily="18" charset="0"/>
              </a:rPr>
              <a:t>:</a:t>
            </a:r>
            <a:endParaRPr lang="es-ES" sz="1600" kern="100" dirty="0">
              <a:effectLst/>
              <a:latin typeface="Aptos" panose="02110004020202020204"/>
              <a:ea typeface="Aptos" panose="02110004020202020204"/>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s-ES" sz="1600" kern="100" dirty="0">
                <a:effectLst/>
                <a:latin typeface="Calibri" panose="020F0502020204030204" pitchFamily="34" charset="0"/>
                <a:ea typeface="Aptos" panose="02110004020202020204"/>
                <a:cs typeface="Times New Roman" panose="02020603050405020304" pitchFamily="18" charset="0"/>
              </a:rPr>
              <a:t>Nivel bajo, cercano al hardware. Requiere gestión manual de memoria y recursos.</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Lenguajes Procedimentales</a:t>
            </a:r>
            <a:r>
              <a:rPr lang="es-ES" sz="1600" kern="100" dirty="0">
                <a:effectLst/>
                <a:latin typeface="Calibri" panose="020F0502020204030204" pitchFamily="34" charset="0"/>
                <a:ea typeface="Aptos" panose="02110004020202020204"/>
                <a:cs typeface="Times New Roman" panose="02020603050405020304" pitchFamily="18" charset="0"/>
              </a:rPr>
              <a:t>:</a:t>
            </a:r>
            <a:endParaRPr lang="es-ES" sz="1600" kern="100" dirty="0">
              <a:effectLst/>
              <a:latin typeface="Aptos" panose="02110004020202020204"/>
              <a:ea typeface="Aptos" panose="02110004020202020204"/>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s-ES" sz="1600" kern="100" dirty="0">
                <a:effectLst/>
                <a:latin typeface="Calibri" panose="020F0502020204030204" pitchFamily="34" charset="0"/>
                <a:ea typeface="Aptos" panose="02110004020202020204"/>
                <a:cs typeface="Times New Roman" panose="02020603050405020304" pitchFamily="18" charset="0"/>
              </a:rPr>
              <a:t>Basados en funciones y procedimientos; lógica secuencial. Menos enfocados en la reutilización y modularidad.</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OOP</a:t>
            </a:r>
          </a:p>
          <a:p>
            <a:pPr marL="1200150" lvl="2" indent="-285750">
              <a:lnSpc>
                <a:spcPct val="107000"/>
              </a:lnSpc>
              <a:spcAft>
                <a:spcPts val="800"/>
              </a:spcAft>
              <a:buSzPts val="1000"/>
              <a:buFont typeface="Courier New" panose="02070309020205020404" pitchFamily="49" charset="0"/>
              <a:buChar char="o"/>
              <a:tabLst>
                <a:tab pos="914400" algn="l"/>
              </a:tabLst>
            </a:pPr>
            <a:r>
              <a:rPr lang="es-ES" sz="1600" kern="100" dirty="0">
                <a:effectLst/>
                <a:latin typeface="Calibri" panose="020F0502020204030204" pitchFamily="34" charset="0"/>
                <a:ea typeface="Aptos" panose="02110004020202020204"/>
                <a:cs typeface="Times New Roman" panose="02020603050405020304" pitchFamily="18" charset="0"/>
              </a:rPr>
              <a:t>A continuación mediante el lenguaje java</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Lenguajes de Cuarta Generación (4GL)</a:t>
            </a:r>
            <a:r>
              <a:rPr lang="es-ES" sz="1600" kern="100" dirty="0">
                <a:effectLst/>
                <a:latin typeface="Calibri" panose="020F0502020204030204" pitchFamily="34" charset="0"/>
                <a:ea typeface="Aptos" panose="02110004020202020204"/>
                <a:cs typeface="Times New Roman" panose="02020603050405020304" pitchFamily="18" charset="0"/>
              </a:rPr>
              <a:t>:</a:t>
            </a:r>
            <a:endParaRPr lang="es-ES" sz="1600" kern="100" dirty="0">
              <a:effectLst/>
              <a:latin typeface="Aptos" panose="02110004020202020204"/>
              <a:ea typeface="Aptos" panose="02110004020202020204"/>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s-ES" sz="1600" kern="100" dirty="0">
                <a:effectLst/>
                <a:latin typeface="Calibri" panose="020F0502020204030204" pitchFamily="34" charset="0"/>
                <a:ea typeface="Aptos" panose="02110004020202020204"/>
                <a:cs typeface="Times New Roman" panose="02020603050405020304" pitchFamily="18" charset="0"/>
              </a:rPr>
              <a:t>Enfocados en la productividad y abstracción de tareas comunes. A menudo, menos flexibilidad y control que OOP.</a:t>
            </a:r>
            <a:endParaRPr lang="es-ES" sz="16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s-ES" sz="1600" b="1" kern="100" dirty="0">
                <a:effectLst/>
                <a:latin typeface="Calibri" panose="020F0502020204030204" pitchFamily="34" charset="0"/>
                <a:ea typeface="Aptos" panose="02110004020202020204"/>
                <a:cs typeface="Times New Roman" panose="02020603050405020304" pitchFamily="18" charset="0"/>
              </a:rPr>
              <a:t>Objetivos de OOP</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Modularidad</a:t>
            </a:r>
            <a:r>
              <a:rPr lang="es-ES" sz="1600" kern="100" dirty="0">
                <a:effectLst/>
                <a:latin typeface="Calibri" panose="020F0502020204030204" pitchFamily="34" charset="0"/>
                <a:ea typeface="Aptos" panose="02110004020202020204"/>
                <a:cs typeface="Times New Roman" panose="02020603050405020304" pitchFamily="18" charset="0"/>
              </a:rPr>
              <a:t>: Código dividido en clases, que permiten generar objetos, mejor organización.</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Reutilización</a:t>
            </a:r>
            <a:r>
              <a:rPr lang="es-ES" sz="1600" kern="100" dirty="0">
                <a:effectLst/>
                <a:latin typeface="Calibri" panose="020F0502020204030204" pitchFamily="34" charset="0"/>
                <a:ea typeface="Aptos" panose="02110004020202020204"/>
                <a:cs typeface="Times New Roman" panose="02020603050405020304" pitchFamily="18" charset="0"/>
              </a:rPr>
              <a:t>: Herencia y composición para aprovechar código existente.</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Mantenibilidad</a:t>
            </a:r>
            <a:r>
              <a:rPr lang="es-ES" sz="1600" kern="100" dirty="0">
                <a:effectLst/>
                <a:latin typeface="Calibri" panose="020F0502020204030204" pitchFamily="34" charset="0"/>
                <a:ea typeface="Aptos" panose="02110004020202020204"/>
                <a:cs typeface="Times New Roman" panose="02020603050405020304" pitchFamily="18" charset="0"/>
              </a:rPr>
              <a:t>: Facilita cambios sin afectar a otras partes del sistema.</a:t>
            </a:r>
            <a:endParaRPr lang="es-ES" sz="1600" kern="100" dirty="0">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302376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9D44495-E876-9C15-9AD2-27E6ADE4AF7E}"/>
              </a:ext>
            </a:extLst>
          </p:cNvPr>
          <p:cNvSpPr>
            <a:spLocks noGrp="1"/>
          </p:cNvSpPr>
          <p:nvPr>
            <p:ph type="title"/>
          </p:nvPr>
        </p:nvSpPr>
        <p:spPr>
          <a:xfrm>
            <a:off x="1881377" y="167767"/>
            <a:ext cx="9088755" cy="553998"/>
          </a:xfrm>
        </p:spPr>
        <p:txBody>
          <a:bodyPr>
            <a:normAutofit fontScale="90000"/>
          </a:bodyPr>
          <a:lstStyle/>
          <a:p>
            <a:r>
              <a:rPr lang="es-ES" dirty="0" err="1"/>
              <a:t>Testing</a:t>
            </a:r>
            <a:r>
              <a:rPr lang="es-ES" dirty="0"/>
              <a:t>: Criterios para crear test unitarios</a:t>
            </a:r>
          </a:p>
        </p:txBody>
      </p:sp>
      <p:sp>
        <p:nvSpPr>
          <p:cNvPr id="6" name="Marcador de texto 5">
            <a:extLst>
              <a:ext uri="{FF2B5EF4-FFF2-40B4-BE49-F238E27FC236}">
                <a16:creationId xmlns:a16="http://schemas.microsoft.com/office/drawing/2014/main" id="{46E04CE5-94F6-9CCD-64D9-13701D36FCD2}"/>
              </a:ext>
            </a:extLst>
          </p:cNvPr>
          <p:cNvSpPr>
            <a:spLocks noGrp="1"/>
          </p:cNvSpPr>
          <p:nvPr>
            <p:ph type="body" idx="1"/>
          </p:nvPr>
        </p:nvSpPr>
        <p:spPr>
          <a:xfrm>
            <a:off x="688340" y="1031213"/>
            <a:ext cx="10537190" cy="3247043"/>
          </a:xfrm>
        </p:spPr>
        <p:txBody>
          <a:bodyPr>
            <a:normAutofit lnSpcReduction="10000"/>
          </a:bodyPr>
          <a:lstStyle/>
          <a:p>
            <a:pPr>
              <a:spcAft>
                <a:spcPts val="600"/>
              </a:spcAft>
            </a:pPr>
            <a:r>
              <a:rPr lang="es-ES" sz="2800" dirty="0"/>
              <a:t>Los test unitarios aportan individualmente poco valor, salvo que cumpla alguno de estos criterios:</a:t>
            </a:r>
          </a:p>
          <a:p>
            <a:pPr marL="514350" indent="-514350">
              <a:spcAft>
                <a:spcPts val="600"/>
              </a:spcAft>
              <a:buFont typeface="+mj-lt"/>
              <a:buAutoNum type="arabicPeriod"/>
            </a:pPr>
            <a:r>
              <a:rPr lang="es-ES" sz="2800" dirty="0"/>
              <a:t>La CUT (</a:t>
            </a:r>
            <a:r>
              <a:rPr lang="es-ES" sz="2800" dirty="0" err="1"/>
              <a:t>Class</a:t>
            </a:r>
            <a:r>
              <a:rPr lang="es-ES" sz="2800" dirty="0"/>
              <a:t> </a:t>
            </a:r>
            <a:r>
              <a:rPr lang="es-ES" sz="2800" dirty="0" err="1"/>
              <a:t>Under</a:t>
            </a:r>
            <a:r>
              <a:rPr lang="es-ES" sz="2800" dirty="0"/>
              <a:t> Test) es muy compleja: Sin test no tenemos seguridad del resultado ante cambios del código.</a:t>
            </a:r>
          </a:p>
          <a:p>
            <a:pPr marL="514350" indent="-514350">
              <a:spcAft>
                <a:spcPts val="600"/>
              </a:spcAft>
              <a:buFont typeface="+mj-lt"/>
              <a:buAutoNum type="arabicPeriod"/>
            </a:pPr>
            <a:r>
              <a:rPr lang="es-ES" sz="2800" dirty="0"/>
              <a:t>Es invocado desde muchos puntos. Ante un fallo puede provocar reacciones en cadena o sistemáticas.</a:t>
            </a:r>
          </a:p>
          <a:p>
            <a:pPr marL="514350" indent="-514350">
              <a:spcAft>
                <a:spcPts val="600"/>
              </a:spcAft>
              <a:buFont typeface="+mj-lt"/>
              <a:buAutoNum type="arabicPeriod"/>
            </a:pPr>
            <a:r>
              <a:rPr lang="es-ES" sz="2800" dirty="0"/>
              <a:t>Tiene en si mismo un alto valor de negocio.</a:t>
            </a:r>
          </a:p>
        </p:txBody>
      </p:sp>
    </p:spTree>
    <p:extLst>
      <p:ext uri="{BB962C8B-B14F-4D97-AF65-F5344CB8AC3E}">
        <p14:creationId xmlns:p14="http://schemas.microsoft.com/office/powerpoint/2010/main" val="2368221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D88CE-6FC2-7294-EB23-733AE6C93461}"/>
              </a:ext>
            </a:extLst>
          </p:cNvPr>
          <p:cNvSpPr>
            <a:spLocks noGrp="1"/>
          </p:cNvSpPr>
          <p:nvPr>
            <p:ph type="title"/>
          </p:nvPr>
        </p:nvSpPr>
        <p:spPr>
          <a:xfrm>
            <a:off x="1881377" y="167767"/>
            <a:ext cx="9088755" cy="553998"/>
          </a:xfrm>
        </p:spPr>
        <p:txBody>
          <a:bodyPr>
            <a:normAutofit fontScale="90000"/>
          </a:bodyPr>
          <a:lstStyle/>
          <a:p>
            <a:r>
              <a:rPr lang="es-ES" dirty="0" err="1"/>
              <a:t>Testing</a:t>
            </a:r>
            <a:r>
              <a:rPr lang="es-ES" dirty="0"/>
              <a:t>: Fases y buenas prácticas</a:t>
            </a:r>
          </a:p>
        </p:txBody>
      </p:sp>
      <p:sp>
        <p:nvSpPr>
          <p:cNvPr id="3" name="Marcador de contenido 2">
            <a:extLst>
              <a:ext uri="{FF2B5EF4-FFF2-40B4-BE49-F238E27FC236}">
                <a16:creationId xmlns:a16="http://schemas.microsoft.com/office/drawing/2014/main" id="{D1C8ABF9-CD45-373B-62F5-14A56423258D}"/>
              </a:ext>
            </a:extLst>
          </p:cNvPr>
          <p:cNvSpPr>
            <a:spLocks noGrp="1"/>
          </p:cNvSpPr>
          <p:nvPr>
            <p:ph idx="1"/>
          </p:nvPr>
        </p:nvSpPr>
        <p:spPr>
          <a:xfrm>
            <a:off x="688340" y="1031213"/>
            <a:ext cx="10537190" cy="5232202"/>
          </a:xfrm>
        </p:spPr>
        <p:txBody>
          <a:bodyPr>
            <a:normAutofit fontScale="92500" lnSpcReduction="20000"/>
          </a:bodyPr>
          <a:lstStyle/>
          <a:p>
            <a:pPr>
              <a:spcAft>
                <a:spcPts val="600"/>
              </a:spcAft>
            </a:pPr>
            <a:r>
              <a:rPr lang="es-ES" sz="2000" b="1" dirty="0"/>
              <a:t>Fases</a:t>
            </a:r>
          </a:p>
          <a:p>
            <a:pPr>
              <a:spcAft>
                <a:spcPts val="600"/>
              </a:spcAft>
            </a:pPr>
            <a:r>
              <a:rPr lang="es-ES" sz="2000" dirty="0"/>
              <a:t>Los test consisten habitualmente de tres fases:</a:t>
            </a:r>
          </a:p>
          <a:p>
            <a:pPr marL="800100" lvl="1" indent="-342900">
              <a:spcAft>
                <a:spcPts val="600"/>
              </a:spcAft>
              <a:buFont typeface="+mj-lt"/>
              <a:buAutoNum type="arabicPeriod"/>
            </a:pPr>
            <a:r>
              <a:rPr lang="es-ES" sz="2000" b="1" dirty="0">
                <a:solidFill>
                  <a:schemeClr val="tx1"/>
                </a:solidFill>
              </a:rPr>
              <a:t>Prepararnos</a:t>
            </a:r>
            <a:r>
              <a:rPr lang="es-ES" sz="2000" dirty="0">
                <a:solidFill>
                  <a:schemeClr val="tx1"/>
                </a:solidFill>
              </a:rPr>
              <a:t> para testear: instanciar, inicializar…</a:t>
            </a:r>
          </a:p>
          <a:p>
            <a:pPr marL="800100" lvl="1" indent="-342900">
              <a:spcAft>
                <a:spcPts val="600"/>
              </a:spcAft>
              <a:buFont typeface="+mj-lt"/>
              <a:buAutoNum type="arabicPeriod"/>
            </a:pPr>
            <a:r>
              <a:rPr lang="es-ES" sz="2000" b="1" dirty="0">
                <a:solidFill>
                  <a:schemeClr val="tx1"/>
                </a:solidFill>
              </a:rPr>
              <a:t>Ejecutar</a:t>
            </a:r>
            <a:r>
              <a:rPr lang="es-ES" sz="2000" dirty="0">
                <a:solidFill>
                  <a:schemeClr val="tx1"/>
                </a:solidFill>
              </a:rPr>
              <a:t> la acción(es) objeto de </a:t>
            </a:r>
            <a:r>
              <a:rPr lang="es-ES" sz="2000" dirty="0" err="1">
                <a:solidFill>
                  <a:schemeClr val="tx1"/>
                </a:solidFill>
              </a:rPr>
              <a:t>testing</a:t>
            </a:r>
            <a:endParaRPr lang="es-ES" sz="2000" dirty="0">
              <a:solidFill>
                <a:schemeClr val="tx1"/>
              </a:solidFill>
            </a:endParaRPr>
          </a:p>
          <a:p>
            <a:pPr marL="800100" lvl="1" indent="-342900">
              <a:spcAft>
                <a:spcPts val="600"/>
              </a:spcAft>
              <a:buFont typeface="+mj-lt"/>
              <a:buAutoNum type="arabicPeriod"/>
            </a:pPr>
            <a:r>
              <a:rPr lang="es-ES" sz="2000" dirty="0">
                <a:solidFill>
                  <a:schemeClr val="tx1"/>
                </a:solidFill>
              </a:rPr>
              <a:t>Realizar las </a:t>
            </a:r>
            <a:r>
              <a:rPr lang="es-ES" sz="2000" b="1" dirty="0">
                <a:solidFill>
                  <a:schemeClr val="tx1"/>
                </a:solidFill>
              </a:rPr>
              <a:t>verificaciones</a:t>
            </a:r>
            <a:endParaRPr lang="es-ES" b="1" dirty="0">
              <a:solidFill>
                <a:schemeClr val="tx1"/>
              </a:solidFill>
            </a:endParaRPr>
          </a:p>
          <a:p>
            <a:pPr>
              <a:spcAft>
                <a:spcPts val="600"/>
              </a:spcAft>
            </a:pPr>
            <a:r>
              <a:rPr lang="es-ES" sz="2000" dirty="0">
                <a:solidFill>
                  <a:schemeClr val="tx1"/>
                </a:solidFill>
                <a:latin typeface="Calibri" panose="020F0502020204030204" pitchFamily="34" charset="0"/>
                <a:cs typeface="Calibri" panose="020F0502020204030204" pitchFamily="34" charset="0"/>
              </a:rPr>
              <a:t>Cuando tenemos </a:t>
            </a:r>
            <a:r>
              <a:rPr lang="es-ES" sz="2000" b="1" dirty="0">
                <a:solidFill>
                  <a:schemeClr val="tx1"/>
                </a:solidFill>
                <a:latin typeface="Calibri" panose="020F0502020204030204" pitchFamily="34" charset="0"/>
                <a:cs typeface="Calibri" panose="020F0502020204030204" pitchFamily="34" charset="0"/>
              </a:rPr>
              <a:t>inicialización común</a:t>
            </a:r>
            <a:r>
              <a:rPr lang="es-ES" sz="2000" dirty="0">
                <a:solidFill>
                  <a:schemeClr val="tx1"/>
                </a:solidFill>
                <a:latin typeface="Calibri" panose="020F0502020204030204" pitchFamily="34" charset="0"/>
                <a:cs typeface="Calibri" panose="020F0502020204030204" pitchFamily="34" charset="0"/>
              </a:rPr>
              <a:t> podemos anotar un método mediante:</a:t>
            </a:r>
          </a:p>
          <a:p>
            <a:pPr marL="742950" lvl="1" indent="-285750">
              <a:spcAft>
                <a:spcPts val="600"/>
              </a:spcAft>
              <a:buFont typeface="Arial" panose="020B0604020202020204" pitchFamily="34" charset="0"/>
              <a:buChar char="•"/>
            </a:pPr>
            <a:r>
              <a:rPr lang="es-ES" sz="2000" b="1" dirty="0" err="1">
                <a:solidFill>
                  <a:schemeClr val="tx1"/>
                </a:solidFill>
                <a:latin typeface="Calibri" panose="020F0502020204030204" pitchFamily="34" charset="0"/>
                <a:cs typeface="Calibri" panose="020F0502020204030204" pitchFamily="34" charset="0"/>
              </a:rPr>
              <a:t>BeforeEach</a:t>
            </a:r>
            <a:r>
              <a:rPr lang="es-ES" sz="2000" dirty="0">
                <a:solidFill>
                  <a:schemeClr val="tx1"/>
                </a:solidFill>
                <a:latin typeface="Calibri" panose="020F0502020204030204" pitchFamily="34" charset="0"/>
                <a:cs typeface="Calibri" panose="020F0502020204030204" pitchFamily="34" charset="0"/>
              </a:rPr>
              <a:t>: Se ejecuta antes de cada método de test</a:t>
            </a:r>
          </a:p>
          <a:p>
            <a:pPr marL="742950" lvl="1" indent="-285750">
              <a:spcAft>
                <a:spcPts val="600"/>
              </a:spcAft>
              <a:buFont typeface="Arial" panose="020B0604020202020204" pitchFamily="34" charset="0"/>
              <a:buChar char="•"/>
            </a:pPr>
            <a:r>
              <a:rPr lang="es-ES" sz="2000" b="1" dirty="0" err="1">
                <a:solidFill>
                  <a:schemeClr val="tx1"/>
                </a:solidFill>
                <a:latin typeface="Calibri" panose="020F0502020204030204" pitchFamily="34" charset="0"/>
                <a:cs typeface="Calibri" panose="020F0502020204030204" pitchFamily="34" charset="0"/>
              </a:rPr>
              <a:t>BeforeAll</a:t>
            </a:r>
            <a:r>
              <a:rPr lang="es-ES" sz="2000" dirty="0">
                <a:solidFill>
                  <a:schemeClr val="tx1"/>
                </a:solidFill>
                <a:latin typeface="Calibri" panose="020F0502020204030204" pitchFamily="34" charset="0"/>
                <a:cs typeface="Calibri" panose="020F0502020204030204" pitchFamily="34" charset="0"/>
              </a:rPr>
              <a:t>: Se ejecuta una sola vez antes de ejecutar el primer método de test.</a:t>
            </a:r>
          </a:p>
          <a:p>
            <a:pPr>
              <a:spcAft>
                <a:spcPts val="600"/>
              </a:spcAft>
            </a:pPr>
            <a:r>
              <a:rPr lang="es-ES" sz="2000" dirty="0">
                <a:solidFill>
                  <a:schemeClr val="tx1"/>
                </a:solidFill>
                <a:latin typeface="Calibri" panose="020F0502020204030204" pitchFamily="34" charset="0"/>
                <a:cs typeface="Calibri" panose="020F0502020204030204" pitchFamily="34" charset="0"/>
              </a:rPr>
              <a:t>Cuando tenemos </a:t>
            </a:r>
            <a:r>
              <a:rPr lang="es-ES" sz="2000" b="1" dirty="0">
                <a:solidFill>
                  <a:schemeClr val="tx1"/>
                </a:solidFill>
                <a:latin typeface="Calibri" panose="020F0502020204030204" pitchFamily="34" charset="0"/>
                <a:cs typeface="Calibri" panose="020F0502020204030204" pitchFamily="34" charset="0"/>
              </a:rPr>
              <a:t>finalización común </a:t>
            </a:r>
            <a:r>
              <a:rPr lang="es-ES" sz="2000" dirty="0">
                <a:solidFill>
                  <a:schemeClr val="tx1"/>
                </a:solidFill>
                <a:latin typeface="Calibri" panose="020F0502020204030204" pitchFamily="34" charset="0"/>
                <a:cs typeface="Calibri" panose="020F0502020204030204" pitchFamily="34" charset="0"/>
              </a:rPr>
              <a:t>podemos anotar un método mediante:</a:t>
            </a:r>
          </a:p>
          <a:p>
            <a:pPr marL="742950" lvl="1" indent="-285750">
              <a:spcAft>
                <a:spcPts val="600"/>
              </a:spcAft>
              <a:buFont typeface="Arial" panose="020B0604020202020204" pitchFamily="34" charset="0"/>
              <a:buChar char="•"/>
            </a:pPr>
            <a:r>
              <a:rPr lang="es-ES" sz="2000" b="1" dirty="0" err="1">
                <a:solidFill>
                  <a:schemeClr val="tx1"/>
                </a:solidFill>
                <a:latin typeface="Calibri" panose="020F0502020204030204" pitchFamily="34" charset="0"/>
                <a:cs typeface="Calibri" panose="020F0502020204030204" pitchFamily="34" charset="0"/>
              </a:rPr>
              <a:t>AfterEach</a:t>
            </a:r>
            <a:r>
              <a:rPr lang="es-ES" sz="2000" dirty="0">
                <a:solidFill>
                  <a:schemeClr val="tx1"/>
                </a:solidFill>
                <a:latin typeface="Calibri" panose="020F0502020204030204" pitchFamily="34" charset="0"/>
                <a:cs typeface="Calibri" panose="020F0502020204030204" pitchFamily="34" charset="0"/>
              </a:rPr>
              <a:t>: Se ejecuta antes de cada método de test</a:t>
            </a:r>
          </a:p>
          <a:p>
            <a:pPr marL="742950" lvl="1" indent="-285750">
              <a:spcAft>
                <a:spcPts val="600"/>
              </a:spcAft>
              <a:buFont typeface="Arial" panose="020B0604020202020204" pitchFamily="34" charset="0"/>
              <a:buChar char="•"/>
            </a:pPr>
            <a:r>
              <a:rPr lang="es-ES" sz="2000" b="1" dirty="0" err="1">
                <a:solidFill>
                  <a:schemeClr val="tx1"/>
                </a:solidFill>
                <a:latin typeface="Calibri" panose="020F0502020204030204" pitchFamily="34" charset="0"/>
                <a:cs typeface="Calibri" panose="020F0502020204030204" pitchFamily="34" charset="0"/>
              </a:rPr>
              <a:t>AfterAll</a:t>
            </a:r>
            <a:r>
              <a:rPr lang="es-ES" sz="2000" dirty="0">
                <a:solidFill>
                  <a:schemeClr val="tx1"/>
                </a:solidFill>
                <a:latin typeface="Calibri" panose="020F0502020204030204" pitchFamily="34" charset="0"/>
                <a:cs typeface="Calibri" panose="020F0502020204030204" pitchFamily="34" charset="0"/>
              </a:rPr>
              <a:t>: Se ejecuta una sola vez antes de ejecutar el primer método de test.</a:t>
            </a:r>
          </a:p>
          <a:p>
            <a:pPr>
              <a:spcAft>
                <a:spcPts val="600"/>
              </a:spcAft>
            </a:pPr>
            <a:r>
              <a:rPr lang="es-ES" sz="2000" b="1" dirty="0">
                <a:latin typeface="Calibri" panose="020F0502020204030204" pitchFamily="34" charset="0"/>
                <a:cs typeface="Calibri" panose="020F0502020204030204" pitchFamily="34" charset="0"/>
              </a:rPr>
              <a:t>Buenas prácticas</a:t>
            </a:r>
            <a:endParaRPr lang="es-ES" sz="2000" b="1" dirty="0">
              <a:solidFill>
                <a:schemeClr val="tx1"/>
              </a:solidFill>
            </a:endParaRPr>
          </a:p>
          <a:p>
            <a:pPr>
              <a:spcAft>
                <a:spcPts val="600"/>
              </a:spcAft>
            </a:pPr>
            <a:r>
              <a:rPr lang="es-ES" sz="2000" dirty="0"/>
              <a:t>Un test debe realizar </a:t>
            </a:r>
            <a:r>
              <a:rPr lang="es-ES" sz="2000" b="1" dirty="0"/>
              <a:t>una sola acción y una sola verificación</a:t>
            </a:r>
            <a:r>
              <a:rPr lang="es-ES" sz="2000" dirty="0"/>
              <a:t>. “Una” en este ámbito no significa llamar a un solo método o una sola verificación, pueden ser varias, pero que tengan sentido de conjunto.</a:t>
            </a:r>
          </a:p>
        </p:txBody>
      </p:sp>
    </p:spTree>
    <p:extLst>
      <p:ext uri="{BB962C8B-B14F-4D97-AF65-F5344CB8AC3E}">
        <p14:creationId xmlns:p14="http://schemas.microsoft.com/office/powerpoint/2010/main" val="4117966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C31F9-FF42-2E0D-2970-6F033C295F04}"/>
              </a:ext>
            </a:extLst>
          </p:cNvPr>
          <p:cNvSpPr>
            <a:spLocks noGrp="1"/>
          </p:cNvSpPr>
          <p:nvPr>
            <p:ph type="title"/>
          </p:nvPr>
        </p:nvSpPr>
        <p:spPr>
          <a:xfrm>
            <a:off x="1881377" y="167767"/>
            <a:ext cx="9088755" cy="553998"/>
          </a:xfrm>
        </p:spPr>
        <p:txBody>
          <a:bodyPr>
            <a:normAutofit fontScale="90000"/>
          </a:bodyPr>
          <a:lstStyle/>
          <a:p>
            <a:r>
              <a:rPr lang="es-ES" dirty="0" err="1"/>
              <a:t>Testing</a:t>
            </a:r>
            <a:r>
              <a:rPr lang="es-ES" dirty="0"/>
              <a:t>: Algunas notas</a:t>
            </a:r>
          </a:p>
        </p:txBody>
      </p:sp>
      <p:sp>
        <p:nvSpPr>
          <p:cNvPr id="3" name="Marcador de texto 2">
            <a:extLst>
              <a:ext uri="{FF2B5EF4-FFF2-40B4-BE49-F238E27FC236}">
                <a16:creationId xmlns:a16="http://schemas.microsoft.com/office/drawing/2014/main" id="{158F589C-0DD2-3FD4-8B29-75059B98A30B}"/>
              </a:ext>
            </a:extLst>
          </p:cNvPr>
          <p:cNvSpPr>
            <a:spLocks noGrp="1"/>
          </p:cNvSpPr>
          <p:nvPr>
            <p:ph type="body" idx="1"/>
          </p:nvPr>
        </p:nvSpPr>
        <p:spPr>
          <a:xfrm>
            <a:off x="688340" y="1031213"/>
            <a:ext cx="10537190" cy="3185487"/>
          </a:xfrm>
        </p:spPr>
        <p:txBody>
          <a:bodyPr>
            <a:normAutofit lnSpcReduction="10000"/>
          </a:bodyPr>
          <a:lstStyle/>
          <a:p>
            <a:pPr marL="457200" indent="-457200">
              <a:spcAft>
                <a:spcPts val="600"/>
              </a:spcAft>
              <a:buFont typeface="Arial" panose="020B0604020202020204" pitchFamily="34" charset="0"/>
              <a:buChar char="•"/>
            </a:pPr>
            <a:r>
              <a:rPr lang="es-ES" sz="2400" dirty="0"/>
              <a:t>Los test son igualmente clases en java.</a:t>
            </a:r>
          </a:p>
          <a:p>
            <a:pPr marL="457200" indent="-457200">
              <a:spcAft>
                <a:spcPts val="600"/>
              </a:spcAft>
              <a:buFont typeface="Arial" panose="020B0604020202020204" pitchFamily="34" charset="0"/>
              <a:buChar char="•"/>
            </a:pPr>
            <a:r>
              <a:rPr lang="es-ES" sz="2400" dirty="0"/>
              <a:t>En los test unitarios, es necesario el aislamiento de </a:t>
            </a:r>
            <a:r>
              <a:rPr lang="es-ES" sz="2400" b="1" dirty="0"/>
              <a:t>dependencias,</a:t>
            </a:r>
            <a:r>
              <a:rPr lang="es-ES" sz="2400" dirty="0"/>
              <a:t> es posible que necesitemos </a:t>
            </a:r>
            <a:r>
              <a:rPr lang="es-ES" sz="2400" dirty="0" err="1"/>
              <a:t>mockear</a:t>
            </a:r>
            <a:r>
              <a:rPr lang="es-ES" sz="2400" dirty="0"/>
              <a:t> las dependencias, por ejemplo mediante </a:t>
            </a:r>
            <a:r>
              <a:rPr lang="es-ES" sz="2400" b="1" dirty="0" err="1"/>
              <a:t>mockito</a:t>
            </a:r>
            <a:r>
              <a:rPr lang="es-ES" sz="2400" dirty="0"/>
              <a:t>.</a:t>
            </a:r>
          </a:p>
          <a:p>
            <a:pPr marL="457200" indent="-457200">
              <a:spcAft>
                <a:spcPts val="600"/>
              </a:spcAft>
              <a:buFont typeface="Arial" panose="020B0604020202020204" pitchFamily="34" charset="0"/>
              <a:buChar char="•"/>
            </a:pPr>
            <a:r>
              <a:rPr lang="es-ES" sz="2400" b="1" dirty="0" err="1"/>
              <a:t>JUnit</a:t>
            </a:r>
            <a:r>
              <a:rPr lang="es-ES" sz="2400" dirty="0"/>
              <a:t> es el </a:t>
            </a:r>
            <a:r>
              <a:rPr lang="es-ES" sz="2400" dirty="0" err="1"/>
              <a:t>framework</a:t>
            </a:r>
            <a:r>
              <a:rPr lang="es-ES" sz="2400" dirty="0"/>
              <a:t> más habitual en java, pero pese a su nombre también se utiliza en las otras categorías de </a:t>
            </a:r>
            <a:r>
              <a:rPr lang="es-ES" sz="2400" dirty="0" err="1"/>
              <a:t>testing</a:t>
            </a:r>
            <a:r>
              <a:rPr lang="es-ES" sz="2400" dirty="0"/>
              <a:t>. </a:t>
            </a:r>
          </a:p>
          <a:p>
            <a:pPr marL="457200" indent="-457200">
              <a:spcAft>
                <a:spcPts val="600"/>
              </a:spcAft>
              <a:buFont typeface="Arial" panose="020B0604020202020204" pitchFamily="34" charset="0"/>
              <a:buChar char="•"/>
            </a:pPr>
            <a:r>
              <a:rPr lang="es-ES" sz="2400" dirty="0"/>
              <a:t>Cuando </a:t>
            </a:r>
            <a:r>
              <a:rPr lang="es-ES" sz="2400" dirty="0" err="1"/>
              <a:t>maven</a:t>
            </a:r>
            <a:r>
              <a:rPr lang="es-ES" sz="2400" dirty="0"/>
              <a:t> ejecuta test, los reportes generados por el plugin (</a:t>
            </a:r>
            <a:r>
              <a:rPr lang="es-ES" sz="2400" b="1" dirty="0" err="1"/>
              <a:t>surefire</a:t>
            </a:r>
            <a:r>
              <a:rPr lang="es-ES" sz="2400" dirty="0"/>
              <a:t>) quedan en una subcarpeta de target. Este plugin por defecto sólo localizar test en las carpetas específicas de test y que tengan el sufijo Test.</a:t>
            </a:r>
          </a:p>
        </p:txBody>
      </p:sp>
    </p:spTree>
    <p:extLst>
      <p:ext uri="{BB962C8B-B14F-4D97-AF65-F5344CB8AC3E}">
        <p14:creationId xmlns:p14="http://schemas.microsoft.com/office/powerpoint/2010/main" val="7322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F1887-577E-E32A-B51A-601529AC1AC9}"/>
              </a:ext>
            </a:extLst>
          </p:cNvPr>
          <p:cNvSpPr>
            <a:spLocks noGrp="1"/>
          </p:cNvSpPr>
          <p:nvPr>
            <p:ph type="title"/>
          </p:nvPr>
        </p:nvSpPr>
        <p:spPr>
          <a:xfrm>
            <a:off x="1881377" y="167767"/>
            <a:ext cx="9088755" cy="553998"/>
          </a:xfrm>
        </p:spPr>
        <p:txBody>
          <a:bodyPr>
            <a:normAutofit fontScale="90000"/>
          </a:bodyPr>
          <a:lstStyle/>
          <a:p>
            <a:r>
              <a:rPr lang="es-ES" dirty="0"/>
              <a:t>Palabras reservadas</a:t>
            </a:r>
          </a:p>
        </p:txBody>
      </p:sp>
      <p:pic>
        <p:nvPicPr>
          <p:cNvPr id="5" name="Imagen 4">
            <a:extLst>
              <a:ext uri="{FF2B5EF4-FFF2-40B4-BE49-F238E27FC236}">
                <a16:creationId xmlns:a16="http://schemas.microsoft.com/office/drawing/2014/main" id="{8D2F54FF-936E-DE78-C464-7375E292AD61}"/>
              </a:ext>
            </a:extLst>
          </p:cNvPr>
          <p:cNvPicPr>
            <a:picLocks noChangeAspect="1"/>
          </p:cNvPicPr>
          <p:nvPr/>
        </p:nvPicPr>
        <p:blipFill>
          <a:blip r:embed="rId2"/>
          <a:stretch>
            <a:fillRect/>
          </a:stretch>
        </p:blipFill>
        <p:spPr>
          <a:xfrm>
            <a:off x="942975" y="1752600"/>
            <a:ext cx="10306050" cy="3352800"/>
          </a:xfrm>
          <a:prstGeom prst="rect">
            <a:avLst/>
          </a:prstGeom>
        </p:spPr>
      </p:pic>
    </p:spTree>
    <p:extLst>
      <p:ext uri="{BB962C8B-B14F-4D97-AF65-F5344CB8AC3E}">
        <p14:creationId xmlns:p14="http://schemas.microsoft.com/office/powerpoint/2010/main" val="382533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82F16-21B7-131A-C8BD-2303893C2289}"/>
              </a:ext>
            </a:extLst>
          </p:cNvPr>
          <p:cNvSpPr>
            <a:spLocks noGrp="1"/>
          </p:cNvSpPr>
          <p:nvPr>
            <p:ph type="title"/>
          </p:nvPr>
        </p:nvSpPr>
        <p:spPr>
          <a:xfrm>
            <a:off x="1881377" y="167767"/>
            <a:ext cx="9088755" cy="553998"/>
          </a:xfrm>
        </p:spPr>
        <p:txBody>
          <a:bodyPr>
            <a:normAutofit fontScale="90000"/>
          </a:bodyPr>
          <a:lstStyle/>
          <a:p>
            <a:r>
              <a:rPr lang="es-ES" dirty="0"/>
              <a:t>OOP: Clase y paquetes</a:t>
            </a:r>
          </a:p>
        </p:txBody>
      </p:sp>
      <p:sp>
        <p:nvSpPr>
          <p:cNvPr id="3" name="Marcador de texto 2">
            <a:extLst>
              <a:ext uri="{FF2B5EF4-FFF2-40B4-BE49-F238E27FC236}">
                <a16:creationId xmlns:a16="http://schemas.microsoft.com/office/drawing/2014/main" id="{CB901357-F871-CA29-2004-763D8697D837}"/>
              </a:ext>
            </a:extLst>
          </p:cNvPr>
          <p:cNvSpPr>
            <a:spLocks noGrp="1"/>
          </p:cNvSpPr>
          <p:nvPr>
            <p:ph type="body" idx="1"/>
          </p:nvPr>
        </p:nvSpPr>
        <p:spPr>
          <a:xfrm>
            <a:off x="688340" y="1031213"/>
            <a:ext cx="10537190" cy="5292859"/>
          </a:xfrm>
        </p:spPr>
        <p:txBody>
          <a:bodyPr>
            <a:normAutofit fontScale="92500" lnSpcReduction="20000"/>
          </a:bodyPr>
          <a:lstStyle/>
          <a:p>
            <a:pPr>
              <a:lnSpc>
                <a:spcPct val="107000"/>
              </a:lnSpc>
              <a:spcAft>
                <a:spcPts val="800"/>
              </a:spcAft>
            </a:pPr>
            <a:r>
              <a:rPr lang="es-ES" sz="1400" b="1" kern="100" dirty="0">
                <a:effectLst/>
                <a:latin typeface="Calibri" panose="020F0502020204030204" pitchFamily="34" charset="0"/>
                <a:ea typeface="Aptos"/>
                <a:cs typeface="Times New Roman" panose="02020603050405020304" pitchFamily="18" charset="0"/>
              </a:rPr>
              <a:t>Clase</a:t>
            </a:r>
            <a:endParaRPr lang="es-ES" sz="1400" kern="100" dirty="0">
              <a:effectLst/>
              <a:latin typeface="Aptos"/>
              <a:ea typeface="Aptos"/>
              <a:cs typeface="Times New Roman" panose="02020603050405020304" pitchFamily="18" charset="0"/>
            </a:endParaRPr>
          </a:p>
          <a:p>
            <a:pPr>
              <a:lnSpc>
                <a:spcPct val="107000"/>
              </a:lnSpc>
              <a:spcAft>
                <a:spcPts val="800"/>
              </a:spcAft>
            </a:pPr>
            <a:r>
              <a:rPr lang="es-ES" sz="1400" kern="100" dirty="0">
                <a:effectLst/>
                <a:latin typeface="Calibri" panose="020F0502020204030204" pitchFamily="34" charset="0"/>
                <a:ea typeface="Aptos"/>
                <a:cs typeface="Times New Roman" panose="02020603050405020304" pitchFamily="18" charset="0"/>
              </a:rPr>
              <a:t>Una </a:t>
            </a:r>
            <a:r>
              <a:rPr lang="es-ES" sz="1400" b="1" kern="100" dirty="0">
                <a:effectLst/>
                <a:latin typeface="Calibri" panose="020F0502020204030204" pitchFamily="34" charset="0"/>
                <a:ea typeface="Aptos"/>
                <a:cs typeface="Times New Roman" panose="02020603050405020304" pitchFamily="18" charset="0"/>
              </a:rPr>
              <a:t>clase</a:t>
            </a:r>
            <a:r>
              <a:rPr lang="es-ES" sz="1400" kern="100" dirty="0">
                <a:effectLst/>
                <a:latin typeface="Calibri" panose="020F0502020204030204" pitchFamily="34" charset="0"/>
                <a:ea typeface="Aptos"/>
                <a:cs typeface="Times New Roman" panose="02020603050405020304" pitchFamily="18" charset="0"/>
              </a:rPr>
              <a:t> es una estructura fundamental en la programación orientada a objetos que actúa como una plantilla para crear objetos. Define un tipo de objeto específico y encapsula tanto datos (atributos) como comportamientos (métodos).</a:t>
            </a:r>
            <a:endParaRPr lang="es-ES" sz="14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400" b="1" kern="100" dirty="0">
                <a:effectLst/>
                <a:latin typeface="Calibri" panose="020F0502020204030204" pitchFamily="34" charset="0"/>
                <a:ea typeface="Aptos"/>
                <a:cs typeface="Times New Roman" panose="02020603050405020304" pitchFamily="18" charset="0"/>
              </a:rPr>
              <a:t>Atributos</a:t>
            </a:r>
            <a:r>
              <a:rPr lang="es-ES" sz="1400" kern="100" dirty="0">
                <a:effectLst/>
                <a:latin typeface="Calibri" panose="020F0502020204030204" pitchFamily="34" charset="0"/>
                <a:ea typeface="Aptos"/>
                <a:cs typeface="Times New Roman" panose="02020603050405020304" pitchFamily="18" charset="0"/>
              </a:rPr>
              <a:t>: Son las variables que almacenan el estado o las características del objeto. Por ejemplo, en una clase Coche, los atributos podrían incluir color, marca, modelo y año.</a:t>
            </a:r>
            <a:endParaRPr lang="es-ES" sz="14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400" b="1" kern="100" dirty="0">
                <a:effectLst/>
                <a:latin typeface="Calibri" panose="020F0502020204030204" pitchFamily="34" charset="0"/>
                <a:ea typeface="Aptos"/>
                <a:cs typeface="Times New Roman" panose="02020603050405020304" pitchFamily="18" charset="0"/>
              </a:rPr>
              <a:t>Métodos</a:t>
            </a:r>
            <a:r>
              <a:rPr lang="es-ES" sz="1400" kern="100" dirty="0">
                <a:effectLst/>
                <a:latin typeface="Calibri" panose="020F0502020204030204" pitchFamily="34" charset="0"/>
                <a:ea typeface="Aptos"/>
                <a:cs typeface="Times New Roman" panose="02020603050405020304" pitchFamily="18" charset="0"/>
              </a:rPr>
              <a:t>: Son funciones que definen las acciones que un objeto de la clase puede realizar. Por ejemplo, un método acelerar() podría aumentar la velocidad del coche. Las clases pueden incluir métodos constructores, que son utilizados para inicializar objetos cuando se crean.</a:t>
            </a:r>
          </a:p>
          <a:p>
            <a:pPr>
              <a:lnSpc>
                <a:spcPct val="107000"/>
              </a:lnSpc>
              <a:spcAft>
                <a:spcPts val="800"/>
              </a:spcAft>
            </a:pPr>
            <a:r>
              <a:rPr lang="es-ES" sz="1400" b="1" kern="100" dirty="0">
                <a:effectLst/>
                <a:latin typeface="Calibri" panose="020F0502020204030204" pitchFamily="34" charset="0"/>
                <a:ea typeface="Aptos"/>
                <a:cs typeface="Times New Roman" panose="02020603050405020304" pitchFamily="18" charset="0"/>
              </a:rPr>
              <a:t>Organización de Clases en Paquetes</a:t>
            </a:r>
            <a:endParaRPr lang="es-ES" sz="1400" kern="100" dirty="0">
              <a:effectLst/>
              <a:latin typeface="Aptos"/>
              <a:ea typeface="Aptos"/>
              <a:cs typeface="Times New Roman" panose="02020603050405020304" pitchFamily="18" charset="0"/>
            </a:endParaRPr>
          </a:p>
          <a:p>
            <a:pPr>
              <a:lnSpc>
                <a:spcPct val="107000"/>
              </a:lnSpc>
              <a:spcAft>
                <a:spcPts val="800"/>
              </a:spcAft>
            </a:pPr>
            <a:r>
              <a:rPr lang="es-ES" sz="1400" kern="100" dirty="0">
                <a:effectLst/>
                <a:latin typeface="Calibri" panose="020F0502020204030204" pitchFamily="34" charset="0"/>
                <a:ea typeface="Aptos"/>
                <a:cs typeface="Times New Roman" panose="02020603050405020304" pitchFamily="18" charset="0"/>
              </a:rPr>
              <a:t>Los </a:t>
            </a:r>
            <a:r>
              <a:rPr lang="es-ES" sz="1400" b="1" kern="100" dirty="0">
                <a:effectLst/>
                <a:latin typeface="Calibri" panose="020F0502020204030204" pitchFamily="34" charset="0"/>
                <a:ea typeface="Aptos"/>
                <a:cs typeface="Times New Roman" panose="02020603050405020304" pitchFamily="18" charset="0"/>
              </a:rPr>
              <a:t>paquetes</a:t>
            </a:r>
            <a:r>
              <a:rPr lang="es-ES" sz="1400" kern="100" dirty="0">
                <a:effectLst/>
                <a:latin typeface="Calibri" panose="020F0502020204030204" pitchFamily="34" charset="0"/>
                <a:ea typeface="Aptos"/>
                <a:cs typeface="Times New Roman" panose="02020603050405020304" pitchFamily="18" charset="0"/>
              </a:rPr>
              <a:t> son una forma de agrupar clases relacionadas en Java, lo que ayuda a organizar el código y a evitar conflictos de nombres. Un paquete es similar a un directorio en un sistema de archivos, donde puedes almacenar múltiples clases y otros tipos de archivos.</a:t>
            </a:r>
            <a:endParaRPr lang="es-ES" sz="1400" kern="100" dirty="0">
              <a:effectLst/>
              <a:latin typeface="Aptos"/>
              <a:ea typeface="Aptos"/>
              <a:cs typeface="Times New Roman" panose="02020603050405020304" pitchFamily="18" charset="0"/>
            </a:endParaRPr>
          </a:p>
          <a:p>
            <a:pPr>
              <a:lnSpc>
                <a:spcPct val="107000"/>
              </a:lnSpc>
              <a:spcAft>
                <a:spcPts val="800"/>
              </a:spcAft>
            </a:pPr>
            <a:r>
              <a:rPr lang="es-ES" sz="1400" kern="100" dirty="0">
                <a:effectLst/>
                <a:latin typeface="Calibri" panose="020F0502020204030204" pitchFamily="34" charset="0"/>
                <a:ea typeface="Aptos"/>
                <a:cs typeface="Times New Roman" panose="02020603050405020304" pitchFamily="18" charset="0"/>
              </a:rPr>
              <a:t>Permite </a:t>
            </a:r>
            <a:r>
              <a:rPr lang="es-ES" sz="1400" kern="100" dirty="0" err="1">
                <a:effectLst/>
                <a:latin typeface="Calibri" panose="020F0502020204030204" pitchFamily="34" charset="0"/>
                <a:ea typeface="Aptos"/>
                <a:cs typeface="Times New Roman" panose="02020603050405020304" pitchFamily="18" charset="0"/>
              </a:rPr>
              <a:t>subpaquetes</a:t>
            </a:r>
            <a:r>
              <a:rPr lang="es-ES" sz="1400" kern="100" dirty="0">
                <a:effectLst/>
                <a:latin typeface="Calibri" panose="020F0502020204030204" pitchFamily="34" charset="0"/>
                <a:ea typeface="Aptos"/>
                <a:cs typeface="Times New Roman" panose="02020603050405020304" pitchFamily="18" charset="0"/>
              </a:rPr>
              <a:t>, que se agrupan bajo un nombre común. Este mecanismo no solo ayuda a organizar el código, sino que también proporciona control sobre el acceso a las clases mediante modificadores de acceso.</a:t>
            </a:r>
          </a:p>
          <a:p>
            <a:pPr>
              <a:lnSpc>
                <a:spcPct val="107000"/>
              </a:lnSpc>
              <a:spcAft>
                <a:spcPts val="800"/>
              </a:spcAft>
            </a:pPr>
            <a:r>
              <a:rPr lang="es-ES" sz="1400" kern="100" dirty="0">
                <a:latin typeface="Calibri" panose="020F0502020204030204" pitchFamily="34" charset="0"/>
                <a:ea typeface="Aptos"/>
                <a:cs typeface="Times New Roman" panose="02020603050405020304" pitchFamily="18" charset="0"/>
              </a:rPr>
              <a:t>Se utiliza la palabra reservada </a:t>
            </a:r>
            <a:r>
              <a:rPr lang="es-ES" sz="1400" b="1" kern="100" dirty="0" err="1">
                <a:latin typeface="Calibri" panose="020F0502020204030204" pitchFamily="34" charset="0"/>
                <a:ea typeface="Aptos"/>
                <a:cs typeface="Times New Roman" panose="02020603050405020304" pitchFamily="18" charset="0"/>
              </a:rPr>
              <a:t>package</a:t>
            </a:r>
            <a:r>
              <a:rPr lang="es-ES" sz="1400" kern="100" dirty="0">
                <a:latin typeface="Calibri" panose="020F0502020204030204" pitchFamily="34" charset="0"/>
                <a:ea typeface="Aptos"/>
                <a:cs typeface="Times New Roman" panose="02020603050405020304" pitchFamily="18" charset="0"/>
              </a:rPr>
              <a:t> que debe ser la primera línea significativa de un fichero (obviamos líneas en blanco o de comentarios). En el caso de java además debe coincidir con la estructura de carpetas asociadas.</a:t>
            </a:r>
          </a:p>
          <a:p>
            <a:pPr>
              <a:lnSpc>
                <a:spcPct val="107000"/>
              </a:lnSpc>
              <a:spcAft>
                <a:spcPts val="800"/>
              </a:spcAft>
            </a:pPr>
            <a:r>
              <a:rPr lang="es-ES" sz="1400" kern="100" dirty="0">
                <a:effectLst/>
                <a:latin typeface="Aptos"/>
                <a:ea typeface="Aptos"/>
                <a:cs typeface="Times New Roman" panose="02020603050405020304" pitchFamily="18" charset="0"/>
              </a:rPr>
              <a:t>Para utilizar clases de un paquete diferente, se emplea la palabra clave </a:t>
            </a:r>
            <a:r>
              <a:rPr lang="es-ES" sz="1400" b="1" kern="100" dirty="0" err="1">
                <a:effectLst/>
                <a:latin typeface="Aptos"/>
                <a:ea typeface="Aptos"/>
                <a:cs typeface="Times New Roman" panose="02020603050405020304" pitchFamily="18" charset="0"/>
              </a:rPr>
              <a:t>import</a:t>
            </a:r>
            <a:r>
              <a:rPr lang="es-ES" sz="1400" b="1" kern="100" dirty="0">
                <a:effectLst/>
                <a:latin typeface="Aptos"/>
                <a:ea typeface="Aptos"/>
                <a:cs typeface="Times New Roman" panose="02020603050405020304" pitchFamily="18" charset="0"/>
              </a:rPr>
              <a:t> </a:t>
            </a:r>
            <a:r>
              <a:rPr lang="es-ES" sz="1400" kern="100" dirty="0">
                <a:effectLst/>
                <a:latin typeface="Aptos"/>
                <a:ea typeface="Aptos"/>
                <a:cs typeface="Times New Roman" panose="02020603050405020304" pitchFamily="18" charset="0"/>
              </a:rPr>
              <a:t>(salvo del paquete especial “</a:t>
            </a:r>
            <a:r>
              <a:rPr lang="es-ES" sz="1400" kern="100" dirty="0" err="1">
                <a:effectLst/>
                <a:latin typeface="Aptos"/>
                <a:ea typeface="Aptos"/>
                <a:cs typeface="Times New Roman" panose="02020603050405020304" pitchFamily="18" charset="0"/>
              </a:rPr>
              <a:t>java.lang</a:t>
            </a:r>
            <a:r>
              <a:rPr lang="es-ES" sz="1400" kern="100" dirty="0">
                <a:effectLst/>
                <a:latin typeface="Aptos"/>
                <a:ea typeface="Aptos"/>
                <a:cs typeface="Times New Roman" panose="02020603050405020304" pitchFamily="18" charset="0"/>
              </a:rPr>
              <a:t>”). Los </a:t>
            </a:r>
            <a:r>
              <a:rPr lang="es-ES" sz="1400" kern="100" dirty="0" err="1">
                <a:effectLst/>
                <a:latin typeface="Aptos"/>
                <a:ea typeface="Aptos"/>
                <a:cs typeface="Times New Roman" panose="02020603050405020304" pitchFamily="18" charset="0"/>
              </a:rPr>
              <a:t>imports</a:t>
            </a:r>
            <a:r>
              <a:rPr lang="es-ES" sz="1400" kern="100" dirty="0">
                <a:effectLst/>
                <a:latin typeface="Aptos"/>
                <a:ea typeface="Aptos"/>
                <a:cs typeface="Times New Roman" panose="02020603050405020304" pitchFamily="18" charset="0"/>
              </a:rPr>
              <a:t> vienen a continuación del </a:t>
            </a:r>
            <a:r>
              <a:rPr lang="es-ES" sz="1400" kern="100" dirty="0" err="1">
                <a:effectLst/>
                <a:latin typeface="Aptos"/>
                <a:ea typeface="Aptos"/>
                <a:cs typeface="Times New Roman" panose="02020603050405020304" pitchFamily="18" charset="0"/>
              </a:rPr>
              <a:t>package</a:t>
            </a:r>
            <a:r>
              <a:rPr lang="es-ES" sz="1400" kern="100" dirty="0">
                <a:effectLst/>
                <a:latin typeface="Aptos"/>
                <a:ea typeface="Aptos"/>
                <a:cs typeface="Times New Roman" panose="02020603050405020304" pitchFamily="18" charset="0"/>
              </a:rPr>
              <a:t>.</a:t>
            </a:r>
          </a:p>
          <a:p>
            <a:pPr>
              <a:lnSpc>
                <a:spcPct val="107000"/>
              </a:lnSpc>
              <a:spcAft>
                <a:spcPts val="800"/>
              </a:spcAft>
            </a:pPr>
            <a:r>
              <a:rPr lang="es-ES" sz="1400" kern="100" dirty="0">
                <a:latin typeface="Aptos"/>
                <a:ea typeface="Aptos"/>
                <a:cs typeface="Times New Roman" panose="02020603050405020304" pitchFamily="18" charset="0"/>
              </a:rPr>
              <a:t>Existe un tipo especial de </a:t>
            </a:r>
            <a:r>
              <a:rPr lang="es-ES" sz="1400" kern="100" dirty="0" err="1">
                <a:latin typeface="Aptos"/>
                <a:ea typeface="Aptos"/>
                <a:cs typeface="Times New Roman" panose="02020603050405020304" pitchFamily="18" charset="0"/>
              </a:rPr>
              <a:t>import</a:t>
            </a:r>
            <a:r>
              <a:rPr lang="es-ES" sz="1400" kern="100" dirty="0">
                <a:latin typeface="Aptos"/>
                <a:ea typeface="Aptos"/>
                <a:cs typeface="Times New Roman" panose="02020603050405020304" pitchFamily="18" charset="0"/>
              </a:rPr>
              <a:t>, el </a:t>
            </a:r>
            <a:r>
              <a:rPr lang="es-ES" sz="1400" b="1" kern="100" dirty="0" err="1">
                <a:latin typeface="Aptos"/>
                <a:ea typeface="Aptos"/>
                <a:cs typeface="Times New Roman" panose="02020603050405020304" pitchFamily="18" charset="0"/>
              </a:rPr>
              <a:t>static</a:t>
            </a:r>
            <a:r>
              <a:rPr lang="es-ES" sz="1400" b="1" kern="100" dirty="0">
                <a:latin typeface="Aptos"/>
                <a:ea typeface="Aptos"/>
                <a:cs typeface="Times New Roman" panose="02020603050405020304" pitchFamily="18" charset="0"/>
              </a:rPr>
              <a:t> </a:t>
            </a:r>
            <a:r>
              <a:rPr lang="es-ES" sz="1400" b="1" kern="100" dirty="0" err="1">
                <a:latin typeface="Aptos"/>
                <a:ea typeface="Aptos"/>
                <a:cs typeface="Times New Roman" panose="02020603050405020304" pitchFamily="18" charset="0"/>
              </a:rPr>
              <a:t>import</a:t>
            </a:r>
            <a:r>
              <a:rPr lang="es-ES" sz="1400" kern="100" dirty="0">
                <a:latin typeface="Aptos"/>
                <a:ea typeface="Aptos"/>
                <a:cs typeface="Times New Roman" panose="02020603050405020304" pitchFamily="18" charset="0"/>
              </a:rPr>
              <a:t> para poder en lugar de usar clases poder hacer uso de métodos o campos estáticos sin hacer referencia explícita a la clase.</a:t>
            </a:r>
            <a:endParaRPr lang="es-ES" sz="1400" kern="100" dirty="0">
              <a:effectLst/>
              <a:latin typeface="Aptos"/>
              <a:ea typeface="Aptos"/>
              <a:cs typeface="Times New Roman" panose="02020603050405020304" pitchFamily="18" charset="0"/>
            </a:endParaRPr>
          </a:p>
        </p:txBody>
      </p:sp>
    </p:spTree>
    <p:extLst>
      <p:ext uri="{BB962C8B-B14F-4D97-AF65-F5344CB8AC3E}">
        <p14:creationId xmlns:p14="http://schemas.microsoft.com/office/powerpoint/2010/main" val="308543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AB141-DEAF-9C27-FCD3-ABA34BAEA44A}"/>
              </a:ext>
            </a:extLst>
          </p:cNvPr>
          <p:cNvSpPr>
            <a:spLocks noGrp="1"/>
          </p:cNvSpPr>
          <p:nvPr>
            <p:ph type="title"/>
          </p:nvPr>
        </p:nvSpPr>
        <p:spPr>
          <a:xfrm>
            <a:off x="1881377" y="167767"/>
            <a:ext cx="9088755" cy="553998"/>
          </a:xfrm>
        </p:spPr>
        <p:txBody>
          <a:bodyPr>
            <a:normAutofit fontScale="90000"/>
          </a:bodyPr>
          <a:lstStyle/>
          <a:p>
            <a:r>
              <a:rPr lang="es-ES" dirty="0"/>
              <a:t>OOP: Objetos e interfaces</a:t>
            </a:r>
          </a:p>
        </p:txBody>
      </p:sp>
      <p:sp>
        <p:nvSpPr>
          <p:cNvPr id="3" name="Marcador de texto 2">
            <a:extLst>
              <a:ext uri="{FF2B5EF4-FFF2-40B4-BE49-F238E27FC236}">
                <a16:creationId xmlns:a16="http://schemas.microsoft.com/office/drawing/2014/main" id="{DE5A0F6B-B301-9233-E23F-91DF225111C8}"/>
              </a:ext>
            </a:extLst>
          </p:cNvPr>
          <p:cNvSpPr>
            <a:spLocks noGrp="1"/>
          </p:cNvSpPr>
          <p:nvPr>
            <p:ph type="body" idx="1"/>
          </p:nvPr>
        </p:nvSpPr>
        <p:spPr>
          <a:xfrm>
            <a:off x="688340" y="1031213"/>
            <a:ext cx="10537190" cy="5640583"/>
          </a:xfrm>
        </p:spPr>
        <p:txBody>
          <a:bodyPr>
            <a:normAutofit fontScale="92500"/>
          </a:bodyPr>
          <a:lstStyle/>
          <a:p>
            <a:pPr>
              <a:lnSpc>
                <a:spcPct val="107000"/>
              </a:lnSpc>
              <a:spcAft>
                <a:spcPts val="800"/>
              </a:spcAft>
            </a:pPr>
            <a:r>
              <a:rPr lang="es-ES" sz="1800" b="1" kern="100" dirty="0">
                <a:effectLst/>
                <a:latin typeface="Calibri" panose="020F0502020204030204" pitchFamily="34" charset="0"/>
                <a:ea typeface="Aptos" panose="02110004020202020204"/>
                <a:cs typeface="Times New Roman" panose="02020603050405020304" pitchFamily="18" charset="0"/>
              </a:rPr>
              <a:t>Objeto</a:t>
            </a:r>
            <a:endParaRPr lang="es-ES" sz="18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1800" kern="100" dirty="0">
                <a:effectLst/>
                <a:latin typeface="Calibri" panose="020F0502020204030204" pitchFamily="34" charset="0"/>
                <a:ea typeface="Aptos" panose="02110004020202020204"/>
                <a:cs typeface="Times New Roman" panose="02020603050405020304" pitchFamily="18" charset="0"/>
              </a:rPr>
              <a:t>Un </a:t>
            </a:r>
            <a:r>
              <a:rPr lang="es-ES" sz="1800" b="1" kern="100" dirty="0">
                <a:effectLst/>
                <a:latin typeface="Calibri" panose="020F0502020204030204" pitchFamily="34" charset="0"/>
                <a:ea typeface="Aptos" panose="02110004020202020204"/>
                <a:cs typeface="Times New Roman" panose="02020603050405020304" pitchFamily="18" charset="0"/>
              </a:rPr>
              <a:t>objeto</a:t>
            </a:r>
            <a:r>
              <a:rPr lang="es-ES" sz="1800" kern="100" dirty="0">
                <a:effectLst/>
                <a:latin typeface="Calibri" panose="020F0502020204030204" pitchFamily="34" charset="0"/>
                <a:ea typeface="Aptos" panose="02110004020202020204"/>
                <a:cs typeface="Times New Roman" panose="02020603050405020304" pitchFamily="18" charset="0"/>
              </a:rPr>
              <a:t> es una instancia concreta de una clase. Cuando se crea un objeto, se asigna memoria para almacenar los valores de sus atributos. Cada objeto tiene su propio estado, lo que significa que puede tener diferentes valores para los mismos atributos en comparación con otros objetos de la misma clase.</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Interacción</a:t>
            </a:r>
            <a:r>
              <a:rPr lang="es-ES" sz="1800" kern="100" dirty="0">
                <a:effectLst/>
                <a:latin typeface="Calibri" panose="020F0502020204030204" pitchFamily="34" charset="0"/>
                <a:ea typeface="Aptos" panose="02110004020202020204"/>
                <a:cs typeface="Times New Roman" panose="02020603050405020304" pitchFamily="18" charset="0"/>
              </a:rPr>
              <a:t>: Los objetos pueden interactuar entre sí mediante la invocación de métodos. Por ejemplo, si tienes dos objetos Coche, puedes hacer que uno adelante al otro llamando a un método que defina esta lógica.</a:t>
            </a:r>
            <a:endParaRPr lang="es-ES" sz="18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1800" b="1" kern="100" dirty="0">
                <a:effectLst/>
                <a:latin typeface="Calibri" panose="020F0502020204030204" pitchFamily="34" charset="0"/>
                <a:ea typeface="Aptos" panose="02110004020202020204"/>
                <a:cs typeface="Times New Roman" panose="02020603050405020304" pitchFamily="18" charset="0"/>
              </a:rPr>
              <a:t>Interfaz</a:t>
            </a:r>
            <a:endParaRPr lang="es-ES" sz="18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1800" kern="100" dirty="0">
                <a:effectLst/>
                <a:latin typeface="Calibri" panose="020F0502020204030204" pitchFamily="34" charset="0"/>
                <a:ea typeface="Aptos" panose="02110004020202020204"/>
                <a:cs typeface="Times New Roman" panose="02020603050405020304" pitchFamily="18" charset="0"/>
              </a:rPr>
              <a:t>Una </a:t>
            </a:r>
            <a:r>
              <a:rPr lang="es-ES" sz="1800" b="1" kern="100" dirty="0">
                <a:effectLst/>
                <a:latin typeface="Calibri" panose="020F0502020204030204" pitchFamily="34" charset="0"/>
                <a:ea typeface="Aptos" panose="02110004020202020204"/>
                <a:cs typeface="Times New Roman" panose="02020603050405020304" pitchFamily="18" charset="0"/>
              </a:rPr>
              <a:t>interfaz</a:t>
            </a:r>
            <a:r>
              <a:rPr lang="es-ES" sz="1800" kern="100" dirty="0">
                <a:effectLst/>
                <a:latin typeface="Calibri" panose="020F0502020204030204" pitchFamily="34" charset="0"/>
                <a:ea typeface="Aptos" panose="02110004020202020204"/>
                <a:cs typeface="Times New Roman" panose="02020603050405020304" pitchFamily="18" charset="0"/>
              </a:rPr>
              <a:t> es un tipo especial de referencia que define un conjunto de métodos abstractos (es decir, métodos sin implementación, </a:t>
            </a:r>
            <a:r>
              <a:rPr lang="es-ES" sz="1800" b="1" kern="100" dirty="0" err="1">
                <a:effectLst/>
                <a:latin typeface="Calibri" panose="020F0502020204030204" pitchFamily="34" charset="0"/>
                <a:ea typeface="Aptos" panose="02110004020202020204"/>
                <a:cs typeface="Times New Roman" panose="02020603050405020304" pitchFamily="18" charset="0"/>
              </a:rPr>
              <a:t>abstract</a:t>
            </a:r>
            <a:r>
              <a:rPr lang="es-ES" sz="1800" kern="100" dirty="0">
                <a:effectLst/>
                <a:latin typeface="Calibri" panose="020F0502020204030204" pitchFamily="34" charset="0"/>
                <a:ea typeface="Aptos" panose="02110004020202020204"/>
                <a:cs typeface="Times New Roman" panose="02020603050405020304" pitchFamily="18" charset="0"/>
              </a:rPr>
              <a:t>) que una clase debe implementar. Actúa como un contrato que garantiza que las clases que implementan la interfaz proporcionen implementaciones para estos métodos.</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Características</a:t>
            </a:r>
            <a:r>
              <a:rPr lang="es-ES" sz="1800" kern="100" dirty="0">
                <a:effectLst/>
                <a:latin typeface="Calibri" panose="020F0502020204030204" pitchFamily="34" charset="0"/>
                <a:ea typeface="Aptos" panose="02110004020202020204"/>
                <a:cs typeface="Times New Roman" panose="02020603050405020304" pitchFamily="18" charset="0"/>
              </a:rPr>
              <a:t>: Las interfaces no pueden contener implementaciones de métodos (hasta Java 8, donde se introdujeron métodos por defecto, </a:t>
            </a:r>
            <a:r>
              <a:rPr lang="es-ES" sz="1800" b="1" kern="100" dirty="0">
                <a:effectLst/>
                <a:latin typeface="Calibri" panose="020F0502020204030204" pitchFamily="34" charset="0"/>
                <a:ea typeface="Aptos" panose="02110004020202020204"/>
                <a:cs typeface="Times New Roman" panose="02020603050405020304" pitchFamily="18" charset="0"/>
              </a:rPr>
              <a:t>default</a:t>
            </a:r>
            <a:r>
              <a:rPr lang="es-ES" sz="1800" kern="100" dirty="0">
                <a:effectLst/>
                <a:latin typeface="Calibri" panose="020F0502020204030204" pitchFamily="34" charset="0"/>
                <a:ea typeface="Aptos" panose="02110004020202020204"/>
                <a:cs typeface="Times New Roman" panose="02020603050405020304" pitchFamily="18" charset="0"/>
              </a:rPr>
              <a:t>). Permiten la creación de código más flexible y desacoplado, ya que permiten que diferentes clases se comuniquen entre sí sin necesidad de conocer su implementación específica.</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Ejemplo</a:t>
            </a:r>
            <a:r>
              <a:rPr lang="es-ES" sz="1800" kern="100" dirty="0">
                <a:effectLst/>
                <a:latin typeface="Calibri" panose="020F0502020204030204" pitchFamily="34" charset="0"/>
                <a:ea typeface="Aptos" panose="02110004020202020204"/>
                <a:cs typeface="Times New Roman" panose="02020603050405020304" pitchFamily="18" charset="0"/>
              </a:rPr>
              <a:t>: Una interfaz </a:t>
            </a:r>
            <a:r>
              <a:rPr lang="es-ES" sz="1800" kern="100" dirty="0" err="1">
                <a:effectLst/>
                <a:latin typeface="Calibri" panose="020F0502020204030204" pitchFamily="34" charset="0"/>
                <a:ea typeface="Aptos" panose="02110004020202020204"/>
                <a:cs typeface="Times New Roman" panose="02020603050405020304" pitchFamily="18" charset="0"/>
              </a:rPr>
              <a:t>Vehiculo</a:t>
            </a:r>
            <a:r>
              <a:rPr lang="es-ES" sz="1800" kern="100" dirty="0">
                <a:effectLst/>
                <a:latin typeface="Calibri" panose="020F0502020204030204" pitchFamily="34" charset="0"/>
                <a:ea typeface="Aptos" panose="02110004020202020204"/>
                <a:cs typeface="Times New Roman" panose="02020603050405020304" pitchFamily="18" charset="0"/>
              </a:rPr>
              <a:t> podría definir métodos como moverse() y detenerse(), que luego serían implementados por clases como Coche, Bicicleta, o Camión.</a:t>
            </a:r>
            <a:endParaRPr lang="es-ES" dirty="0"/>
          </a:p>
        </p:txBody>
      </p:sp>
    </p:spTree>
    <p:extLst>
      <p:ext uri="{BB962C8B-B14F-4D97-AF65-F5344CB8AC3E}">
        <p14:creationId xmlns:p14="http://schemas.microsoft.com/office/powerpoint/2010/main" val="403810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8071E-7B3E-4573-00E9-0B89ABA47F31}"/>
              </a:ext>
            </a:extLst>
          </p:cNvPr>
          <p:cNvSpPr>
            <a:spLocks noGrp="1"/>
          </p:cNvSpPr>
          <p:nvPr>
            <p:ph type="title"/>
          </p:nvPr>
        </p:nvSpPr>
        <p:spPr>
          <a:xfrm>
            <a:off x="1881377" y="167767"/>
            <a:ext cx="9088755" cy="553998"/>
          </a:xfrm>
        </p:spPr>
        <p:txBody>
          <a:bodyPr>
            <a:normAutofit fontScale="90000"/>
          </a:bodyPr>
          <a:lstStyle/>
          <a:p>
            <a:r>
              <a:rPr lang="es-ES" dirty="0"/>
              <a:t>OOP: Métodos y variables</a:t>
            </a:r>
          </a:p>
        </p:txBody>
      </p:sp>
      <p:sp>
        <p:nvSpPr>
          <p:cNvPr id="3" name="Marcador de texto 2">
            <a:extLst>
              <a:ext uri="{FF2B5EF4-FFF2-40B4-BE49-F238E27FC236}">
                <a16:creationId xmlns:a16="http://schemas.microsoft.com/office/drawing/2014/main" id="{7637C696-D5E7-6367-259F-00AAB7765141}"/>
              </a:ext>
            </a:extLst>
          </p:cNvPr>
          <p:cNvSpPr>
            <a:spLocks noGrp="1"/>
          </p:cNvSpPr>
          <p:nvPr>
            <p:ph type="body" idx="1"/>
          </p:nvPr>
        </p:nvSpPr>
        <p:spPr>
          <a:xfrm>
            <a:off x="688340" y="1031213"/>
            <a:ext cx="10537190" cy="5740098"/>
          </a:xfrm>
        </p:spPr>
        <p:txBody>
          <a:bodyPr>
            <a:normAutofit fontScale="85000" lnSpcReduction="20000"/>
          </a:bodyPr>
          <a:lstStyle/>
          <a:p>
            <a:pPr>
              <a:lnSpc>
                <a:spcPct val="107000"/>
              </a:lnSpc>
              <a:spcAft>
                <a:spcPts val="800"/>
              </a:spcAft>
            </a:pPr>
            <a:r>
              <a:rPr lang="es-ES" sz="1400" b="1" kern="100" dirty="0">
                <a:effectLst/>
                <a:latin typeface="Calibri" panose="020F0502020204030204" pitchFamily="34" charset="0"/>
                <a:ea typeface="Aptos" panose="02110004020202020204"/>
                <a:cs typeface="Times New Roman" panose="02020603050405020304" pitchFamily="18" charset="0"/>
              </a:rPr>
              <a:t>Métodos</a:t>
            </a:r>
            <a:endParaRPr lang="es-ES" sz="14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1400" kern="100" dirty="0">
                <a:effectLst/>
                <a:latin typeface="Calibri" panose="020F0502020204030204" pitchFamily="34" charset="0"/>
                <a:ea typeface="Aptos" panose="02110004020202020204"/>
                <a:cs typeface="Times New Roman" panose="02020603050405020304" pitchFamily="18" charset="0"/>
              </a:rPr>
              <a:t>Los </a:t>
            </a:r>
            <a:r>
              <a:rPr lang="es-ES" sz="1400" b="1" kern="100" dirty="0">
                <a:effectLst/>
                <a:latin typeface="Calibri" panose="020F0502020204030204" pitchFamily="34" charset="0"/>
                <a:ea typeface="Aptos" panose="02110004020202020204"/>
                <a:cs typeface="Times New Roman" panose="02020603050405020304" pitchFamily="18" charset="0"/>
              </a:rPr>
              <a:t>métodos</a:t>
            </a:r>
            <a:r>
              <a:rPr lang="es-ES" sz="1400" kern="100" dirty="0">
                <a:effectLst/>
                <a:latin typeface="Calibri" panose="020F0502020204030204" pitchFamily="34" charset="0"/>
                <a:ea typeface="Aptos" panose="02110004020202020204"/>
                <a:cs typeface="Times New Roman" panose="02020603050405020304" pitchFamily="18" charset="0"/>
              </a:rPr>
              <a:t> son funciones que están definidas dentro de una clase y que definen el comportamiento de los objetos. Los métodos pueden recibir parámetros y devolver valores, lo que permite realizar operaciones y manipular los datos de los objetos.</a:t>
            </a:r>
            <a:endParaRPr lang="es-ES" sz="14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400" b="1" kern="100" dirty="0">
                <a:effectLst/>
                <a:latin typeface="Calibri" panose="020F0502020204030204" pitchFamily="34" charset="0"/>
                <a:ea typeface="Aptos" panose="02110004020202020204"/>
                <a:cs typeface="Times New Roman" panose="02020603050405020304" pitchFamily="18" charset="0"/>
              </a:rPr>
              <a:t>Tipos de Métodos</a:t>
            </a:r>
            <a:r>
              <a:rPr lang="es-ES" sz="1400" kern="100" dirty="0">
                <a:effectLst/>
                <a:latin typeface="Calibri" panose="020F0502020204030204" pitchFamily="34" charset="0"/>
                <a:ea typeface="Aptos" panose="02110004020202020204"/>
                <a:cs typeface="Times New Roman" panose="02020603050405020304" pitchFamily="18" charset="0"/>
              </a:rPr>
              <a:t>:</a:t>
            </a:r>
            <a:endParaRPr lang="es-ES" sz="14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400" b="1" kern="100" dirty="0">
                <a:effectLst/>
                <a:latin typeface="Calibri" panose="020F0502020204030204" pitchFamily="34" charset="0"/>
                <a:ea typeface="Aptos" panose="02110004020202020204"/>
                <a:cs typeface="Times New Roman" panose="02020603050405020304" pitchFamily="18" charset="0"/>
              </a:rPr>
              <a:t>Métodos de instancia</a:t>
            </a:r>
            <a:r>
              <a:rPr lang="es-ES" sz="1400" kern="100" dirty="0">
                <a:effectLst/>
                <a:latin typeface="Calibri" panose="020F0502020204030204" pitchFamily="34" charset="0"/>
                <a:ea typeface="Aptos" panose="02110004020202020204"/>
                <a:cs typeface="Times New Roman" panose="02020603050405020304" pitchFamily="18" charset="0"/>
              </a:rPr>
              <a:t>: Operan sobre los atributos de un objeto específico y se invocan utilizando una instancia de la clase.</a:t>
            </a:r>
            <a:endParaRPr lang="es-ES" sz="14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400" b="1" kern="100" dirty="0">
                <a:effectLst/>
                <a:latin typeface="Calibri" panose="020F0502020204030204" pitchFamily="34" charset="0"/>
                <a:ea typeface="Aptos" panose="02110004020202020204"/>
                <a:cs typeface="Times New Roman" panose="02020603050405020304" pitchFamily="18" charset="0"/>
              </a:rPr>
              <a:t>Métodos estáticos</a:t>
            </a:r>
            <a:r>
              <a:rPr lang="es-ES" sz="1400" kern="100" dirty="0">
                <a:effectLst/>
                <a:latin typeface="Calibri" panose="020F0502020204030204" pitchFamily="34" charset="0"/>
                <a:ea typeface="Aptos" panose="02110004020202020204"/>
                <a:cs typeface="Times New Roman" panose="02020603050405020304" pitchFamily="18" charset="0"/>
              </a:rPr>
              <a:t>: Pertenece a la clase en sí y no a una instancia particular. Se invocan directamente desde la clase y no pueden acceder a los atributos de instancia a menos que se les pase un objeto como argumento.</a:t>
            </a:r>
          </a:p>
          <a:p>
            <a:pPr>
              <a:lnSpc>
                <a:spcPct val="107000"/>
              </a:lnSpc>
              <a:spcAft>
                <a:spcPts val="800"/>
              </a:spcAft>
            </a:pPr>
            <a:r>
              <a:rPr lang="es-ES" sz="1400" b="1" kern="100" dirty="0">
                <a:effectLst/>
                <a:latin typeface="Calibri" panose="020F0502020204030204" pitchFamily="34" charset="0"/>
                <a:ea typeface="Aptos" panose="02110004020202020204"/>
                <a:cs typeface="Times New Roman" panose="02020603050405020304" pitchFamily="18" charset="0"/>
              </a:rPr>
              <a:t>Variables</a:t>
            </a:r>
            <a:endParaRPr lang="es-ES" sz="14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1400" kern="100" dirty="0">
                <a:effectLst/>
                <a:latin typeface="Calibri" panose="020F0502020204030204" pitchFamily="34" charset="0"/>
                <a:ea typeface="Aptos" panose="02110004020202020204"/>
                <a:cs typeface="Times New Roman" panose="02020603050405020304" pitchFamily="18" charset="0"/>
              </a:rPr>
              <a:t>Las </a:t>
            </a:r>
            <a:r>
              <a:rPr lang="es-ES" sz="1400" b="1" kern="100" dirty="0">
                <a:effectLst/>
                <a:latin typeface="Calibri" panose="020F0502020204030204" pitchFamily="34" charset="0"/>
                <a:ea typeface="Aptos" panose="02110004020202020204"/>
                <a:cs typeface="Times New Roman" panose="02020603050405020304" pitchFamily="18" charset="0"/>
              </a:rPr>
              <a:t>variables</a:t>
            </a:r>
            <a:r>
              <a:rPr lang="es-ES" sz="1400" kern="100" dirty="0">
                <a:effectLst/>
                <a:latin typeface="Calibri" panose="020F0502020204030204" pitchFamily="34" charset="0"/>
                <a:ea typeface="Aptos" panose="02110004020202020204"/>
                <a:cs typeface="Times New Roman" panose="02020603050405020304" pitchFamily="18" charset="0"/>
              </a:rPr>
              <a:t> en Java son contenedores que almacenan datos. Pueden igualmente ser de instancia o estáticos. Dos categorías principales:</a:t>
            </a:r>
            <a:endParaRPr lang="es-ES" sz="14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400" b="1" kern="100" dirty="0">
                <a:effectLst/>
                <a:latin typeface="Calibri" panose="020F0502020204030204" pitchFamily="34" charset="0"/>
                <a:ea typeface="Aptos" panose="02110004020202020204"/>
                <a:cs typeface="Times New Roman" panose="02020603050405020304" pitchFamily="18" charset="0"/>
              </a:rPr>
              <a:t>Primitivas</a:t>
            </a:r>
            <a:r>
              <a:rPr lang="es-ES" sz="1400" kern="100" dirty="0">
                <a:effectLst/>
                <a:latin typeface="Calibri" panose="020F0502020204030204" pitchFamily="34" charset="0"/>
                <a:ea typeface="Aptos" panose="02110004020202020204"/>
                <a:cs typeface="Times New Roman" panose="02020603050405020304" pitchFamily="18" charset="0"/>
              </a:rPr>
              <a:t>: Son los tipos de datos básicos que representan valores simples. Java proporciona ocho tipos primitivos:</a:t>
            </a:r>
            <a:endParaRPr lang="es-ES" sz="14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100" kern="100" dirty="0" err="1">
                <a:effectLst/>
                <a:latin typeface="Calibri" panose="020F0502020204030204" pitchFamily="34" charset="0"/>
                <a:ea typeface="Aptos" panose="02110004020202020204"/>
                <a:cs typeface="Times New Roman" panose="02020603050405020304" pitchFamily="18" charset="0"/>
              </a:rPr>
              <a:t>int</a:t>
            </a:r>
            <a:r>
              <a:rPr lang="es-ES" sz="1100" kern="100" dirty="0">
                <a:effectLst/>
                <a:latin typeface="Calibri" panose="020F0502020204030204" pitchFamily="34" charset="0"/>
                <a:ea typeface="Aptos" panose="02110004020202020204"/>
                <a:cs typeface="Times New Roman" panose="02020603050405020304" pitchFamily="18" charset="0"/>
              </a:rPr>
              <a:t>: Números enteros (por ejemplo, 42).</a:t>
            </a:r>
            <a:endParaRPr lang="es-ES" sz="11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100" kern="100" dirty="0" err="1">
                <a:effectLst/>
                <a:latin typeface="Calibri" panose="020F0502020204030204" pitchFamily="34" charset="0"/>
                <a:ea typeface="Aptos" panose="02110004020202020204"/>
                <a:cs typeface="Times New Roman" panose="02020603050405020304" pitchFamily="18" charset="0"/>
              </a:rPr>
              <a:t>float</a:t>
            </a:r>
            <a:r>
              <a:rPr lang="es-ES" sz="1100" kern="100" dirty="0">
                <a:effectLst/>
                <a:latin typeface="Calibri" panose="020F0502020204030204" pitchFamily="34" charset="0"/>
                <a:ea typeface="Aptos" panose="02110004020202020204"/>
                <a:cs typeface="Times New Roman" panose="02020603050405020304" pitchFamily="18" charset="0"/>
              </a:rPr>
              <a:t>: Números en punto flotante de precisión simple.</a:t>
            </a:r>
            <a:endParaRPr lang="es-ES" sz="11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100" kern="100" dirty="0" err="1">
                <a:effectLst/>
                <a:latin typeface="Calibri" panose="020F0502020204030204" pitchFamily="34" charset="0"/>
                <a:ea typeface="Aptos" panose="02110004020202020204"/>
                <a:cs typeface="Times New Roman" panose="02020603050405020304" pitchFamily="18" charset="0"/>
              </a:rPr>
              <a:t>double</a:t>
            </a:r>
            <a:r>
              <a:rPr lang="es-ES" sz="1100" kern="100" dirty="0">
                <a:effectLst/>
                <a:latin typeface="Calibri" panose="020F0502020204030204" pitchFamily="34" charset="0"/>
                <a:ea typeface="Aptos" panose="02110004020202020204"/>
                <a:cs typeface="Times New Roman" panose="02020603050405020304" pitchFamily="18" charset="0"/>
              </a:rPr>
              <a:t>: Números en punto flotante de precisión doble.</a:t>
            </a:r>
            <a:endParaRPr lang="es-ES" sz="11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100" kern="100" dirty="0" err="1">
                <a:effectLst/>
                <a:latin typeface="Calibri" panose="020F0502020204030204" pitchFamily="34" charset="0"/>
                <a:ea typeface="Aptos" panose="02110004020202020204"/>
                <a:cs typeface="Times New Roman" panose="02020603050405020304" pitchFamily="18" charset="0"/>
              </a:rPr>
              <a:t>char</a:t>
            </a:r>
            <a:r>
              <a:rPr lang="es-ES" sz="1100" kern="100" dirty="0">
                <a:effectLst/>
                <a:latin typeface="Calibri" panose="020F0502020204030204" pitchFamily="34" charset="0"/>
                <a:ea typeface="Aptos" panose="02110004020202020204"/>
                <a:cs typeface="Times New Roman" panose="02020603050405020304" pitchFamily="18" charset="0"/>
              </a:rPr>
              <a:t>: Representa un solo carácter (por ejemplo, 'A').</a:t>
            </a:r>
            <a:endParaRPr lang="es-ES" sz="11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100" kern="100" dirty="0" err="1">
                <a:effectLst/>
                <a:latin typeface="Calibri" panose="020F0502020204030204" pitchFamily="34" charset="0"/>
                <a:ea typeface="Aptos" panose="02110004020202020204"/>
                <a:cs typeface="Times New Roman" panose="02020603050405020304" pitchFamily="18" charset="0"/>
              </a:rPr>
              <a:t>boolean</a:t>
            </a:r>
            <a:r>
              <a:rPr lang="es-ES" sz="1100" kern="100" dirty="0">
                <a:effectLst/>
                <a:latin typeface="Calibri" panose="020F0502020204030204" pitchFamily="34" charset="0"/>
                <a:ea typeface="Aptos" panose="02110004020202020204"/>
                <a:cs typeface="Times New Roman" panose="02020603050405020304" pitchFamily="18" charset="0"/>
              </a:rPr>
              <a:t>: Representa un valor verdadero o falso.</a:t>
            </a:r>
            <a:endParaRPr lang="es-ES" sz="11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100" kern="100" dirty="0">
                <a:effectLst/>
                <a:latin typeface="Calibri" panose="020F0502020204030204" pitchFamily="34" charset="0"/>
                <a:ea typeface="Aptos" panose="02110004020202020204"/>
                <a:cs typeface="Times New Roman" panose="02020603050405020304" pitchFamily="18" charset="0"/>
              </a:rPr>
              <a:t>byte, short, y </a:t>
            </a:r>
            <a:r>
              <a:rPr lang="es-ES" sz="1100" kern="100" dirty="0" err="1">
                <a:effectLst/>
                <a:latin typeface="Calibri" panose="020F0502020204030204" pitchFamily="34" charset="0"/>
                <a:ea typeface="Aptos" panose="02110004020202020204"/>
                <a:cs typeface="Times New Roman" panose="02020603050405020304" pitchFamily="18" charset="0"/>
              </a:rPr>
              <a:t>long</a:t>
            </a:r>
            <a:r>
              <a:rPr lang="es-ES" sz="1100" kern="100" dirty="0">
                <a:effectLst/>
                <a:latin typeface="Calibri" panose="020F0502020204030204" pitchFamily="34" charset="0"/>
                <a:ea typeface="Aptos" panose="02110004020202020204"/>
                <a:cs typeface="Times New Roman" panose="02020603050405020304" pitchFamily="18" charset="0"/>
              </a:rPr>
              <a:t>: Variantes para representar enteros de diferentes tamaños.</a:t>
            </a:r>
            <a:endParaRPr lang="es-ES" sz="11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400" b="1" kern="100" dirty="0">
                <a:effectLst/>
                <a:latin typeface="Calibri" panose="020F0502020204030204" pitchFamily="34" charset="0"/>
                <a:ea typeface="Aptos" panose="02110004020202020204"/>
                <a:cs typeface="Times New Roman" panose="02020603050405020304" pitchFamily="18" charset="0"/>
              </a:rPr>
              <a:t>Referencias</a:t>
            </a:r>
            <a:r>
              <a:rPr lang="es-ES" sz="1400" kern="100" dirty="0">
                <a:effectLst/>
                <a:latin typeface="Calibri" panose="020F0502020204030204" pitchFamily="34" charset="0"/>
                <a:ea typeface="Aptos" panose="02110004020202020204"/>
                <a:cs typeface="Times New Roman" panose="02020603050405020304" pitchFamily="18" charset="0"/>
              </a:rPr>
              <a:t>: Son variables que almacenan la dirección de memoria de un objeto. En lugar de contener directamente los datos, almacenan una referencia que apunta a la ubicación donde se encuentra el objeto en memoria. Esto permite trabajar con objetos complejos y estructuras de datos más avanzadas. Por ejemplo, si tienes un objeto Coche, la variable de referencia apuntará a su dirección en la memoria, permitiéndote manipular ese objeto en lugar de duplicar sus datos.</a:t>
            </a:r>
            <a:endParaRPr lang="es-ES" sz="1400" kern="100" dirty="0">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100477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83D56-0DA8-1EE6-E527-6FF4C18499A7}"/>
              </a:ext>
            </a:extLst>
          </p:cNvPr>
          <p:cNvSpPr>
            <a:spLocks noGrp="1"/>
          </p:cNvSpPr>
          <p:nvPr>
            <p:ph type="title"/>
          </p:nvPr>
        </p:nvSpPr>
        <p:spPr>
          <a:xfrm>
            <a:off x="1881377" y="167767"/>
            <a:ext cx="9088755" cy="553998"/>
          </a:xfrm>
        </p:spPr>
        <p:txBody>
          <a:bodyPr>
            <a:normAutofit fontScale="90000"/>
          </a:bodyPr>
          <a:lstStyle/>
          <a:p>
            <a:r>
              <a:rPr lang="es-ES" dirty="0"/>
              <a:t>OOP: Alcances y modificadores</a:t>
            </a:r>
          </a:p>
        </p:txBody>
      </p:sp>
      <p:sp>
        <p:nvSpPr>
          <p:cNvPr id="3" name="Marcador de texto 2">
            <a:extLst>
              <a:ext uri="{FF2B5EF4-FFF2-40B4-BE49-F238E27FC236}">
                <a16:creationId xmlns:a16="http://schemas.microsoft.com/office/drawing/2014/main" id="{66B9963C-A684-4C03-305F-214BC07C80BA}"/>
              </a:ext>
            </a:extLst>
          </p:cNvPr>
          <p:cNvSpPr>
            <a:spLocks noGrp="1"/>
          </p:cNvSpPr>
          <p:nvPr>
            <p:ph type="body" idx="1"/>
          </p:nvPr>
        </p:nvSpPr>
        <p:spPr>
          <a:xfrm>
            <a:off x="688340" y="1031213"/>
            <a:ext cx="10537190" cy="3996735"/>
          </a:xfrm>
        </p:spPr>
        <p:txBody>
          <a:bodyPr>
            <a:normAutofit fontScale="85000" lnSpcReduction="20000"/>
          </a:bodyPr>
          <a:lstStyle/>
          <a:p>
            <a:pPr>
              <a:lnSpc>
                <a:spcPct val="107000"/>
              </a:lnSpc>
              <a:spcAft>
                <a:spcPts val="800"/>
              </a:spcAft>
            </a:pPr>
            <a:r>
              <a:rPr lang="es-ES" sz="2000" b="1" kern="100" dirty="0">
                <a:effectLst/>
                <a:latin typeface="Calibri" panose="020F0502020204030204" pitchFamily="34" charset="0"/>
                <a:ea typeface="Aptos" panose="02110004020202020204"/>
                <a:cs typeface="Times New Roman" panose="02020603050405020304" pitchFamily="18" charset="0"/>
              </a:rPr>
              <a:t>Alcances de Variables</a:t>
            </a:r>
            <a:endParaRPr lang="es-ES" sz="20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2000" b="1" kern="100" dirty="0">
                <a:effectLst/>
                <a:latin typeface="Calibri" panose="020F0502020204030204" pitchFamily="34" charset="0"/>
                <a:ea typeface="Aptos" panose="02110004020202020204"/>
                <a:cs typeface="Times New Roman" panose="02020603050405020304" pitchFamily="18" charset="0"/>
              </a:rPr>
              <a:t>Público (</a:t>
            </a:r>
            <a:r>
              <a:rPr lang="es-ES" sz="2000" b="1" kern="100" dirty="0" err="1">
                <a:effectLst/>
                <a:latin typeface="Calibri" panose="020F0502020204030204" pitchFamily="34" charset="0"/>
                <a:ea typeface="Aptos" panose="02110004020202020204"/>
                <a:cs typeface="Times New Roman" panose="02020603050405020304" pitchFamily="18" charset="0"/>
              </a:rPr>
              <a:t>public</a:t>
            </a:r>
            <a:r>
              <a:rPr lang="es-ES" sz="2000" b="1" kern="100" dirty="0">
                <a:effectLst/>
                <a:latin typeface="Calibri" panose="020F0502020204030204" pitchFamily="34" charset="0"/>
                <a:ea typeface="Aptos" panose="02110004020202020204"/>
                <a:cs typeface="Times New Roman" panose="02020603050405020304" pitchFamily="18" charset="0"/>
              </a:rPr>
              <a:t>)</a:t>
            </a:r>
            <a:r>
              <a:rPr lang="es-ES" sz="2000" kern="100" dirty="0">
                <a:effectLst/>
                <a:latin typeface="Calibri" panose="020F0502020204030204" pitchFamily="34" charset="0"/>
                <a:ea typeface="Aptos" panose="02110004020202020204"/>
                <a:cs typeface="Times New Roman" panose="02020603050405020304" pitchFamily="18" charset="0"/>
              </a:rPr>
              <a:t>: Acceso desde cualquier clase.</a:t>
            </a:r>
            <a:endParaRPr lang="es-ES" sz="20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2000" b="1" kern="100" dirty="0">
                <a:effectLst/>
                <a:latin typeface="Calibri" panose="020F0502020204030204" pitchFamily="34" charset="0"/>
                <a:ea typeface="Aptos" panose="02110004020202020204"/>
                <a:cs typeface="Times New Roman" panose="02020603050405020304" pitchFamily="18" charset="0"/>
              </a:rPr>
              <a:t>Privado (</a:t>
            </a:r>
            <a:r>
              <a:rPr lang="es-ES" sz="2000" b="1" kern="100" dirty="0" err="1">
                <a:effectLst/>
                <a:latin typeface="Calibri" panose="020F0502020204030204" pitchFamily="34" charset="0"/>
                <a:ea typeface="Aptos" panose="02110004020202020204"/>
                <a:cs typeface="Times New Roman" panose="02020603050405020304" pitchFamily="18" charset="0"/>
              </a:rPr>
              <a:t>private</a:t>
            </a:r>
            <a:r>
              <a:rPr lang="es-ES" sz="2000" b="1" kern="100" dirty="0">
                <a:effectLst/>
                <a:latin typeface="Calibri" panose="020F0502020204030204" pitchFamily="34" charset="0"/>
                <a:ea typeface="Aptos" panose="02110004020202020204"/>
                <a:cs typeface="Times New Roman" panose="02020603050405020304" pitchFamily="18" charset="0"/>
              </a:rPr>
              <a:t>)</a:t>
            </a:r>
            <a:r>
              <a:rPr lang="es-ES" sz="2000" kern="100" dirty="0">
                <a:effectLst/>
                <a:latin typeface="Calibri" panose="020F0502020204030204" pitchFamily="34" charset="0"/>
                <a:ea typeface="Aptos" panose="02110004020202020204"/>
                <a:cs typeface="Times New Roman" panose="02020603050405020304" pitchFamily="18" charset="0"/>
              </a:rPr>
              <a:t>: Acceso solo desde la clase misma.</a:t>
            </a:r>
            <a:endParaRPr lang="es-ES" sz="20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2000" b="1" kern="100" dirty="0">
                <a:effectLst/>
                <a:latin typeface="Calibri" panose="020F0502020204030204" pitchFamily="34" charset="0"/>
                <a:ea typeface="Aptos" panose="02110004020202020204"/>
                <a:cs typeface="Times New Roman" panose="02020603050405020304" pitchFamily="18" charset="0"/>
              </a:rPr>
              <a:t>Protegido (</a:t>
            </a:r>
            <a:r>
              <a:rPr lang="es-ES" sz="2000" b="1" kern="100" dirty="0" err="1">
                <a:effectLst/>
                <a:latin typeface="Calibri" panose="020F0502020204030204" pitchFamily="34" charset="0"/>
                <a:ea typeface="Aptos" panose="02110004020202020204"/>
                <a:cs typeface="Times New Roman" panose="02020603050405020304" pitchFamily="18" charset="0"/>
              </a:rPr>
              <a:t>protected</a:t>
            </a:r>
            <a:r>
              <a:rPr lang="es-ES" sz="2000" b="1" kern="100" dirty="0">
                <a:effectLst/>
                <a:latin typeface="Calibri" panose="020F0502020204030204" pitchFamily="34" charset="0"/>
                <a:ea typeface="Aptos" panose="02110004020202020204"/>
                <a:cs typeface="Times New Roman" panose="02020603050405020304" pitchFamily="18" charset="0"/>
              </a:rPr>
              <a:t>)</a:t>
            </a:r>
            <a:r>
              <a:rPr lang="es-ES" sz="2000" kern="100" dirty="0">
                <a:effectLst/>
                <a:latin typeface="Calibri" panose="020F0502020204030204" pitchFamily="34" charset="0"/>
                <a:ea typeface="Aptos" panose="02110004020202020204"/>
                <a:cs typeface="Times New Roman" panose="02020603050405020304" pitchFamily="18" charset="0"/>
              </a:rPr>
              <a:t>: Acceso desde la clase, subclases y clases del mismo paquete.</a:t>
            </a:r>
            <a:endParaRPr lang="es-ES" sz="20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2000" b="1" kern="100" dirty="0" err="1">
                <a:effectLst/>
                <a:latin typeface="Calibri" panose="020F0502020204030204" pitchFamily="34" charset="0"/>
                <a:ea typeface="Aptos" panose="02110004020202020204"/>
                <a:cs typeface="Times New Roman" panose="02020603050405020304" pitchFamily="18" charset="0"/>
              </a:rPr>
              <a:t>Package</a:t>
            </a:r>
            <a:r>
              <a:rPr lang="es-ES" sz="2000" b="1" kern="100" dirty="0">
                <a:effectLst/>
                <a:latin typeface="Calibri" panose="020F0502020204030204" pitchFamily="34" charset="0"/>
                <a:ea typeface="Aptos" panose="02110004020202020204"/>
                <a:cs typeface="Times New Roman" panose="02020603050405020304" pitchFamily="18" charset="0"/>
              </a:rPr>
              <a:t> (default)</a:t>
            </a:r>
            <a:r>
              <a:rPr lang="es-ES" sz="2000" kern="100" dirty="0">
                <a:effectLst/>
                <a:latin typeface="Calibri" panose="020F0502020204030204" pitchFamily="34" charset="0"/>
                <a:ea typeface="Aptos" panose="02110004020202020204"/>
                <a:cs typeface="Times New Roman" panose="02020603050405020304" pitchFamily="18" charset="0"/>
              </a:rPr>
              <a:t>: Acceso solo dentro del mismo paquete.</a:t>
            </a:r>
            <a:endParaRPr lang="es-ES" sz="20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2000" b="1" kern="100" dirty="0">
                <a:effectLst/>
                <a:latin typeface="Calibri" panose="020F0502020204030204" pitchFamily="34" charset="0"/>
                <a:ea typeface="Aptos" panose="02110004020202020204"/>
                <a:cs typeface="Times New Roman" panose="02020603050405020304" pitchFamily="18" charset="0"/>
              </a:rPr>
              <a:t>Modificadores</a:t>
            </a:r>
            <a:endParaRPr lang="es-ES" sz="20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2000" b="1" kern="100" dirty="0" err="1">
                <a:effectLst/>
                <a:latin typeface="Calibri" panose="020F0502020204030204" pitchFamily="34" charset="0"/>
                <a:ea typeface="Aptos" panose="02110004020202020204"/>
                <a:cs typeface="Times New Roman" panose="02020603050405020304" pitchFamily="18" charset="0"/>
              </a:rPr>
              <a:t>static</a:t>
            </a:r>
            <a:r>
              <a:rPr lang="es-ES" sz="2000" kern="100" dirty="0">
                <a:effectLst/>
                <a:latin typeface="Calibri" panose="020F0502020204030204" pitchFamily="34" charset="0"/>
                <a:ea typeface="Aptos" panose="02110004020202020204"/>
                <a:cs typeface="Times New Roman" panose="02020603050405020304" pitchFamily="18" charset="0"/>
              </a:rPr>
              <a:t>: Indica que un campo o método pertenece a la clase, no a instancias individuales. Por ejemplo, un método </a:t>
            </a:r>
            <a:r>
              <a:rPr lang="es-ES" sz="2000" kern="100" dirty="0" err="1">
                <a:effectLst/>
                <a:latin typeface="Calibri" panose="020F0502020204030204" pitchFamily="34" charset="0"/>
                <a:ea typeface="Aptos" panose="02110004020202020204"/>
                <a:cs typeface="Times New Roman" panose="02020603050405020304" pitchFamily="18" charset="0"/>
              </a:rPr>
              <a:t>static</a:t>
            </a:r>
            <a:r>
              <a:rPr lang="es-ES" sz="2000" kern="100" dirty="0">
                <a:effectLst/>
                <a:latin typeface="Calibri" panose="020F0502020204030204" pitchFamily="34" charset="0"/>
                <a:ea typeface="Aptos" panose="02110004020202020204"/>
                <a:cs typeface="Times New Roman" panose="02020603050405020304" pitchFamily="18" charset="0"/>
              </a:rPr>
              <a:t> puede ser llamado sin crear un objeto de la clase.</a:t>
            </a:r>
            <a:endParaRPr lang="es-ES" sz="20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2000" b="1" kern="100" dirty="0">
                <a:latin typeface="Calibri" panose="020F0502020204030204" pitchFamily="34" charset="0"/>
                <a:ea typeface="Aptos" panose="02110004020202020204"/>
                <a:cs typeface="Times New Roman" panose="02020603050405020304" pitchFamily="18" charset="0"/>
              </a:rPr>
              <a:t>f</a:t>
            </a:r>
            <a:r>
              <a:rPr lang="es-ES" sz="2000" b="1" kern="100" dirty="0">
                <a:effectLst/>
                <a:latin typeface="Calibri" panose="020F0502020204030204" pitchFamily="34" charset="0"/>
                <a:ea typeface="Aptos" panose="02110004020202020204"/>
                <a:cs typeface="Times New Roman" panose="02020603050405020304" pitchFamily="18" charset="0"/>
              </a:rPr>
              <a:t>inal</a:t>
            </a:r>
            <a:r>
              <a:rPr lang="es-ES" sz="2000" kern="100" dirty="0">
                <a:effectLst/>
                <a:latin typeface="Calibri" panose="020F0502020204030204" pitchFamily="34" charset="0"/>
                <a:ea typeface="Aptos" panose="02110004020202020204"/>
                <a:cs typeface="Times New Roman" panose="02020603050405020304" pitchFamily="18" charset="0"/>
              </a:rPr>
              <a:t>: Indica que una variable, método o clase no puede ser modificada o extendida. Una variable final no puede ser reasignada.</a:t>
            </a:r>
            <a:endParaRPr lang="es-ES" dirty="0"/>
          </a:p>
        </p:txBody>
      </p:sp>
    </p:spTree>
    <p:extLst>
      <p:ext uri="{BB962C8B-B14F-4D97-AF65-F5344CB8AC3E}">
        <p14:creationId xmlns:p14="http://schemas.microsoft.com/office/powerpoint/2010/main" val="165198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708BC-9EC4-B2D3-0475-9903C10AC4A9}"/>
              </a:ext>
            </a:extLst>
          </p:cNvPr>
          <p:cNvSpPr>
            <a:spLocks noGrp="1"/>
          </p:cNvSpPr>
          <p:nvPr>
            <p:ph type="title"/>
          </p:nvPr>
        </p:nvSpPr>
        <p:spPr>
          <a:xfrm>
            <a:off x="1881377" y="167767"/>
            <a:ext cx="9088755" cy="553998"/>
          </a:xfrm>
        </p:spPr>
        <p:txBody>
          <a:bodyPr>
            <a:normAutofit fontScale="90000"/>
          </a:bodyPr>
          <a:lstStyle/>
          <a:p>
            <a:r>
              <a:rPr lang="es-ES" dirty="0"/>
              <a:t>OOP: Anotaciones</a:t>
            </a:r>
          </a:p>
        </p:txBody>
      </p:sp>
      <p:sp>
        <p:nvSpPr>
          <p:cNvPr id="3" name="Marcador de texto 2">
            <a:extLst>
              <a:ext uri="{FF2B5EF4-FFF2-40B4-BE49-F238E27FC236}">
                <a16:creationId xmlns:a16="http://schemas.microsoft.com/office/drawing/2014/main" id="{EA17AA79-29C2-5DB3-8344-C3EA157C2B51}"/>
              </a:ext>
            </a:extLst>
          </p:cNvPr>
          <p:cNvSpPr>
            <a:spLocks noGrp="1"/>
          </p:cNvSpPr>
          <p:nvPr>
            <p:ph type="body" idx="1"/>
          </p:nvPr>
        </p:nvSpPr>
        <p:spPr>
          <a:xfrm>
            <a:off x="688340" y="1031213"/>
            <a:ext cx="10537190" cy="5470408"/>
          </a:xfrm>
          <a:noFill/>
        </p:spPr>
        <p:txBody>
          <a:bodyPr>
            <a:normAutofit fontScale="92500" lnSpcReduction="20000"/>
          </a:bodyPr>
          <a:lstStyle/>
          <a:p>
            <a:pPr>
              <a:lnSpc>
                <a:spcPct val="107000"/>
              </a:lnSpc>
              <a:spcAft>
                <a:spcPts val="800"/>
              </a:spcAft>
            </a:pPr>
            <a:r>
              <a:rPr lang="es-ES" sz="1600" b="1" kern="100" dirty="0">
                <a:effectLst/>
                <a:latin typeface="Calibri" panose="020F0502020204030204" pitchFamily="34" charset="0"/>
                <a:ea typeface="Aptos" panose="02110004020202020204"/>
                <a:cs typeface="Times New Roman" panose="02020603050405020304" pitchFamily="18" charset="0"/>
              </a:rPr>
              <a:t>Anotaciones</a:t>
            </a:r>
            <a:endParaRPr lang="es-ES" sz="16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1600" kern="100" dirty="0">
                <a:effectLst/>
                <a:latin typeface="Calibri" panose="020F0502020204030204" pitchFamily="34" charset="0"/>
                <a:ea typeface="Aptos" panose="02110004020202020204"/>
                <a:cs typeface="Times New Roman" panose="02020603050405020304" pitchFamily="18" charset="0"/>
              </a:rPr>
              <a:t>Son un mecanismo (desde java 8) que permite agregar metadatos a las clases, métodos, atributos y otros elementos del lenguaje. Proporcionan información adicional que puede ser utilizada por el compilador o en tiempo de ejecución para realizar diversas acciones.</a:t>
            </a:r>
            <a:endParaRPr lang="es-ES" sz="16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600" b="1" kern="100" dirty="0">
                <a:effectLst/>
                <a:latin typeface="Calibri" panose="020F0502020204030204" pitchFamily="34" charset="0"/>
                <a:ea typeface="Aptos" panose="02110004020202020204"/>
                <a:cs typeface="Times New Roman" panose="02020603050405020304" pitchFamily="18" charset="0"/>
              </a:rPr>
              <a:t>Características</a:t>
            </a:r>
            <a:r>
              <a:rPr lang="es-ES" sz="1600" kern="100" dirty="0">
                <a:effectLst/>
                <a:latin typeface="Calibri" panose="020F0502020204030204" pitchFamily="34" charset="0"/>
                <a:ea typeface="Aptos" panose="02110004020202020204"/>
                <a:cs typeface="Times New Roman" panose="02020603050405020304" pitchFamily="18" charset="0"/>
              </a:rPr>
              <a:t>:</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kern="100" dirty="0">
                <a:effectLst/>
                <a:latin typeface="Calibri" panose="020F0502020204030204" pitchFamily="34" charset="0"/>
                <a:ea typeface="Aptos" panose="02110004020202020204"/>
                <a:cs typeface="Times New Roman" panose="02020603050405020304" pitchFamily="18" charset="0"/>
              </a:rPr>
              <a:t>No alteran el comportamiento del código en sí, pero pueden influir en cómo se procesa o se ejecuta.</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kern="100" dirty="0">
                <a:effectLst/>
                <a:latin typeface="Calibri" panose="020F0502020204030204" pitchFamily="34" charset="0"/>
                <a:ea typeface="Aptos" panose="02110004020202020204"/>
                <a:cs typeface="Times New Roman" panose="02020603050405020304" pitchFamily="18" charset="0"/>
              </a:rPr>
              <a:t>Se definen con el símbolo @ seguido del nombre de la anotación.</a:t>
            </a:r>
            <a:endParaRPr lang="es-ES" sz="16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600" b="1" kern="100" dirty="0">
                <a:effectLst/>
                <a:latin typeface="Calibri" panose="020F0502020204030204" pitchFamily="34" charset="0"/>
                <a:ea typeface="Aptos" panose="02110004020202020204"/>
                <a:cs typeface="Times New Roman" panose="02020603050405020304" pitchFamily="18" charset="0"/>
              </a:rPr>
              <a:t>Uso Común</a:t>
            </a:r>
            <a:r>
              <a:rPr lang="es-ES" sz="1600" kern="100" dirty="0">
                <a:effectLst/>
                <a:latin typeface="Calibri" panose="020F0502020204030204" pitchFamily="34" charset="0"/>
                <a:ea typeface="Aptos" panose="02110004020202020204"/>
                <a:cs typeface="Times New Roman" panose="02020603050405020304" pitchFamily="18" charset="0"/>
              </a:rPr>
              <a:t>:</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Inyección de Dependencias</a:t>
            </a:r>
            <a:r>
              <a:rPr lang="es-ES" sz="1600" kern="100" dirty="0">
                <a:effectLst/>
                <a:latin typeface="Calibri" panose="020F0502020204030204" pitchFamily="34" charset="0"/>
                <a:ea typeface="Aptos" panose="02110004020202020204"/>
                <a:cs typeface="Times New Roman" panose="02020603050405020304" pitchFamily="18" charset="0"/>
              </a:rPr>
              <a:t>: En </a:t>
            </a:r>
            <a:r>
              <a:rPr lang="es-ES" sz="1600" kern="100" dirty="0" err="1">
                <a:effectLst/>
                <a:latin typeface="Calibri" panose="020F0502020204030204" pitchFamily="34" charset="0"/>
                <a:ea typeface="Aptos" panose="02110004020202020204"/>
                <a:cs typeface="Times New Roman" panose="02020603050405020304" pitchFamily="18" charset="0"/>
              </a:rPr>
              <a:t>frameworks</a:t>
            </a:r>
            <a:r>
              <a:rPr lang="es-ES" sz="1600" kern="100" dirty="0">
                <a:effectLst/>
                <a:latin typeface="Calibri" panose="020F0502020204030204" pitchFamily="34" charset="0"/>
                <a:ea typeface="Aptos" panose="02110004020202020204"/>
                <a:cs typeface="Times New Roman" panose="02020603050405020304" pitchFamily="18" charset="0"/>
              </a:rPr>
              <a:t> como Spring, se utilizan anotaciones como @Autowired para indicar que un campo debe ser inyectado automáticamente con una instancia de un </a:t>
            </a:r>
            <a:r>
              <a:rPr lang="es-ES" sz="1600" kern="100" dirty="0" err="1">
                <a:effectLst/>
                <a:latin typeface="Calibri" panose="020F0502020204030204" pitchFamily="34" charset="0"/>
                <a:ea typeface="Aptos" panose="02110004020202020204"/>
                <a:cs typeface="Times New Roman" panose="02020603050405020304" pitchFamily="18" charset="0"/>
              </a:rPr>
              <a:t>bean</a:t>
            </a:r>
            <a:r>
              <a:rPr lang="es-ES" sz="1600" kern="100" dirty="0">
                <a:effectLst/>
                <a:latin typeface="Calibri" panose="020F0502020204030204" pitchFamily="34" charset="0"/>
                <a:ea typeface="Aptos" panose="02110004020202020204"/>
                <a:cs typeface="Times New Roman" panose="02020603050405020304" pitchFamily="18" charset="0"/>
              </a:rPr>
              <a:t>.</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Configuración de Pruebas</a:t>
            </a:r>
            <a:r>
              <a:rPr lang="es-ES" sz="1600" kern="100" dirty="0">
                <a:effectLst/>
                <a:latin typeface="Calibri" panose="020F0502020204030204" pitchFamily="34" charset="0"/>
                <a:ea typeface="Aptos" panose="02110004020202020204"/>
                <a:cs typeface="Times New Roman" panose="02020603050405020304" pitchFamily="18" charset="0"/>
              </a:rPr>
              <a:t>: Anotaciones como @Test en </a:t>
            </a:r>
            <a:r>
              <a:rPr lang="es-ES" sz="1600" kern="100" dirty="0" err="1">
                <a:effectLst/>
                <a:latin typeface="Calibri" panose="020F0502020204030204" pitchFamily="34" charset="0"/>
                <a:ea typeface="Aptos" panose="02110004020202020204"/>
                <a:cs typeface="Times New Roman" panose="02020603050405020304" pitchFamily="18" charset="0"/>
              </a:rPr>
              <a:t>JUnit</a:t>
            </a:r>
            <a:r>
              <a:rPr lang="es-ES" sz="1600" kern="100" dirty="0">
                <a:effectLst/>
                <a:latin typeface="Calibri" panose="020F0502020204030204" pitchFamily="34" charset="0"/>
                <a:ea typeface="Aptos" panose="02110004020202020204"/>
                <a:cs typeface="Times New Roman" panose="02020603050405020304" pitchFamily="18" charset="0"/>
              </a:rPr>
              <a:t> indican que un método es un caso de prueba.</a:t>
            </a:r>
            <a:endParaRPr lang="es-ES" sz="16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Documentación</a:t>
            </a:r>
            <a:r>
              <a:rPr lang="es-ES" sz="1600" kern="100" dirty="0">
                <a:effectLst/>
                <a:latin typeface="Calibri" panose="020F0502020204030204" pitchFamily="34" charset="0"/>
                <a:ea typeface="Aptos" panose="02110004020202020204"/>
                <a:cs typeface="Times New Roman" panose="02020603050405020304" pitchFamily="18" charset="0"/>
              </a:rPr>
              <a:t>: Anotaciones como @Deprecated marcan elementos que ya no deben usarse, proporcionando advertencias a los desarrolladores.</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600" b="1" kern="100" dirty="0">
                <a:effectLst/>
                <a:latin typeface="Calibri" panose="020F0502020204030204" pitchFamily="34" charset="0"/>
                <a:ea typeface="Aptos" panose="02110004020202020204"/>
                <a:cs typeface="Times New Roman" panose="02020603050405020304" pitchFamily="18" charset="0"/>
              </a:rPr>
              <a:t>Durante el desarrollo</a:t>
            </a:r>
            <a:r>
              <a:rPr lang="es-ES" sz="1600" kern="100" dirty="0">
                <a:effectLst/>
                <a:latin typeface="Calibri" panose="020F0502020204030204" pitchFamily="34" charset="0"/>
                <a:ea typeface="Aptos" panose="02110004020202020204"/>
                <a:cs typeface="Times New Roman" panose="02020603050405020304" pitchFamily="18" charset="0"/>
              </a:rPr>
              <a:t>: Como en el caso de @Override para indicar que estamos </a:t>
            </a:r>
            <a:r>
              <a:rPr lang="es-ES" sz="1600" kern="100" dirty="0" err="1">
                <a:effectLst/>
                <a:latin typeface="Calibri" panose="020F0502020204030204" pitchFamily="34" charset="0"/>
                <a:ea typeface="Aptos" panose="02110004020202020204"/>
                <a:cs typeface="Times New Roman" panose="02020603050405020304" pitchFamily="18" charset="0"/>
              </a:rPr>
              <a:t>redifiniendo</a:t>
            </a:r>
            <a:r>
              <a:rPr lang="es-ES" sz="1600" kern="100" dirty="0">
                <a:effectLst/>
                <a:latin typeface="Calibri" panose="020F0502020204030204" pitchFamily="34" charset="0"/>
                <a:ea typeface="Aptos" panose="02110004020202020204"/>
                <a:cs typeface="Times New Roman" panose="02020603050405020304" pitchFamily="18" charset="0"/>
              </a:rPr>
              <a:t> un método de la superclase</a:t>
            </a:r>
            <a:endParaRPr lang="es-ES" sz="1600" kern="100" dirty="0">
              <a:effectLst/>
              <a:latin typeface="Aptos" panose="02110004020202020204"/>
              <a:ea typeface="Aptos" panose="02110004020202020204"/>
              <a:cs typeface="Times New Roman" panose="02020603050405020304" pitchFamily="18" charset="0"/>
            </a:endParaRPr>
          </a:p>
          <a:p>
            <a:r>
              <a:rPr lang="es-ES" sz="1600" b="1" dirty="0">
                <a:effectLst/>
                <a:latin typeface="Calibri" panose="020F0502020204030204" pitchFamily="34" charset="0"/>
                <a:ea typeface="Aptos" panose="02110004020202020204"/>
              </a:rPr>
              <a:t>Definición de Anotaciones</a:t>
            </a:r>
            <a:r>
              <a:rPr lang="es-ES" sz="1600" dirty="0">
                <a:effectLst/>
                <a:latin typeface="Calibri" panose="020F0502020204030204" pitchFamily="34" charset="0"/>
                <a:ea typeface="Aptos" panose="02110004020202020204"/>
              </a:rPr>
              <a:t>: Puedes crear tus propias anotaciones utilizando @interface, permitiendo personalizar la forma en que se manejan los metadatos en tu aplicación</a:t>
            </a:r>
            <a:endParaRPr lang="es-ES" sz="4400" dirty="0"/>
          </a:p>
        </p:txBody>
      </p:sp>
    </p:spTree>
    <p:extLst>
      <p:ext uri="{BB962C8B-B14F-4D97-AF65-F5344CB8AC3E}">
        <p14:creationId xmlns:p14="http://schemas.microsoft.com/office/powerpoint/2010/main" val="358907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CE1D1-5CB5-F419-8D2B-B72DA70D66E0}"/>
              </a:ext>
            </a:extLst>
          </p:cNvPr>
          <p:cNvSpPr>
            <a:spLocks noGrp="1"/>
          </p:cNvSpPr>
          <p:nvPr>
            <p:ph type="title"/>
          </p:nvPr>
        </p:nvSpPr>
        <p:spPr>
          <a:xfrm>
            <a:off x="1881377" y="167767"/>
            <a:ext cx="9088755" cy="553998"/>
          </a:xfrm>
        </p:spPr>
        <p:txBody>
          <a:bodyPr>
            <a:normAutofit fontScale="90000"/>
          </a:bodyPr>
          <a:lstStyle/>
          <a:p>
            <a:r>
              <a:rPr lang="es-ES" dirty="0"/>
              <a:t>OOP: Genéricos</a:t>
            </a:r>
          </a:p>
        </p:txBody>
      </p:sp>
      <p:sp>
        <p:nvSpPr>
          <p:cNvPr id="3" name="Marcador de texto 2">
            <a:extLst>
              <a:ext uri="{FF2B5EF4-FFF2-40B4-BE49-F238E27FC236}">
                <a16:creationId xmlns:a16="http://schemas.microsoft.com/office/drawing/2014/main" id="{5CBA16EE-ACCD-807C-EDFF-A89B6EE8DB0C}"/>
              </a:ext>
            </a:extLst>
          </p:cNvPr>
          <p:cNvSpPr>
            <a:spLocks noGrp="1"/>
          </p:cNvSpPr>
          <p:nvPr>
            <p:ph type="body" idx="1"/>
          </p:nvPr>
        </p:nvSpPr>
        <p:spPr>
          <a:xfrm>
            <a:off x="688340" y="1031213"/>
            <a:ext cx="10537190" cy="4352538"/>
          </a:xfrm>
          <a:noFill/>
        </p:spPr>
        <p:txBody>
          <a:bodyPr>
            <a:normAutofit fontScale="85000" lnSpcReduction="20000"/>
          </a:bodyPr>
          <a:lstStyle/>
          <a:p>
            <a:pPr>
              <a:lnSpc>
                <a:spcPct val="107000"/>
              </a:lnSpc>
              <a:spcAft>
                <a:spcPts val="800"/>
              </a:spcAft>
            </a:pPr>
            <a:r>
              <a:rPr lang="es-ES" sz="1800" b="1" kern="100" dirty="0">
                <a:effectLst/>
                <a:latin typeface="Calibri" panose="020F0502020204030204" pitchFamily="34" charset="0"/>
                <a:ea typeface="Aptos" panose="02110004020202020204"/>
                <a:cs typeface="Times New Roman" panose="02020603050405020304" pitchFamily="18" charset="0"/>
              </a:rPr>
              <a:t>Genéricos</a:t>
            </a:r>
            <a:endParaRPr lang="es-ES" sz="1800" kern="100" dirty="0">
              <a:effectLst/>
              <a:latin typeface="Aptos" panose="02110004020202020204"/>
              <a:ea typeface="Aptos" panose="02110004020202020204"/>
              <a:cs typeface="Times New Roman" panose="02020603050405020304" pitchFamily="18" charset="0"/>
            </a:endParaRPr>
          </a:p>
          <a:p>
            <a:pPr>
              <a:lnSpc>
                <a:spcPct val="107000"/>
              </a:lnSpc>
              <a:spcAft>
                <a:spcPts val="800"/>
              </a:spcAft>
            </a:pPr>
            <a:r>
              <a:rPr lang="es-ES" sz="1800" kern="100" dirty="0">
                <a:effectLst/>
                <a:latin typeface="Calibri" panose="020F0502020204030204" pitchFamily="34" charset="0"/>
                <a:ea typeface="Aptos" panose="02110004020202020204"/>
                <a:cs typeface="Times New Roman" panose="02020603050405020304" pitchFamily="18" charset="0"/>
              </a:rPr>
              <a:t>Un mecanismo en Java (desde la versión 8) que permite definir clases, interfaces y métodos que operan sobre tipos especificados por el usuario. Esto permite crear código más flexible y reutilizable al poder trabajar con diferentes tipos de datos sin perder la seguridad de tipos.</a:t>
            </a:r>
            <a:endParaRPr lang="es-ES" sz="1800"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Ventajas</a:t>
            </a:r>
            <a:r>
              <a:rPr lang="es-ES" sz="1800" kern="100" dirty="0">
                <a:effectLst/>
                <a:latin typeface="Calibri" panose="020F0502020204030204" pitchFamily="34" charset="0"/>
                <a:ea typeface="Aptos" panose="02110004020202020204"/>
                <a:cs typeface="Times New Roman" panose="02020603050405020304" pitchFamily="18" charset="0"/>
              </a:rPr>
              <a:t>:</a:t>
            </a:r>
            <a:endParaRPr lang="es-ES" sz="1800"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b="1" kern="100" dirty="0">
                <a:effectLst/>
                <a:latin typeface="Calibri" panose="020F0502020204030204" pitchFamily="34" charset="0"/>
                <a:ea typeface="Aptos" panose="02110004020202020204"/>
                <a:cs typeface="Times New Roman" panose="02020603050405020304" pitchFamily="18" charset="0"/>
              </a:rPr>
              <a:t>Reutilización de Código</a:t>
            </a:r>
            <a:r>
              <a:rPr lang="es-ES" kern="100" dirty="0">
                <a:effectLst/>
                <a:latin typeface="Calibri" panose="020F0502020204030204" pitchFamily="34" charset="0"/>
                <a:ea typeface="Aptos" panose="02110004020202020204"/>
                <a:cs typeface="Times New Roman" panose="02020603050405020304" pitchFamily="18" charset="0"/>
              </a:rPr>
              <a:t>: Puedes crear una sola clase o método que funcione con diferentes tipos de datos, evitando la duplicación de código.</a:t>
            </a:r>
            <a:endParaRPr lang="es-ES" kern="100" dirty="0">
              <a:effectLst/>
              <a:latin typeface="Aptos" panose="02110004020202020204"/>
              <a:ea typeface="Aptos" panose="02110004020202020204"/>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b="1" kern="100" dirty="0">
                <a:effectLst/>
                <a:latin typeface="Calibri" panose="020F0502020204030204" pitchFamily="34" charset="0"/>
                <a:ea typeface="Aptos" panose="02110004020202020204"/>
                <a:cs typeface="Times New Roman" panose="02020603050405020304" pitchFamily="18" charset="0"/>
              </a:rPr>
              <a:t>Seguridad de Tipos</a:t>
            </a:r>
            <a:r>
              <a:rPr lang="es-ES" kern="100" dirty="0">
                <a:effectLst/>
                <a:latin typeface="Calibri" panose="020F0502020204030204" pitchFamily="34" charset="0"/>
                <a:ea typeface="Aptos" panose="02110004020202020204"/>
                <a:cs typeface="Times New Roman" panose="02020603050405020304" pitchFamily="18" charset="0"/>
              </a:rPr>
              <a:t>: Los genéricos permiten detectar errores en tiempo de compilación en lugar de en tiempo de ejecución. Esto significa que si intentas insertar un tipo incorrecto en una colección genérica, recibirás un error de compilación. Elimina casi totalmente la necesidad de castings.</a:t>
            </a:r>
            <a:endParaRPr lang="es-ES" kern="100" dirty="0">
              <a:effectLst/>
              <a:latin typeface="Aptos" panose="02110004020202020204"/>
              <a:ea typeface="Aptos" panose="02110004020202020204"/>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kern="100" dirty="0">
                <a:effectLst/>
                <a:latin typeface="Calibri" panose="020F0502020204030204" pitchFamily="34" charset="0"/>
                <a:ea typeface="Aptos" panose="02110004020202020204"/>
                <a:cs typeface="Times New Roman" panose="02020603050405020304" pitchFamily="18" charset="0"/>
              </a:rPr>
              <a:t>Ejemplo</a:t>
            </a:r>
            <a:r>
              <a:rPr lang="es-ES" sz="1800" kern="100" dirty="0">
                <a:effectLst/>
                <a:latin typeface="Calibri" panose="020F0502020204030204" pitchFamily="34" charset="0"/>
                <a:ea typeface="Aptos" panose="02110004020202020204"/>
                <a:cs typeface="Times New Roman" panose="02020603050405020304" pitchFamily="18" charset="0"/>
              </a:rPr>
              <a:t>: Una clase genérica Caja&lt;T&gt; podría ser definida para almacenar un objeto de cualquier tipo T. Puedes crear instancias de Caja&lt;</a:t>
            </a:r>
            <a:r>
              <a:rPr lang="es-ES" sz="1800" kern="100" dirty="0" err="1">
                <a:effectLst/>
                <a:latin typeface="Calibri" panose="020F0502020204030204" pitchFamily="34" charset="0"/>
                <a:ea typeface="Aptos" panose="02110004020202020204"/>
                <a:cs typeface="Times New Roman" panose="02020603050405020304" pitchFamily="18" charset="0"/>
              </a:rPr>
              <a:t>Integer</a:t>
            </a:r>
            <a:r>
              <a:rPr lang="es-ES" sz="1800" kern="100" dirty="0">
                <a:effectLst/>
                <a:latin typeface="Calibri" panose="020F0502020204030204" pitchFamily="34" charset="0"/>
                <a:ea typeface="Aptos" panose="02110004020202020204"/>
                <a:cs typeface="Times New Roman" panose="02020603050405020304" pitchFamily="18" charset="0"/>
              </a:rPr>
              <a:t>&gt;, Caja&lt;</a:t>
            </a:r>
            <a:r>
              <a:rPr lang="es-ES" sz="1800" kern="100" dirty="0" err="1">
                <a:effectLst/>
                <a:latin typeface="Calibri" panose="020F0502020204030204" pitchFamily="34" charset="0"/>
                <a:ea typeface="Aptos" panose="02110004020202020204"/>
                <a:cs typeface="Times New Roman" panose="02020603050405020304" pitchFamily="18" charset="0"/>
              </a:rPr>
              <a:t>String</a:t>
            </a:r>
            <a:r>
              <a:rPr lang="es-ES" sz="1800" kern="100" dirty="0">
                <a:effectLst/>
                <a:latin typeface="Calibri" panose="020F0502020204030204" pitchFamily="34" charset="0"/>
                <a:ea typeface="Aptos" panose="02110004020202020204"/>
                <a:cs typeface="Times New Roman" panose="02020603050405020304" pitchFamily="18" charset="0"/>
              </a:rPr>
              <a:t>&gt;, etc., y garantizar que solo contenga el tipo especificado.</a:t>
            </a:r>
            <a:endParaRPr lang="es-ES" sz="4800" dirty="0"/>
          </a:p>
        </p:txBody>
      </p:sp>
    </p:spTree>
    <p:extLst>
      <p:ext uri="{BB962C8B-B14F-4D97-AF65-F5344CB8AC3E}">
        <p14:creationId xmlns:p14="http://schemas.microsoft.com/office/powerpoint/2010/main" val="14680516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3392</Words>
  <Application>Microsoft Office PowerPoint</Application>
  <PresentationFormat>Panorámica</PresentationFormat>
  <Paragraphs>201</Paragraphs>
  <Slides>22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Aptos</vt:lpstr>
      <vt:lpstr>Aptos Display</vt:lpstr>
      <vt:lpstr>Arial</vt:lpstr>
      <vt:lpstr>Calibri</vt:lpstr>
      <vt:lpstr>Courier New</vt:lpstr>
      <vt:lpstr>Symbol</vt:lpstr>
      <vt:lpstr>Wingdings</vt:lpstr>
      <vt:lpstr>Tema de Office</vt:lpstr>
      <vt:lpstr>OOP y Testing</vt:lpstr>
      <vt:lpstr>OOP: Introducción</vt:lpstr>
      <vt:lpstr>Palabras reservadas</vt:lpstr>
      <vt:lpstr>OOP: Clase y paquetes</vt:lpstr>
      <vt:lpstr>OOP: Objetos e interfaces</vt:lpstr>
      <vt:lpstr>OOP: Métodos y variables</vt:lpstr>
      <vt:lpstr>OOP: Alcances y modificadores</vt:lpstr>
      <vt:lpstr>OOP: Anotaciones</vt:lpstr>
      <vt:lpstr>OOP: Genéricos</vt:lpstr>
      <vt:lpstr>OOP: Expresiones Lambda</vt:lpstr>
      <vt:lpstr>OOP: Streams</vt:lpstr>
      <vt:lpstr>OOP: Constructores</vt:lpstr>
      <vt:lpstr>Presentación de PowerPoint</vt:lpstr>
      <vt:lpstr>OOP: Paquetes básicos</vt:lpstr>
      <vt:lpstr>OOP: Principios básicos</vt:lpstr>
      <vt:lpstr>Presentación de PowerPoint</vt:lpstr>
      <vt:lpstr>OOP: Patrones de diseño básicos</vt:lpstr>
      <vt:lpstr>Código, Convención y Configuración</vt:lpstr>
      <vt:lpstr>Testing: La pirámide y el cono</vt:lpstr>
      <vt:lpstr>Testing: Criterios para crear test unitarios</vt:lpstr>
      <vt:lpstr>Testing: Fases y buenas prácticas</vt:lpstr>
      <vt:lpstr>Testing: Algunas notas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Losada</dc:creator>
  <cp:lastModifiedBy>Juan Losada</cp:lastModifiedBy>
  <cp:revision>1</cp:revision>
  <dcterms:created xsi:type="dcterms:W3CDTF">2024-10-27T22:11:40Z</dcterms:created>
  <dcterms:modified xsi:type="dcterms:W3CDTF">2024-10-27T22:11:59Z</dcterms:modified>
</cp:coreProperties>
</file>