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3" r:id="rId3"/>
    <p:sldId id="256" r:id="rId4"/>
    <p:sldId id="262" r:id="rId5"/>
    <p:sldId id="260" r:id="rId6"/>
    <p:sldId id="273" r:id="rId7"/>
    <p:sldId id="268" r:id="rId8"/>
    <p:sldId id="264" r:id="rId9"/>
    <p:sldId id="265" r:id="rId10"/>
    <p:sldId id="266" r:id="rId11"/>
    <p:sldId id="267" r:id="rId12"/>
    <p:sldId id="269" r:id="rId13"/>
    <p:sldId id="270" r:id="rId14"/>
    <p:sldId id="259" r:id="rId15"/>
    <p:sldId id="274" r:id="rId16"/>
    <p:sldId id="258" r:id="rId17"/>
    <p:sldId id="257" r:id="rId18"/>
    <p:sldId id="261" r:id="rId19"/>
    <p:sldId id="271" r:id="rId2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8" autoAdjust="0"/>
    <p:restoredTop sz="94660"/>
  </p:normalViewPr>
  <p:slideViewPr>
    <p:cSldViewPr snapToGrid="0">
      <p:cViewPr varScale="1">
        <p:scale>
          <a:sx n="68" d="100"/>
          <a:sy n="68"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AF425-0A63-488A-9562-32624FFA6DA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0D61A326-DCFC-479E-969F-C17053782D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DD37E4C8-A5B8-410E-9458-46165CE192E5}"/>
              </a:ext>
            </a:extLst>
          </p:cNvPr>
          <p:cNvSpPr>
            <a:spLocks noGrp="1"/>
          </p:cNvSpPr>
          <p:nvPr>
            <p:ph type="dt" sz="half" idx="10"/>
          </p:nvPr>
        </p:nvSpPr>
        <p:spPr/>
        <p:txBody>
          <a:bodyPr/>
          <a:lstStyle/>
          <a:p>
            <a:fld id="{01DA8C00-F6FF-4277-901A-76CD26CB518D}" type="datetimeFigureOut">
              <a:rPr lang="es-PE" smtClean="0"/>
              <a:t>17/01/2020</a:t>
            </a:fld>
            <a:endParaRPr lang="es-PE"/>
          </a:p>
        </p:txBody>
      </p:sp>
      <p:sp>
        <p:nvSpPr>
          <p:cNvPr id="5" name="Marcador de pie de página 4">
            <a:extLst>
              <a:ext uri="{FF2B5EF4-FFF2-40B4-BE49-F238E27FC236}">
                <a16:creationId xmlns:a16="http://schemas.microsoft.com/office/drawing/2014/main" id="{AA33BD2B-F3ED-4915-AE69-9A56F347D4D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BF5DB6A-F714-47B2-8201-A9A2EC581C18}"/>
              </a:ext>
            </a:extLst>
          </p:cNvPr>
          <p:cNvSpPr>
            <a:spLocks noGrp="1"/>
          </p:cNvSpPr>
          <p:nvPr>
            <p:ph type="sldNum" sz="quarter" idx="12"/>
          </p:nvPr>
        </p:nvSpPr>
        <p:spPr/>
        <p:txBody>
          <a:bodyPr/>
          <a:lstStyle/>
          <a:p>
            <a:fld id="{C2F121BC-E930-4DDF-956D-13566D8ED800}" type="slidenum">
              <a:rPr lang="es-PE" smtClean="0"/>
              <a:t>‹Nº›</a:t>
            </a:fld>
            <a:endParaRPr lang="es-PE"/>
          </a:p>
        </p:txBody>
      </p:sp>
    </p:spTree>
    <p:extLst>
      <p:ext uri="{BB962C8B-B14F-4D97-AF65-F5344CB8AC3E}">
        <p14:creationId xmlns:p14="http://schemas.microsoft.com/office/powerpoint/2010/main" val="327847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EC7A1-0D07-4F80-9BB0-5F8955F33C4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E7F75D8-E49A-4BEE-B9A2-71C4AD3F1E2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7C58E8D-8D3A-4E9B-9ED6-84DD84E3B9B2}"/>
              </a:ext>
            </a:extLst>
          </p:cNvPr>
          <p:cNvSpPr>
            <a:spLocks noGrp="1"/>
          </p:cNvSpPr>
          <p:nvPr>
            <p:ph type="dt" sz="half" idx="10"/>
          </p:nvPr>
        </p:nvSpPr>
        <p:spPr/>
        <p:txBody>
          <a:bodyPr/>
          <a:lstStyle/>
          <a:p>
            <a:fld id="{01DA8C00-F6FF-4277-901A-76CD26CB518D}" type="datetimeFigureOut">
              <a:rPr lang="es-PE" smtClean="0"/>
              <a:t>17/01/2020</a:t>
            </a:fld>
            <a:endParaRPr lang="es-PE"/>
          </a:p>
        </p:txBody>
      </p:sp>
      <p:sp>
        <p:nvSpPr>
          <p:cNvPr id="5" name="Marcador de pie de página 4">
            <a:extLst>
              <a:ext uri="{FF2B5EF4-FFF2-40B4-BE49-F238E27FC236}">
                <a16:creationId xmlns:a16="http://schemas.microsoft.com/office/drawing/2014/main" id="{B7DA949E-69E4-44B0-90B5-8175FD60C84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4CAFFF9-3F0D-4733-B956-02B6C0A9A3B2}"/>
              </a:ext>
            </a:extLst>
          </p:cNvPr>
          <p:cNvSpPr>
            <a:spLocks noGrp="1"/>
          </p:cNvSpPr>
          <p:nvPr>
            <p:ph type="sldNum" sz="quarter" idx="12"/>
          </p:nvPr>
        </p:nvSpPr>
        <p:spPr/>
        <p:txBody>
          <a:bodyPr/>
          <a:lstStyle/>
          <a:p>
            <a:fld id="{C2F121BC-E930-4DDF-956D-13566D8ED800}" type="slidenum">
              <a:rPr lang="es-PE" smtClean="0"/>
              <a:t>‹Nº›</a:t>
            </a:fld>
            <a:endParaRPr lang="es-PE"/>
          </a:p>
        </p:txBody>
      </p:sp>
    </p:spTree>
    <p:extLst>
      <p:ext uri="{BB962C8B-B14F-4D97-AF65-F5344CB8AC3E}">
        <p14:creationId xmlns:p14="http://schemas.microsoft.com/office/powerpoint/2010/main" val="205894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2132AC7-388A-4526-B433-5780AD5A9B0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FDAD1633-8CEE-4CD0-9C90-80B58F9D8DF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8491E04-DA08-4456-9B9F-4A3666626F61}"/>
              </a:ext>
            </a:extLst>
          </p:cNvPr>
          <p:cNvSpPr>
            <a:spLocks noGrp="1"/>
          </p:cNvSpPr>
          <p:nvPr>
            <p:ph type="dt" sz="half" idx="10"/>
          </p:nvPr>
        </p:nvSpPr>
        <p:spPr/>
        <p:txBody>
          <a:bodyPr/>
          <a:lstStyle/>
          <a:p>
            <a:fld id="{01DA8C00-F6FF-4277-901A-76CD26CB518D}" type="datetimeFigureOut">
              <a:rPr lang="es-PE" smtClean="0"/>
              <a:t>17/01/2020</a:t>
            </a:fld>
            <a:endParaRPr lang="es-PE"/>
          </a:p>
        </p:txBody>
      </p:sp>
      <p:sp>
        <p:nvSpPr>
          <p:cNvPr id="5" name="Marcador de pie de página 4">
            <a:extLst>
              <a:ext uri="{FF2B5EF4-FFF2-40B4-BE49-F238E27FC236}">
                <a16:creationId xmlns:a16="http://schemas.microsoft.com/office/drawing/2014/main" id="{D28ACE6E-78D6-4CAB-8B5D-71252DC3881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1A7E3BA-BCF0-457D-8346-6F374B46F95B}"/>
              </a:ext>
            </a:extLst>
          </p:cNvPr>
          <p:cNvSpPr>
            <a:spLocks noGrp="1"/>
          </p:cNvSpPr>
          <p:nvPr>
            <p:ph type="sldNum" sz="quarter" idx="12"/>
          </p:nvPr>
        </p:nvSpPr>
        <p:spPr/>
        <p:txBody>
          <a:bodyPr/>
          <a:lstStyle/>
          <a:p>
            <a:fld id="{C2F121BC-E930-4DDF-956D-13566D8ED800}" type="slidenum">
              <a:rPr lang="es-PE" smtClean="0"/>
              <a:t>‹Nº›</a:t>
            </a:fld>
            <a:endParaRPr lang="es-PE"/>
          </a:p>
        </p:txBody>
      </p:sp>
    </p:spTree>
    <p:extLst>
      <p:ext uri="{BB962C8B-B14F-4D97-AF65-F5344CB8AC3E}">
        <p14:creationId xmlns:p14="http://schemas.microsoft.com/office/powerpoint/2010/main" val="4028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F4CDD2-399D-41BD-BED7-C3F92C30A7B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087FE95-35BB-40F3-8969-9EB547C4851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FE8C0AE-91DC-48AF-B216-A1A606194EAE}"/>
              </a:ext>
            </a:extLst>
          </p:cNvPr>
          <p:cNvSpPr>
            <a:spLocks noGrp="1"/>
          </p:cNvSpPr>
          <p:nvPr>
            <p:ph type="dt" sz="half" idx="10"/>
          </p:nvPr>
        </p:nvSpPr>
        <p:spPr/>
        <p:txBody>
          <a:bodyPr/>
          <a:lstStyle/>
          <a:p>
            <a:fld id="{01DA8C00-F6FF-4277-901A-76CD26CB518D}" type="datetimeFigureOut">
              <a:rPr lang="es-PE" smtClean="0"/>
              <a:t>17/01/2020</a:t>
            </a:fld>
            <a:endParaRPr lang="es-PE"/>
          </a:p>
        </p:txBody>
      </p:sp>
      <p:sp>
        <p:nvSpPr>
          <p:cNvPr id="5" name="Marcador de pie de página 4">
            <a:extLst>
              <a:ext uri="{FF2B5EF4-FFF2-40B4-BE49-F238E27FC236}">
                <a16:creationId xmlns:a16="http://schemas.microsoft.com/office/drawing/2014/main" id="{22957292-8785-471B-9F56-91474088B41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C521202-99BB-4AB2-896A-F1408F07C259}"/>
              </a:ext>
            </a:extLst>
          </p:cNvPr>
          <p:cNvSpPr>
            <a:spLocks noGrp="1"/>
          </p:cNvSpPr>
          <p:nvPr>
            <p:ph type="sldNum" sz="quarter" idx="12"/>
          </p:nvPr>
        </p:nvSpPr>
        <p:spPr/>
        <p:txBody>
          <a:bodyPr/>
          <a:lstStyle/>
          <a:p>
            <a:fld id="{C2F121BC-E930-4DDF-956D-13566D8ED800}" type="slidenum">
              <a:rPr lang="es-PE" smtClean="0"/>
              <a:t>‹Nº›</a:t>
            </a:fld>
            <a:endParaRPr lang="es-PE"/>
          </a:p>
        </p:txBody>
      </p:sp>
    </p:spTree>
    <p:extLst>
      <p:ext uri="{BB962C8B-B14F-4D97-AF65-F5344CB8AC3E}">
        <p14:creationId xmlns:p14="http://schemas.microsoft.com/office/powerpoint/2010/main" val="68386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21D91C-3EB4-4FC8-9D74-5BC605E203E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F8F7227-D1E0-4EA1-9CFA-E605F03144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64FCAC4-3C7B-44B6-907C-8B17C2D96412}"/>
              </a:ext>
            </a:extLst>
          </p:cNvPr>
          <p:cNvSpPr>
            <a:spLocks noGrp="1"/>
          </p:cNvSpPr>
          <p:nvPr>
            <p:ph type="dt" sz="half" idx="10"/>
          </p:nvPr>
        </p:nvSpPr>
        <p:spPr/>
        <p:txBody>
          <a:bodyPr/>
          <a:lstStyle/>
          <a:p>
            <a:fld id="{01DA8C00-F6FF-4277-901A-76CD26CB518D}" type="datetimeFigureOut">
              <a:rPr lang="es-PE" smtClean="0"/>
              <a:t>17/01/2020</a:t>
            </a:fld>
            <a:endParaRPr lang="es-PE"/>
          </a:p>
        </p:txBody>
      </p:sp>
      <p:sp>
        <p:nvSpPr>
          <p:cNvPr id="5" name="Marcador de pie de página 4">
            <a:extLst>
              <a:ext uri="{FF2B5EF4-FFF2-40B4-BE49-F238E27FC236}">
                <a16:creationId xmlns:a16="http://schemas.microsoft.com/office/drawing/2014/main" id="{A5D32906-926D-4A92-B648-C4C86C2CBDD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58557AE-1ED6-488D-AC9E-9465A000BF71}"/>
              </a:ext>
            </a:extLst>
          </p:cNvPr>
          <p:cNvSpPr>
            <a:spLocks noGrp="1"/>
          </p:cNvSpPr>
          <p:nvPr>
            <p:ph type="sldNum" sz="quarter" idx="12"/>
          </p:nvPr>
        </p:nvSpPr>
        <p:spPr/>
        <p:txBody>
          <a:bodyPr/>
          <a:lstStyle/>
          <a:p>
            <a:fld id="{C2F121BC-E930-4DDF-956D-13566D8ED800}" type="slidenum">
              <a:rPr lang="es-PE" smtClean="0"/>
              <a:t>‹Nº›</a:t>
            </a:fld>
            <a:endParaRPr lang="es-PE"/>
          </a:p>
        </p:txBody>
      </p:sp>
    </p:spTree>
    <p:extLst>
      <p:ext uri="{BB962C8B-B14F-4D97-AF65-F5344CB8AC3E}">
        <p14:creationId xmlns:p14="http://schemas.microsoft.com/office/powerpoint/2010/main" val="60566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D14A1-B33D-4E97-8581-3D85D84C401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076E27B-2107-4E3F-AB24-07E5ABE1D42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56E1A3E9-C1F1-410E-96AA-A21D198C8ED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2524CC5-3D9C-4BE2-8E30-7C573FE34462}"/>
              </a:ext>
            </a:extLst>
          </p:cNvPr>
          <p:cNvSpPr>
            <a:spLocks noGrp="1"/>
          </p:cNvSpPr>
          <p:nvPr>
            <p:ph type="dt" sz="half" idx="10"/>
          </p:nvPr>
        </p:nvSpPr>
        <p:spPr/>
        <p:txBody>
          <a:bodyPr/>
          <a:lstStyle/>
          <a:p>
            <a:fld id="{01DA8C00-F6FF-4277-901A-76CD26CB518D}" type="datetimeFigureOut">
              <a:rPr lang="es-PE" smtClean="0"/>
              <a:t>17/01/2020</a:t>
            </a:fld>
            <a:endParaRPr lang="es-PE"/>
          </a:p>
        </p:txBody>
      </p:sp>
      <p:sp>
        <p:nvSpPr>
          <p:cNvPr id="6" name="Marcador de pie de página 5">
            <a:extLst>
              <a:ext uri="{FF2B5EF4-FFF2-40B4-BE49-F238E27FC236}">
                <a16:creationId xmlns:a16="http://schemas.microsoft.com/office/drawing/2014/main" id="{51178065-BDA6-4D33-BBD4-D9A45CE0017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5D169A4-E146-47C2-8F25-B14DDD9AF37A}"/>
              </a:ext>
            </a:extLst>
          </p:cNvPr>
          <p:cNvSpPr>
            <a:spLocks noGrp="1"/>
          </p:cNvSpPr>
          <p:nvPr>
            <p:ph type="sldNum" sz="quarter" idx="12"/>
          </p:nvPr>
        </p:nvSpPr>
        <p:spPr/>
        <p:txBody>
          <a:bodyPr/>
          <a:lstStyle/>
          <a:p>
            <a:fld id="{C2F121BC-E930-4DDF-956D-13566D8ED800}" type="slidenum">
              <a:rPr lang="es-PE" smtClean="0"/>
              <a:t>‹Nº›</a:t>
            </a:fld>
            <a:endParaRPr lang="es-PE"/>
          </a:p>
        </p:txBody>
      </p:sp>
    </p:spTree>
    <p:extLst>
      <p:ext uri="{BB962C8B-B14F-4D97-AF65-F5344CB8AC3E}">
        <p14:creationId xmlns:p14="http://schemas.microsoft.com/office/powerpoint/2010/main" val="2090863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8E9B15-F94E-4212-96B0-D7981587722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CB59580-DF12-4F5D-AC81-70D24E89F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44F2E6A-9F3C-4DAE-9ECC-C5E80AC4151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E58C356E-35AD-40C2-A0A0-405E517240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D29372C-DE45-4DD3-91A0-8E50E72B704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27A525C-1BB4-436B-AAAA-C262F9FB349D}"/>
              </a:ext>
            </a:extLst>
          </p:cNvPr>
          <p:cNvSpPr>
            <a:spLocks noGrp="1"/>
          </p:cNvSpPr>
          <p:nvPr>
            <p:ph type="dt" sz="half" idx="10"/>
          </p:nvPr>
        </p:nvSpPr>
        <p:spPr/>
        <p:txBody>
          <a:bodyPr/>
          <a:lstStyle/>
          <a:p>
            <a:fld id="{01DA8C00-F6FF-4277-901A-76CD26CB518D}" type="datetimeFigureOut">
              <a:rPr lang="es-PE" smtClean="0"/>
              <a:t>17/01/2020</a:t>
            </a:fld>
            <a:endParaRPr lang="es-PE"/>
          </a:p>
        </p:txBody>
      </p:sp>
      <p:sp>
        <p:nvSpPr>
          <p:cNvPr id="8" name="Marcador de pie de página 7">
            <a:extLst>
              <a:ext uri="{FF2B5EF4-FFF2-40B4-BE49-F238E27FC236}">
                <a16:creationId xmlns:a16="http://schemas.microsoft.com/office/drawing/2014/main" id="{329B4336-D373-4D48-BF50-880D7CA13895}"/>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C4BA9F16-085A-43C4-B6EF-B8B918BF028B}"/>
              </a:ext>
            </a:extLst>
          </p:cNvPr>
          <p:cNvSpPr>
            <a:spLocks noGrp="1"/>
          </p:cNvSpPr>
          <p:nvPr>
            <p:ph type="sldNum" sz="quarter" idx="12"/>
          </p:nvPr>
        </p:nvSpPr>
        <p:spPr/>
        <p:txBody>
          <a:bodyPr/>
          <a:lstStyle/>
          <a:p>
            <a:fld id="{C2F121BC-E930-4DDF-956D-13566D8ED800}" type="slidenum">
              <a:rPr lang="es-PE" smtClean="0"/>
              <a:t>‹Nº›</a:t>
            </a:fld>
            <a:endParaRPr lang="es-PE"/>
          </a:p>
        </p:txBody>
      </p:sp>
    </p:spTree>
    <p:extLst>
      <p:ext uri="{BB962C8B-B14F-4D97-AF65-F5344CB8AC3E}">
        <p14:creationId xmlns:p14="http://schemas.microsoft.com/office/powerpoint/2010/main" val="4139420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3BCF7-EFFB-4B3B-BFDC-BC84AB8D7B0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3B1AEEDA-761B-44FB-BBA4-51129225DE14}"/>
              </a:ext>
            </a:extLst>
          </p:cNvPr>
          <p:cNvSpPr>
            <a:spLocks noGrp="1"/>
          </p:cNvSpPr>
          <p:nvPr>
            <p:ph type="dt" sz="half" idx="10"/>
          </p:nvPr>
        </p:nvSpPr>
        <p:spPr/>
        <p:txBody>
          <a:bodyPr/>
          <a:lstStyle/>
          <a:p>
            <a:fld id="{01DA8C00-F6FF-4277-901A-76CD26CB518D}" type="datetimeFigureOut">
              <a:rPr lang="es-PE" smtClean="0"/>
              <a:t>17/01/2020</a:t>
            </a:fld>
            <a:endParaRPr lang="es-PE"/>
          </a:p>
        </p:txBody>
      </p:sp>
      <p:sp>
        <p:nvSpPr>
          <p:cNvPr id="4" name="Marcador de pie de página 3">
            <a:extLst>
              <a:ext uri="{FF2B5EF4-FFF2-40B4-BE49-F238E27FC236}">
                <a16:creationId xmlns:a16="http://schemas.microsoft.com/office/drawing/2014/main" id="{134581DA-0C30-40A2-A1EC-50F34D99E2A0}"/>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EDE3C489-FE19-457B-AAA7-D70445405215}"/>
              </a:ext>
            </a:extLst>
          </p:cNvPr>
          <p:cNvSpPr>
            <a:spLocks noGrp="1"/>
          </p:cNvSpPr>
          <p:nvPr>
            <p:ph type="sldNum" sz="quarter" idx="12"/>
          </p:nvPr>
        </p:nvSpPr>
        <p:spPr/>
        <p:txBody>
          <a:bodyPr/>
          <a:lstStyle/>
          <a:p>
            <a:fld id="{C2F121BC-E930-4DDF-956D-13566D8ED800}" type="slidenum">
              <a:rPr lang="es-PE" smtClean="0"/>
              <a:t>‹Nº›</a:t>
            </a:fld>
            <a:endParaRPr lang="es-PE"/>
          </a:p>
        </p:txBody>
      </p:sp>
    </p:spTree>
    <p:extLst>
      <p:ext uri="{BB962C8B-B14F-4D97-AF65-F5344CB8AC3E}">
        <p14:creationId xmlns:p14="http://schemas.microsoft.com/office/powerpoint/2010/main" val="3425764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4B25930-A8B8-4EB0-830D-4CAD23987C49}"/>
              </a:ext>
            </a:extLst>
          </p:cNvPr>
          <p:cNvSpPr>
            <a:spLocks noGrp="1"/>
          </p:cNvSpPr>
          <p:nvPr>
            <p:ph type="dt" sz="half" idx="10"/>
          </p:nvPr>
        </p:nvSpPr>
        <p:spPr/>
        <p:txBody>
          <a:bodyPr/>
          <a:lstStyle/>
          <a:p>
            <a:fld id="{01DA8C00-F6FF-4277-901A-76CD26CB518D}" type="datetimeFigureOut">
              <a:rPr lang="es-PE" smtClean="0"/>
              <a:t>17/01/2020</a:t>
            </a:fld>
            <a:endParaRPr lang="es-PE"/>
          </a:p>
        </p:txBody>
      </p:sp>
      <p:sp>
        <p:nvSpPr>
          <p:cNvPr id="3" name="Marcador de pie de página 2">
            <a:extLst>
              <a:ext uri="{FF2B5EF4-FFF2-40B4-BE49-F238E27FC236}">
                <a16:creationId xmlns:a16="http://schemas.microsoft.com/office/drawing/2014/main" id="{306CED17-ECAC-4EA4-98F7-A765202A7DE0}"/>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35A48058-1869-47DF-BF95-FEDE6676684A}"/>
              </a:ext>
            </a:extLst>
          </p:cNvPr>
          <p:cNvSpPr>
            <a:spLocks noGrp="1"/>
          </p:cNvSpPr>
          <p:nvPr>
            <p:ph type="sldNum" sz="quarter" idx="12"/>
          </p:nvPr>
        </p:nvSpPr>
        <p:spPr/>
        <p:txBody>
          <a:bodyPr/>
          <a:lstStyle/>
          <a:p>
            <a:fld id="{C2F121BC-E930-4DDF-956D-13566D8ED800}" type="slidenum">
              <a:rPr lang="es-PE" smtClean="0"/>
              <a:t>‹Nº›</a:t>
            </a:fld>
            <a:endParaRPr lang="es-PE"/>
          </a:p>
        </p:txBody>
      </p:sp>
    </p:spTree>
    <p:extLst>
      <p:ext uri="{BB962C8B-B14F-4D97-AF65-F5344CB8AC3E}">
        <p14:creationId xmlns:p14="http://schemas.microsoft.com/office/powerpoint/2010/main" val="411216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2030E-F28A-46C1-95CD-544A5AE852A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C88FBD6-74C5-4B07-B07A-70FBCDA6AB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A56C00C4-8DC5-47BB-8C3F-A3D12447D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CFE8135-5EF5-4634-B312-CC367F73F460}"/>
              </a:ext>
            </a:extLst>
          </p:cNvPr>
          <p:cNvSpPr>
            <a:spLocks noGrp="1"/>
          </p:cNvSpPr>
          <p:nvPr>
            <p:ph type="dt" sz="half" idx="10"/>
          </p:nvPr>
        </p:nvSpPr>
        <p:spPr/>
        <p:txBody>
          <a:bodyPr/>
          <a:lstStyle/>
          <a:p>
            <a:fld id="{01DA8C00-F6FF-4277-901A-76CD26CB518D}" type="datetimeFigureOut">
              <a:rPr lang="es-PE" smtClean="0"/>
              <a:t>17/01/2020</a:t>
            </a:fld>
            <a:endParaRPr lang="es-PE"/>
          </a:p>
        </p:txBody>
      </p:sp>
      <p:sp>
        <p:nvSpPr>
          <p:cNvPr id="6" name="Marcador de pie de página 5">
            <a:extLst>
              <a:ext uri="{FF2B5EF4-FFF2-40B4-BE49-F238E27FC236}">
                <a16:creationId xmlns:a16="http://schemas.microsoft.com/office/drawing/2014/main" id="{15F8EDB8-DBEB-401A-A22F-829D25A0F1B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9F7B8AD-BF02-4123-A1A4-95C7F981DBCC}"/>
              </a:ext>
            </a:extLst>
          </p:cNvPr>
          <p:cNvSpPr>
            <a:spLocks noGrp="1"/>
          </p:cNvSpPr>
          <p:nvPr>
            <p:ph type="sldNum" sz="quarter" idx="12"/>
          </p:nvPr>
        </p:nvSpPr>
        <p:spPr/>
        <p:txBody>
          <a:bodyPr/>
          <a:lstStyle/>
          <a:p>
            <a:fld id="{C2F121BC-E930-4DDF-956D-13566D8ED800}" type="slidenum">
              <a:rPr lang="es-PE" smtClean="0"/>
              <a:t>‹Nº›</a:t>
            </a:fld>
            <a:endParaRPr lang="es-PE"/>
          </a:p>
        </p:txBody>
      </p:sp>
    </p:spTree>
    <p:extLst>
      <p:ext uri="{BB962C8B-B14F-4D97-AF65-F5344CB8AC3E}">
        <p14:creationId xmlns:p14="http://schemas.microsoft.com/office/powerpoint/2010/main" val="412808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E2D71-4244-471C-8958-0D1E3DA320D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28BDF62F-30A7-42CB-A495-1D21AB337A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2D6C52F9-F854-438B-A09D-A701492AD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66248EB-7DE7-4839-AD76-B429ED339EF2}"/>
              </a:ext>
            </a:extLst>
          </p:cNvPr>
          <p:cNvSpPr>
            <a:spLocks noGrp="1"/>
          </p:cNvSpPr>
          <p:nvPr>
            <p:ph type="dt" sz="half" idx="10"/>
          </p:nvPr>
        </p:nvSpPr>
        <p:spPr/>
        <p:txBody>
          <a:bodyPr/>
          <a:lstStyle/>
          <a:p>
            <a:fld id="{01DA8C00-F6FF-4277-901A-76CD26CB518D}" type="datetimeFigureOut">
              <a:rPr lang="es-PE" smtClean="0"/>
              <a:t>17/01/2020</a:t>
            </a:fld>
            <a:endParaRPr lang="es-PE"/>
          </a:p>
        </p:txBody>
      </p:sp>
      <p:sp>
        <p:nvSpPr>
          <p:cNvPr id="6" name="Marcador de pie de página 5">
            <a:extLst>
              <a:ext uri="{FF2B5EF4-FFF2-40B4-BE49-F238E27FC236}">
                <a16:creationId xmlns:a16="http://schemas.microsoft.com/office/drawing/2014/main" id="{361CEEF7-C765-489B-9646-8B4C0042EE9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7367D5D-9EC1-47DF-ABCB-657D7FBA5298}"/>
              </a:ext>
            </a:extLst>
          </p:cNvPr>
          <p:cNvSpPr>
            <a:spLocks noGrp="1"/>
          </p:cNvSpPr>
          <p:nvPr>
            <p:ph type="sldNum" sz="quarter" idx="12"/>
          </p:nvPr>
        </p:nvSpPr>
        <p:spPr/>
        <p:txBody>
          <a:bodyPr/>
          <a:lstStyle/>
          <a:p>
            <a:fld id="{C2F121BC-E930-4DDF-956D-13566D8ED800}" type="slidenum">
              <a:rPr lang="es-PE" smtClean="0"/>
              <a:t>‹Nº›</a:t>
            </a:fld>
            <a:endParaRPr lang="es-PE"/>
          </a:p>
        </p:txBody>
      </p:sp>
    </p:spTree>
    <p:extLst>
      <p:ext uri="{BB962C8B-B14F-4D97-AF65-F5344CB8AC3E}">
        <p14:creationId xmlns:p14="http://schemas.microsoft.com/office/powerpoint/2010/main" val="133633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7FBBEC1-C10E-46E6-87EB-B48D73E5D1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0EFD6F4-E917-4609-8191-DEF6805346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4BB18F6-031D-48E1-8BF7-E51073B67C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A8C00-F6FF-4277-901A-76CD26CB518D}" type="datetimeFigureOut">
              <a:rPr lang="es-PE" smtClean="0"/>
              <a:t>17/01/2020</a:t>
            </a:fld>
            <a:endParaRPr lang="es-PE"/>
          </a:p>
        </p:txBody>
      </p:sp>
      <p:sp>
        <p:nvSpPr>
          <p:cNvPr id="5" name="Marcador de pie de página 4">
            <a:extLst>
              <a:ext uri="{FF2B5EF4-FFF2-40B4-BE49-F238E27FC236}">
                <a16:creationId xmlns:a16="http://schemas.microsoft.com/office/drawing/2014/main" id="{644A31FE-833C-45CD-90DA-0E43D9CB9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B1B62025-83CA-40A4-A057-AF8C3FE6D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121BC-E930-4DDF-956D-13566D8ED800}" type="slidenum">
              <a:rPr lang="es-PE" smtClean="0"/>
              <a:t>‹Nº›</a:t>
            </a:fld>
            <a:endParaRPr lang="es-PE"/>
          </a:p>
        </p:txBody>
      </p:sp>
    </p:spTree>
    <p:extLst>
      <p:ext uri="{BB962C8B-B14F-4D97-AF65-F5344CB8AC3E}">
        <p14:creationId xmlns:p14="http://schemas.microsoft.com/office/powerpoint/2010/main" val="690950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A25760B-575A-4963-8FE0-94B88594164D}"/>
              </a:ext>
            </a:extLst>
          </p:cNvPr>
          <p:cNvSpPr/>
          <p:nvPr/>
        </p:nvSpPr>
        <p:spPr>
          <a:xfrm>
            <a:off x="2799471" y="1673283"/>
            <a:ext cx="5936566" cy="4446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CuadroTexto 2">
            <a:extLst>
              <a:ext uri="{FF2B5EF4-FFF2-40B4-BE49-F238E27FC236}">
                <a16:creationId xmlns:a16="http://schemas.microsoft.com/office/drawing/2014/main" id="{9AF9C272-80A9-45DD-9246-81E4895D9379}"/>
              </a:ext>
            </a:extLst>
          </p:cNvPr>
          <p:cNvSpPr txBox="1"/>
          <p:nvPr/>
        </p:nvSpPr>
        <p:spPr>
          <a:xfrm>
            <a:off x="534615" y="626404"/>
            <a:ext cx="8750061" cy="646331"/>
          </a:xfrm>
          <a:prstGeom prst="rect">
            <a:avLst/>
          </a:prstGeom>
          <a:noFill/>
        </p:spPr>
        <p:txBody>
          <a:bodyPr wrap="square" rtlCol="0">
            <a:spAutoFit/>
          </a:bodyPr>
          <a:lstStyle/>
          <a:p>
            <a:r>
              <a:rPr lang="es-US" sz="3600" b="1" dirty="0"/>
              <a:t>SECCIÓN SOMOS PJ: ¿QUIÉNES SOMOS?</a:t>
            </a:r>
            <a:endParaRPr lang="es-PE" sz="3600" b="1" dirty="0"/>
          </a:p>
        </p:txBody>
      </p:sp>
      <p:sp>
        <p:nvSpPr>
          <p:cNvPr id="5" name="Rectángulo 4">
            <a:extLst>
              <a:ext uri="{FF2B5EF4-FFF2-40B4-BE49-F238E27FC236}">
                <a16:creationId xmlns:a16="http://schemas.microsoft.com/office/drawing/2014/main" id="{6B0D356D-57F0-4101-827D-9E60CFAE0F44}"/>
              </a:ext>
            </a:extLst>
          </p:cNvPr>
          <p:cNvSpPr/>
          <p:nvPr/>
        </p:nvSpPr>
        <p:spPr>
          <a:xfrm>
            <a:off x="3165231" y="2081631"/>
            <a:ext cx="5205046" cy="36294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solidFill>
                  <a:schemeClr val="tx1"/>
                </a:solidFill>
              </a:rPr>
              <a:t>IMAGEN</a:t>
            </a:r>
            <a:endParaRPr lang="es-PE" dirty="0">
              <a:solidFill>
                <a:schemeClr val="tx1"/>
              </a:solidFill>
            </a:endParaRPr>
          </a:p>
        </p:txBody>
      </p:sp>
      <p:sp>
        <p:nvSpPr>
          <p:cNvPr id="4" name="Flecha: a la derecha 3">
            <a:extLst>
              <a:ext uri="{FF2B5EF4-FFF2-40B4-BE49-F238E27FC236}">
                <a16:creationId xmlns:a16="http://schemas.microsoft.com/office/drawing/2014/main" id="{9FC64930-8478-4D4D-A732-D00F301049BE}"/>
              </a:ext>
            </a:extLst>
          </p:cNvPr>
          <p:cNvSpPr/>
          <p:nvPr/>
        </p:nvSpPr>
        <p:spPr>
          <a:xfrm>
            <a:off x="7934179" y="3648420"/>
            <a:ext cx="618978" cy="49588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363548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E0A004A-F63F-4BFA-92AB-957F3A1B233A}"/>
              </a:ext>
            </a:extLst>
          </p:cNvPr>
          <p:cNvSpPr txBox="1"/>
          <p:nvPr/>
        </p:nvSpPr>
        <p:spPr>
          <a:xfrm>
            <a:off x="506480" y="309489"/>
            <a:ext cx="7188548" cy="646331"/>
          </a:xfrm>
          <a:prstGeom prst="rect">
            <a:avLst/>
          </a:prstGeom>
          <a:noFill/>
        </p:spPr>
        <p:txBody>
          <a:bodyPr wrap="square" rtlCol="0">
            <a:spAutoFit/>
          </a:bodyPr>
          <a:lstStyle/>
          <a:p>
            <a:r>
              <a:rPr lang="es-US" sz="3600" b="1" dirty="0"/>
              <a:t>SECCIÓN SOMOS PJ: HISTORIA</a:t>
            </a:r>
            <a:endParaRPr lang="es-PE" sz="3600" b="1" dirty="0"/>
          </a:p>
        </p:txBody>
      </p:sp>
      <p:pic>
        <p:nvPicPr>
          <p:cNvPr id="2" name="Imagen 1">
            <a:extLst>
              <a:ext uri="{FF2B5EF4-FFF2-40B4-BE49-F238E27FC236}">
                <a16:creationId xmlns:a16="http://schemas.microsoft.com/office/drawing/2014/main" id="{22478906-A89F-4E48-83EF-4AAE97E0CB28}"/>
              </a:ext>
            </a:extLst>
          </p:cNvPr>
          <p:cNvPicPr>
            <a:picLocks noChangeAspect="1"/>
          </p:cNvPicPr>
          <p:nvPr/>
        </p:nvPicPr>
        <p:blipFill>
          <a:blip r:embed="rId2"/>
          <a:stretch>
            <a:fillRect/>
          </a:stretch>
        </p:blipFill>
        <p:spPr>
          <a:xfrm>
            <a:off x="1968670" y="955820"/>
            <a:ext cx="8029575" cy="5657850"/>
          </a:xfrm>
          <a:prstGeom prst="rect">
            <a:avLst/>
          </a:prstGeom>
        </p:spPr>
      </p:pic>
    </p:spTree>
    <p:extLst>
      <p:ext uri="{BB962C8B-B14F-4D97-AF65-F5344CB8AC3E}">
        <p14:creationId xmlns:p14="http://schemas.microsoft.com/office/powerpoint/2010/main" val="275436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E0A004A-F63F-4BFA-92AB-957F3A1B233A}"/>
              </a:ext>
            </a:extLst>
          </p:cNvPr>
          <p:cNvSpPr txBox="1"/>
          <p:nvPr/>
        </p:nvSpPr>
        <p:spPr>
          <a:xfrm>
            <a:off x="506480" y="309489"/>
            <a:ext cx="7188548" cy="646331"/>
          </a:xfrm>
          <a:prstGeom prst="rect">
            <a:avLst/>
          </a:prstGeom>
          <a:noFill/>
        </p:spPr>
        <p:txBody>
          <a:bodyPr wrap="square" rtlCol="0">
            <a:spAutoFit/>
          </a:bodyPr>
          <a:lstStyle/>
          <a:p>
            <a:r>
              <a:rPr lang="es-US" sz="3600" b="1" dirty="0"/>
              <a:t>SECCIÓN SOMOS PJ: HISTORIA</a:t>
            </a:r>
            <a:endParaRPr lang="es-PE" sz="3600" b="1" dirty="0"/>
          </a:p>
        </p:txBody>
      </p:sp>
      <p:pic>
        <p:nvPicPr>
          <p:cNvPr id="2" name="Imagen 1">
            <a:extLst>
              <a:ext uri="{FF2B5EF4-FFF2-40B4-BE49-F238E27FC236}">
                <a16:creationId xmlns:a16="http://schemas.microsoft.com/office/drawing/2014/main" id="{22478906-A89F-4E48-83EF-4AAE97E0CB28}"/>
              </a:ext>
            </a:extLst>
          </p:cNvPr>
          <p:cNvPicPr>
            <a:picLocks noChangeAspect="1"/>
          </p:cNvPicPr>
          <p:nvPr/>
        </p:nvPicPr>
        <p:blipFill>
          <a:blip r:embed="rId2"/>
          <a:stretch>
            <a:fillRect/>
          </a:stretch>
        </p:blipFill>
        <p:spPr>
          <a:xfrm>
            <a:off x="1968670" y="955820"/>
            <a:ext cx="8029575" cy="5657850"/>
          </a:xfrm>
          <a:prstGeom prst="rect">
            <a:avLst/>
          </a:prstGeom>
        </p:spPr>
      </p:pic>
    </p:spTree>
    <p:extLst>
      <p:ext uri="{BB962C8B-B14F-4D97-AF65-F5344CB8AC3E}">
        <p14:creationId xmlns:p14="http://schemas.microsoft.com/office/powerpoint/2010/main" val="282017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B1A345-8A87-43AF-87DD-6E09DF9F6F87}"/>
              </a:ext>
            </a:extLst>
          </p:cNvPr>
          <p:cNvSpPr txBox="1"/>
          <p:nvPr/>
        </p:nvSpPr>
        <p:spPr>
          <a:xfrm>
            <a:off x="506480" y="309489"/>
            <a:ext cx="8989212" cy="646331"/>
          </a:xfrm>
          <a:prstGeom prst="rect">
            <a:avLst/>
          </a:prstGeom>
          <a:noFill/>
        </p:spPr>
        <p:txBody>
          <a:bodyPr wrap="square" rtlCol="0">
            <a:spAutoFit/>
          </a:bodyPr>
          <a:lstStyle/>
          <a:p>
            <a:r>
              <a:rPr lang="es-US" sz="3600" b="1" dirty="0"/>
              <a:t>SECCIÓN SOMOS PJ: UNIDADES DE NEGOCIO</a:t>
            </a:r>
            <a:endParaRPr lang="es-PE" sz="3600" b="1" dirty="0"/>
          </a:p>
        </p:txBody>
      </p:sp>
      <p:sp>
        <p:nvSpPr>
          <p:cNvPr id="5" name="Rectángulo 4">
            <a:extLst>
              <a:ext uri="{FF2B5EF4-FFF2-40B4-BE49-F238E27FC236}">
                <a16:creationId xmlns:a16="http://schemas.microsoft.com/office/drawing/2014/main" id="{81F3A5B5-49A8-47F1-95DA-DE160B354224}"/>
              </a:ext>
            </a:extLst>
          </p:cNvPr>
          <p:cNvSpPr/>
          <p:nvPr/>
        </p:nvSpPr>
        <p:spPr>
          <a:xfrm>
            <a:off x="3161359" y="1557293"/>
            <a:ext cx="7607060" cy="49912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4" name="Imagen 3" descr="Imagen que contiene persona, interior, parado, tabla&#10;&#10;Descripción generada automáticamente">
            <a:extLst>
              <a:ext uri="{FF2B5EF4-FFF2-40B4-BE49-F238E27FC236}">
                <a16:creationId xmlns:a16="http://schemas.microsoft.com/office/drawing/2014/main" id="{E5ADAF5F-0170-467E-A1EE-78117BDB2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192" y="1801494"/>
            <a:ext cx="5697393" cy="4557915"/>
          </a:xfrm>
          <a:prstGeom prst="rect">
            <a:avLst/>
          </a:prstGeom>
        </p:spPr>
      </p:pic>
      <p:sp>
        <p:nvSpPr>
          <p:cNvPr id="6" name="CuadroTexto 5">
            <a:extLst>
              <a:ext uri="{FF2B5EF4-FFF2-40B4-BE49-F238E27FC236}">
                <a16:creationId xmlns:a16="http://schemas.microsoft.com/office/drawing/2014/main" id="{047BF874-7D53-4499-8F8D-6033C792C3E9}"/>
              </a:ext>
            </a:extLst>
          </p:cNvPr>
          <p:cNvSpPr txBox="1"/>
          <p:nvPr/>
        </p:nvSpPr>
        <p:spPr>
          <a:xfrm>
            <a:off x="506480" y="1187961"/>
            <a:ext cx="5992794" cy="369332"/>
          </a:xfrm>
          <a:prstGeom prst="rect">
            <a:avLst/>
          </a:prstGeom>
          <a:noFill/>
        </p:spPr>
        <p:txBody>
          <a:bodyPr wrap="square" rtlCol="0">
            <a:spAutoFit/>
          </a:bodyPr>
          <a:lstStyle/>
          <a:p>
            <a:r>
              <a:rPr lang="es-US" b="1" dirty="0"/>
              <a:t>SALAS DE JUEGO</a:t>
            </a:r>
            <a:endParaRPr lang="es-PE" b="1" dirty="0"/>
          </a:p>
        </p:txBody>
      </p:sp>
      <p:sp>
        <p:nvSpPr>
          <p:cNvPr id="7" name="Rectángulo 6">
            <a:extLst>
              <a:ext uri="{FF2B5EF4-FFF2-40B4-BE49-F238E27FC236}">
                <a16:creationId xmlns:a16="http://schemas.microsoft.com/office/drawing/2014/main" id="{9B889777-2C5B-4B09-B361-1E8991D98CE1}"/>
              </a:ext>
            </a:extLst>
          </p:cNvPr>
          <p:cNvSpPr/>
          <p:nvPr/>
        </p:nvSpPr>
        <p:spPr>
          <a:xfrm>
            <a:off x="6785317" y="5628595"/>
            <a:ext cx="3028268" cy="481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b="1" dirty="0">
                <a:solidFill>
                  <a:schemeClr val="tx1"/>
                </a:solidFill>
              </a:rPr>
              <a:t>SERVICIO PERSONALIZADO</a:t>
            </a:r>
            <a:endParaRPr lang="es-PE" b="1" dirty="0">
              <a:solidFill>
                <a:schemeClr val="tx1"/>
              </a:solidFill>
            </a:endParaRPr>
          </a:p>
        </p:txBody>
      </p:sp>
      <p:sp>
        <p:nvSpPr>
          <p:cNvPr id="8" name="CuadroTexto 7">
            <a:extLst>
              <a:ext uri="{FF2B5EF4-FFF2-40B4-BE49-F238E27FC236}">
                <a16:creationId xmlns:a16="http://schemas.microsoft.com/office/drawing/2014/main" id="{6195B01C-7F74-4EA7-AB9A-A3D5654B3CFF}"/>
              </a:ext>
            </a:extLst>
          </p:cNvPr>
          <p:cNvSpPr txBox="1"/>
          <p:nvPr/>
        </p:nvSpPr>
        <p:spPr>
          <a:xfrm>
            <a:off x="506480" y="1557292"/>
            <a:ext cx="2349262" cy="1200329"/>
          </a:xfrm>
          <a:prstGeom prst="rect">
            <a:avLst/>
          </a:prstGeom>
          <a:noFill/>
        </p:spPr>
        <p:txBody>
          <a:bodyPr wrap="square" rtlCol="0">
            <a:spAutoFit/>
          </a:bodyPr>
          <a:lstStyle/>
          <a:p>
            <a:r>
              <a:rPr lang="es-US" dirty="0">
                <a:solidFill>
                  <a:srgbClr val="0070C0"/>
                </a:solidFill>
              </a:rPr>
              <a:t>CARRUSEL DE FOTOS, IGUAL QUE EN LA SECCIÓN DE QUIÉNES SOMOS E HISTORIA </a:t>
            </a:r>
            <a:endParaRPr lang="es-PE" dirty="0">
              <a:solidFill>
                <a:srgbClr val="0070C0"/>
              </a:solidFill>
            </a:endParaRPr>
          </a:p>
        </p:txBody>
      </p:sp>
      <p:pic>
        <p:nvPicPr>
          <p:cNvPr id="9" name="Imagen 8">
            <a:extLst>
              <a:ext uri="{FF2B5EF4-FFF2-40B4-BE49-F238E27FC236}">
                <a16:creationId xmlns:a16="http://schemas.microsoft.com/office/drawing/2014/main" id="{2F39F838-6070-4982-A27E-6B53AD14C729}"/>
              </a:ext>
            </a:extLst>
          </p:cNvPr>
          <p:cNvPicPr>
            <a:picLocks noChangeAspect="1"/>
          </p:cNvPicPr>
          <p:nvPr/>
        </p:nvPicPr>
        <p:blipFill>
          <a:blip r:embed="rId3"/>
          <a:stretch>
            <a:fillRect/>
          </a:stretch>
        </p:blipFill>
        <p:spPr>
          <a:xfrm>
            <a:off x="0" y="3685251"/>
            <a:ext cx="5008985" cy="2184225"/>
          </a:xfrm>
          <a:prstGeom prst="rect">
            <a:avLst/>
          </a:prstGeom>
        </p:spPr>
      </p:pic>
      <p:sp>
        <p:nvSpPr>
          <p:cNvPr id="10" name="Rectángulo: esquinas redondeadas 9">
            <a:extLst>
              <a:ext uri="{FF2B5EF4-FFF2-40B4-BE49-F238E27FC236}">
                <a16:creationId xmlns:a16="http://schemas.microsoft.com/office/drawing/2014/main" id="{BE7BC583-23D0-4C3F-82A4-28344AB2454E}"/>
              </a:ext>
            </a:extLst>
          </p:cNvPr>
          <p:cNvSpPr/>
          <p:nvPr/>
        </p:nvSpPr>
        <p:spPr>
          <a:xfrm>
            <a:off x="67772" y="3671537"/>
            <a:ext cx="3025815" cy="95660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608171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B1A345-8A87-43AF-87DD-6E09DF9F6F87}"/>
              </a:ext>
            </a:extLst>
          </p:cNvPr>
          <p:cNvSpPr txBox="1"/>
          <p:nvPr/>
        </p:nvSpPr>
        <p:spPr>
          <a:xfrm>
            <a:off x="506480" y="309489"/>
            <a:ext cx="9606442" cy="646331"/>
          </a:xfrm>
          <a:prstGeom prst="rect">
            <a:avLst/>
          </a:prstGeom>
          <a:noFill/>
        </p:spPr>
        <p:txBody>
          <a:bodyPr wrap="square" rtlCol="0">
            <a:spAutoFit/>
          </a:bodyPr>
          <a:lstStyle/>
          <a:p>
            <a:r>
              <a:rPr lang="es-US" sz="3600" b="1" dirty="0"/>
              <a:t>SECCIÓN SOMOS PJ: UNIDADES DE NEGOCIO</a:t>
            </a:r>
            <a:endParaRPr lang="es-PE" sz="3600" b="1" dirty="0"/>
          </a:p>
        </p:txBody>
      </p:sp>
      <p:sp>
        <p:nvSpPr>
          <p:cNvPr id="5" name="Rectángulo 4">
            <a:extLst>
              <a:ext uri="{FF2B5EF4-FFF2-40B4-BE49-F238E27FC236}">
                <a16:creationId xmlns:a16="http://schemas.microsoft.com/office/drawing/2014/main" id="{81F3A5B5-49A8-47F1-95DA-DE160B354224}"/>
              </a:ext>
            </a:extLst>
          </p:cNvPr>
          <p:cNvSpPr/>
          <p:nvPr/>
        </p:nvSpPr>
        <p:spPr>
          <a:xfrm>
            <a:off x="3460696" y="1557292"/>
            <a:ext cx="7607060" cy="49912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a:extLst>
              <a:ext uri="{FF2B5EF4-FFF2-40B4-BE49-F238E27FC236}">
                <a16:creationId xmlns:a16="http://schemas.microsoft.com/office/drawing/2014/main" id="{047BF874-7D53-4499-8F8D-6033C792C3E9}"/>
              </a:ext>
            </a:extLst>
          </p:cNvPr>
          <p:cNvSpPr txBox="1"/>
          <p:nvPr/>
        </p:nvSpPr>
        <p:spPr>
          <a:xfrm>
            <a:off x="506480" y="1071890"/>
            <a:ext cx="5992794" cy="369332"/>
          </a:xfrm>
          <a:prstGeom prst="rect">
            <a:avLst/>
          </a:prstGeom>
          <a:noFill/>
        </p:spPr>
        <p:txBody>
          <a:bodyPr wrap="square" rtlCol="0">
            <a:spAutoFit/>
          </a:bodyPr>
          <a:lstStyle/>
          <a:p>
            <a:r>
              <a:rPr lang="es-US" b="1" dirty="0"/>
              <a:t>APUESTAS DEPORTIVAS</a:t>
            </a:r>
            <a:endParaRPr lang="es-PE" b="1" dirty="0"/>
          </a:p>
        </p:txBody>
      </p:sp>
      <p:pic>
        <p:nvPicPr>
          <p:cNvPr id="8" name="Imagen 7" descr="Imagen que contiene persona, tabla, interior, hombre&#10;&#10;Descripción generada automáticamente">
            <a:extLst>
              <a:ext uri="{FF2B5EF4-FFF2-40B4-BE49-F238E27FC236}">
                <a16:creationId xmlns:a16="http://schemas.microsoft.com/office/drawing/2014/main" id="{7A325147-EE10-4915-813B-28CEE1E2C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042" y="1926624"/>
            <a:ext cx="6435101" cy="4290067"/>
          </a:xfrm>
          <a:prstGeom prst="rect">
            <a:avLst/>
          </a:prstGeom>
        </p:spPr>
      </p:pic>
      <p:sp>
        <p:nvSpPr>
          <p:cNvPr id="7" name="Rectángulo 6">
            <a:extLst>
              <a:ext uri="{FF2B5EF4-FFF2-40B4-BE49-F238E27FC236}">
                <a16:creationId xmlns:a16="http://schemas.microsoft.com/office/drawing/2014/main" id="{9B889777-2C5B-4B09-B361-1E8991D98CE1}"/>
              </a:ext>
            </a:extLst>
          </p:cNvPr>
          <p:cNvSpPr/>
          <p:nvPr/>
        </p:nvSpPr>
        <p:spPr>
          <a:xfrm>
            <a:off x="7084654" y="5628594"/>
            <a:ext cx="3028268" cy="481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b="1" dirty="0">
                <a:solidFill>
                  <a:schemeClr val="tx1"/>
                </a:solidFill>
              </a:rPr>
              <a:t>TODOS LOS EVENTOS DEPORTIVOS</a:t>
            </a:r>
            <a:endParaRPr lang="es-PE" b="1" dirty="0">
              <a:solidFill>
                <a:schemeClr val="tx1"/>
              </a:solidFill>
            </a:endParaRPr>
          </a:p>
        </p:txBody>
      </p:sp>
      <p:sp>
        <p:nvSpPr>
          <p:cNvPr id="9" name="CuadroTexto 8">
            <a:extLst>
              <a:ext uri="{FF2B5EF4-FFF2-40B4-BE49-F238E27FC236}">
                <a16:creationId xmlns:a16="http://schemas.microsoft.com/office/drawing/2014/main" id="{43C203E1-D58C-4E84-A3E6-6A12CF305361}"/>
              </a:ext>
            </a:extLst>
          </p:cNvPr>
          <p:cNvSpPr txBox="1"/>
          <p:nvPr/>
        </p:nvSpPr>
        <p:spPr>
          <a:xfrm>
            <a:off x="506480" y="1557292"/>
            <a:ext cx="2349262" cy="369332"/>
          </a:xfrm>
          <a:prstGeom prst="rect">
            <a:avLst/>
          </a:prstGeom>
          <a:noFill/>
        </p:spPr>
        <p:txBody>
          <a:bodyPr wrap="square" rtlCol="0">
            <a:spAutoFit/>
          </a:bodyPr>
          <a:lstStyle/>
          <a:p>
            <a:r>
              <a:rPr lang="es-US" dirty="0">
                <a:solidFill>
                  <a:srgbClr val="0070C0"/>
                </a:solidFill>
              </a:rPr>
              <a:t>CARRUSEL DE FOTOS </a:t>
            </a:r>
            <a:endParaRPr lang="es-PE" dirty="0">
              <a:solidFill>
                <a:srgbClr val="0070C0"/>
              </a:solidFill>
            </a:endParaRPr>
          </a:p>
        </p:txBody>
      </p:sp>
    </p:spTree>
    <p:extLst>
      <p:ext uri="{BB962C8B-B14F-4D97-AF65-F5344CB8AC3E}">
        <p14:creationId xmlns:p14="http://schemas.microsoft.com/office/powerpoint/2010/main" val="182885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A4A122B-4C1E-4933-B950-63D9541FE597}"/>
              </a:ext>
            </a:extLst>
          </p:cNvPr>
          <p:cNvPicPr>
            <a:picLocks noChangeAspect="1"/>
          </p:cNvPicPr>
          <p:nvPr/>
        </p:nvPicPr>
        <p:blipFill>
          <a:blip r:embed="rId2"/>
          <a:stretch>
            <a:fillRect/>
          </a:stretch>
        </p:blipFill>
        <p:spPr>
          <a:xfrm>
            <a:off x="331002" y="2268415"/>
            <a:ext cx="4325404" cy="3397348"/>
          </a:xfrm>
          <a:prstGeom prst="rect">
            <a:avLst/>
          </a:prstGeom>
        </p:spPr>
      </p:pic>
      <p:pic>
        <p:nvPicPr>
          <p:cNvPr id="5" name="Imagen 4">
            <a:extLst>
              <a:ext uri="{FF2B5EF4-FFF2-40B4-BE49-F238E27FC236}">
                <a16:creationId xmlns:a16="http://schemas.microsoft.com/office/drawing/2014/main" id="{DA0931BE-78ED-470A-A2F5-7D1FF6A0BA97}"/>
              </a:ext>
            </a:extLst>
          </p:cNvPr>
          <p:cNvPicPr>
            <a:picLocks noChangeAspect="1"/>
          </p:cNvPicPr>
          <p:nvPr/>
        </p:nvPicPr>
        <p:blipFill>
          <a:blip r:embed="rId3"/>
          <a:stretch>
            <a:fillRect/>
          </a:stretch>
        </p:blipFill>
        <p:spPr>
          <a:xfrm>
            <a:off x="5416062" y="2475915"/>
            <a:ext cx="6176216" cy="3557425"/>
          </a:xfrm>
          <a:prstGeom prst="rect">
            <a:avLst/>
          </a:prstGeom>
        </p:spPr>
      </p:pic>
      <p:sp>
        <p:nvSpPr>
          <p:cNvPr id="6" name="CuadroTexto 5">
            <a:extLst>
              <a:ext uri="{FF2B5EF4-FFF2-40B4-BE49-F238E27FC236}">
                <a16:creationId xmlns:a16="http://schemas.microsoft.com/office/drawing/2014/main" id="{E43FCEBB-2BCA-4FB2-993B-FEBC0BFEBF53}"/>
              </a:ext>
            </a:extLst>
          </p:cNvPr>
          <p:cNvSpPr txBox="1"/>
          <p:nvPr/>
        </p:nvSpPr>
        <p:spPr>
          <a:xfrm>
            <a:off x="506480" y="309489"/>
            <a:ext cx="8834468" cy="646331"/>
          </a:xfrm>
          <a:prstGeom prst="rect">
            <a:avLst/>
          </a:prstGeom>
          <a:noFill/>
        </p:spPr>
        <p:txBody>
          <a:bodyPr wrap="square" rtlCol="0">
            <a:spAutoFit/>
          </a:bodyPr>
          <a:lstStyle/>
          <a:p>
            <a:r>
              <a:rPr lang="es-US" sz="3600" b="1" dirty="0"/>
              <a:t>SECCIÓN SOMOS PJ: ORGANIGRAMA</a:t>
            </a:r>
            <a:endParaRPr lang="es-PE" sz="3600" b="1" dirty="0"/>
          </a:p>
        </p:txBody>
      </p:sp>
      <p:cxnSp>
        <p:nvCxnSpPr>
          <p:cNvPr id="8" name="Conector recto de flecha 7">
            <a:extLst>
              <a:ext uri="{FF2B5EF4-FFF2-40B4-BE49-F238E27FC236}">
                <a16:creationId xmlns:a16="http://schemas.microsoft.com/office/drawing/2014/main" id="{4FECE696-E04B-458D-B2EC-9719D0C7CCA8}"/>
              </a:ext>
            </a:extLst>
          </p:cNvPr>
          <p:cNvCxnSpPr>
            <a:cxnSpLocks/>
          </p:cNvCxnSpPr>
          <p:nvPr/>
        </p:nvCxnSpPr>
        <p:spPr>
          <a:xfrm flipV="1">
            <a:off x="4747846" y="2268415"/>
            <a:ext cx="1336431"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119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AB1A345-8A87-43AF-87DD-6E09DF9F6F87}"/>
              </a:ext>
            </a:extLst>
          </p:cNvPr>
          <p:cNvSpPr txBox="1"/>
          <p:nvPr/>
        </p:nvSpPr>
        <p:spPr>
          <a:xfrm>
            <a:off x="506480" y="309489"/>
            <a:ext cx="5992794" cy="646331"/>
          </a:xfrm>
          <a:prstGeom prst="rect">
            <a:avLst/>
          </a:prstGeom>
          <a:noFill/>
        </p:spPr>
        <p:txBody>
          <a:bodyPr wrap="square" rtlCol="0">
            <a:spAutoFit/>
          </a:bodyPr>
          <a:lstStyle/>
          <a:p>
            <a:r>
              <a:rPr lang="es-US" sz="3600" b="1" dirty="0"/>
              <a:t>NUEVA SECCIÓN: NOTICIAS</a:t>
            </a:r>
            <a:endParaRPr lang="es-PE" sz="3600" b="1" dirty="0"/>
          </a:p>
        </p:txBody>
      </p:sp>
      <p:sp>
        <p:nvSpPr>
          <p:cNvPr id="6" name="CuadroTexto 5">
            <a:extLst>
              <a:ext uri="{FF2B5EF4-FFF2-40B4-BE49-F238E27FC236}">
                <a16:creationId xmlns:a16="http://schemas.microsoft.com/office/drawing/2014/main" id="{047BF874-7D53-4499-8F8D-6033C792C3E9}"/>
              </a:ext>
            </a:extLst>
          </p:cNvPr>
          <p:cNvSpPr txBox="1"/>
          <p:nvPr/>
        </p:nvSpPr>
        <p:spPr>
          <a:xfrm>
            <a:off x="619022" y="2690336"/>
            <a:ext cx="5992794" cy="1477328"/>
          </a:xfrm>
          <a:prstGeom prst="rect">
            <a:avLst/>
          </a:prstGeom>
          <a:noFill/>
        </p:spPr>
        <p:txBody>
          <a:bodyPr wrap="square" rtlCol="0">
            <a:spAutoFit/>
          </a:bodyPr>
          <a:lstStyle/>
          <a:p>
            <a:pPr marL="342900" indent="-342900">
              <a:buAutoNum type="arabicPeriod"/>
            </a:pPr>
            <a:r>
              <a:rPr lang="es-US" b="1" dirty="0"/>
              <a:t>LOGROS Y RECONOCIMIENTOS</a:t>
            </a:r>
          </a:p>
          <a:p>
            <a:endParaRPr lang="es-US" b="1" dirty="0"/>
          </a:p>
          <a:p>
            <a:r>
              <a:rPr lang="es-US" b="1" dirty="0"/>
              <a:t>2.   BIENESTAR Y BENEFICIOS</a:t>
            </a:r>
          </a:p>
          <a:p>
            <a:endParaRPr lang="es-US" b="1" dirty="0"/>
          </a:p>
          <a:p>
            <a:r>
              <a:rPr lang="es-US" b="1" dirty="0"/>
              <a:t>3.    NOTICIAS Y NOVEDADES</a:t>
            </a:r>
          </a:p>
        </p:txBody>
      </p:sp>
      <p:sp>
        <p:nvSpPr>
          <p:cNvPr id="10" name="Rectángulo 9">
            <a:extLst>
              <a:ext uri="{FF2B5EF4-FFF2-40B4-BE49-F238E27FC236}">
                <a16:creationId xmlns:a16="http://schemas.microsoft.com/office/drawing/2014/main" id="{993A11B0-F725-4BF9-97FE-4E4231B76C0D}"/>
              </a:ext>
            </a:extLst>
          </p:cNvPr>
          <p:cNvSpPr/>
          <p:nvPr/>
        </p:nvSpPr>
        <p:spPr>
          <a:xfrm>
            <a:off x="506480" y="1366406"/>
            <a:ext cx="11910184" cy="1173463"/>
          </a:xfrm>
          <a:prstGeom prst="rect">
            <a:avLst/>
          </a:prstGeom>
        </p:spPr>
        <p:txBody>
          <a:bodyPr wrap="none">
            <a:spAutoFit/>
          </a:bodyPr>
          <a:lstStyle/>
          <a:p>
            <a:pPr marL="285750" lvl="0" indent="-285750">
              <a:lnSpc>
                <a:spcPct val="107000"/>
              </a:lnSpc>
              <a:spcAft>
                <a:spcPts val="800"/>
              </a:spcAft>
              <a:buFont typeface="Arial" panose="020B0604020202020204" pitchFamily="34" charset="0"/>
              <a:buChar char="•"/>
            </a:pPr>
            <a:r>
              <a:rPr lang="es-PE" dirty="0">
                <a:solidFill>
                  <a:srgbClr val="0070C0"/>
                </a:solidFill>
                <a:latin typeface="Calibri" panose="020F0502020204030204" pitchFamily="34" charset="0"/>
                <a:ea typeface="Calibri" panose="020F0502020204030204" pitchFamily="34" charset="0"/>
                <a:cs typeface="Times New Roman" panose="02020603050405020304" pitchFamily="18" charset="0"/>
              </a:rPr>
              <a:t>SECCIÓN QUE TIENE LA FUNCIONALIDAD DE ALMACENAR LAS NOTICIAS QUE FIGURAN EN EL SLIDER GRANDE DE PJ NEWS.</a:t>
            </a:r>
          </a:p>
          <a:p>
            <a:pPr marL="285750" lvl="0" indent="-285750">
              <a:lnSpc>
                <a:spcPct val="107000"/>
              </a:lnSpc>
              <a:spcAft>
                <a:spcPts val="800"/>
              </a:spcAft>
              <a:buFont typeface="Arial" panose="020B0604020202020204" pitchFamily="34" charset="0"/>
              <a:buChar char="•"/>
            </a:pPr>
            <a:r>
              <a:rPr lang="es-PE" dirty="0">
                <a:solidFill>
                  <a:srgbClr val="0070C0"/>
                </a:solidFill>
                <a:latin typeface="Calibri" panose="020F0502020204030204" pitchFamily="34" charset="0"/>
                <a:ea typeface="Calibri" panose="020F0502020204030204" pitchFamily="34" charset="0"/>
                <a:cs typeface="Times New Roman" panose="02020603050405020304" pitchFamily="18" charset="0"/>
              </a:rPr>
              <a:t>LAS IMÁGENES DEL SLIDER DEBE REDIRECCIONAR A ESTA SECCIÓN.</a:t>
            </a:r>
          </a:p>
          <a:p>
            <a:pPr marL="285750" lvl="0" indent="-285750">
              <a:lnSpc>
                <a:spcPct val="107000"/>
              </a:lnSpc>
              <a:spcAft>
                <a:spcPts val="800"/>
              </a:spcAft>
              <a:buFont typeface="Arial" panose="020B0604020202020204" pitchFamily="34" charset="0"/>
              <a:buChar char="•"/>
            </a:pPr>
            <a:r>
              <a:rPr lang="es-PE" dirty="0">
                <a:solidFill>
                  <a:srgbClr val="0070C0"/>
                </a:solidFill>
                <a:latin typeface="Calibri" panose="020F0502020204030204" pitchFamily="34" charset="0"/>
                <a:ea typeface="Calibri" panose="020F0502020204030204" pitchFamily="34" charset="0"/>
                <a:cs typeface="Times New Roman" panose="02020603050405020304" pitchFamily="18" charset="0"/>
              </a:rPr>
              <a:t>LAS CATEGORÍAS DE NOTICIAS SON LAS SGTES:</a:t>
            </a:r>
          </a:p>
        </p:txBody>
      </p:sp>
      <p:sp>
        <p:nvSpPr>
          <p:cNvPr id="11" name="Rectángulo 10">
            <a:extLst>
              <a:ext uri="{FF2B5EF4-FFF2-40B4-BE49-F238E27FC236}">
                <a16:creationId xmlns:a16="http://schemas.microsoft.com/office/drawing/2014/main" id="{189E9F52-9476-413F-8B58-DC91C77731D2}"/>
              </a:ext>
            </a:extLst>
          </p:cNvPr>
          <p:cNvSpPr/>
          <p:nvPr/>
        </p:nvSpPr>
        <p:spPr>
          <a:xfrm>
            <a:off x="544182" y="4458954"/>
            <a:ext cx="10386415" cy="671915"/>
          </a:xfrm>
          <a:prstGeom prst="rect">
            <a:avLst/>
          </a:prstGeom>
        </p:spPr>
        <p:txBody>
          <a:bodyPr wrap="square">
            <a:spAutoFit/>
          </a:bodyPr>
          <a:lstStyle/>
          <a:p>
            <a:pPr marL="285750" lvl="0" indent="-285750">
              <a:lnSpc>
                <a:spcPct val="107000"/>
              </a:lnSpc>
              <a:spcAft>
                <a:spcPts val="800"/>
              </a:spcAft>
              <a:buFont typeface="Arial" panose="020B0604020202020204" pitchFamily="34" charset="0"/>
              <a:buChar char="•"/>
            </a:pPr>
            <a:r>
              <a:rPr lang="es-US" dirty="0">
                <a:solidFill>
                  <a:srgbClr val="0070C0"/>
                </a:solidFill>
                <a:latin typeface="Calibri" panose="020F0502020204030204" pitchFamily="34" charset="0"/>
                <a:ea typeface="Calibri" panose="020F0502020204030204" pitchFamily="34" charset="0"/>
                <a:cs typeface="Times New Roman" panose="02020603050405020304" pitchFamily="18" charset="0"/>
              </a:rPr>
              <a:t>EL FORMATO DE ALMACENAMIENTO PUEDE SER COMO POP UP, PERO DEBE PERMITIR COLOCAR ARCHIVOS (PDF, JPG,ETC)</a:t>
            </a:r>
            <a:endParaRPr lang="es-PE"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007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E13D119-5BCF-43C7-B9B7-A3EC2B59DA50}"/>
              </a:ext>
            </a:extLst>
          </p:cNvPr>
          <p:cNvPicPr/>
          <p:nvPr/>
        </p:nvPicPr>
        <p:blipFill>
          <a:blip r:embed="rId2"/>
          <a:stretch>
            <a:fillRect/>
          </a:stretch>
        </p:blipFill>
        <p:spPr>
          <a:xfrm>
            <a:off x="7577711" y="767569"/>
            <a:ext cx="3656997" cy="741119"/>
          </a:xfrm>
          <a:prstGeom prst="rect">
            <a:avLst/>
          </a:prstGeom>
        </p:spPr>
      </p:pic>
      <p:sp>
        <p:nvSpPr>
          <p:cNvPr id="3" name="Rectángulo 2">
            <a:extLst>
              <a:ext uri="{FF2B5EF4-FFF2-40B4-BE49-F238E27FC236}">
                <a16:creationId xmlns:a16="http://schemas.microsoft.com/office/drawing/2014/main" id="{C4094439-EE90-4681-ACFD-98B088AB2B37}"/>
              </a:ext>
            </a:extLst>
          </p:cNvPr>
          <p:cNvSpPr/>
          <p:nvPr/>
        </p:nvSpPr>
        <p:spPr>
          <a:xfrm>
            <a:off x="538906" y="887969"/>
            <a:ext cx="4463145" cy="375552"/>
          </a:xfrm>
          <a:prstGeom prst="rect">
            <a:avLst/>
          </a:prstGeom>
        </p:spPr>
        <p:txBody>
          <a:bodyPr wrap="none">
            <a:spAutoFit/>
          </a:bodyPr>
          <a:lstStyle/>
          <a:p>
            <a:pPr lvl="0">
              <a:lnSpc>
                <a:spcPct val="107000"/>
              </a:lnSpc>
              <a:spcAft>
                <a:spcPts val="800"/>
              </a:spcAft>
            </a:pPr>
            <a:r>
              <a:rPr lang="es-PE" dirty="0">
                <a:solidFill>
                  <a:srgbClr val="0070C0"/>
                </a:solidFill>
                <a:latin typeface="Calibri" panose="020F0502020204030204" pitchFamily="34" charset="0"/>
                <a:ea typeface="Calibri" panose="020F0502020204030204" pitchFamily="34" charset="0"/>
                <a:cs typeface="Times New Roman" panose="02020603050405020304" pitchFamily="18" charset="0"/>
              </a:rPr>
              <a:t>1. Colocar “CORPORACIÓN PJ” todo en blanco</a:t>
            </a:r>
          </a:p>
        </p:txBody>
      </p:sp>
      <p:pic>
        <p:nvPicPr>
          <p:cNvPr id="4" name="Imagen 3">
            <a:extLst>
              <a:ext uri="{FF2B5EF4-FFF2-40B4-BE49-F238E27FC236}">
                <a16:creationId xmlns:a16="http://schemas.microsoft.com/office/drawing/2014/main" id="{B4D70392-6E4C-4884-8FF0-D18F489D250E}"/>
              </a:ext>
            </a:extLst>
          </p:cNvPr>
          <p:cNvPicPr/>
          <p:nvPr/>
        </p:nvPicPr>
        <p:blipFill>
          <a:blip r:embed="rId3"/>
          <a:stretch>
            <a:fillRect/>
          </a:stretch>
        </p:blipFill>
        <p:spPr>
          <a:xfrm>
            <a:off x="7577711" y="1544453"/>
            <a:ext cx="3638550" cy="3114675"/>
          </a:xfrm>
          <a:prstGeom prst="rect">
            <a:avLst/>
          </a:prstGeom>
        </p:spPr>
      </p:pic>
      <p:sp>
        <p:nvSpPr>
          <p:cNvPr id="5" name="Rectángulo 4">
            <a:extLst>
              <a:ext uri="{FF2B5EF4-FFF2-40B4-BE49-F238E27FC236}">
                <a16:creationId xmlns:a16="http://schemas.microsoft.com/office/drawing/2014/main" id="{41629833-4CE4-4513-A953-2D0215A4DB06}"/>
              </a:ext>
            </a:extLst>
          </p:cNvPr>
          <p:cNvSpPr/>
          <p:nvPr/>
        </p:nvSpPr>
        <p:spPr>
          <a:xfrm>
            <a:off x="371062" y="1603266"/>
            <a:ext cx="4729930" cy="2720360"/>
          </a:xfrm>
          <a:prstGeom prst="rect">
            <a:avLst/>
          </a:prstGeom>
        </p:spPr>
        <p:txBody>
          <a:bodyPr wrap="square">
            <a:spAutoFit/>
          </a:bodyPr>
          <a:lstStyle/>
          <a:p>
            <a:pPr marL="457200">
              <a:lnSpc>
                <a:spcPct val="107000"/>
              </a:lnSpc>
              <a:spcAft>
                <a:spcPts val="0"/>
              </a:spcAft>
            </a:pPr>
            <a:r>
              <a:rPr lang="es-PE" sz="1400" dirty="0">
                <a:latin typeface="Calibri" panose="020F0502020204030204" pitchFamily="34" charset="0"/>
                <a:ea typeface="Calibri" panose="020F0502020204030204" pitchFamily="34" charset="0"/>
                <a:cs typeface="Times New Roman" panose="02020603050405020304" pitchFamily="18" charset="0"/>
              </a:rPr>
              <a:t>Oficina Lima</a:t>
            </a:r>
          </a:p>
          <a:p>
            <a:pPr marL="457200">
              <a:lnSpc>
                <a:spcPct val="107000"/>
              </a:lnSpc>
              <a:spcAft>
                <a:spcPts val="0"/>
              </a:spcAft>
            </a:pPr>
            <a:r>
              <a:rPr lang="es-PE" sz="1400" dirty="0">
                <a:latin typeface="Calibri" panose="020F0502020204030204" pitchFamily="34" charset="0"/>
                <a:ea typeface="Calibri" panose="020F0502020204030204" pitchFamily="34" charset="0"/>
                <a:cs typeface="Times New Roman" panose="02020603050405020304" pitchFamily="18" charset="0"/>
              </a:rPr>
              <a:t>Av. Manuel </a:t>
            </a:r>
            <a:r>
              <a:rPr lang="es-PE" sz="1400" dirty="0" err="1">
                <a:latin typeface="Calibri" panose="020F0502020204030204" pitchFamily="34" charset="0"/>
                <a:ea typeface="Calibri" panose="020F0502020204030204" pitchFamily="34" charset="0"/>
                <a:cs typeface="Times New Roman" panose="02020603050405020304" pitchFamily="18" charset="0"/>
              </a:rPr>
              <a:t>Olguin</a:t>
            </a:r>
            <a:r>
              <a:rPr lang="es-PE" sz="1400" dirty="0">
                <a:latin typeface="Calibri" panose="020F0502020204030204" pitchFamily="34" charset="0"/>
                <a:ea typeface="Calibri" panose="020F0502020204030204" pitchFamily="34" charset="0"/>
                <a:cs typeface="Times New Roman" panose="02020603050405020304" pitchFamily="18" charset="0"/>
              </a:rPr>
              <a:t> 211 </a:t>
            </a:r>
            <a:r>
              <a:rPr lang="es-PE" sz="1400" dirty="0" err="1">
                <a:latin typeface="Calibri" panose="020F0502020204030204" pitchFamily="34" charset="0"/>
                <a:ea typeface="Calibri" panose="020F0502020204030204" pitchFamily="34" charset="0"/>
                <a:cs typeface="Times New Roman" panose="02020603050405020304" pitchFamily="18" charset="0"/>
              </a:rPr>
              <a:t>Int</a:t>
            </a:r>
            <a:r>
              <a:rPr lang="es-PE" sz="1400" dirty="0">
                <a:latin typeface="Calibri" panose="020F0502020204030204" pitchFamily="34" charset="0"/>
                <a:ea typeface="Calibri" panose="020F0502020204030204" pitchFamily="34" charset="0"/>
                <a:cs typeface="Times New Roman" panose="02020603050405020304" pitchFamily="18" charset="0"/>
              </a:rPr>
              <a:t> 303 Surco – Lima</a:t>
            </a:r>
          </a:p>
          <a:p>
            <a:pPr marL="457200">
              <a:lnSpc>
                <a:spcPct val="107000"/>
              </a:lnSpc>
              <a:spcAft>
                <a:spcPts val="0"/>
              </a:spcAft>
            </a:pPr>
            <a:r>
              <a:rPr lang="es-PE" sz="1400" dirty="0">
                <a:latin typeface="Calibri" panose="020F0502020204030204" pitchFamily="34" charset="0"/>
                <a:ea typeface="Calibri" panose="020F0502020204030204" pitchFamily="34" charset="0"/>
                <a:cs typeface="Times New Roman" panose="02020603050405020304" pitchFamily="18" charset="0"/>
              </a:rPr>
              <a:t>436-6422 Anexo 300</a:t>
            </a:r>
          </a:p>
          <a:p>
            <a:pPr marL="457200">
              <a:lnSpc>
                <a:spcPct val="107000"/>
              </a:lnSpc>
              <a:spcAft>
                <a:spcPts val="0"/>
              </a:spcAft>
            </a:pPr>
            <a:r>
              <a:rPr lang="es-PE" sz="1400" dirty="0">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0"/>
              </a:spcAft>
            </a:pPr>
            <a:r>
              <a:rPr lang="es-PE" sz="1400" dirty="0">
                <a:latin typeface="Calibri" panose="020F0502020204030204" pitchFamily="34" charset="0"/>
                <a:ea typeface="Calibri" panose="020F0502020204030204" pitchFamily="34" charset="0"/>
                <a:cs typeface="Times New Roman" panose="02020603050405020304" pitchFamily="18" charset="0"/>
              </a:rPr>
              <a:t>Oficina Apuesta Total</a:t>
            </a:r>
          </a:p>
          <a:p>
            <a:pPr marL="457200">
              <a:lnSpc>
                <a:spcPct val="107000"/>
              </a:lnSpc>
              <a:spcAft>
                <a:spcPts val="0"/>
              </a:spcAft>
            </a:pPr>
            <a:r>
              <a:rPr lang="es-PE" sz="1400" dirty="0">
                <a:latin typeface="Calibri" panose="020F0502020204030204" pitchFamily="34" charset="0"/>
                <a:ea typeface="Calibri" panose="020F0502020204030204" pitchFamily="34" charset="0"/>
                <a:cs typeface="Times New Roman" panose="02020603050405020304" pitchFamily="18" charset="0"/>
              </a:rPr>
              <a:t>Av. Manuel </a:t>
            </a:r>
            <a:r>
              <a:rPr lang="es-PE" sz="1400" dirty="0" err="1">
                <a:latin typeface="Calibri" panose="020F0502020204030204" pitchFamily="34" charset="0"/>
                <a:ea typeface="Calibri" panose="020F0502020204030204" pitchFamily="34" charset="0"/>
                <a:cs typeface="Times New Roman" panose="02020603050405020304" pitchFamily="18" charset="0"/>
              </a:rPr>
              <a:t>Olguin</a:t>
            </a:r>
            <a:r>
              <a:rPr lang="es-PE" sz="1400" dirty="0">
                <a:latin typeface="Calibri" panose="020F0502020204030204" pitchFamily="34" charset="0"/>
                <a:ea typeface="Calibri" panose="020F0502020204030204" pitchFamily="34" charset="0"/>
                <a:cs typeface="Times New Roman" panose="02020603050405020304" pitchFamily="18" charset="0"/>
              </a:rPr>
              <a:t> 211 </a:t>
            </a:r>
            <a:r>
              <a:rPr lang="es-PE" sz="1400" dirty="0" err="1">
                <a:latin typeface="Calibri" panose="020F0502020204030204" pitchFamily="34" charset="0"/>
                <a:ea typeface="Calibri" panose="020F0502020204030204" pitchFamily="34" charset="0"/>
                <a:cs typeface="Times New Roman" panose="02020603050405020304" pitchFamily="18" charset="0"/>
              </a:rPr>
              <a:t>Int</a:t>
            </a:r>
            <a:r>
              <a:rPr lang="es-PE" sz="1400" dirty="0">
                <a:latin typeface="Calibri" panose="020F0502020204030204" pitchFamily="34" charset="0"/>
                <a:ea typeface="Calibri" panose="020F0502020204030204" pitchFamily="34" charset="0"/>
                <a:cs typeface="Times New Roman" panose="02020603050405020304" pitchFamily="18" charset="0"/>
              </a:rPr>
              <a:t> 1101 Surco – Lima</a:t>
            </a:r>
          </a:p>
          <a:p>
            <a:pPr marL="457200">
              <a:lnSpc>
                <a:spcPct val="107000"/>
              </a:lnSpc>
            </a:pPr>
            <a:r>
              <a:rPr lang="es-PE" sz="1400" dirty="0">
                <a:latin typeface="Calibri" panose="020F0502020204030204" pitchFamily="34" charset="0"/>
                <a:ea typeface="Calibri" panose="020F0502020204030204" pitchFamily="34" charset="0"/>
                <a:cs typeface="Times New Roman" panose="02020603050405020304" pitchFamily="18" charset="0"/>
              </a:rPr>
              <a:t>418-3650 Anexo 300</a:t>
            </a:r>
          </a:p>
          <a:p>
            <a:pPr marL="457200">
              <a:lnSpc>
                <a:spcPct val="107000"/>
              </a:lnSpc>
              <a:spcAft>
                <a:spcPts val="0"/>
              </a:spcAft>
            </a:pPr>
            <a:endParaRPr lang="es-PE"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s-PE" sz="1400" dirty="0">
                <a:latin typeface="Calibri" panose="020F0502020204030204" pitchFamily="34" charset="0"/>
                <a:ea typeface="Calibri" panose="020F0502020204030204" pitchFamily="34" charset="0"/>
                <a:cs typeface="Times New Roman" panose="02020603050405020304" pitchFamily="18" charset="0"/>
              </a:rPr>
              <a:t>Oficina Trujillo </a:t>
            </a:r>
          </a:p>
          <a:p>
            <a:pPr marL="457200">
              <a:lnSpc>
                <a:spcPct val="107000"/>
              </a:lnSpc>
              <a:spcAft>
                <a:spcPts val="800"/>
              </a:spcAft>
            </a:pPr>
            <a:r>
              <a:rPr lang="es-PE" sz="1400" dirty="0">
                <a:latin typeface="Calibri" panose="020F0502020204030204" pitchFamily="34" charset="0"/>
                <a:ea typeface="Calibri" panose="020F0502020204030204" pitchFamily="34" charset="0"/>
                <a:cs typeface="Times New Roman" panose="02020603050405020304" pitchFamily="18" charset="0"/>
              </a:rPr>
              <a:t>Av. Los Ángeles 584 Urb. California Larco – Trujillo</a:t>
            </a:r>
          </a:p>
          <a:p>
            <a:pPr marL="457200">
              <a:lnSpc>
                <a:spcPct val="107000"/>
              </a:lnSpc>
              <a:spcAft>
                <a:spcPts val="800"/>
              </a:spcAft>
            </a:pPr>
            <a:r>
              <a:rPr lang="es-PE" sz="1400" dirty="0">
                <a:latin typeface="Calibri" panose="020F0502020204030204" pitchFamily="34" charset="0"/>
                <a:ea typeface="Calibri" panose="020F0502020204030204" pitchFamily="34" charset="0"/>
                <a:cs typeface="Times New Roman" panose="02020603050405020304" pitchFamily="18" charset="0"/>
              </a:rPr>
              <a:t>485290</a:t>
            </a:r>
          </a:p>
        </p:txBody>
      </p:sp>
      <p:sp>
        <p:nvSpPr>
          <p:cNvPr id="6" name="Rectángulo 5">
            <a:extLst>
              <a:ext uri="{FF2B5EF4-FFF2-40B4-BE49-F238E27FC236}">
                <a16:creationId xmlns:a16="http://schemas.microsoft.com/office/drawing/2014/main" id="{36776C36-FEA1-453D-9592-5E1C5F52494D}"/>
              </a:ext>
            </a:extLst>
          </p:cNvPr>
          <p:cNvSpPr/>
          <p:nvPr/>
        </p:nvSpPr>
        <p:spPr>
          <a:xfrm>
            <a:off x="637847" y="4435901"/>
            <a:ext cx="4265265" cy="968278"/>
          </a:xfrm>
          <a:prstGeom prst="rect">
            <a:avLst/>
          </a:prstGeom>
        </p:spPr>
        <p:txBody>
          <a:bodyPr wrap="square">
            <a:spAutoFit/>
          </a:bodyPr>
          <a:lstStyle/>
          <a:p>
            <a:pPr lvl="0">
              <a:lnSpc>
                <a:spcPct val="107000"/>
              </a:lnSpc>
              <a:spcAft>
                <a:spcPts val="800"/>
              </a:spcAft>
            </a:pPr>
            <a:r>
              <a:rPr lang="es-PE" dirty="0">
                <a:solidFill>
                  <a:srgbClr val="0070C0"/>
                </a:solidFill>
                <a:latin typeface="Calibri" panose="020F0502020204030204" pitchFamily="34" charset="0"/>
                <a:ea typeface="Calibri" panose="020F0502020204030204" pitchFamily="34" charset="0"/>
                <a:cs typeface="Times New Roman" panose="02020603050405020304" pitchFamily="18" charset="0"/>
              </a:rPr>
              <a:t>3. Cambiar “ULTIMOS SALUDOS” POR “NUESTRAS MARCAS” y colocar los logos de las Salas y Apuesta Total</a:t>
            </a:r>
          </a:p>
        </p:txBody>
      </p:sp>
      <p:pic>
        <p:nvPicPr>
          <p:cNvPr id="7" name="Imagen 6">
            <a:extLst>
              <a:ext uri="{FF2B5EF4-FFF2-40B4-BE49-F238E27FC236}">
                <a16:creationId xmlns:a16="http://schemas.microsoft.com/office/drawing/2014/main" id="{13A1189D-F285-4ACF-A73B-7B806FFF52EF}"/>
              </a:ext>
            </a:extLst>
          </p:cNvPr>
          <p:cNvPicPr>
            <a:picLocks noChangeAspect="1"/>
          </p:cNvPicPr>
          <p:nvPr/>
        </p:nvPicPr>
        <p:blipFill>
          <a:blip r:embed="rId4"/>
          <a:stretch>
            <a:fillRect/>
          </a:stretch>
        </p:blipFill>
        <p:spPr>
          <a:xfrm>
            <a:off x="7506189" y="4694893"/>
            <a:ext cx="4560621" cy="2083879"/>
          </a:xfrm>
          <a:prstGeom prst="rect">
            <a:avLst/>
          </a:prstGeom>
        </p:spPr>
      </p:pic>
      <p:sp>
        <p:nvSpPr>
          <p:cNvPr id="8" name="Rectángulo 7">
            <a:extLst>
              <a:ext uri="{FF2B5EF4-FFF2-40B4-BE49-F238E27FC236}">
                <a16:creationId xmlns:a16="http://schemas.microsoft.com/office/drawing/2014/main" id="{AD766698-3187-4CAB-9A6E-8EE136F7EAE5}"/>
              </a:ext>
            </a:extLst>
          </p:cNvPr>
          <p:cNvSpPr/>
          <p:nvPr/>
        </p:nvSpPr>
        <p:spPr>
          <a:xfrm>
            <a:off x="637847" y="1199192"/>
            <a:ext cx="4136453" cy="375552"/>
          </a:xfrm>
          <a:prstGeom prst="rect">
            <a:avLst/>
          </a:prstGeom>
        </p:spPr>
        <p:txBody>
          <a:bodyPr wrap="none">
            <a:spAutoFit/>
          </a:bodyPr>
          <a:lstStyle/>
          <a:p>
            <a:pPr lvl="0">
              <a:lnSpc>
                <a:spcPct val="107000"/>
              </a:lnSpc>
              <a:spcAft>
                <a:spcPts val="800"/>
              </a:spcAft>
            </a:pPr>
            <a:r>
              <a:rPr lang="es-PE" dirty="0">
                <a:solidFill>
                  <a:srgbClr val="0070C0"/>
                </a:solidFill>
                <a:latin typeface="Calibri" panose="020F0502020204030204" pitchFamily="34" charset="0"/>
                <a:ea typeface="Calibri" panose="020F0502020204030204" pitchFamily="34" charset="0"/>
                <a:cs typeface="Times New Roman" panose="02020603050405020304" pitchFamily="18" charset="0"/>
              </a:rPr>
              <a:t>2. Cambiar “DIRECCIÓN” por “CONTACTO”</a:t>
            </a:r>
          </a:p>
        </p:txBody>
      </p:sp>
      <p:cxnSp>
        <p:nvCxnSpPr>
          <p:cNvPr id="13" name="Conector recto de flecha 12">
            <a:extLst>
              <a:ext uri="{FF2B5EF4-FFF2-40B4-BE49-F238E27FC236}">
                <a16:creationId xmlns:a16="http://schemas.microsoft.com/office/drawing/2014/main" id="{3F90CA93-3B89-4C52-AFE6-E82C4C4F0D5F}"/>
              </a:ext>
            </a:extLst>
          </p:cNvPr>
          <p:cNvCxnSpPr>
            <a:cxnSpLocks/>
          </p:cNvCxnSpPr>
          <p:nvPr/>
        </p:nvCxnSpPr>
        <p:spPr>
          <a:xfrm>
            <a:off x="5188635" y="1075745"/>
            <a:ext cx="181473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A97D3E59-3EF8-4DAF-AE55-FA7F840A15D2}"/>
              </a:ext>
            </a:extLst>
          </p:cNvPr>
          <p:cNvCxnSpPr>
            <a:cxnSpLocks/>
          </p:cNvCxnSpPr>
          <p:nvPr/>
        </p:nvCxnSpPr>
        <p:spPr>
          <a:xfrm>
            <a:off x="5276280" y="1571223"/>
            <a:ext cx="181473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2ADA41E7-169B-4B95-BFDC-532DA431ACAA}"/>
              </a:ext>
            </a:extLst>
          </p:cNvPr>
          <p:cNvCxnSpPr>
            <a:cxnSpLocks/>
          </p:cNvCxnSpPr>
          <p:nvPr/>
        </p:nvCxnSpPr>
        <p:spPr>
          <a:xfrm>
            <a:off x="5276280" y="4720042"/>
            <a:ext cx="181473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Imagen 18">
            <a:extLst>
              <a:ext uri="{FF2B5EF4-FFF2-40B4-BE49-F238E27FC236}">
                <a16:creationId xmlns:a16="http://schemas.microsoft.com/office/drawing/2014/main" id="{4168F5AC-B8D6-4C86-9920-74B7820E78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9543" y="5641694"/>
            <a:ext cx="1548736" cy="998848"/>
          </a:xfrm>
          <a:prstGeom prst="rect">
            <a:avLst/>
          </a:prstGeom>
        </p:spPr>
      </p:pic>
      <p:pic>
        <p:nvPicPr>
          <p:cNvPr id="23" name="Imagen 22" descr="Imagen que contiene alimentos, dibujo&#10;&#10;Descripción generada automáticamente">
            <a:extLst>
              <a:ext uri="{FF2B5EF4-FFF2-40B4-BE49-F238E27FC236}">
                <a16:creationId xmlns:a16="http://schemas.microsoft.com/office/drawing/2014/main" id="{DDD9CDD4-9504-441C-8BEA-C5BF859890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7742" y="5200248"/>
            <a:ext cx="1135434" cy="732291"/>
          </a:xfrm>
          <a:prstGeom prst="rect">
            <a:avLst/>
          </a:prstGeom>
        </p:spPr>
      </p:pic>
      <p:pic>
        <p:nvPicPr>
          <p:cNvPr id="25" name="Imagen 24">
            <a:extLst>
              <a:ext uri="{FF2B5EF4-FFF2-40B4-BE49-F238E27FC236}">
                <a16:creationId xmlns:a16="http://schemas.microsoft.com/office/drawing/2014/main" id="{A7B67AC7-E921-4E14-8220-D23C7D9A03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43307" y="5626646"/>
            <a:ext cx="1501338" cy="968279"/>
          </a:xfrm>
          <a:prstGeom prst="rect">
            <a:avLst/>
          </a:prstGeom>
        </p:spPr>
      </p:pic>
      <p:pic>
        <p:nvPicPr>
          <p:cNvPr id="27" name="Imagen 26">
            <a:extLst>
              <a:ext uri="{FF2B5EF4-FFF2-40B4-BE49-F238E27FC236}">
                <a16:creationId xmlns:a16="http://schemas.microsoft.com/office/drawing/2014/main" id="{FF38C3CD-B3F0-47BE-AB0C-B1DAAE7A38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52477" y="5212915"/>
            <a:ext cx="1282998" cy="827462"/>
          </a:xfrm>
          <a:prstGeom prst="rect">
            <a:avLst/>
          </a:prstGeom>
        </p:spPr>
      </p:pic>
      <p:pic>
        <p:nvPicPr>
          <p:cNvPr id="29" name="Imagen 28" descr="Imagen que contiene dibujo&#10;&#10;Descripción generada automáticamente">
            <a:extLst>
              <a:ext uri="{FF2B5EF4-FFF2-40B4-BE49-F238E27FC236}">
                <a16:creationId xmlns:a16="http://schemas.microsoft.com/office/drawing/2014/main" id="{7ECE6180-CEC4-437F-90D5-BC98BD8F02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09875" y="5763389"/>
            <a:ext cx="1360045" cy="877153"/>
          </a:xfrm>
          <a:prstGeom prst="rect">
            <a:avLst/>
          </a:prstGeom>
        </p:spPr>
      </p:pic>
      <p:pic>
        <p:nvPicPr>
          <p:cNvPr id="31" name="Imagen 30" descr="Imagen que contiene camiseta&#10;&#10;Descripción generada automáticamente">
            <a:extLst>
              <a:ext uri="{FF2B5EF4-FFF2-40B4-BE49-F238E27FC236}">
                <a16:creationId xmlns:a16="http://schemas.microsoft.com/office/drawing/2014/main" id="{555D1B0A-5CAF-45D5-AFB0-00D2B4B5DB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87190" y="5185235"/>
            <a:ext cx="1360045" cy="877153"/>
          </a:xfrm>
          <a:prstGeom prst="rect">
            <a:avLst/>
          </a:prstGeom>
        </p:spPr>
      </p:pic>
      <p:sp>
        <p:nvSpPr>
          <p:cNvPr id="32" name="Rectángulo 31">
            <a:extLst>
              <a:ext uri="{FF2B5EF4-FFF2-40B4-BE49-F238E27FC236}">
                <a16:creationId xmlns:a16="http://schemas.microsoft.com/office/drawing/2014/main" id="{1508A2F9-C953-4303-9071-ED19A68F70B1}"/>
              </a:ext>
            </a:extLst>
          </p:cNvPr>
          <p:cNvSpPr/>
          <p:nvPr/>
        </p:nvSpPr>
        <p:spPr>
          <a:xfrm>
            <a:off x="6012783" y="5958774"/>
            <a:ext cx="1333634" cy="375552"/>
          </a:xfrm>
          <a:prstGeom prst="rect">
            <a:avLst/>
          </a:prstGeom>
        </p:spPr>
        <p:txBody>
          <a:bodyPr wrap="square">
            <a:spAutoFit/>
          </a:bodyPr>
          <a:lstStyle/>
          <a:p>
            <a:pPr lvl="0">
              <a:lnSpc>
                <a:spcPct val="107000"/>
              </a:lnSpc>
              <a:spcAft>
                <a:spcPts val="800"/>
              </a:spcAft>
            </a:pPr>
            <a:r>
              <a:rPr lang="es-PE" dirty="0">
                <a:solidFill>
                  <a:srgbClr val="0070C0"/>
                </a:solidFill>
                <a:latin typeface="Calibri" panose="020F0502020204030204" pitchFamily="34" charset="0"/>
                <a:ea typeface="Calibri" panose="020F0502020204030204" pitchFamily="34" charset="0"/>
                <a:cs typeface="Times New Roman" panose="02020603050405020304" pitchFamily="18" charset="0"/>
              </a:rPr>
              <a:t>EJEMPLO</a:t>
            </a:r>
          </a:p>
        </p:txBody>
      </p:sp>
      <p:sp>
        <p:nvSpPr>
          <p:cNvPr id="34" name="CuadroTexto 33">
            <a:extLst>
              <a:ext uri="{FF2B5EF4-FFF2-40B4-BE49-F238E27FC236}">
                <a16:creationId xmlns:a16="http://schemas.microsoft.com/office/drawing/2014/main" id="{E6F9127C-FB8F-4975-B72D-495F7CCFABF8}"/>
              </a:ext>
            </a:extLst>
          </p:cNvPr>
          <p:cNvSpPr txBox="1"/>
          <p:nvPr/>
        </p:nvSpPr>
        <p:spPr>
          <a:xfrm>
            <a:off x="362873" y="155551"/>
            <a:ext cx="5992794" cy="646331"/>
          </a:xfrm>
          <a:prstGeom prst="rect">
            <a:avLst/>
          </a:prstGeom>
          <a:noFill/>
        </p:spPr>
        <p:txBody>
          <a:bodyPr wrap="square" rtlCol="0">
            <a:spAutoFit/>
          </a:bodyPr>
          <a:lstStyle/>
          <a:p>
            <a:r>
              <a:rPr lang="es-US" sz="3600" b="1" dirty="0"/>
              <a:t>NUEVA SECCIÓN: HOME</a:t>
            </a:r>
            <a:endParaRPr lang="es-PE" sz="3600" b="1" dirty="0"/>
          </a:p>
        </p:txBody>
      </p:sp>
    </p:spTree>
    <p:extLst>
      <p:ext uri="{BB962C8B-B14F-4D97-AF65-F5344CB8AC3E}">
        <p14:creationId xmlns:p14="http://schemas.microsoft.com/office/powerpoint/2010/main" val="2946373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3D4302D-1004-4EAE-A782-71777FAF6E86}"/>
              </a:ext>
            </a:extLst>
          </p:cNvPr>
          <p:cNvPicPr>
            <a:picLocks noChangeAspect="1"/>
          </p:cNvPicPr>
          <p:nvPr/>
        </p:nvPicPr>
        <p:blipFill>
          <a:blip r:embed="rId2"/>
          <a:stretch>
            <a:fillRect/>
          </a:stretch>
        </p:blipFill>
        <p:spPr>
          <a:xfrm>
            <a:off x="1022905" y="3551432"/>
            <a:ext cx="7656862" cy="3292885"/>
          </a:xfrm>
          <a:prstGeom prst="rect">
            <a:avLst/>
          </a:prstGeom>
        </p:spPr>
      </p:pic>
      <p:sp>
        <p:nvSpPr>
          <p:cNvPr id="3" name="CuadroTexto 2">
            <a:extLst>
              <a:ext uri="{FF2B5EF4-FFF2-40B4-BE49-F238E27FC236}">
                <a16:creationId xmlns:a16="http://schemas.microsoft.com/office/drawing/2014/main" id="{5EE71300-9BE8-4F4C-81C5-B8DCE305185B}"/>
              </a:ext>
            </a:extLst>
          </p:cNvPr>
          <p:cNvSpPr txBox="1"/>
          <p:nvPr/>
        </p:nvSpPr>
        <p:spPr>
          <a:xfrm>
            <a:off x="966675" y="1219144"/>
            <a:ext cx="10188435" cy="646331"/>
          </a:xfrm>
          <a:prstGeom prst="rect">
            <a:avLst/>
          </a:prstGeom>
          <a:noFill/>
        </p:spPr>
        <p:txBody>
          <a:bodyPr wrap="square" rtlCol="0">
            <a:spAutoFit/>
          </a:bodyPr>
          <a:lstStyle/>
          <a:p>
            <a:r>
              <a:rPr lang="es-US" dirty="0">
                <a:solidFill>
                  <a:srgbClr val="0070C0"/>
                </a:solidFill>
              </a:rPr>
              <a:t>Corregir texto por:</a:t>
            </a:r>
          </a:p>
          <a:p>
            <a:r>
              <a:rPr lang="es-US" dirty="0"/>
              <a:t>Este XXXXX celebraremos el cumpleaños de nuestro compañero XXXXX envíale un saludo por su día.</a:t>
            </a:r>
            <a:endParaRPr lang="es-PE" dirty="0"/>
          </a:p>
        </p:txBody>
      </p:sp>
      <p:sp>
        <p:nvSpPr>
          <p:cNvPr id="4" name="CuadroTexto 3">
            <a:extLst>
              <a:ext uri="{FF2B5EF4-FFF2-40B4-BE49-F238E27FC236}">
                <a16:creationId xmlns:a16="http://schemas.microsoft.com/office/drawing/2014/main" id="{CD89388F-449E-4A16-836A-380C30A42653}"/>
              </a:ext>
            </a:extLst>
          </p:cNvPr>
          <p:cNvSpPr txBox="1"/>
          <p:nvPr/>
        </p:nvSpPr>
        <p:spPr>
          <a:xfrm>
            <a:off x="966675" y="1844496"/>
            <a:ext cx="5277265" cy="369332"/>
          </a:xfrm>
          <a:prstGeom prst="rect">
            <a:avLst/>
          </a:prstGeom>
          <a:noFill/>
        </p:spPr>
        <p:txBody>
          <a:bodyPr wrap="square" rtlCol="0">
            <a:spAutoFit/>
          </a:bodyPr>
          <a:lstStyle/>
          <a:p>
            <a:r>
              <a:rPr lang="es-US" dirty="0">
                <a:solidFill>
                  <a:srgbClr val="0070C0"/>
                </a:solidFill>
              </a:rPr>
              <a:t>Selección de Emoji:</a:t>
            </a:r>
            <a:endParaRPr lang="es-PE" dirty="0">
              <a:solidFill>
                <a:srgbClr val="0070C0"/>
              </a:solidFill>
            </a:endParaRPr>
          </a:p>
        </p:txBody>
      </p:sp>
      <p:pic>
        <p:nvPicPr>
          <p:cNvPr id="6" name="Imagen 5">
            <a:extLst>
              <a:ext uri="{FF2B5EF4-FFF2-40B4-BE49-F238E27FC236}">
                <a16:creationId xmlns:a16="http://schemas.microsoft.com/office/drawing/2014/main" id="{00673D70-4673-47D4-991D-3D4545248A8E}"/>
              </a:ext>
            </a:extLst>
          </p:cNvPr>
          <p:cNvPicPr>
            <a:picLocks noChangeAspect="1"/>
          </p:cNvPicPr>
          <p:nvPr/>
        </p:nvPicPr>
        <p:blipFill>
          <a:blip r:embed="rId3"/>
          <a:stretch>
            <a:fillRect/>
          </a:stretch>
        </p:blipFill>
        <p:spPr>
          <a:xfrm>
            <a:off x="1022904" y="2248807"/>
            <a:ext cx="4116655" cy="1182292"/>
          </a:xfrm>
          <a:prstGeom prst="rect">
            <a:avLst/>
          </a:prstGeom>
        </p:spPr>
      </p:pic>
      <p:sp>
        <p:nvSpPr>
          <p:cNvPr id="7" name="CuadroTexto 6">
            <a:extLst>
              <a:ext uri="{FF2B5EF4-FFF2-40B4-BE49-F238E27FC236}">
                <a16:creationId xmlns:a16="http://schemas.microsoft.com/office/drawing/2014/main" id="{F8563F7A-55EE-41C0-9B44-D2F8CE15B87A}"/>
              </a:ext>
            </a:extLst>
          </p:cNvPr>
          <p:cNvSpPr txBox="1"/>
          <p:nvPr/>
        </p:nvSpPr>
        <p:spPr>
          <a:xfrm>
            <a:off x="1022904" y="974312"/>
            <a:ext cx="7188548" cy="369332"/>
          </a:xfrm>
          <a:prstGeom prst="rect">
            <a:avLst/>
          </a:prstGeom>
          <a:noFill/>
        </p:spPr>
        <p:txBody>
          <a:bodyPr wrap="square" rtlCol="0">
            <a:spAutoFit/>
          </a:bodyPr>
          <a:lstStyle/>
          <a:p>
            <a:r>
              <a:rPr lang="es-US" b="1" dirty="0">
                <a:solidFill>
                  <a:srgbClr val="0070C0"/>
                </a:solidFill>
              </a:rPr>
              <a:t>SALUDOS DE CUMPLEAÑOS</a:t>
            </a:r>
            <a:endParaRPr lang="es-PE" b="1" dirty="0">
              <a:solidFill>
                <a:srgbClr val="0070C0"/>
              </a:solidFill>
            </a:endParaRPr>
          </a:p>
        </p:txBody>
      </p:sp>
      <p:sp>
        <p:nvSpPr>
          <p:cNvPr id="8" name="CuadroTexto 7">
            <a:extLst>
              <a:ext uri="{FF2B5EF4-FFF2-40B4-BE49-F238E27FC236}">
                <a16:creationId xmlns:a16="http://schemas.microsoft.com/office/drawing/2014/main" id="{EF990798-A719-41CC-8BFD-6388CCA2B70F}"/>
              </a:ext>
            </a:extLst>
          </p:cNvPr>
          <p:cNvSpPr txBox="1"/>
          <p:nvPr/>
        </p:nvSpPr>
        <p:spPr>
          <a:xfrm>
            <a:off x="362873" y="155551"/>
            <a:ext cx="5992794" cy="646331"/>
          </a:xfrm>
          <a:prstGeom prst="rect">
            <a:avLst/>
          </a:prstGeom>
          <a:noFill/>
        </p:spPr>
        <p:txBody>
          <a:bodyPr wrap="square" rtlCol="0">
            <a:spAutoFit/>
          </a:bodyPr>
          <a:lstStyle/>
          <a:p>
            <a:r>
              <a:rPr lang="es-US" sz="3600" b="1" dirty="0"/>
              <a:t>NUEVA SECCIÓN: HOME</a:t>
            </a:r>
            <a:endParaRPr lang="es-PE" sz="3600" b="1" dirty="0"/>
          </a:p>
        </p:txBody>
      </p:sp>
    </p:spTree>
    <p:extLst>
      <p:ext uri="{BB962C8B-B14F-4D97-AF65-F5344CB8AC3E}">
        <p14:creationId xmlns:p14="http://schemas.microsoft.com/office/powerpoint/2010/main" val="62423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7951280-E610-4C28-BD56-74C282A96875}"/>
              </a:ext>
            </a:extLst>
          </p:cNvPr>
          <p:cNvPicPr/>
          <p:nvPr/>
        </p:nvPicPr>
        <p:blipFill>
          <a:blip r:embed="rId2"/>
          <a:stretch>
            <a:fillRect/>
          </a:stretch>
        </p:blipFill>
        <p:spPr>
          <a:xfrm>
            <a:off x="1003347" y="1932257"/>
            <a:ext cx="8567750" cy="877765"/>
          </a:xfrm>
          <a:prstGeom prst="rect">
            <a:avLst/>
          </a:prstGeom>
        </p:spPr>
      </p:pic>
      <p:sp>
        <p:nvSpPr>
          <p:cNvPr id="3" name="Rectángulo 2">
            <a:extLst>
              <a:ext uri="{FF2B5EF4-FFF2-40B4-BE49-F238E27FC236}">
                <a16:creationId xmlns:a16="http://schemas.microsoft.com/office/drawing/2014/main" id="{AB35E2CC-B958-46C6-B690-B65CF84849CC}"/>
              </a:ext>
            </a:extLst>
          </p:cNvPr>
          <p:cNvSpPr/>
          <p:nvPr/>
        </p:nvSpPr>
        <p:spPr>
          <a:xfrm>
            <a:off x="422071" y="1177636"/>
            <a:ext cx="9730301" cy="671915"/>
          </a:xfrm>
          <a:prstGeom prst="rect">
            <a:avLst/>
          </a:prstGeom>
        </p:spPr>
        <p:txBody>
          <a:bodyPr wrap="square">
            <a:spAutoFit/>
          </a:bodyPr>
          <a:lstStyle/>
          <a:p>
            <a:pPr marL="450215">
              <a:lnSpc>
                <a:spcPct val="107000"/>
              </a:lnSpc>
              <a:spcAft>
                <a:spcPts val="800"/>
              </a:spcAft>
            </a:pPr>
            <a:r>
              <a:rPr lang="es-PE" dirty="0">
                <a:solidFill>
                  <a:srgbClr val="0070C0"/>
                </a:solidFill>
                <a:latin typeface="Calibri" panose="020F0502020204030204" pitchFamily="34" charset="0"/>
                <a:ea typeface="Calibri" panose="020F0502020204030204" pitchFamily="34" charset="0"/>
                <a:cs typeface="Times New Roman" panose="02020603050405020304" pitchFamily="18" charset="0"/>
              </a:rPr>
              <a:t>Corporación PJ te da la bienvenida, agregar tilde en la “</a:t>
            </a:r>
            <a:r>
              <a:rPr lang="es-PE"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ó</a:t>
            </a:r>
            <a:r>
              <a:rPr lang="es-PE" dirty="0">
                <a:solidFill>
                  <a:srgbClr val="0070C0"/>
                </a:solidFill>
                <a:latin typeface="Calibri" panose="020F0502020204030204" pitchFamily="34" charset="0"/>
                <a:ea typeface="Calibri" panose="020F0502020204030204" pitchFamily="34" charset="0"/>
                <a:cs typeface="Times New Roman" panose="02020603050405020304" pitchFamily="18" charset="0"/>
              </a:rPr>
              <a:t>” y “bienvenida” la primera con minúscula.</a:t>
            </a:r>
          </a:p>
        </p:txBody>
      </p:sp>
      <p:pic>
        <p:nvPicPr>
          <p:cNvPr id="5" name="Imagen 4">
            <a:extLst>
              <a:ext uri="{FF2B5EF4-FFF2-40B4-BE49-F238E27FC236}">
                <a16:creationId xmlns:a16="http://schemas.microsoft.com/office/drawing/2014/main" id="{BED27F1E-24FF-4BB1-B3EA-2F09CE8D198E}"/>
              </a:ext>
            </a:extLst>
          </p:cNvPr>
          <p:cNvPicPr/>
          <p:nvPr/>
        </p:nvPicPr>
        <p:blipFill>
          <a:blip r:embed="rId3"/>
          <a:stretch>
            <a:fillRect/>
          </a:stretch>
        </p:blipFill>
        <p:spPr>
          <a:xfrm>
            <a:off x="695960" y="3670568"/>
            <a:ext cx="5400040" cy="2977515"/>
          </a:xfrm>
          <a:prstGeom prst="rect">
            <a:avLst/>
          </a:prstGeom>
        </p:spPr>
      </p:pic>
      <p:sp>
        <p:nvSpPr>
          <p:cNvPr id="7" name="Rectángulo 6">
            <a:extLst>
              <a:ext uri="{FF2B5EF4-FFF2-40B4-BE49-F238E27FC236}">
                <a16:creationId xmlns:a16="http://schemas.microsoft.com/office/drawing/2014/main" id="{D7CAEA49-6277-4893-9C80-01935BA32624}"/>
              </a:ext>
            </a:extLst>
          </p:cNvPr>
          <p:cNvSpPr/>
          <p:nvPr/>
        </p:nvSpPr>
        <p:spPr>
          <a:xfrm>
            <a:off x="5934263" y="4360269"/>
            <a:ext cx="6529714" cy="375552"/>
          </a:xfrm>
          <a:prstGeom prst="rect">
            <a:avLst/>
          </a:prstGeom>
        </p:spPr>
        <p:txBody>
          <a:bodyPr wrap="square">
            <a:spAutoFit/>
          </a:bodyPr>
          <a:lstStyle/>
          <a:p>
            <a:pPr marL="450215">
              <a:lnSpc>
                <a:spcPct val="107000"/>
              </a:lnSpc>
              <a:spcAft>
                <a:spcPts val="800"/>
              </a:spcAft>
            </a:pPr>
            <a:r>
              <a:rPr lang="es-US" dirty="0">
                <a:solidFill>
                  <a:srgbClr val="0070C0"/>
                </a:solidFill>
                <a:latin typeface="Calibri" panose="020F0502020204030204" pitchFamily="34" charset="0"/>
                <a:ea typeface="Calibri" panose="020F0502020204030204" pitchFamily="34" charset="0"/>
                <a:cs typeface="Times New Roman" panose="02020603050405020304" pitchFamily="18" charset="0"/>
              </a:rPr>
              <a:t>C</a:t>
            </a:r>
            <a:r>
              <a:rPr lang="es-PE"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orporación</a:t>
            </a:r>
            <a:r>
              <a:rPr lang="es-PE" dirty="0">
                <a:solidFill>
                  <a:srgbClr val="0070C0"/>
                </a:solidFill>
                <a:latin typeface="Calibri" panose="020F0502020204030204" pitchFamily="34" charset="0"/>
                <a:ea typeface="Calibri" panose="020F0502020204030204" pitchFamily="34" charset="0"/>
                <a:cs typeface="Times New Roman" panose="02020603050405020304" pitchFamily="18" charset="0"/>
              </a:rPr>
              <a:t> PJ, colocarle tilde</a:t>
            </a:r>
          </a:p>
        </p:txBody>
      </p:sp>
      <p:cxnSp>
        <p:nvCxnSpPr>
          <p:cNvPr id="9" name="Conector recto de flecha 8">
            <a:extLst>
              <a:ext uri="{FF2B5EF4-FFF2-40B4-BE49-F238E27FC236}">
                <a16:creationId xmlns:a16="http://schemas.microsoft.com/office/drawing/2014/main" id="{28CE2E67-2F0C-4FC5-8F3C-DA1855B67DEE}"/>
              </a:ext>
            </a:extLst>
          </p:cNvPr>
          <p:cNvCxnSpPr>
            <a:cxnSpLocks/>
          </p:cNvCxnSpPr>
          <p:nvPr/>
        </p:nvCxnSpPr>
        <p:spPr>
          <a:xfrm flipH="1" flipV="1">
            <a:off x="3179298" y="3429000"/>
            <a:ext cx="3685737" cy="8878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39CFAB29-F7DE-4A4B-B02E-BCA6EA0B7D7A}"/>
              </a:ext>
            </a:extLst>
          </p:cNvPr>
          <p:cNvSpPr txBox="1"/>
          <p:nvPr/>
        </p:nvSpPr>
        <p:spPr>
          <a:xfrm>
            <a:off x="362873" y="155551"/>
            <a:ext cx="5992794" cy="646331"/>
          </a:xfrm>
          <a:prstGeom prst="rect">
            <a:avLst/>
          </a:prstGeom>
          <a:noFill/>
        </p:spPr>
        <p:txBody>
          <a:bodyPr wrap="square" rtlCol="0">
            <a:spAutoFit/>
          </a:bodyPr>
          <a:lstStyle/>
          <a:p>
            <a:r>
              <a:rPr lang="es-US" sz="3600" b="1" dirty="0"/>
              <a:t>NUEVA SECCIÓN: HOME</a:t>
            </a:r>
            <a:endParaRPr lang="es-PE" sz="3600" b="1" dirty="0"/>
          </a:p>
        </p:txBody>
      </p:sp>
      <p:sp>
        <p:nvSpPr>
          <p:cNvPr id="11" name="CuadroTexto 10">
            <a:extLst>
              <a:ext uri="{FF2B5EF4-FFF2-40B4-BE49-F238E27FC236}">
                <a16:creationId xmlns:a16="http://schemas.microsoft.com/office/drawing/2014/main" id="{C45C4D8E-DAF3-4091-9DF5-4AFC37167168}"/>
              </a:ext>
            </a:extLst>
          </p:cNvPr>
          <p:cNvSpPr txBox="1"/>
          <p:nvPr/>
        </p:nvSpPr>
        <p:spPr>
          <a:xfrm>
            <a:off x="422071" y="2938814"/>
            <a:ext cx="5992794" cy="646331"/>
          </a:xfrm>
          <a:prstGeom prst="rect">
            <a:avLst/>
          </a:prstGeom>
          <a:noFill/>
        </p:spPr>
        <p:txBody>
          <a:bodyPr wrap="square" rtlCol="0">
            <a:spAutoFit/>
          </a:bodyPr>
          <a:lstStyle/>
          <a:p>
            <a:r>
              <a:rPr lang="es-US" sz="3600" b="1" dirty="0"/>
              <a:t>SECCIÓN: POLÍTICAS</a:t>
            </a:r>
            <a:endParaRPr lang="es-PE" sz="3600" b="1" dirty="0"/>
          </a:p>
        </p:txBody>
      </p:sp>
    </p:spTree>
    <p:extLst>
      <p:ext uri="{BB962C8B-B14F-4D97-AF65-F5344CB8AC3E}">
        <p14:creationId xmlns:p14="http://schemas.microsoft.com/office/powerpoint/2010/main" val="3721449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5828D68-9297-4175-BB13-F4ACD21AA4C7}"/>
              </a:ext>
            </a:extLst>
          </p:cNvPr>
          <p:cNvPicPr>
            <a:picLocks noChangeAspect="1"/>
          </p:cNvPicPr>
          <p:nvPr/>
        </p:nvPicPr>
        <p:blipFill>
          <a:blip r:embed="rId2"/>
          <a:stretch>
            <a:fillRect/>
          </a:stretch>
        </p:blipFill>
        <p:spPr>
          <a:xfrm>
            <a:off x="106943" y="1689738"/>
            <a:ext cx="6613267" cy="4521315"/>
          </a:xfrm>
          <a:prstGeom prst="rect">
            <a:avLst/>
          </a:prstGeom>
        </p:spPr>
      </p:pic>
      <p:pic>
        <p:nvPicPr>
          <p:cNvPr id="5" name="Imagen 4">
            <a:extLst>
              <a:ext uri="{FF2B5EF4-FFF2-40B4-BE49-F238E27FC236}">
                <a16:creationId xmlns:a16="http://schemas.microsoft.com/office/drawing/2014/main" id="{93278A4A-E453-4DB9-B3E9-3587C0F39D14}"/>
              </a:ext>
            </a:extLst>
          </p:cNvPr>
          <p:cNvPicPr>
            <a:picLocks noChangeAspect="1"/>
          </p:cNvPicPr>
          <p:nvPr/>
        </p:nvPicPr>
        <p:blipFill>
          <a:blip r:embed="rId3"/>
          <a:stretch>
            <a:fillRect/>
          </a:stretch>
        </p:blipFill>
        <p:spPr>
          <a:xfrm>
            <a:off x="6821838" y="1911500"/>
            <a:ext cx="5002844" cy="4077790"/>
          </a:xfrm>
          <a:prstGeom prst="rect">
            <a:avLst/>
          </a:prstGeom>
        </p:spPr>
      </p:pic>
      <p:sp>
        <p:nvSpPr>
          <p:cNvPr id="6" name="Rectángulo 5">
            <a:extLst>
              <a:ext uri="{FF2B5EF4-FFF2-40B4-BE49-F238E27FC236}">
                <a16:creationId xmlns:a16="http://schemas.microsoft.com/office/drawing/2014/main" id="{6DD42A2A-3923-4376-8F1B-9907BCEAD004}"/>
              </a:ext>
            </a:extLst>
          </p:cNvPr>
          <p:cNvSpPr/>
          <p:nvPr/>
        </p:nvSpPr>
        <p:spPr>
          <a:xfrm>
            <a:off x="5005775" y="58137"/>
            <a:ext cx="6246055" cy="1264642"/>
          </a:xfrm>
          <a:prstGeom prst="rect">
            <a:avLst/>
          </a:prstGeom>
        </p:spPr>
        <p:txBody>
          <a:bodyPr wrap="square">
            <a:spAutoFit/>
          </a:bodyPr>
          <a:lstStyle/>
          <a:p>
            <a:pPr marL="450215">
              <a:lnSpc>
                <a:spcPct val="107000"/>
              </a:lnSpc>
              <a:spcAft>
                <a:spcPts val="800"/>
              </a:spcAft>
            </a:pPr>
            <a:r>
              <a:rPr lang="es-US" dirty="0">
                <a:solidFill>
                  <a:srgbClr val="0070C0"/>
                </a:solidFill>
                <a:latin typeface="Calibri" panose="020F0502020204030204" pitchFamily="34" charset="0"/>
                <a:ea typeface="Calibri" panose="020F0502020204030204" pitchFamily="34" charset="0"/>
                <a:cs typeface="Times New Roman" panose="02020603050405020304" pitchFamily="18" charset="0"/>
              </a:rPr>
              <a:t>PERMITIR QUE EL ELEMENTO DE PÁRRAFO, SE LE PUEDA DAR FORMATO DE SANGRÍA Y ESPACIADO, FORMATO A LA FUENTE (NEGRITA, SUBRAYADO, CURSIVA…) O EN SU DEFECTO, AGREGAR PDF</a:t>
            </a:r>
            <a:endParaRPr lang="es-PE"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Flecha: curvada hacia abajo 7">
            <a:extLst>
              <a:ext uri="{FF2B5EF4-FFF2-40B4-BE49-F238E27FC236}">
                <a16:creationId xmlns:a16="http://schemas.microsoft.com/office/drawing/2014/main" id="{44EB941E-C308-4448-B8A2-63728F1D1A4C}"/>
              </a:ext>
            </a:extLst>
          </p:cNvPr>
          <p:cNvSpPr/>
          <p:nvPr/>
        </p:nvSpPr>
        <p:spPr>
          <a:xfrm>
            <a:off x="4881252" y="1308294"/>
            <a:ext cx="2757268" cy="527679"/>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9" name="CuadroTexto 8">
            <a:extLst>
              <a:ext uri="{FF2B5EF4-FFF2-40B4-BE49-F238E27FC236}">
                <a16:creationId xmlns:a16="http://schemas.microsoft.com/office/drawing/2014/main" id="{64C8F3E6-381B-4418-A9E3-7C2DF3BE02AF}"/>
              </a:ext>
            </a:extLst>
          </p:cNvPr>
          <p:cNvSpPr txBox="1"/>
          <p:nvPr/>
        </p:nvSpPr>
        <p:spPr>
          <a:xfrm>
            <a:off x="267092" y="295004"/>
            <a:ext cx="5992794" cy="646331"/>
          </a:xfrm>
          <a:prstGeom prst="rect">
            <a:avLst/>
          </a:prstGeom>
          <a:noFill/>
        </p:spPr>
        <p:txBody>
          <a:bodyPr wrap="square" rtlCol="0">
            <a:spAutoFit/>
          </a:bodyPr>
          <a:lstStyle/>
          <a:p>
            <a:r>
              <a:rPr lang="es-US" sz="3600" b="1" dirty="0"/>
              <a:t>SECCIÓN: POLÍTICAS</a:t>
            </a:r>
            <a:endParaRPr lang="es-PE" sz="3600" b="1" dirty="0"/>
          </a:p>
        </p:txBody>
      </p:sp>
    </p:spTree>
    <p:extLst>
      <p:ext uri="{BB962C8B-B14F-4D97-AF65-F5344CB8AC3E}">
        <p14:creationId xmlns:p14="http://schemas.microsoft.com/office/powerpoint/2010/main" val="92256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E0A004A-F63F-4BFA-92AB-957F3A1B233A}"/>
              </a:ext>
            </a:extLst>
          </p:cNvPr>
          <p:cNvSpPr txBox="1"/>
          <p:nvPr/>
        </p:nvSpPr>
        <p:spPr>
          <a:xfrm>
            <a:off x="506479" y="309489"/>
            <a:ext cx="9045483" cy="646331"/>
          </a:xfrm>
          <a:prstGeom prst="rect">
            <a:avLst/>
          </a:prstGeom>
          <a:noFill/>
        </p:spPr>
        <p:txBody>
          <a:bodyPr wrap="square" rtlCol="0">
            <a:spAutoFit/>
          </a:bodyPr>
          <a:lstStyle/>
          <a:p>
            <a:r>
              <a:rPr lang="es-US" sz="3600" b="1" dirty="0"/>
              <a:t>SECCIÓN SOMOS PJ: ¿QUIÉNES SOMOS?</a:t>
            </a:r>
            <a:endParaRPr lang="es-PE" sz="3600" b="1" dirty="0"/>
          </a:p>
        </p:txBody>
      </p:sp>
      <p:sp>
        <p:nvSpPr>
          <p:cNvPr id="2" name="CuadroTexto 1">
            <a:extLst>
              <a:ext uri="{FF2B5EF4-FFF2-40B4-BE49-F238E27FC236}">
                <a16:creationId xmlns:a16="http://schemas.microsoft.com/office/drawing/2014/main" id="{F94C42C6-3834-481B-A57A-1D7BB2E1191C}"/>
              </a:ext>
            </a:extLst>
          </p:cNvPr>
          <p:cNvSpPr txBox="1"/>
          <p:nvPr/>
        </p:nvSpPr>
        <p:spPr>
          <a:xfrm>
            <a:off x="2278966" y="1772528"/>
            <a:ext cx="7634068" cy="4278094"/>
          </a:xfrm>
          <a:prstGeom prst="rect">
            <a:avLst/>
          </a:prstGeom>
          <a:solidFill>
            <a:srgbClr val="FF0000"/>
          </a:solidFill>
        </p:spPr>
        <p:txBody>
          <a:bodyPr wrap="square" rtlCol="0">
            <a:spAutoFit/>
          </a:bodyPr>
          <a:lstStyle/>
          <a:p>
            <a:pPr algn="ctr"/>
            <a:endParaRPr lang="es-PE" sz="2400" dirty="0">
              <a:solidFill>
                <a:schemeClr val="bg1"/>
              </a:solidFill>
            </a:endParaRPr>
          </a:p>
          <a:p>
            <a:pPr algn="ctr"/>
            <a:endParaRPr lang="es-PE" sz="2400" dirty="0">
              <a:solidFill>
                <a:schemeClr val="bg1"/>
              </a:solidFill>
            </a:endParaRPr>
          </a:p>
          <a:p>
            <a:pPr algn="ctr"/>
            <a:r>
              <a:rPr lang="es-PE" sz="2200" dirty="0">
                <a:solidFill>
                  <a:schemeClr val="bg1"/>
                </a:solidFill>
              </a:rPr>
              <a:t>Somos Corporación PJ</a:t>
            </a:r>
          </a:p>
          <a:p>
            <a:pPr algn="ctr"/>
            <a:r>
              <a:rPr lang="es-PE" sz="2200" dirty="0">
                <a:solidFill>
                  <a:schemeClr val="bg1"/>
                </a:solidFill>
              </a:rPr>
              <a:t>Desde hace 35 años llevamos al entretenimiento al Perú.</a:t>
            </a:r>
          </a:p>
          <a:p>
            <a:pPr algn="ctr"/>
            <a:endParaRPr lang="es-PE" sz="2200" dirty="0">
              <a:solidFill>
                <a:schemeClr val="bg1"/>
              </a:solidFill>
            </a:endParaRPr>
          </a:p>
          <a:p>
            <a:pPr algn="ctr"/>
            <a:r>
              <a:rPr lang="es-PE" sz="2200" dirty="0">
                <a:solidFill>
                  <a:schemeClr val="bg1"/>
                </a:solidFill>
              </a:rPr>
              <a:t>Juntos operamos más de 15 Salas de Juegos y 400 tiendas de Apuestas Deportivas en 23 departamentos.  Somos un equipo de más de 2,300 colaboradores comprometidos y en desarrollo constante para brindar la mejor experiencia de entretenimiento a nuestros clientes.</a:t>
            </a:r>
          </a:p>
          <a:p>
            <a:pPr algn="ctr"/>
            <a:endParaRPr lang="es-PE" sz="2400" dirty="0">
              <a:solidFill>
                <a:schemeClr val="bg1"/>
              </a:solidFill>
            </a:endParaRPr>
          </a:p>
          <a:p>
            <a:pPr algn="ctr"/>
            <a:endParaRPr lang="es-PE" sz="2400" dirty="0">
              <a:solidFill>
                <a:schemeClr val="bg1"/>
              </a:solidFill>
            </a:endParaRPr>
          </a:p>
        </p:txBody>
      </p:sp>
    </p:spTree>
    <p:extLst>
      <p:ext uri="{BB962C8B-B14F-4D97-AF65-F5344CB8AC3E}">
        <p14:creationId xmlns:p14="http://schemas.microsoft.com/office/powerpoint/2010/main" val="298655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E0A004A-F63F-4BFA-92AB-957F3A1B233A}"/>
              </a:ext>
            </a:extLst>
          </p:cNvPr>
          <p:cNvSpPr txBox="1"/>
          <p:nvPr/>
        </p:nvSpPr>
        <p:spPr>
          <a:xfrm>
            <a:off x="506479" y="309489"/>
            <a:ext cx="9411243" cy="646331"/>
          </a:xfrm>
          <a:prstGeom prst="rect">
            <a:avLst/>
          </a:prstGeom>
          <a:noFill/>
        </p:spPr>
        <p:txBody>
          <a:bodyPr wrap="square" rtlCol="0">
            <a:spAutoFit/>
          </a:bodyPr>
          <a:lstStyle/>
          <a:p>
            <a:r>
              <a:rPr lang="es-US" sz="3600" b="1" dirty="0"/>
              <a:t>SECCIÓN SOMOS PJ: ¿QUIÉNES SOMOS?</a:t>
            </a:r>
            <a:endParaRPr lang="es-PE" sz="3600" b="1" dirty="0"/>
          </a:p>
        </p:txBody>
      </p:sp>
      <p:pic>
        <p:nvPicPr>
          <p:cNvPr id="6" name="Imagen 5">
            <a:extLst>
              <a:ext uri="{FF2B5EF4-FFF2-40B4-BE49-F238E27FC236}">
                <a16:creationId xmlns:a16="http://schemas.microsoft.com/office/drawing/2014/main" id="{3F0BBD79-AEF6-4823-A871-369805EB09EF}"/>
              </a:ext>
            </a:extLst>
          </p:cNvPr>
          <p:cNvPicPr>
            <a:picLocks noChangeAspect="1"/>
          </p:cNvPicPr>
          <p:nvPr/>
        </p:nvPicPr>
        <p:blipFill>
          <a:blip r:embed="rId2"/>
          <a:stretch>
            <a:fillRect/>
          </a:stretch>
        </p:blipFill>
        <p:spPr>
          <a:xfrm>
            <a:off x="2742510" y="1463447"/>
            <a:ext cx="6706980" cy="4537075"/>
          </a:xfrm>
          <a:prstGeom prst="rect">
            <a:avLst/>
          </a:prstGeom>
        </p:spPr>
      </p:pic>
    </p:spTree>
    <p:extLst>
      <p:ext uri="{BB962C8B-B14F-4D97-AF65-F5344CB8AC3E}">
        <p14:creationId xmlns:p14="http://schemas.microsoft.com/office/powerpoint/2010/main" val="290933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E0A004A-F63F-4BFA-92AB-957F3A1B233A}"/>
              </a:ext>
            </a:extLst>
          </p:cNvPr>
          <p:cNvSpPr txBox="1"/>
          <p:nvPr/>
        </p:nvSpPr>
        <p:spPr>
          <a:xfrm>
            <a:off x="506479" y="309489"/>
            <a:ext cx="8761345" cy="646331"/>
          </a:xfrm>
          <a:prstGeom prst="rect">
            <a:avLst/>
          </a:prstGeom>
          <a:noFill/>
        </p:spPr>
        <p:txBody>
          <a:bodyPr wrap="square" rtlCol="0">
            <a:spAutoFit/>
          </a:bodyPr>
          <a:lstStyle/>
          <a:p>
            <a:r>
              <a:rPr lang="es-US" sz="3600" b="1" dirty="0"/>
              <a:t>SECCIÓN SOMOS PJ: ¿QUIÉNES SOMOS?</a:t>
            </a:r>
            <a:endParaRPr lang="es-PE" sz="3600" b="1" dirty="0"/>
          </a:p>
        </p:txBody>
      </p:sp>
      <p:pic>
        <p:nvPicPr>
          <p:cNvPr id="7" name="Imagen 6">
            <a:extLst>
              <a:ext uri="{FF2B5EF4-FFF2-40B4-BE49-F238E27FC236}">
                <a16:creationId xmlns:a16="http://schemas.microsoft.com/office/drawing/2014/main" id="{0D547D8E-4659-48E3-A332-79EC86F4D3FE}"/>
              </a:ext>
            </a:extLst>
          </p:cNvPr>
          <p:cNvPicPr>
            <a:picLocks noChangeAspect="1"/>
          </p:cNvPicPr>
          <p:nvPr/>
        </p:nvPicPr>
        <p:blipFill>
          <a:blip r:embed="rId2"/>
          <a:stretch>
            <a:fillRect/>
          </a:stretch>
        </p:blipFill>
        <p:spPr>
          <a:xfrm>
            <a:off x="2924175" y="1505650"/>
            <a:ext cx="6343650" cy="4495800"/>
          </a:xfrm>
          <a:prstGeom prst="rect">
            <a:avLst/>
          </a:prstGeom>
        </p:spPr>
      </p:pic>
    </p:spTree>
    <p:extLst>
      <p:ext uri="{BB962C8B-B14F-4D97-AF65-F5344CB8AC3E}">
        <p14:creationId xmlns:p14="http://schemas.microsoft.com/office/powerpoint/2010/main" val="173982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C8E66AF-08BA-4823-ACDA-7D69D6863A3E}"/>
              </a:ext>
            </a:extLst>
          </p:cNvPr>
          <p:cNvPicPr>
            <a:picLocks noChangeAspect="1"/>
          </p:cNvPicPr>
          <p:nvPr/>
        </p:nvPicPr>
        <p:blipFill>
          <a:blip r:embed="rId2"/>
          <a:stretch>
            <a:fillRect/>
          </a:stretch>
        </p:blipFill>
        <p:spPr>
          <a:xfrm>
            <a:off x="622392" y="3102818"/>
            <a:ext cx="1473694" cy="1635047"/>
          </a:xfrm>
          <a:prstGeom prst="rect">
            <a:avLst/>
          </a:prstGeom>
        </p:spPr>
      </p:pic>
      <p:sp>
        <p:nvSpPr>
          <p:cNvPr id="3" name="Rectángulo 2">
            <a:extLst>
              <a:ext uri="{FF2B5EF4-FFF2-40B4-BE49-F238E27FC236}">
                <a16:creationId xmlns:a16="http://schemas.microsoft.com/office/drawing/2014/main" id="{02B277EF-49E1-4041-8F81-A921BFD499FE}"/>
              </a:ext>
            </a:extLst>
          </p:cNvPr>
          <p:cNvSpPr/>
          <p:nvPr/>
        </p:nvSpPr>
        <p:spPr>
          <a:xfrm>
            <a:off x="1927317" y="3372708"/>
            <a:ext cx="4445390" cy="1268809"/>
          </a:xfrm>
          <a:prstGeom prst="rect">
            <a:avLst/>
          </a:prstGeom>
        </p:spPr>
        <p:txBody>
          <a:bodyPr wrap="square">
            <a:spAutoFit/>
          </a:bodyPr>
          <a:lstStyle/>
          <a:p>
            <a:pPr marL="457200">
              <a:lnSpc>
                <a:spcPct val="107000"/>
              </a:lnSpc>
              <a:spcAft>
                <a:spcPts val="800"/>
              </a:spcAft>
            </a:pPr>
            <a:r>
              <a:rPr lang="es-PE" sz="1200" dirty="0">
                <a:solidFill>
                  <a:srgbClr val="222222"/>
                </a:solidFill>
                <a:latin typeface="Abadi" panose="020B0604020202020204" pitchFamily="34" charset="0"/>
                <a:ea typeface="Times New Roman" panose="02020603050405020304" pitchFamily="18" charset="0"/>
                <a:cs typeface="Arial" panose="020B0604020202020204" pitchFamily="34" charset="0"/>
              </a:rPr>
              <a:t>Nuestros clientes son el centro de todo lo que hacemos y tenemos un interés genuino por atenderlos con entusiasmo y orgullo, demostrando nuestra disponibilidad, capacidad de respuesta y el pleno conocimiento de sus necesidades, a fin de poder superar sus expectativas y además sorprenderlos positivamente.</a:t>
            </a:r>
            <a:endParaRPr lang="es-PE" sz="1200" dirty="0">
              <a:effectLst/>
              <a:latin typeface="Abadi" panose="020B060402020202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522BCC35-BF60-4E36-8E87-54CBFA36C4C4}"/>
              </a:ext>
            </a:extLst>
          </p:cNvPr>
          <p:cNvPicPr>
            <a:picLocks noChangeAspect="1"/>
          </p:cNvPicPr>
          <p:nvPr/>
        </p:nvPicPr>
        <p:blipFill>
          <a:blip r:embed="rId3"/>
          <a:stretch>
            <a:fillRect/>
          </a:stretch>
        </p:blipFill>
        <p:spPr>
          <a:xfrm>
            <a:off x="6502751" y="3203702"/>
            <a:ext cx="1473693" cy="1988770"/>
          </a:xfrm>
          <a:prstGeom prst="rect">
            <a:avLst/>
          </a:prstGeom>
        </p:spPr>
      </p:pic>
      <p:sp>
        <p:nvSpPr>
          <p:cNvPr id="5" name="Rectángulo 4">
            <a:extLst>
              <a:ext uri="{FF2B5EF4-FFF2-40B4-BE49-F238E27FC236}">
                <a16:creationId xmlns:a16="http://schemas.microsoft.com/office/drawing/2014/main" id="{A43A9430-0273-4D8B-B839-CBB1FAC00EC6}"/>
              </a:ext>
            </a:extLst>
          </p:cNvPr>
          <p:cNvSpPr/>
          <p:nvPr/>
        </p:nvSpPr>
        <p:spPr>
          <a:xfrm>
            <a:off x="7759619" y="1144151"/>
            <a:ext cx="4245031" cy="1071191"/>
          </a:xfrm>
          <a:prstGeom prst="rect">
            <a:avLst/>
          </a:prstGeom>
        </p:spPr>
        <p:txBody>
          <a:bodyPr wrap="square">
            <a:spAutoFit/>
          </a:bodyPr>
          <a:lstStyle/>
          <a:p>
            <a:pPr marL="457200">
              <a:lnSpc>
                <a:spcPct val="107000"/>
              </a:lnSpc>
              <a:spcAft>
                <a:spcPts val="800"/>
              </a:spcAft>
            </a:pPr>
            <a:r>
              <a:rPr lang="es-PE" sz="1200" dirty="0">
                <a:solidFill>
                  <a:srgbClr val="222222"/>
                </a:solidFill>
                <a:latin typeface="Abadi" panose="020B0604020202020204" pitchFamily="34" charset="0"/>
                <a:ea typeface="Times New Roman" panose="02020603050405020304" pitchFamily="18" charset="0"/>
                <a:cs typeface="Arial" panose="020B0604020202020204" pitchFamily="34" charset="0"/>
              </a:rPr>
              <a:t>Hacemos lo correcto siempre y en todo momento. Somos consistentes y coherentes en el pensar, decir y actuar. Buscamos evidenciar en cada una de nuestras acciones un comportamiento honesto y sincero, para merecernos la confianza de nuestro entorno.</a:t>
            </a:r>
            <a:endParaRPr lang="es-PE" sz="1200" dirty="0">
              <a:effectLst/>
              <a:latin typeface="Abadi" panose="020B060402020202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0B2E2B48-C678-4CD6-8A12-0817C59FA01A}"/>
              </a:ext>
            </a:extLst>
          </p:cNvPr>
          <p:cNvPicPr>
            <a:picLocks noChangeAspect="1"/>
          </p:cNvPicPr>
          <p:nvPr/>
        </p:nvPicPr>
        <p:blipFill>
          <a:blip r:embed="rId4"/>
          <a:stretch>
            <a:fillRect/>
          </a:stretch>
        </p:blipFill>
        <p:spPr>
          <a:xfrm>
            <a:off x="612927" y="1143181"/>
            <a:ext cx="1483159" cy="1804510"/>
          </a:xfrm>
          <a:prstGeom prst="rect">
            <a:avLst/>
          </a:prstGeom>
        </p:spPr>
      </p:pic>
      <p:sp>
        <p:nvSpPr>
          <p:cNvPr id="7" name="Rectángulo 6">
            <a:extLst>
              <a:ext uri="{FF2B5EF4-FFF2-40B4-BE49-F238E27FC236}">
                <a16:creationId xmlns:a16="http://schemas.microsoft.com/office/drawing/2014/main" id="{A7C3BFDF-8EED-4376-ABE7-F394F48AC8D7}"/>
              </a:ext>
            </a:extLst>
          </p:cNvPr>
          <p:cNvSpPr/>
          <p:nvPr/>
        </p:nvSpPr>
        <p:spPr>
          <a:xfrm>
            <a:off x="1963578" y="1411031"/>
            <a:ext cx="4445390" cy="1268809"/>
          </a:xfrm>
          <a:prstGeom prst="rect">
            <a:avLst/>
          </a:prstGeom>
        </p:spPr>
        <p:txBody>
          <a:bodyPr wrap="square">
            <a:spAutoFit/>
          </a:bodyPr>
          <a:lstStyle/>
          <a:p>
            <a:pPr marL="457200">
              <a:lnSpc>
                <a:spcPct val="107000"/>
              </a:lnSpc>
              <a:spcAft>
                <a:spcPts val="800"/>
              </a:spcAft>
            </a:pPr>
            <a:r>
              <a:rPr lang="es-PE" sz="1200" dirty="0">
                <a:solidFill>
                  <a:srgbClr val="222222"/>
                </a:solidFill>
                <a:latin typeface="Abadi" panose="020B0604020202020204" pitchFamily="34" charset="0"/>
                <a:ea typeface="Times New Roman" panose="02020603050405020304" pitchFamily="18" charset="0"/>
                <a:cs typeface="Arial" panose="020B0604020202020204" pitchFamily="34" charset="0"/>
              </a:rPr>
              <a:t>Trabajamos con intensidad, auto exigencia y determinación, pero con pasión, entusiasmo y optimismo, afrontando de manera positiva los retos de la organización y los de nuestro rol, para así alcanzar las metas propuestas. Insistimos, persistimos y nos alegramos si generamos experiencias gratas.</a:t>
            </a:r>
            <a:endParaRPr lang="es-PE" sz="1200" dirty="0">
              <a:effectLst/>
              <a:latin typeface="Abadi" panose="020B060402020202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B89CE8CE-D66C-478F-AD2E-5A4EEC4C1DA8}"/>
              </a:ext>
            </a:extLst>
          </p:cNvPr>
          <p:cNvPicPr>
            <a:picLocks noChangeAspect="1"/>
          </p:cNvPicPr>
          <p:nvPr/>
        </p:nvPicPr>
        <p:blipFill>
          <a:blip r:embed="rId5"/>
          <a:stretch>
            <a:fillRect/>
          </a:stretch>
        </p:blipFill>
        <p:spPr>
          <a:xfrm>
            <a:off x="622392" y="4965719"/>
            <a:ext cx="1473694" cy="1538710"/>
          </a:xfrm>
          <a:prstGeom prst="rect">
            <a:avLst/>
          </a:prstGeom>
        </p:spPr>
      </p:pic>
      <p:sp>
        <p:nvSpPr>
          <p:cNvPr id="9" name="Rectángulo 8">
            <a:extLst>
              <a:ext uri="{FF2B5EF4-FFF2-40B4-BE49-F238E27FC236}">
                <a16:creationId xmlns:a16="http://schemas.microsoft.com/office/drawing/2014/main" id="{55B6CF51-35E7-4548-9145-82BB36352266}"/>
              </a:ext>
            </a:extLst>
          </p:cNvPr>
          <p:cNvSpPr/>
          <p:nvPr/>
        </p:nvSpPr>
        <p:spPr>
          <a:xfrm>
            <a:off x="1927317" y="4965719"/>
            <a:ext cx="4454855" cy="1664045"/>
          </a:xfrm>
          <a:prstGeom prst="rect">
            <a:avLst/>
          </a:prstGeom>
        </p:spPr>
        <p:txBody>
          <a:bodyPr wrap="square">
            <a:spAutoFit/>
          </a:bodyPr>
          <a:lstStyle/>
          <a:p>
            <a:pPr marL="457200">
              <a:lnSpc>
                <a:spcPct val="107000"/>
              </a:lnSpc>
              <a:spcAft>
                <a:spcPts val="800"/>
              </a:spcAft>
            </a:pPr>
            <a:r>
              <a:rPr lang="es-PE" sz="1200" dirty="0">
                <a:solidFill>
                  <a:srgbClr val="222222"/>
                </a:solidFill>
                <a:latin typeface="Abadi" panose="020B0604020202020204" pitchFamily="34" charset="0"/>
                <a:ea typeface="Times New Roman" panose="02020603050405020304" pitchFamily="18" charset="0"/>
                <a:cs typeface="Arial" panose="020B0604020202020204" pitchFamily="34" charset="0"/>
              </a:rPr>
              <a:t>Buscamos ofrecer constantemente los recursos y herramientas para aportar al desarrollo de nuestra gente, para ayudarlos a ampliar sus habilidades, reconociendo el valor que aportan a su trabajo. Queremos impactar en ellos positivamente, buscando que aprendan y crezcan de manera continua, desarrollándose en forma integral. Y esperamos que aporten el impulso y la visión para su propio desarrollo y avance profesional.</a:t>
            </a:r>
            <a:endParaRPr lang="es-PE" sz="1200" dirty="0">
              <a:effectLst/>
              <a:latin typeface="Abadi" panose="020B0604020202020204" pitchFamily="34" charset="0"/>
              <a:ea typeface="Calibri" panose="020F0502020204030204" pitchFamily="34" charset="0"/>
              <a:cs typeface="Times New Roman" panose="02020603050405020304" pitchFamily="18" charset="0"/>
            </a:endParaRPr>
          </a:p>
        </p:txBody>
      </p:sp>
      <p:sp>
        <p:nvSpPr>
          <p:cNvPr id="10" name="Rectángulo 9">
            <a:extLst>
              <a:ext uri="{FF2B5EF4-FFF2-40B4-BE49-F238E27FC236}">
                <a16:creationId xmlns:a16="http://schemas.microsoft.com/office/drawing/2014/main" id="{B6D3B015-1DDE-4F24-AA54-869E7CD48819}"/>
              </a:ext>
            </a:extLst>
          </p:cNvPr>
          <p:cNvSpPr/>
          <p:nvPr/>
        </p:nvSpPr>
        <p:spPr>
          <a:xfrm>
            <a:off x="7955236" y="3133540"/>
            <a:ext cx="3763152" cy="1268809"/>
          </a:xfrm>
          <a:prstGeom prst="rect">
            <a:avLst/>
          </a:prstGeom>
        </p:spPr>
        <p:txBody>
          <a:bodyPr wrap="square">
            <a:spAutoFit/>
          </a:bodyPr>
          <a:lstStyle/>
          <a:p>
            <a:pPr marL="457200">
              <a:lnSpc>
                <a:spcPct val="107000"/>
              </a:lnSpc>
              <a:spcAft>
                <a:spcPts val="800"/>
              </a:spcAft>
            </a:pPr>
            <a:r>
              <a:rPr lang="es-PE" sz="1200" dirty="0">
                <a:solidFill>
                  <a:srgbClr val="222222"/>
                </a:solidFill>
                <a:latin typeface="Abadi" panose="020B0604020202020204" pitchFamily="34" charset="0"/>
                <a:ea typeface="Times New Roman" panose="02020603050405020304" pitchFamily="18" charset="0"/>
                <a:cs typeface="Arial" panose="020B0604020202020204" pitchFamily="34" charset="0"/>
              </a:rPr>
              <a:t>Somos responsables porque desempeñamos nuestro rol con profesionalismo, nos anticipamos y respondemos por las consecuencias que trae nuestro actuar y toma de decisiones, lo que hace que seamos dignos de confianza.</a:t>
            </a:r>
            <a:endParaRPr lang="es-PE" sz="1200" dirty="0">
              <a:effectLst/>
              <a:latin typeface="Abadi" panose="020B0604020202020204" pitchFamily="34" charset="0"/>
              <a:ea typeface="Calibri" panose="020F0502020204030204" pitchFamily="34" charset="0"/>
              <a:cs typeface="Times New Roman" panose="02020603050405020304" pitchFamily="18" charset="0"/>
            </a:endParaRPr>
          </a:p>
        </p:txBody>
      </p:sp>
      <p:pic>
        <p:nvPicPr>
          <p:cNvPr id="11" name="Imagen 10">
            <a:extLst>
              <a:ext uri="{FF2B5EF4-FFF2-40B4-BE49-F238E27FC236}">
                <a16:creationId xmlns:a16="http://schemas.microsoft.com/office/drawing/2014/main" id="{D03143C6-D597-467E-859A-A34C2DF54B88}"/>
              </a:ext>
            </a:extLst>
          </p:cNvPr>
          <p:cNvPicPr>
            <a:picLocks noChangeAspect="1"/>
          </p:cNvPicPr>
          <p:nvPr/>
        </p:nvPicPr>
        <p:blipFill>
          <a:blip r:embed="rId6"/>
          <a:stretch>
            <a:fillRect/>
          </a:stretch>
        </p:blipFill>
        <p:spPr>
          <a:xfrm>
            <a:off x="6502751" y="1143181"/>
            <a:ext cx="1473693" cy="1669418"/>
          </a:xfrm>
          <a:prstGeom prst="rect">
            <a:avLst/>
          </a:prstGeom>
        </p:spPr>
      </p:pic>
      <p:sp>
        <p:nvSpPr>
          <p:cNvPr id="12" name="CuadroTexto 11">
            <a:extLst>
              <a:ext uri="{FF2B5EF4-FFF2-40B4-BE49-F238E27FC236}">
                <a16:creationId xmlns:a16="http://schemas.microsoft.com/office/drawing/2014/main" id="{F8033390-474F-4BF2-80F4-63B9511DFD87}"/>
              </a:ext>
            </a:extLst>
          </p:cNvPr>
          <p:cNvSpPr txBox="1"/>
          <p:nvPr/>
        </p:nvSpPr>
        <p:spPr>
          <a:xfrm>
            <a:off x="506480" y="309489"/>
            <a:ext cx="5996271" cy="646331"/>
          </a:xfrm>
          <a:prstGeom prst="rect">
            <a:avLst/>
          </a:prstGeom>
          <a:noFill/>
        </p:spPr>
        <p:txBody>
          <a:bodyPr wrap="square" rtlCol="0">
            <a:spAutoFit/>
          </a:bodyPr>
          <a:lstStyle/>
          <a:p>
            <a:r>
              <a:rPr lang="es-US" sz="3600" b="1" dirty="0"/>
              <a:t>SECCIÓN SOMOS PJ: VALORES</a:t>
            </a:r>
            <a:endParaRPr lang="es-PE" sz="3600" b="1" dirty="0"/>
          </a:p>
        </p:txBody>
      </p:sp>
    </p:spTree>
    <p:extLst>
      <p:ext uri="{BB962C8B-B14F-4D97-AF65-F5344CB8AC3E}">
        <p14:creationId xmlns:p14="http://schemas.microsoft.com/office/powerpoint/2010/main" val="1262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A25760B-575A-4963-8FE0-94B88594164D}"/>
              </a:ext>
            </a:extLst>
          </p:cNvPr>
          <p:cNvSpPr/>
          <p:nvPr/>
        </p:nvSpPr>
        <p:spPr>
          <a:xfrm>
            <a:off x="2799471" y="1673283"/>
            <a:ext cx="5936566" cy="4446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CuadroTexto 2">
            <a:extLst>
              <a:ext uri="{FF2B5EF4-FFF2-40B4-BE49-F238E27FC236}">
                <a16:creationId xmlns:a16="http://schemas.microsoft.com/office/drawing/2014/main" id="{9AF9C272-80A9-45DD-9246-81E4895D9379}"/>
              </a:ext>
            </a:extLst>
          </p:cNvPr>
          <p:cNvSpPr txBox="1"/>
          <p:nvPr/>
        </p:nvSpPr>
        <p:spPr>
          <a:xfrm>
            <a:off x="534616" y="626404"/>
            <a:ext cx="7188548" cy="646331"/>
          </a:xfrm>
          <a:prstGeom prst="rect">
            <a:avLst/>
          </a:prstGeom>
          <a:noFill/>
        </p:spPr>
        <p:txBody>
          <a:bodyPr wrap="square" rtlCol="0">
            <a:spAutoFit/>
          </a:bodyPr>
          <a:lstStyle/>
          <a:p>
            <a:r>
              <a:rPr lang="es-US" sz="3600" b="1" dirty="0"/>
              <a:t>SECCIÓN SOMOS PJ: HISTORIA</a:t>
            </a:r>
            <a:endParaRPr lang="es-PE" sz="3600" b="1" dirty="0"/>
          </a:p>
        </p:txBody>
      </p:sp>
      <p:sp>
        <p:nvSpPr>
          <p:cNvPr id="5" name="Rectángulo 4">
            <a:extLst>
              <a:ext uri="{FF2B5EF4-FFF2-40B4-BE49-F238E27FC236}">
                <a16:creationId xmlns:a16="http://schemas.microsoft.com/office/drawing/2014/main" id="{6B0D356D-57F0-4101-827D-9E60CFAE0F44}"/>
              </a:ext>
            </a:extLst>
          </p:cNvPr>
          <p:cNvSpPr/>
          <p:nvPr/>
        </p:nvSpPr>
        <p:spPr>
          <a:xfrm>
            <a:off x="3165231" y="2081631"/>
            <a:ext cx="5205046" cy="36294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dirty="0">
                <a:solidFill>
                  <a:schemeClr val="tx1"/>
                </a:solidFill>
              </a:rPr>
              <a:t>IMAGEN</a:t>
            </a:r>
            <a:endParaRPr lang="es-PE" dirty="0">
              <a:solidFill>
                <a:schemeClr val="tx1"/>
              </a:solidFill>
            </a:endParaRPr>
          </a:p>
        </p:txBody>
      </p:sp>
      <p:sp>
        <p:nvSpPr>
          <p:cNvPr id="4" name="Flecha: a la derecha 3">
            <a:extLst>
              <a:ext uri="{FF2B5EF4-FFF2-40B4-BE49-F238E27FC236}">
                <a16:creationId xmlns:a16="http://schemas.microsoft.com/office/drawing/2014/main" id="{9FC64930-8478-4D4D-A732-D00F301049BE}"/>
              </a:ext>
            </a:extLst>
          </p:cNvPr>
          <p:cNvSpPr/>
          <p:nvPr/>
        </p:nvSpPr>
        <p:spPr>
          <a:xfrm>
            <a:off x="7934179" y="3648420"/>
            <a:ext cx="618978" cy="49588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59856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9BC52F25-0B8D-428E-A49F-395A9AF24AF1}"/>
              </a:ext>
            </a:extLst>
          </p:cNvPr>
          <p:cNvSpPr/>
          <p:nvPr/>
        </p:nvSpPr>
        <p:spPr>
          <a:xfrm>
            <a:off x="1561514" y="1491175"/>
            <a:ext cx="9551963" cy="505733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a:extLst>
              <a:ext uri="{FF2B5EF4-FFF2-40B4-BE49-F238E27FC236}">
                <a16:creationId xmlns:a16="http://schemas.microsoft.com/office/drawing/2014/main" id="{5E0A004A-F63F-4BFA-92AB-957F3A1B233A}"/>
              </a:ext>
            </a:extLst>
          </p:cNvPr>
          <p:cNvSpPr txBox="1"/>
          <p:nvPr/>
        </p:nvSpPr>
        <p:spPr>
          <a:xfrm>
            <a:off x="506480" y="309489"/>
            <a:ext cx="7188548" cy="646331"/>
          </a:xfrm>
          <a:prstGeom prst="rect">
            <a:avLst/>
          </a:prstGeom>
          <a:noFill/>
        </p:spPr>
        <p:txBody>
          <a:bodyPr wrap="square" rtlCol="0">
            <a:spAutoFit/>
          </a:bodyPr>
          <a:lstStyle/>
          <a:p>
            <a:r>
              <a:rPr lang="es-US" sz="3600" b="1" dirty="0"/>
              <a:t>SECCIÓN SOMOS PJ: HISTORIA</a:t>
            </a:r>
            <a:endParaRPr lang="es-PE" sz="3600" b="1" dirty="0"/>
          </a:p>
        </p:txBody>
      </p:sp>
      <p:sp>
        <p:nvSpPr>
          <p:cNvPr id="3" name="Rectángulo 2">
            <a:extLst>
              <a:ext uri="{FF2B5EF4-FFF2-40B4-BE49-F238E27FC236}">
                <a16:creationId xmlns:a16="http://schemas.microsoft.com/office/drawing/2014/main" id="{4B066928-A122-46FC-A2D1-A43E7C9536D5}"/>
              </a:ext>
            </a:extLst>
          </p:cNvPr>
          <p:cNvSpPr/>
          <p:nvPr/>
        </p:nvSpPr>
        <p:spPr>
          <a:xfrm>
            <a:off x="2607212" y="1900384"/>
            <a:ext cx="7774746" cy="4238917"/>
          </a:xfrm>
          <a:prstGeom prst="rect">
            <a:avLst/>
          </a:prstGeom>
        </p:spPr>
        <p:txBody>
          <a:bodyPr wrap="square">
            <a:spAutoFit/>
          </a:bodyPr>
          <a:lstStyle/>
          <a:p>
            <a:pPr>
              <a:lnSpc>
                <a:spcPct val="107000"/>
              </a:lnSpc>
              <a:spcAft>
                <a:spcPts val="800"/>
              </a:spcAft>
            </a:pPr>
            <a:r>
              <a:rPr lang="es-PE" b="1" dirty="0">
                <a:solidFill>
                  <a:schemeClr val="bg1"/>
                </a:solidFill>
                <a:latin typeface="Abadi" panose="020B0604020104020204" pitchFamily="34" charset="0"/>
                <a:ea typeface="Calibri" panose="020F0502020204030204" pitchFamily="34" charset="0"/>
                <a:cs typeface="Times New Roman" panose="02020603050405020304" pitchFamily="18" charset="0"/>
              </a:rPr>
              <a:t>Un sueño</a:t>
            </a:r>
            <a:endParaRPr lang="es-PE" dirty="0">
              <a:solidFill>
                <a:schemeClr val="bg1"/>
              </a:solidFill>
              <a:latin typeface="Abadi" panose="020B0604020104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dirty="0">
                <a:solidFill>
                  <a:schemeClr val="bg1"/>
                </a:solidFill>
                <a:latin typeface="Abadi" panose="020B0604020104020204" pitchFamily="34" charset="0"/>
                <a:ea typeface="Calibri" panose="020F0502020204030204" pitchFamily="34" charset="0"/>
                <a:cs typeface="Times New Roman" panose="02020603050405020304" pitchFamily="18" charset="0"/>
              </a:rPr>
              <a:t>PJ Bingos fue el comienzo de una historia que ya lleva 35 años. José Britto, su fundador, y su familia completa, estaban convencidos que dar lo mejor de ellos mismos era la clave para el éxito de su emprendimiento. Fueron épocas de incertidumbre, de temor, de mucha emoción, de avanzar a pasos agigantados y a veces detener la marcha.</a:t>
            </a:r>
          </a:p>
          <a:p>
            <a:pPr>
              <a:lnSpc>
                <a:spcPct val="107000"/>
              </a:lnSpc>
              <a:spcAft>
                <a:spcPts val="800"/>
              </a:spcAft>
            </a:pPr>
            <a:r>
              <a:rPr lang="es-PE" dirty="0">
                <a:solidFill>
                  <a:schemeClr val="bg1"/>
                </a:solidFill>
                <a:latin typeface="Abadi" panose="020B0604020104020204" pitchFamily="34" charset="0"/>
                <a:ea typeface="Calibri" panose="020F0502020204030204" pitchFamily="34" charset="0"/>
                <a:cs typeface="Times New Roman" panose="02020603050405020304" pitchFamily="18" charset="0"/>
              </a:rPr>
              <a:t>Todo comenzó en Trujillo, luego fuimos llegando a diversas ciudades del Perú consolidando nuestro liderazgo a través de un profundo conocimiento del negocio, el compromiso con la formalidad y nuestra gente. En el tiempo nos convertimos en Corporación PJ.</a:t>
            </a:r>
          </a:p>
          <a:p>
            <a:pPr>
              <a:lnSpc>
                <a:spcPct val="107000"/>
              </a:lnSpc>
              <a:spcAft>
                <a:spcPts val="800"/>
              </a:spcAft>
            </a:pPr>
            <a:r>
              <a:rPr lang="es-PE" dirty="0">
                <a:solidFill>
                  <a:schemeClr val="bg1"/>
                </a:solidFill>
                <a:latin typeface="Abadi" panose="020B0604020104020204" pitchFamily="34" charset="0"/>
                <a:ea typeface="Calibri" panose="020F0502020204030204" pitchFamily="34" charset="0"/>
                <a:cs typeface="Times New Roman" panose="02020603050405020304" pitchFamily="18" charset="0"/>
              </a:rPr>
              <a:t>Hoy la emoción y la ilusión se mantienen intactas, se ven en cada nueva idea, en cada nuevo reto, en cada persona contratada, en cada sala, en cada punto de apuestas, cada </a:t>
            </a:r>
            <a:r>
              <a:rPr lang="es-PE" dirty="0" err="1">
                <a:solidFill>
                  <a:schemeClr val="bg1"/>
                </a:solidFill>
                <a:latin typeface="Abadi" panose="020B0604020104020204" pitchFamily="34" charset="0"/>
                <a:ea typeface="Calibri" panose="020F0502020204030204" pitchFamily="34" charset="0"/>
                <a:cs typeface="Times New Roman" panose="02020603050405020304" pitchFamily="18" charset="0"/>
              </a:rPr>
              <a:t>Sports</a:t>
            </a:r>
            <a:r>
              <a:rPr lang="es-PE" dirty="0">
                <a:solidFill>
                  <a:schemeClr val="bg1"/>
                </a:solidFill>
                <a:latin typeface="Abadi" panose="020B0604020104020204" pitchFamily="34" charset="0"/>
                <a:ea typeface="Calibri" panose="020F0502020204030204" pitchFamily="34" charset="0"/>
                <a:cs typeface="Times New Roman" panose="02020603050405020304" pitchFamily="18" charset="0"/>
              </a:rPr>
              <a:t> Bar. Hoy todos somos parte de este sueño.</a:t>
            </a:r>
          </a:p>
        </p:txBody>
      </p:sp>
    </p:spTree>
    <p:extLst>
      <p:ext uri="{BB962C8B-B14F-4D97-AF65-F5344CB8AC3E}">
        <p14:creationId xmlns:p14="http://schemas.microsoft.com/office/powerpoint/2010/main" val="152875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E0A004A-F63F-4BFA-92AB-957F3A1B233A}"/>
              </a:ext>
            </a:extLst>
          </p:cNvPr>
          <p:cNvSpPr txBox="1"/>
          <p:nvPr/>
        </p:nvSpPr>
        <p:spPr>
          <a:xfrm>
            <a:off x="506480" y="309489"/>
            <a:ext cx="7188548" cy="646331"/>
          </a:xfrm>
          <a:prstGeom prst="rect">
            <a:avLst/>
          </a:prstGeom>
          <a:noFill/>
        </p:spPr>
        <p:txBody>
          <a:bodyPr wrap="square" rtlCol="0">
            <a:spAutoFit/>
          </a:bodyPr>
          <a:lstStyle/>
          <a:p>
            <a:r>
              <a:rPr lang="es-US" sz="3600" b="1" dirty="0"/>
              <a:t>SECCIÓN SOMOS PJ: HISTORIA</a:t>
            </a:r>
            <a:endParaRPr lang="es-PE" sz="3600" b="1" dirty="0"/>
          </a:p>
        </p:txBody>
      </p:sp>
      <p:pic>
        <p:nvPicPr>
          <p:cNvPr id="2" name="Imagen 1">
            <a:extLst>
              <a:ext uri="{FF2B5EF4-FFF2-40B4-BE49-F238E27FC236}">
                <a16:creationId xmlns:a16="http://schemas.microsoft.com/office/drawing/2014/main" id="{FDB65EB2-7FDD-4E47-A1BA-7F6D44E6F72B}"/>
              </a:ext>
            </a:extLst>
          </p:cNvPr>
          <p:cNvPicPr>
            <a:picLocks noChangeAspect="1"/>
          </p:cNvPicPr>
          <p:nvPr/>
        </p:nvPicPr>
        <p:blipFill>
          <a:blip r:embed="rId2"/>
          <a:stretch>
            <a:fillRect/>
          </a:stretch>
        </p:blipFill>
        <p:spPr>
          <a:xfrm>
            <a:off x="2151111" y="955820"/>
            <a:ext cx="8086725" cy="5667375"/>
          </a:xfrm>
          <a:prstGeom prst="rect">
            <a:avLst/>
          </a:prstGeom>
        </p:spPr>
      </p:pic>
    </p:spTree>
    <p:extLst>
      <p:ext uri="{BB962C8B-B14F-4D97-AF65-F5344CB8AC3E}">
        <p14:creationId xmlns:p14="http://schemas.microsoft.com/office/powerpoint/2010/main" val="372999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E0A004A-F63F-4BFA-92AB-957F3A1B233A}"/>
              </a:ext>
            </a:extLst>
          </p:cNvPr>
          <p:cNvSpPr txBox="1"/>
          <p:nvPr/>
        </p:nvSpPr>
        <p:spPr>
          <a:xfrm>
            <a:off x="506480" y="309489"/>
            <a:ext cx="7188548" cy="646331"/>
          </a:xfrm>
          <a:prstGeom prst="rect">
            <a:avLst/>
          </a:prstGeom>
          <a:noFill/>
        </p:spPr>
        <p:txBody>
          <a:bodyPr wrap="square" rtlCol="0">
            <a:spAutoFit/>
          </a:bodyPr>
          <a:lstStyle/>
          <a:p>
            <a:r>
              <a:rPr lang="es-US" sz="3600" b="1" dirty="0"/>
              <a:t>SECCIÓN SOMOS PJ: HISTORIA</a:t>
            </a:r>
            <a:endParaRPr lang="es-PE" sz="3600" b="1" dirty="0"/>
          </a:p>
        </p:txBody>
      </p:sp>
      <p:pic>
        <p:nvPicPr>
          <p:cNvPr id="3" name="Imagen 2">
            <a:extLst>
              <a:ext uri="{FF2B5EF4-FFF2-40B4-BE49-F238E27FC236}">
                <a16:creationId xmlns:a16="http://schemas.microsoft.com/office/drawing/2014/main" id="{8F496EFC-79E4-4CD8-A4C4-9D32414C891A}"/>
              </a:ext>
            </a:extLst>
          </p:cNvPr>
          <p:cNvPicPr>
            <a:picLocks noChangeAspect="1"/>
          </p:cNvPicPr>
          <p:nvPr/>
        </p:nvPicPr>
        <p:blipFill>
          <a:blip r:embed="rId2"/>
          <a:stretch>
            <a:fillRect/>
          </a:stretch>
        </p:blipFill>
        <p:spPr>
          <a:xfrm>
            <a:off x="2057400" y="955820"/>
            <a:ext cx="8077200" cy="5695950"/>
          </a:xfrm>
          <a:prstGeom prst="rect">
            <a:avLst/>
          </a:prstGeom>
        </p:spPr>
      </p:pic>
    </p:spTree>
    <p:extLst>
      <p:ext uri="{BB962C8B-B14F-4D97-AF65-F5344CB8AC3E}">
        <p14:creationId xmlns:p14="http://schemas.microsoft.com/office/powerpoint/2010/main" val="37838725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TotalTime>
  <Words>851</Words>
  <Application>Microsoft Office PowerPoint</Application>
  <PresentationFormat>Panorámica</PresentationFormat>
  <Paragraphs>74</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Abadi</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Nadia Martinez Fernandez</dc:creator>
  <cp:lastModifiedBy>Nadia Martinez Fernandez</cp:lastModifiedBy>
  <cp:revision>30</cp:revision>
  <dcterms:created xsi:type="dcterms:W3CDTF">2020-01-15T23:07:02Z</dcterms:created>
  <dcterms:modified xsi:type="dcterms:W3CDTF">2020-01-17T17:51:36Z</dcterms:modified>
</cp:coreProperties>
</file>