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2" r:id="rId6"/>
    <p:sldId id="258" r:id="rId7"/>
    <p:sldId id="263" r:id="rId8"/>
    <p:sldId id="264" r:id="rId9"/>
    <p:sldId id="265" r:id="rId10"/>
    <p:sldId id="268" r:id="rId11"/>
    <p:sldId id="270" r:id="rId12"/>
    <p:sldId id="271" r:id="rId13"/>
    <p:sldId id="273" r:id="rId14"/>
    <p:sldId id="274" r:id="rId15"/>
    <p:sldId id="272" r:id="rId16"/>
    <p:sldId id="275" r:id="rId17"/>
    <p:sldId id="260"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48" autoAdjust="0"/>
  </p:normalViewPr>
  <p:slideViewPr>
    <p:cSldViewPr snapToGrid="0">
      <p:cViewPr varScale="1">
        <p:scale>
          <a:sx n="112" d="100"/>
          <a:sy n="112" d="100"/>
        </p:scale>
        <p:origin x="378" y="96"/>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F630D-AD03-4D48-A1A5-0F0C55698E0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CO"/>
        </a:p>
      </dgm:t>
    </dgm:pt>
    <dgm:pt modelId="{102F770B-5166-498A-9220-664CB72FCE7D}">
      <dgm:prSet phldrT="[Texto]"/>
      <dgm:spPr/>
      <dgm:t>
        <a:bodyPr/>
        <a:lstStyle/>
        <a:p>
          <a:r>
            <a:rPr lang="es-CO" dirty="0"/>
            <a:t>Alcance y Estrategia del reto </a:t>
          </a:r>
        </a:p>
      </dgm:t>
    </dgm:pt>
    <dgm:pt modelId="{76811D1F-D450-41D8-AFEA-5948329DAB88}" type="parTrans" cxnId="{84FC8FC7-6910-4662-868C-DB9404B974D1}">
      <dgm:prSet/>
      <dgm:spPr/>
      <dgm:t>
        <a:bodyPr/>
        <a:lstStyle/>
        <a:p>
          <a:endParaRPr lang="es-CO"/>
        </a:p>
      </dgm:t>
    </dgm:pt>
    <dgm:pt modelId="{3E8AC67B-D021-452C-812A-AD19DF0EB44C}" type="sibTrans" cxnId="{84FC8FC7-6910-4662-868C-DB9404B974D1}">
      <dgm:prSet/>
      <dgm:spPr/>
      <dgm:t>
        <a:bodyPr/>
        <a:lstStyle/>
        <a:p>
          <a:endParaRPr lang="es-CO"/>
        </a:p>
      </dgm:t>
    </dgm:pt>
    <dgm:pt modelId="{BE4327EE-3A52-44A5-92E7-51C8F4060616}">
      <dgm:prSet phldrT="[Texto]"/>
      <dgm:spPr/>
      <dgm:t>
        <a:bodyPr/>
        <a:lstStyle/>
        <a:p>
          <a:r>
            <a:rPr lang="es-CO" dirty="0"/>
            <a:t>Tipos de prueba</a:t>
          </a:r>
        </a:p>
      </dgm:t>
    </dgm:pt>
    <dgm:pt modelId="{16842BB0-D744-4A65-91A1-5A78CFBCC250}" type="parTrans" cxnId="{643592BE-821C-4C9D-9269-9F33E82D80E4}">
      <dgm:prSet/>
      <dgm:spPr/>
      <dgm:t>
        <a:bodyPr/>
        <a:lstStyle/>
        <a:p>
          <a:endParaRPr lang="es-CO"/>
        </a:p>
      </dgm:t>
    </dgm:pt>
    <dgm:pt modelId="{4D2E1C90-4D28-460C-BA75-8D9BF04FEB66}" type="sibTrans" cxnId="{643592BE-821C-4C9D-9269-9F33E82D80E4}">
      <dgm:prSet/>
      <dgm:spPr/>
      <dgm:t>
        <a:bodyPr/>
        <a:lstStyle/>
        <a:p>
          <a:endParaRPr lang="es-CO"/>
        </a:p>
      </dgm:t>
    </dgm:pt>
    <dgm:pt modelId="{9D802E24-4C04-4B34-818E-3607AA9970AF}">
      <dgm:prSet phldrT="[Texto]"/>
      <dgm:spPr/>
      <dgm:t>
        <a:bodyPr/>
        <a:lstStyle/>
        <a:p>
          <a:r>
            <a:rPr lang="es-CO" dirty="0"/>
            <a:t>Herramientas Utilizadas </a:t>
          </a:r>
        </a:p>
      </dgm:t>
    </dgm:pt>
    <dgm:pt modelId="{4C370F9B-A7A3-46A2-98C9-861B2F43515E}" type="parTrans" cxnId="{3D94ACD9-CC54-4613-B47C-E6F851B991EC}">
      <dgm:prSet/>
      <dgm:spPr/>
      <dgm:t>
        <a:bodyPr/>
        <a:lstStyle/>
        <a:p>
          <a:endParaRPr lang="es-CO"/>
        </a:p>
      </dgm:t>
    </dgm:pt>
    <dgm:pt modelId="{07E7DAD3-1ABD-430F-B3F2-899812A491E8}" type="sibTrans" cxnId="{3D94ACD9-CC54-4613-B47C-E6F851B991EC}">
      <dgm:prSet/>
      <dgm:spPr/>
      <dgm:t>
        <a:bodyPr/>
        <a:lstStyle/>
        <a:p>
          <a:endParaRPr lang="es-CO"/>
        </a:p>
      </dgm:t>
    </dgm:pt>
    <dgm:pt modelId="{D57474C4-85EE-463E-AC32-6CA48BFE19AE}">
      <dgm:prSet phldrT="[Texto]"/>
      <dgm:spPr/>
      <dgm:t>
        <a:bodyPr/>
        <a:lstStyle/>
        <a:p>
          <a:r>
            <a:rPr lang="es-CO" dirty="0"/>
            <a:t>Criterios de </a:t>
          </a:r>
          <a:r>
            <a:rPr lang="es-CO" dirty="0" err="1"/>
            <a:t>Aceptacion</a:t>
          </a:r>
          <a:endParaRPr lang="es-CO" dirty="0"/>
        </a:p>
      </dgm:t>
    </dgm:pt>
    <dgm:pt modelId="{DA340EED-94A7-4568-BA1A-C9B55027F96F}" type="parTrans" cxnId="{E8F90F73-BEFE-4367-8C17-B7A659AAAEC2}">
      <dgm:prSet/>
      <dgm:spPr/>
      <dgm:t>
        <a:bodyPr/>
        <a:lstStyle/>
        <a:p>
          <a:endParaRPr lang="es-CO"/>
        </a:p>
      </dgm:t>
    </dgm:pt>
    <dgm:pt modelId="{FFE5CF1F-3873-41FF-91BF-A7DDAD529A7C}" type="sibTrans" cxnId="{E8F90F73-BEFE-4367-8C17-B7A659AAAEC2}">
      <dgm:prSet/>
      <dgm:spPr/>
      <dgm:t>
        <a:bodyPr/>
        <a:lstStyle/>
        <a:p>
          <a:endParaRPr lang="es-CO"/>
        </a:p>
      </dgm:t>
    </dgm:pt>
    <dgm:pt modelId="{09FFC133-2059-493E-B046-FE5CF3EF288D}">
      <dgm:prSet phldrT="[Texto]"/>
      <dgm:spPr/>
      <dgm:t>
        <a:bodyPr/>
        <a:lstStyle/>
        <a:p>
          <a:r>
            <a:rPr lang="es-CO" dirty="0"/>
            <a:t>Resultados y conclusiones </a:t>
          </a:r>
        </a:p>
      </dgm:t>
    </dgm:pt>
    <dgm:pt modelId="{3F8B3510-C4E2-4144-8800-C5C795F11DDF}" type="parTrans" cxnId="{E41806B9-C90E-4FEE-BFBD-58FEEC308D9A}">
      <dgm:prSet/>
      <dgm:spPr/>
      <dgm:t>
        <a:bodyPr/>
        <a:lstStyle/>
        <a:p>
          <a:endParaRPr lang="es-CO"/>
        </a:p>
      </dgm:t>
    </dgm:pt>
    <dgm:pt modelId="{F70DF02A-11EB-4449-9A43-FE40C1C9A9D3}" type="sibTrans" cxnId="{E41806B9-C90E-4FEE-BFBD-58FEEC308D9A}">
      <dgm:prSet/>
      <dgm:spPr/>
      <dgm:t>
        <a:bodyPr/>
        <a:lstStyle/>
        <a:p>
          <a:endParaRPr lang="es-CO"/>
        </a:p>
      </dgm:t>
    </dgm:pt>
    <dgm:pt modelId="{D277616E-BBFC-4CFE-9160-37D880789BBD}" type="pres">
      <dgm:prSet presAssocID="{632F630D-AD03-4D48-A1A5-0F0C55698E05}" presName="Name0" presStyleCnt="0">
        <dgm:presLayoutVars>
          <dgm:chMax val="7"/>
          <dgm:chPref val="7"/>
          <dgm:dir/>
        </dgm:presLayoutVars>
      </dgm:prSet>
      <dgm:spPr/>
    </dgm:pt>
    <dgm:pt modelId="{7DC999AE-CF1B-4EBC-975B-8D5073EF59D8}" type="pres">
      <dgm:prSet presAssocID="{632F630D-AD03-4D48-A1A5-0F0C55698E05}" presName="Name1" presStyleCnt="0"/>
      <dgm:spPr/>
    </dgm:pt>
    <dgm:pt modelId="{03AEF68B-91B5-4016-A602-DADC7721470E}" type="pres">
      <dgm:prSet presAssocID="{632F630D-AD03-4D48-A1A5-0F0C55698E05}" presName="cycle" presStyleCnt="0"/>
      <dgm:spPr/>
    </dgm:pt>
    <dgm:pt modelId="{A02BCFCE-ABA1-4C10-A3B4-460033B4950F}" type="pres">
      <dgm:prSet presAssocID="{632F630D-AD03-4D48-A1A5-0F0C55698E05}" presName="srcNode" presStyleLbl="node1" presStyleIdx="0" presStyleCnt="5"/>
      <dgm:spPr/>
    </dgm:pt>
    <dgm:pt modelId="{AB02B4C7-792E-4C92-9CB5-3B6753B2546F}" type="pres">
      <dgm:prSet presAssocID="{632F630D-AD03-4D48-A1A5-0F0C55698E05}" presName="conn" presStyleLbl="parChTrans1D2" presStyleIdx="0" presStyleCnt="1"/>
      <dgm:spPr/>
    </dgm:pt>
    <dgm:pt modelId="{02CF309C-5636-4703-9AB1-1B34B873496D}" type="pres">
      <dgm:prSet presAssocID="{632F630D-AD03-4D48-A1A5-0F0C55698E05}" presName="extraNode" presStyleLbl="node1" presStyleIdx="0" presStyleCnt="5"/>
      <dgm:spPr/>
    </dgm:pt>
    <dgm:pt modelId="{131F00B6-918D-4BD7-BBB5-9D6F4AC63074}" type="pres">
      <dgm:prSet presAssocID="{632F630D-AD03-4D48-A1A5-0F0C55698E05}" presName="dstNode" presStyleLbl="node1" presStyleIdx="0" presStyleCnt="5"/>
      <dgm:spPr/>
    </dgm:pt>
    <dgm:pt modelId="{0B85FF1C-85CB-47D4-8040-7F70B7AEA088}" type="pres">
      <dgm:prSet presAssocID="{102F770B-5166-498A-9220-664CB72FCE7D}" presName="text_1" presStyleLbl="node1" presStyleIdx="0" presStyleCnt="5">
        <dgm:presLayoutVars>
          <dgm:bulletEnabled val="1"/>
        </dgm:presLayoutVars>
      </dgm:prSet>
      <dgm:spPr/>
    </dgm:pt>
    <dgm:pt modelId="{10D113FA-D556-4BE5-85FB-6286DB1379DB}" type="pres">
      <dgm:prSet presAssocID="{102F770B-5166-498A-9220-664CB72FCE7D}" presName="accent_1" presStyleCnt="0"/>
      <dgm:spPr/>
    </dgm:pt>
    <dgm:pt modelId="{C7F9C2AE-B4EA-4A46-B37F-A98CA0022EC5}" type="pres">
      <dgm:prSet presAssocID="{102F770B-5166-498A-9220-664CB72FCE7D}" presName="accentRepeatNode" presStyleLbl="solidFgAcc1" presStyleIdx="0" presStyleCnt="5"/>
      <dgm:spPr/>
    </dgm:pt>
    <dgm:pt modelId="{C00789A9-5B66-4393-8E2F-8A32AB653E9A}" type="pres">
      <dgm:prSet presAssocID="{BE4327EE-3A52-44A5-92E7-51C8F4060616}" presName="text_2" presStyleLbl="node1" presStyleIdx="1" presStyleCnt="5">
        <dgm:presLayoutVars>
          <dgm:bulletEnabled val="1"/>
        </dgm:presLayoutVars>
      </dgm:prSet>
      <dgm:spPr/>
    </dgm:pt>
    <dgm:pt modelId="{29CF78B4-2D6C-486D-A0EB-A93F8A2B7959}" type="pres">
      <dgm:prSet presAssocID="{BE4327EE-3A52-44A5-92E7-51C8F4060616}" presName="accent_2" presStyleCnt="0"/>
      <dgm:spPr/>
    </dgm:pt>
    <dgm:pt modelId="{D8F42A0C-0399-4FB0-9142-262BAAB521B7}" type="pres">
      <dgm:prSet presAssocID="{BE4327EE-3A52-44A5-92E7-51C8F4060616}" presName="accentRepeatNode" presStyleLbl="solidFgAcc1" presStyleIdx="1" presStyleCnt="5"/>
      <dgm:spPr/>
    </dgm:pt>
    <dgm:pt modelId="{C1B7753D-9CAC-4189-9465-C302F5824E1A}" type="pres">
      <dgm:prSet presAssocID="{9D802E24-4C04-4B34-818E-3607AA9970AF}" presName="text_3" presStyleLbl="node1" presStyleIdx="2" presStyleCnt="5" custLinFactNeighborX="896" custLinFactNeighborY="2912">
        <dgm:presLayoutVars>
          <dgm:bulletEnabled val="1"/>
        </dgm:presLayoutVars>
      </dgm:prSet>
      <dgm:spPr/>
    </dgm:pt>
    <dgm:pt modelId="{3B655ACC-5BF5-4823-83D7-1E86002812CD}" type="pres">
      <dgm:prSet presAssocID="{9D802E24-4C04-4B34-818E-3607AA9970AF}" presName="accent_3" presStyleCnt="0"/>
      <dgm:spPr/>
    </dgm:pt>
    <dgm:pt modelId="{4BD6EDFD-E5D1-4CA5-8067-29610FE6E2BB}" type="pres">
      <dgm:prSet presAssocID="{9D802E24-4C04-4B34-818E-3607AA9970AF}" presName="accentRepeatNode" presStyleLbl="solidFgAcc1" presStyleIdx="2" presStyleCnt="5"/>
      <dgm:spPr/>
    </dgm:pt>
    <dgm:pt modelId="{5351A190-1075-4B11-B009-3B901B3D7CA4}" type="pres">
      <dgm:prSet presAssocID="{D57474C4-85EE-463E-AC32-6CA48BFE19AE}" presName="text_4" presStyleLbl="node1" presStyleIdx="3" presStyleCnt="5" custLinFactNeighborX="896" custLinFactNeighborY="2912">
        <dgm:presLayoutVars>
          <dgm:bulletEnabled val="1"/>
        </dgm:presLayoutVars>
      </dgm:prSet>
      <dgm:spPr/>
    </dgm:pt>
    <dgm:pt modelId="{86FF17FB-CA9F-4F34-97D2-2B2B9E2AD427}" type="pres">
      <dgm:prSet presAssocID="{D57474C4-85EE-463E-AC32-6CA48BFE19AE}" presName="accent_4" presStyleCnt="0"/>
      <dgm:spPr/>
    </dgm:pt>
    <dgm:pt modelId="{D08B5CE1-777D-4265-A964-093A638DB9ED}" type="pres">
      <dgm:prSet presAssocID="{D57474C4-85EE-463E-AC32-6CA48BFE19AE}" presName="accentRepeatNode" presStyleLbl="solidFgAcc1" presStyleIdx="3" presStyleCnt="5"/>
      <dgm:spPr/>
    </dgm:pt>
    <dgm:pt modelId="{A0DED935-89A4-4263-84F5-4321B5E2FCB2}" type="pres">
      <dgm:prSet presAssocID="{09FFC133-2059-493E-B046-FE5CF3EF288D}" presName="text_5" presStyleLbl="node1" presStyleIdx="4" presStyleCnt="5" custLinFactNeighborX="896" custLinFactNeighborY="2912">
        <dgm:presLayoutVars>
          <dgm:bulletEnabled val="1"/>
        </dgm:presLayoutVars>
      </dgm:prSet>
      <dgm:spPr/>
    </dgm:pt>
    <dgm:pt modelId="{C206837F-08C0-476F-8EBA-7EC1CD577EE8}" type="pres">
      <dgm:prSet presAssocID="{09FFC133-2059-493E-B046-FE5CF3EF288D}" presName="accent_5" presStyleCnt="0"/>
      <dgm:spPr/>
    </dgm:pt>
    <dgm:pt modelId="{00EDAF75-E66F-495E-AE74-501DE0082DCE}" type="pres">
      <dgm:prSet presAssocID="{09FFC133-2059-493E-B046-FE5CF3EF288D}" presName="accentRepeatNode" presStyleLbl="solidFgAcc1" presStyleIdx="4" presStyleCnt="5"/>
      <dgm:spPr/>
    </dgm:pt>
  </dgm:ptLst>
  <dgm:cxnLst>
    <dgm:cxn modelId="{ECF4353D-7D86-4952-B888-B11EFBE57D90}" type="presOf" srcId="{09FFC133-2059-493E-B046-FE5CF3EF288D}" destId="{A0DED935-89A4-4263-84F5-4321B5E2FCB2}" srcOrd="0" destOrd="0" presId="urn:microsoft.com/office/officeart/2008/layout/VerticalCurvedList"/>
    <dgm:cxn modelId="{9F8F6A3F-7AE7-42CA-A753-C8F2C7E16AC6}" type="presOf" srcId="{3E8AC67B-D021-452C-812A-AD19DF0EB44C}" destId="{AB02B4C7-792E-4C92-9CB5-3B6753B2546F}" srcOrd="0" destOrd="0" presId="urn:microsoft.com/office/officeart/2008/layout/VerticalCurvedList"/>
    <dgm:cxn modelId="{89DFD54B-1331-4A2B-AC36-F30BF8700E2B}" type="presOf" srcId="{D57474C4-85EE-463E-AC32-6CA48BFE19AE}" destId="{5351A190-1075-4B11-B009-3B901B3D7CA4}" srcOrd="0" destOrd="0" presId="urn:microsoft.com/office/officeart/2008/layout/VerticalCurvedList"/>
    <dgm:cxn modelId="{D171B66C-ABB7-4877-BBFA-E4134C9C4BCC}" type="presOf" srcId="{102F770B-5166-498A-9220-664CB72FCE7D}" destId="{0B85FF1C-85CB-47D4-8040-7F70B7AEA088}" srcOrd="0" destOrd="0" presId="urn:microsoft.com/office/officeart/2008/layout/VerticalCurvedList"/>
    <dgm:cxn modelId="{E8F90F73-BEFE-4367-8C17-B7A659AAAEC2}" srcId="{632F630D-AD03-4D48-A1A5-0F0C55698E05}" destId="{D57474C4-85EE-463E-AC32-6CA48BFE19AE}" srcOrd="3" destOrd="0" parTransId="{DA340EED-94A7-4568-BA1A-C9B55027F96F}" sibTransId="{FFE5CF1F-3873-41FF-91BF-A7DDAD529A7C}"/>
    <dgm:cxn modelId="{AE0BAD9F-E007-4630-9553-9C5380B3686E}" type="presOf" srcId="{9D802E24-4C04-4B34-818E-3607AA9970AF}" destId="{C1B7753D-9CAC-4189-9465-C302F5824E1A}" srcOrd="0" destOrd="0" presId="urn:microsoft.com/office/officeart/2008/layout/VerticalCurvedList"/>
    <dgm:cxn modelId="{DD679AAB-E36D-45D8-8B68-1237C951B200}" type="presOf" srcId="{BE4327EE-3A52-44A5-92E7-51C8F4060616}" destId="{C00789A9-5B66-4393-8E2F-8A32AB653E9A}" srcOrd="0" destOrd="0" presId="urn:microsoft.com/office/officeart/2008/layout/VerticalCurvedList"/>
    <dgm:cxn modelId="{7EEBADB2-647B-487E-8864-A153F86DC648}" type="presOf" srcId="{632F630D-AD03-4D48-A1A5-0F0C55698E05}" destId="{D277616E-BBFC-4CFE-9160-37D880789BBD}" srcOrd="0" destOrd="0" presId="urn:microsoft.com/office/officeart/2008/layout/VerticalCurvedList"/>
    <dgm:cxn modelId="{E41806B9-C90E-4FEE-BFBD-58FEEC308D9A}" srcId="{632F630D-AD03-4D48-A1A5-0F0C55698E05}" destId="{09FFC133-2059-493E-B046-FE5CF3EF288D}" srcOrd="4" destOrd="0" parTransId="{3F8B3510-C4E2-4144-8800-C5C795F11DDF}" sibTransId="{F70DF02A-11EB-4449-9A43-FE40C1C9A9D3}"/>
    <dgm:cxn modelId="{643592BE-821C-4C9D-9269-9F33E82D80E4}" srcId="{632F630D-AD03-4D48-A1A5-0F0C55698E05}" destId="{BE4327EE-3A52-44A5-92E7-51C8F4060616}" srcOrd="1" destOrd="0" parTransId="{16842BB0-D744-4A65-91A1-5A78CFBCC250}" sibTransId="{4D2E1C90-4D28-460C-BA75-8D9BF04FEB66}"/>
    <dgm:cxn modelId="{84FC8FC7-6910-4662-868C-DB9404B974D1}" srcId="{632F630D-AD03-4D48-A1A5-0F0C55698E05}" destId="{102F770B-5166-498A-9220-664CB72FCE7D}" srcOrd="0" destOrd="0" parTransId="{76811D1F-D450-41D8-AFEA-5948329DAB88}" sibTransId="{3E8AC67B-D021-452C-812A-AD19DF0EB44C}"/>
    <dgm:cxn modelId="{3D94ACD9-CC54-4613-B47C-E6F851B991EC}" srcId="{632F630D-AD03-4D48-A1A5-0F0C55698E05}" destId="{9D802E24-4C04-4B34-818E-3607AA9970AF}" srcOrd="2" destOrd="0" parTransId="{4C370F9B-A7A3-46A2-98C9-861B2F43515E}" sibTransId="{07E7DAD3-1ABD-430F-B3F2-899812A491E8}"/>
    <dgm:cxn modelId="{99A88335-3400-46D8-9E9D-A9509A964BCC}" type="presParOf" srcId="{D277616E-BBFC-4CFE-9160-37D880789BBD}" destId="{7DC999AE-CF1B-4EBC-975B-8D5073EF59D8}" srcOrd="0" destOrd="0" presId="urn:microsoft.com/office/officeart/2008/layout/VerticalCurvedList"/>
    <dgm:cxn modelId="{0CF410DD-FD0F-4B9B-BA2D-CC863744D53B}" type="presParOf" srcId="{7DC999AE-CF1B-4EBC-975B-8D5073EF59D8}" destId="{03AEF68B-91B5-4016-A602-DADC7721470E}" srcOrd="0" destOrd="0" presId="urn:microsoft.com/office/officeart/2008/layout/VerticalCurvedList"/>
    <dgm:cxn modelId="{2AB60218-873E-4A17-AD42-189ECE865064}" type="presParOf" srcId="{03AEF68B-91B5-4016-A602-DADC7721470E}" destId="{A02BCFCE-ABA1-4C10-A3B4-460033B4950F}" srcOrd="0" destOrd="0" presId="urn:microsoft.com/office/officeart/2008/layout/VerticalCurvedList"/>
    <dgm:cxn modelId="{C22594C4-5B46-4607-840C-D945A4F142DF}" type="presParOf" srcId="{03AEF68B-91B5-4016-A602-DADC7721470E}" destId="{AB02B4C7-792E-4C92-9CB5-3B6753B2546F}" srcOrd="1" destOrd="0" presId="urn:microsoft.com/office/officeart/2008/layout/VerticalCurvedList"/>
    <dgm:cxn modelId="{E38556DC-B18F-47B4-86B7-5468B09EDF97}" type="presParOf" srcId="{03AEF68B-91B5-4016-A602-DADC7721470E}" destId="{02CF309C-5636-4703-9AB1-1B34B873496D}" srcOrd="2" destOrd="0" presId="urn:microsoft.com/office/officeart/2008/layout/VerticalCurvedList"/>
    <dgm:cxn modelId="{2C14371E-6CE8-46C8-AFD0-9C9EC77B2A99}" type="presParOf" srcId="{03AEF68B-91B5-4016-A602-DADC7721470E}" destId="{131F00B6-918D-4BD7-BBB5-9D6F4AC63074}" srcOrd="3" destOrd="0" presId="urn:microsoft.com/office/officeart/2008/layout/VerticalCurvedList"/>
    <dgm:cxn modelId="{4B9E29B3-85E9-4F4E-8EA1-5C49BDB13588}" type="presParOf" srcId="{7DC999AE-CF1B-4EBC-975B-8D5073EF59D8}" destId="{0B85FF1C-85CB-47D4-8040-7F70B7AEA088}" srcOrd="1" destOrd="0" presId="urn:microsoft.com/office/officeart/2008/layout/VerticalCurvedList"/>
    <dgm:cxn modelId="{E524D041-3D39-43DB-808F-039CF6117781}" type="presParOf" srcId="{7DC999AE-CF1B-4EBC-975B-8D5073EF59D8}" destId="{10D113FA-D556-4BE5-85FB-6286DB1379DB}" srcOrd="2" destOrd="0" presId="urn:microsoft.com/office/officeart/2008/layout/VerticalCurvedList"/>
    <dgm:cxn modelId="{5C2732F4-AC9D-4601-B3D6-7E6EF1381A1F}" type="presParOf" srcId="{10D113FA-D556-4BE5-85FB-6286DB1379DB}" destId="{C7F9C2AE-B4EA-4A46-B37F-A98CA0022EC5}" srcOrd="0" destOrd="0" presId="urn:microsoft.com/office/officeart/2008/layout/VerticalCurvedList"/>
    <dgm:cxn modelId="{59204A00-659A-44AA-9588-F7396035A16D}" type="presParOf" srcId="{7DC999AE-CF1B-4EBC-975B-8D5073EF59D8}" destId="{C00789A9-5B66-4393-8E2F-8A32AB653E9A}" srcOrd="3" destOrd="0" presId="urn:microsoft.com/office/officeart/2008/layout/VerticalCurvedList"/>
    <dgm:cxn modelId="{213E24DC-F428-45A3-B7FB-7353F073DDD1}" type="presParOf" srcId="{7DC999AE-CF1B-4EBC-975B-8D5073EF59D8}" destId="{29CF78B4-2D6C-486D-A0EB-A93F8A2B7959}" srcOrd="4" destOrd="0" presId="urn:microsoft.com/office/officeart/2008/layout/VerticalCurvedList"/>
    <dgm:cxn modelId="{18B9CE2F-E318-4CA3-AFDF-854E28E769C1}" type="presParOf" srcId="{29CF78B4-2D6C-486D-A0EB-A93F8A2B7959}" destId="{D8F42A0C-0399-4FB0-9142-262BAAB521B7}" srcOrd="0" destOrd="0" presId="urn:microsoft.com/office/officeart/2008/layout/VerticalCurvedList"/>
    <dgm:cxn modelId="{659BA964-59AF-41FD-9F10-4E0F406C62C5}" type="presParOf" srcId="{7DC999AE-CF1B-4EBC-975B-8D5073EF59D8}" destId="{C1B7753D-9CAC-4189-9465-C302F5824E1A}" srcOrd="5" destOrd="0" presId="urn:microsoft.com/office/officeart/2008/layout/VerticalCurvedList"/>
    <dgm:cxn modelId="{E5A7A525-6A2E-4560-8D65-1C8992D1B24A}" type="presParOf" srcId="{7DC999AE-CF1B-4EBC-975B-8D5073EF59D8}" destId="{3B655ACC-5BF5-4823-83D7-1E86002812CD}" srcOrd="6" destOrd="0" presId="urn:microsoft.com/office/officeart/2008/layout/VerticalCurvedList"/>
    <dgm:cxn modelId="{8C06ACE1-48A8-4E13-910C-508692D12736}" type="presParOf" srcId="{3B655ACC-5BF5-4823-83D7-1E86002812CD}" destId="{4BD6EDFD-E5D1-4CA5-8067-29610FE6E2BB}" srcOrd="0" destOrd="0" presId="urn:microsoft.com/office/officeart/2008/layout/VerticalCurvedList"/>
    <dgm:cxn modelId="{E14631F5-F2EF-465A-B0A5-BDD654F46FDB}" type="presParOf" srcId="{7DC999AE-CF1B-4EBC-975B-8D5073EF59D8}" destId="{5351A190-1075-4B11-B009-3B901B3D7CA4}" srcOrd="7" destOrd="0" presId="urn:microsoft.com/office/officeart/2008/layout/VerticalCurvedList"/>
    <dgm:cxn modelId="{01FF8449-B2A6-465E-BF80-0F018BC94129}" type="presParOf" srcId="{7DC999AE-CF1B-4EBC-975B-8D5073EF59D8}" destId="{86FF17FB-CA9F-4F34-97D2-2B2B9E2AD427}" srcOrd="8" destOrd="0" presId="urn:microsoft.com/office/officeart/2008/layout/VerticalCurvedList"/>
    <dgm:cxn modelId="{A71B6BC9-B5DF-45B1-A1BE-F1B1CBF51B07}" type="presParOf" srcId="{86FF17FB-CA9F-4F34-97D2-2B2B9E2AD427}" destId="{D08B5CE1-777D-4265-A964-093A638DB9ED}" srcOrd="0" destOrd="0" presId="urn:microsoft.com/office/officeart/2008/layout/VerticalCurvedList"/>
    <dgm:cxn modelId="{1631351C-34F2-4CEB-9D85-77EC57AB55EF}" type="presParOf" srcId="{7DC999AE-CF1B-4EBC-975B-8D5073EF59D8}" destId="{A0DED935-89A4-4263-84F5-4321B5E2FCB2}" srcOrd="9" destOrd="0" presId="urn:microsoft.com/office/officeart/2008/layout/VerticalCurvedList"/>
    <dgm:cxn modelId="{5BEA44F6-441A-4066-A5E7-3CB6EC86C9F9}" type="presParOf" srcId="{7DC999AE-CF1B-4EBC-975B-8D5073EF59D8}" destId="{C206837F-08C0-476F-8EBA-7EC1CD577EE8}" srcOrd="10" destOrd="0" presId="urn:microsoft.com/office/officeart/2008/layout/VerticalCurvedList"/>
    <dgm:cxn modelId="{DEA4B641-5BD5-415B-9B11-AD182526D533}" type="presParOf" srcId="{C206837F-08C0-476F-8EBA-7EC1CD577EE8}" destId="{00EDAF75-E66F-495E-AE74-501DE0082DC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353D5-51EB-45C7-8208-5A62CF7D0FC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CO"/>
        </a:p>
      </dgm:t>
    </dgm:pt>
    <dgm:pt modelId="{5CB61A80-63FD-48AC-A27F-5DBDE3A37527}">
      <dgm:prSet phldrT="[Texto]" custT="1"/>
      <dgm:spPr/>
      <dgm:t>
        <a:bodyPr/>
        <a:lstStyle/>
        <a:p>
          <a:r>
            <a:rPr lang="es-ES" sz="1200" dirty="0"/>
            <a:t>Se realizarán pruebas de carga para medir el comportamiento del servicio, sus tiempos de respuesta y su capacidad para soportar diferentes niveles de carga de usuarios concurrentes. Estas pruebas están diseñadas para escalar la cantidad de usuarios y medir la capacidad de respuesta del sistema bajo diferentes escenarios de carga.</a:t>
          </a:r>
          <a:endParaRPr lang="es-CO" sz="1200" dirty="0"/>
        </a:p>
      </dgm:t>
    </dgm:pt>
    <dgm:pt modelId="{84EDCC43-3B1D-46B1-B325-91B9B744B824}" type="parTrans" cxnId="{D4ED507E-510E-4586-8D69-E7D9AC3AC01B}">
      <dgm:prSet/>
      <dgm:spPr/>
      <dgm:t>
        <a:bodyPr/>
        <a:lstStyle/>
        <a:p>
          <a:endParaRPr lang="es-CO"/>
        </a:p>
      </dgm:t>
    </dgm:pt>
    <dgm:pt modelId="{E8442E12-0D48-4B50-86B9-EB1CC4ED842B}" type="sibTrans" cxnId="{D4ED507E-510E-4586-8D69-E7D9AC3AC01B}">
      <dgm:prSet/>
      <dgm:spPr/>
      <dgm:t>
        <a:bodyPr/>
        <a:lstStyle/>
        <a:p>
          <a:endParaRPr lang="es-CO"/>
        </a:p>
      </dgm:t>
    </dgm:pt>
    <dgm:pt modelId="{A5D1B0B9-BA21-4FD7-8174-A9C1F9EEFAA0}">
      <dgm:prSet phldrT="[Texto]" custT="1">
        <dgm:style>
          <a:lnRef idx="1">
            <a:schemeClr val="accent6"/>
          </a:lnRef>
          <a:fillRef idx="3">
            <a:schemeClr val="accent6"/>
          </a:fillRef>
          <a:effectRef idx="2">
            <a:schemeClr val="accent6"/>
          </a:effectRef>
          <a:fontRef idx="minor">
            <a:schemeClr val="lt1"/>
          </a:fontRef>
        </dgm:style>
      </dgm:prSet>
      <dgm:spPr/>
      <dgm:t>
        <a:bodyPr/>
        <a:lstStyle/>
        <a:p>
          <a:r>
            <a:rPr lang="es-CO" sz="2400" dirty="0"/>
            <a:t>Carga</a:t>
          </a:r>
        </a:p>
      </dgm:t>
    </dgm:pt>
    <dgm:pt modelId="{7FE26300-6721-416E-A405-1C00CFF5D49E}" type="sibTrans" cxnId="{01D18643-2B56-4570-9267-36E3CF42A964}">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endParaRPr lang="es-CO"/>
        </a:p>
      </dgm:t>
    </dgm:pt>
    <dgm:pt modelId="{ACD113B6-5B05-48F6-A9A2-8A9A688B76A0}" type="parTrans" cxnId="{01D18643-2B56-4570-9267-36E3CF42A964}">
      <dgm:prSet/>
      <dgm:spPr/>
      <dgm:t>
        <a:bodyPr/>
        <a:lstStyle/>
        <a:p>
          <a:endParaRPr lang="es-CO"/>
        </a:p>
      </dgm:t>
    </dgm:pt>
    <dgm:pt modelId="{A6478DA3-4534-417B-8E74-E284210C0D8F}" type="pres">
      <dgm:prSet presAssocID="{E3E353D5-51EB-45C7-8208-5A62CF7D0FC2}" presName="linearFlow" presStyleCnt="0">
        <dgm:presLayoutVars>
          <dgm:dir/>
          <dgm:animLvl val="lvl"/>
          <dgm:resizeHandles val="exact"/>
        </dgm:presLayoutVars>
      </dgm:prSet>
      <dgm:spPr/>
    </dgm:pt>
    <dgm:pt modelId="{06C64E7C-BB29-4319-9614-0977B632A28E}" type="pres">
      <dgm:prSet presAssocID="{A5D1B0B9-BA21-4FD7-8174-A9C1F9EEFAA0}" presName="composite" presStyleCnt="0"/>
      <dgm:spPr/>
    </dgm:pt>
    <dgm:pt modelId="{988E13B3-BDA5-40F6-ACD8-5057B64A37CC}" type="pres">
      <dgm:prSet presAssocID="{A5D1B0B9-BA21-4FD7-8174-A9C1F9EEFAA0}" presName="parTx" presStyleLbl="node1" presStyleIdx="0" presStyleCnt="1">
        <dgm:presLayoutVars>
          <dgm:chMax val="0"/>
          <dgm:chPref val="0"/>
          <dgm:bulletEnabled val="1"/>
        </dgm:presLayoutVars>
      </dgm:prSet>
      <dgm:spPr/>
    </dgm:pt>
    <dgm:pt modelId="{9FBB1ED5-2A0D-42AD-AA00-B7082CE9AF23}" type="pres">
      <dgm:prSet presAssocID="{A5D1B0B9-BA21-4FD7-8174-A9C1F9EEFAA0}" presName="parSh" presStyleLbl="node1" presStyleIdx="0" presStyleCnt="1" custLinFactNeighborX="-2400" custLinFactNeighborY="-15393"/>
      <dgm:spPr/>
    </dgm:pt>
    <dgm:pt modelId="{68153017-B491-4A9D-B7C7-6F1175443679}" type="pres">
      <dgm:prSet presAssocID="{A5D1B0B9-BA21-4FD7-8174-A9C1F9EEFAA0}" presName="desTx" presStyleLbl="fgAcc1" presStyleIdx="0" presStyleCnt="1" custScaleX="127616" custScaleY="42000" custLinFactNeighborX="7038" custLinFactNeighborY="-29243">
        <dgm:presLayoutVars>
          <dgm:bulletEnabled val="1"/>
        </dgm:presLayoutVars>
      </dgm:prSet>
      <dgm:spPr/>
    </dgm:pt>
  </dgm:ptLst>
  <dgm:cxnLst>
    <dgm:cxn modelId="{81CA9B29-8D2A-47D1-8AE3-D99B7C3C2B47}" type="presOf" srcId="{E3E353D5-51EB-45C7-8208-5A62CF7D0FC2}" destId="{A6478DA3-4534-417B-8E74-E284210C0D8F}" srcOrd="0" destOrd="0" presId="urn:microsoft.com/office/officeart/2005/8/layout/process3"/>
    <dgm:cxn modelId="{01D18643-2B56-4570-9267-36E3CF42A964}" srcId="{E3E353D5-51EB-45C7-8208-5A62CF7D0FC2}" destId="{A5D1B0B9-BA21-4FD7-8174-A9C1F9EEFAA0}" srcOrd="0" destOrd="0" parTransId="{ACD113B6-5B05-48F6-A9A2-8A9A688B76A0}" sibTransId="{7FE26300-6721-416E-A405-1C00CFF5D49E}"/>
    <dgm:cxn modelId="{FC332E77-9A6C-4175-A3DB-61E52B45AADC}" type="presOf" srcId="{A5D1B0B9-BA21-4FD7-8174-A9C1F9EEFAA0}" destId="{988E13B3-BDA5-40F6-ACD8-5057B64A37CC}" srcOrd="0" destOrd="0" presId="urn:microsoft.com/office/officeart/2005/8/layout/process3"/>
    <dgm:cxn modelId="{D4ED507E-510E-4586-8D69-E7D9AC3AC01B}" srcId="{A5D1B0B9-BA21-4FD7-8174-A9C1F9EEFAA0}" destId="{5CB61A80-63FD-48AC-A27F-5DBDE3A37527}" srcOrd="0" destOrd="0" parTransId="{84EDCC43-3B1D-46B1-B325-91B9B744B824}" sibTransId="{E8442E12-0D48-4B50-86B9-EB1CC4ED842B}"/>
    <dgm:cxn modelId="{1AA746CD-5E84-4C9B-A583-A85AE4DAC596}" type="presOf" srcId="{5CB61A80-63FD-48AC-A27F-5DBDE3A37527}" destId="{68153017-B491-4A9D-B7C7-6F1175443679}" srcOrd="0" destOrd="0" presId="urn:microsoft.com/office/officeart/2005/8/layout/process3"/>
    <dgm:cxn modelId="{63C834D0-4955-4948-9792-26C6E0FB48C7}" type="presOf" srcId="{A5D1B0B9-BA21-4FD7-8174-A9C1F9EEFAA0}" destId="{9FBB1ED5-2A0D-42AD-AA00-B7082CE9AF23}" srcOrd="1" destOrd="0" presId="urn:microsoft.com/office/officeart/2005/8/layout/process3"/>
    <dgm:cxn modelId="{2C1CA807-DD1C-4689-97E3-C0935C46592E}" type="presParOf" srcId="{A6478DA3-4534-417B-8E74-E284210C0D8F}" destId="{06C64E7C-BB29-4319-9614-0977B632A28E}" srcOrd="0" destOrd="0" presId="urn:microsoft.com/office/officeart/2005/8/layout/process3"/>
    <dgm:cxn modelId="{F94214E4-E004-4FF2-9AB4-6F59D99DB498}" type="presParOf" srcId="{06C64E7C-BB29-4319-9614-0977B632A28E}" destId="{988E13B3-BDA5-40F6-ACD8-5057B64A37CC}" srcOrd="0" destOrd="0" presId="urn:microsoft.com/office/officeart/2005/8/layout/process3"/>
    <dgm:cxn modelId="{5275C159-0269-4BDC-BE2E-79BFB82D5C19}" type="presParOf" srcId="{06C64E7C-BB29-4319-9614-0977B632A28E}" destId="{9FBB1ED5-2A0D-42AD-AA00-B7082CE9AF23}" srcOrd="1" destOrd="0" presId="urn:microsoft.com/office/officeart/2005/8/layout/process3"/>
    <dgm:cxn modelId="{4EC0CE68-C405-408C-BB18-008E0A2E4B9F}" type="presParOf" srcId="{06C64E7C-BB29-4319-9614-0977B632A28E}" destId="{68153017-B491-4A9D-B7C7-6F117544367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B4C7-792E-4C92-9CB5-3B6753B2546F}">
      <dsp:nvSpPr>
        <dsp:cNvPr id="0" name=""/>
        <dsp:cNvSpPr/>
      </dsp:nvSpPr>
      <dsp:spPr>
        <a:xfrm>
          <a:off x="-4849638" y="-743220"/>
          <a:ext cx="5776097" cy="5776097"/>
        </a:xfrm>
        <a:prstGeom prst="blockArc">
          <a:avLst>
            <a:gd name="adj1" fmla="val 18900000"/>
            <a:gd name="adj2" fmla="val 2700000"/>
            <a:gd name="adj3" fmla="val 374"/>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5FF1C-85CB-47D4-8040-7F70B7AEA088}">
      <dsp:nvSpPr>
        <dsp:cNvPr id="0" name=""/>
        <dsp:cNvSpPr/>
      </dsp:nvSpPr>
      <dsp:spPr>
        <a:xfrm>
          <a:off x="405390" y="268017"/>
          <a:ext cx="6749459" cy="5363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751" tIns="73660" rIns="73660" bIns="73660" numCol="1" spcCol="1270" anchor="ctr" anchorCtr="0">
          <a:noAutofit/>
        </a:bodyPr>
        <a:lstStyle/>
        <a:p>
          <a:pPr marL="0" lvl="0" indent="0" algn="l" defTabSz="1289050">
            <a:lnSpc>
              <a:spcPct val="90000"/>
            </a:lnSpc>
            <a:spcBef>
              <a:spcPct val="0"/>
            </a:spcBef>
            <a:spcAft>
              <a:spcPct val="35000"/>
            </a:spcAft>
            <a:buNone/>
          </a:pPr>
          <a:r>
            <a:rPr lang="es-CO" sz="2900" kern="1200" dirty="0"/>
            <a:t>Alcance y Estrategia del reto </a:t>
          </a:r>
        </a:p>
      </dsp:txBody>
      <dsp:txXfrm>
        <a:off x="405390" y="268017"/>
        <a:ext cx="6749459" cy="536378"/>
      </dsp:txXfrm>
    </dsp:sp>
    <dsp:sp modelId="{C7F9C2AE-B4EA-4A46-B37F-A98CA0022EC5}">
      <dsp:nvSpPr>
        <dsp:cNvPr id="0" name=""/>
        <dsp:cNvSpPr/>
      </dsp:nvSpPr>
      <dsp:spPr>
        <a:xfrm>
          <a:off x="70153" y="200970"/>
          <a:ext cx="670473" cy="670473"/>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0789A9-5B66-4393-8E2F-8A32AB653E9A}">
      <dsp:nvSpPr>
        <dsp:cNvPr id="0" name=""/>
        <dsp:cNvSpPr/>
      </dsp:nvSpPr>
      <dsp:spPr>
        <a:xfrm>
          <a:off x="789743" y="1072328"/>
          <a:ext cx="6365106" cy="5363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751" tIns="73660" rIns="73660" bIns="73660" numCol="1" spcCol="1270" anchor="ctr" anchorCtr="0">
          <a:noAutofit/>
        </a:bodyPr>
        <a:lstStyle/>
        <a:p>
          <a:pPr marL="0" lvl="0" indent="0" algn="l" defTabSz="1289050">
            <a:lnSpc>
              <a:spcPct val="90000"/>
            </a:lnSpc>
            <a:spcBef>
              <a:spcPct val="0"/>
            </a:spcBef>
            <a:spcAft>
              <a:spcPct val="35000"/>
            </a:spcAft>
            <a:buNone/>
          </a:pPr>
          <a:r>
            <a:rPr lang="es-CO" sz="2900" kern="1200" dirty="0"/>
            <a:t>Tipos de prueba</a:t>
          </a:r>
        </a:p>
      </dsp:txBody>
      <dsp:txXfrm>
        <a:off x="789743" y="1072328"/>
        <a:ext cx="6365106" cy="536378"/>
      </dsp:txXfrm>
    </dsp:sp>
    <dsp:sp modelId="{D8F42A0C-0399-4FB0-9142-262BAAB521B7}">
      <dsp:nvSpPr>
        <dsp:cNvPr id="0" name=""/>
        <dsp:cNvSpPr/>
      </dsp:nvSpPr>
      <dsp:spPr>
        <a:xfrm>
          <a:off x="454506" y="1005280"/>
          <a:ext cx="670473" cy="670473"/>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B7753D-9CAC-4189-9465-C302F5824E1A}">
      <dsp:nvSpPr>
        <dsp:cNvPr id="0" name=""/>
        <dsp:cNvSpPr/>
      </dsp:nvSpPr>
      <dsp:spPr>
        <a:xfrm>
          <a:off x="963683" y="1892258"/>
          <a:ext cx="6247140" cy="5363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751" tIns="73660" rIns="73660" bIns="73660" numCol="1" spcCol="1270" anchor="ctr" anchorCtr="0">
          <a:noAutofit/>
        </a:bodyPr>
        <a:lstStyle/>
        <a:p>
          <a:pPr marL="0" lvl="0" indent="0" algn="l" defTabSz="1289050">
            <a:lnSpc>
              <a:spcPct val="90000"/>
            </a:lnSpc>
            <a:spcBef>
              <a:spcPct val="0"/>
            </a:spcBef>
            <a:spcAft>
              <a:spcPct val="35000"/>
            </a:spcAft>
            <a:buNone/>
          </a:pPr>
          <a:r>
            <a:rPr lang="es-CO" sz="2900" kern="1200" dirty="0"/>
            <a:t>Herramientas Utilizadas </a:t>
          </a:r>
        </a:p>
      </dsp:txBody>
      <dsp:txXfrm>
        <a:off x="963683" y="1892258"/>
        <a:ext cx="6247140" cy="536378"/>
      </dsp:txXfrm>
    </dsp:sp>
    <dsp:sp modelId="{4BD6EDFD-E5D1-4CA5-8067-29610FE6E2BB}">
      <dsp:nvSpPr>
        <dsp:cNvPr id="0" name=""/>
        <dsp:cNvSpPr/>
      </dsp:nvSpPr>
      <dsp:spPr>
        <a:xfrm>
          <a:off x="572472" y="1809591"/>
          <a:ext cx="670473" cy="670473"/>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51A190-1075-4B11-B009-3B901B3D7CA4}">
      <dsp:nvSpPr>
        <dsp:cNvPr id="0" name=""/>
        <dsp:cNvSpPr/>
      </dsp:nvSpPr>
      <dsp:spPr>
        <a:xfrm>
          <a:off x="846774" y="2696568"/>
          <a:ext cx="6365106" cy="5363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751" tIns="73660" rIns="73660" bIns="73660" numCol="1" spcCol="1270" anchor="ctr" anchorCtr="0">
          <a:noAutofit/>
        </a:bodyPr>
        <a:lstStyle/>
        <a:p>
          <a:pPr marL="0" lvl="0" indent="0" algn="l" defTabSz="1289050">
            <a:lnSpc>
              <a:spcPct val="90000"/>
            </a:lnSpc>
            <a:spcBef>
              <a:spcPct val="0"/>
            </a:spcBef>
            <a:spcAft>
              <a:spcPct val="35000"/>
            </a:spcAft>
            <a:buNone/>
          </a:pPr>
          <a:r>
            <a:rPr lang="es-CO" sz="2900" kern="1200" dirty="0"/>
            <a:t>Criterios de </a:t>
          </a:r>
          <a:r>
            <a:rPr lang="es-CO" sz="2900" kern="1200" dirty="0" err="1"/>
            <a:t>Aceptacion</a:t>
          </a:r>
          <a:endParaRPr lang="es-CO" sz="2900" kern="1200" dirty="0"/>
        </a:p>
      </dsp:txBody>
      <dsp:txXfrm>
        <a:off x="846774" y="2696568"/>
        <a:ext cx="6365106" cy="536378"/>
      </dsp:txXfrm>
    </dsp:sp>
    <dsp:sp modelId="{D08B5CE1-777D-4265-A964-093A638DB9ED}">
      <dsp:nvSpPr>
        <dsp:cNvPr id="0" name=""/>
        <dsp:cNvSpPr/>
      </dsp:nvSpPr>
      <dsp:spPr>
        <a:xfrm>
          <a:off x="454506" y="2613901"/>
          <a:ext cx="670473" cy="670473"/>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ED935-89A4-4263-84F5-4321B5E2FCB2}">
      <dsp:nvSpPr>
        <dsp:cNvPr id="0" name=""/>
        <dsp:cNvSpPr/>
      </dsp:nvSpPr>
      <dsp:spPr>
        <a:xfrm>
          <a:off x="464140" y="3500879"/>
          <a:ext cx="6749459" cy="5363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751" tIns="73660" rIns="73660" bIns="73660" numCol="1" spcCol="1270" anchor="ctr" anchorCtr="0">
          <a:noAutofit/>
        </a:bodyPr>
        <a:lstStyle/>
        <a:p>
          <a:pPr marL="0" lvl="0" indent="0" algn="l" defTabSz="1289050">
            <a:lnSpc>
              <a:spcPct val="90000"/>
            </a:lnSpc>
            <a:spcBef>
              <a:spcPct val="0"/>
            </a:spcBef>
            <a:spcAft>
              <a:spcPct val="35000"/>
            </a:spcAft>
            <a:buNone/>
          </a:pPr>
          <a:r>
            <a:rPr lang="es-CO" sz="2900" kern="1200" dirty="0"/>
            <a:t>Resultados y conclusiones </a:t>
          </a:r>
        </a:p>
      </dsp:txBody>
      <dsp:txXfrm>
        <a:off x="464140" y="3500879"/>
        <a:ext cx="6749459" cy="536378"/>
      </dsp:txXfrm>
    </dsp:sp>
    <dsp:sp modelId="{00EDAF75-E66F-495E-AE74-501DE0082DCE}">
      <dsp:nvSpPr>
        <dsp:cNvPr id="0" name=""/>
        <dsp:cNvSpPr/>
      </dsp:nvSpPr>
      <dsp:spPr>
        <a:xfrm>
          <a:off x="70153" y="3418212"/>
          <a:ext cx="670473" cy="670473"/>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B1ED5-2A0D-42AD-AA00-B7082CE9AF23}">
      <dsp:nvSpPr>
        <dsp:cNvPr id="0" name=""/>
        <dsp:cNvSpPr/>
      </dsp:nvSpPr>
      <dsp:spPr>
        <a:xfrm>
          <a:off x="0" y="0"/>
          <a:ext cx="6186594" cy="1339199"/>
        </a:xfrm>
        <a:prstGeom prst="roundRect">
          <a:avLst>
            <a:gd name="adj" fmla="val 10000"/>
          </a:avLst>
        </a:prstGeom>
        <a:gradFill rotWithShape="1">
          <a:gsLst>
            <a:gs pos="0">
              <a:schemeClr val="accent6">
                <a:tint val="98000"/>
                <a:lumMod val="110000"/>
              </a:schemeClr>
            </a:gs>
            <a:gs pos="84000">
              <a:schemeClr val="accent6">
                <a:shade val="90000"/>
                <a:lumMod val="88000"/>
              </a:schemeClr>
            </a:gs>
          </a:gsLst>
          <a:lin ang="5400000" scaled="0"/>
        </a:gradFill>
        <a:ln w="12700" cap="rnd" cmpd="sng" algn="ctr">
          <a:solidFill>
            <a:schemeClr val="accent6">
              <a:lumMod val="90000"/>
            </a:schemeClr>
          </a:solidFill>
          <a:prstDash val="solid"/>
        </a:ln>
        <a:effectLst>
          <a:outerShdw blurRad="38100" dist="25400" dir="5400000" rotWithShape="0">
            <a:srgbClr val="000000">
              <a:alpha val="5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s-CO" sz="2400" kern="1200" dirty="0"/>
            <a:t>Carga</a:t>
          </a:r>
        </a:p>
      </dsp:txBody>
      <dsp:txXfrm>
        <a:off x="0" y="0"/>
        <a:ext cx="6186594" cy="892800"/>
      </dsp:txXfrm>
    </dsp:sp>
    <dsp:sp modelId="{68153017-B491-4A9D-B7C7-6F1175443679}">
      <dsp:nvSpPr>
        <dsp:cNvPr id="0" name=""/>
        <dsp:cNvSpPr/>
      </dsp:nvSpPr>
      <dsp:spPr>
        <a:xfrm>
          <a:off x="419314" y="907303"/>
          <a:ext cx="7895084" cy="74995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ES" sz="1200" kern="1200" dirty="0"/>
            <a:t>Se realizarán pruebas de carga para medir el comportamiento del servicio, sus tiempos de respuesta y su capacidad para soportar diferentes niveles de carga de usuarios concurrentes. Estas pruebas están diseñadas para escalar la cantidad de usuarios y medir la capacidad de respuesta del sistema bajo diferentes escenarios de carga.</a:t>
          </a:r>
          <a:endParaRPr lang="es-CO" sz="1200" kern="1200" dirty="0"/>
        </a:p>
      </dsp:txBody>
      <dsp:txXfrm>
        <a:off x="441279" y="929268"/>
        <a:ext cx="7851154" cy="7060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29/09/2024</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29/09/2024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4227099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11</a:t>
            </a:fld>
            <a:endParaRPr lang="es-ES"/>
          </a:p>
        </p:txBody>
      </p:sp>
    </p:spTree>
    <p:extLst>
      <p:ext uri="{BB962C8B-B14F-4D97-AF65-F5344CB8AC3E}">
        <p14:creationId xmlns:p14="http://schemas.microsoft.com/office/powerpoint/2010/main" val="284573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231988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13</a:t>
            </a:fld>
            <a:endParaRPr lang="es-ES"/>
          </a:p>
        </p:txBody>
      </p:sp>
    </p:spTree>
    <p:extLst>
      <p:ext uri="{BB962C8B-B14F-4D97-AF65-F5344CB8AC3E}">
        <p14:creationId xmlns:p14="http://schemas.microsoft.com/office/powerpoint/2010/main" val="282786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14</a:t>
            </a:fld>
            <a:endParaRPr lang="es-ES"/>
          </a:p>
        </p:txBody>
      </p:sp>
    </p:spTree>
    <p:extLst>
      <p:ext uri="{BB962C8B-B14F-4D97-AF65-F5344CB8AC3E}">
        <p14:creationId xmlns:p14="http://schemas.microsoft.com/office/powerpoint/2010/main" val="335943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46367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19437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104649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388549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2727534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2272773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9</a:t>
            </a:fld>
            <a:endParaRPr lang="es-ES"/>
          </a:p>
        </p:txBody>
      </p:sp>
    </p:spTree>
    <p:extLst>
      <p:ext uri="{BB962C8B-B14F-4D97-AF65-F5344CB8AC3E}">
        <p14:creationId xmlns:p14="http://schemas.microsoft.com/office/powerpoint/2010/main" val="3751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29/09/2024</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29/09/2024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29/09/2024</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29/09/2024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29/09/2024</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29/09/2024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29/09/2024</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29/09/2024</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29/09/2024</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29/09/2024</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29/09/2024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29/09/2024</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reqres.in/api/users" TargetMode="External"/><Relationship Id="rId5" Type="http://schemas.openxmlformats.org/officeDocument/2006/relationships/hyperlink" Target="https://reqres.in/api/users?page=2"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424818" y="4572002"/>
            <a:ext cx="11260666" cy="895244"/>
          </a:xfrm>
        </p:spPr>
        <p:txBody>
          <a:bodyPr rtlCol="0">
            <a:noAutofit/>
          </a:bodyPr>
          <a:lstStyle/>
          <a:p>
            <a:pPr rtl="0"/>
            <a:r>
              <a:rPr lang="es-ES" sz="4500">
                <a:solidFill>
                  <a:schemeClr val="bg1"/>
                </a:solidFill>
              </a:rPr>
              <a:t>Informe reto performance</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a:t>
            </a:r>
          </a:p>
        </p:txBody>
      </p:sp>
      <p:sp>
        <p:nvSpPr>
          <p:cNvPr id="7" name="CuadroTexto 6">
            <a:extLst>
              <a:ext uri="{FF2B5EF4-FFF2-40B4-BE49-F238E27FC236}">
                <a16:creationId xmlns:a16="http://schemas.microsoft.com/office/drawing/2014/main" id="{92D5F6E2-0604-E055-8E59-D02492230B49}"/>
              </a:ext>
            </a:extLst>
          </p:cNvPr>
          <p:cNvSpPr txBox="1"/>
          <p:nvPr/>
        </p:nvSpPr>
        <p:spPr>
          <a:xfrm flipH="1">
            <a:off x="487222" y="2015811"/>
            <a:ext cx="9293138" cy="369332"/>
          </a:xfrm>
          <a:prstGeom prst="rect">
            <a:avLst/>
          </a:prstGeom>
          <a:noFill/>
        </p:spPr>
        <p:txBody>
          <a:bodyPr wrap="square" rtlCol="0">
            <a:spAutoFit/>
          </a:bodyPr>
          <a:lstStyle/>
          <a:p>
            <a:r>
              <a:rPr lang="es-CO" dirty="0"/>
              <a:t>Fase Moderada</a:t>
            </a:r>
          </a:p>
        </p:txBody>
      </p:sp>
      <p:sp>
        <p:nvSpPr>
          <p:cNvPr id="10" name="CuadroTexto 9">
            <a:extLst>
              <a:ext uri="{FF2B5EF4-FFF2-40B4-BE49-F238E27FC236}">
                <a16:creationId xmlns:a16="http://schemas.microsoft.com/office/drawing/2014/main" id="{7D13456B-89A0-32D7-CFD0-641CAE320ED1}"/>
              </a:ext>
            </a:extLst>
          </p:cNvPr>
          <p:cNvSpPr txBox="1"/>
          <p:nvPr/>
        </p:nvSpPr>
        <p:spPr>
          <a:xfrm>
            <a:off x="487207" y="4201730"/>
            <a:ext cx="11123602" cy="2308324"/>
          </a:xfrm>
          <a:prstGeom prst="rect">
            <a:avLst/>
          </a:prstGeom>
          <a:noFill/>
        </p:spPr>
        <p:txBody>
          <a:bodyPr wrap="square" rtlCol="0">
            <a:spAutoFit/>
          </a:bodyPr>
          <a:lstStyle/>
          <a:p>
            <a:r>
              <a:rPr lang="es-ES" dirty="0"/>
              <a:t>El </a:t>
            </a:r>
            <a:r>
              <a:rPr lang="es-ES" dirty="0" err="1"/>
              <a:t>endpoint</a:t>
            </a:r>
            <a:r>
              <a:rPr lang="es-ES" dirty="0"/>
              <a:t> está manejando la carga moderada de 50 usuarios concurrentes de manera eficiente:</a:t>
            </a:r>
          </a:p>
          <a:p>
            <a:endParaRPr lang="es-ES" dirty="0"/>
          </a:p>
          <a:p>
            <a:pPr marL="285750" indent="-285750">
              <a:buFont typeface="Arial" panose="020B0604020202020204" pitchFamily="34" charset="0"/>
              <a:buChar char="•"/>
            </a:pPr>
            <a:r>
              <a:rPr lang="es-ES" dirty="0"/>
              <a:t>El tiempo de respuesta promedio es bajo (203 ms), y no se presentaron errores durante la prueba.</a:t>
            </a:r>
          </a:p>
          <a:p>
            <a:pPr marL="285750" indent="-285750">
              <a:buFont typeface="Arial" panose="020B0604020202020204" pitchFamily="34" charset="0"/>
              <a:buChar char="•"/>
            </a:pPr>
            <a:r>
              <a:rPr lang="es-ES" dirty="0"/>
              <a:t>La variabilidad de los tiempos de respuesta es baja (8,67 ms), lo que indica una alta estabilidad en las respuestas.</a:t>
            </a:r>
          </a:p>
          <a:p>
            <a:pPr marL="285750" indent="-285750">
              <a:buFont typeface="Arial" panose="020B0604020202020204" pitchFamily="34" charset="0"/>
              <a:buChar char="•"/>
            </a:pPr>
            <a:endParaRPr lang="es-ES" dirty="0"/>
          </a:p>
          <a:p>
            <a:r>
              <a:rPr lang="es-ES" dirty="0"/>
              <a:t>El rendimiento y los datos procesados están dentro de los valores esperados para este escenario de carga moderada, mostrando que el servidor puede manejar un mayor número de usuarios sin degradación significativa en el rendimiento.</a:t>
            </a:r>
            <a:endParaRPr lang="es-CO" dirty="0">
              <a:latin typeface="Gill Sans MT (Cuerpo)"/>
            </a:endParaRPr>
          </a:p>
        </p:txBody>
      </p:sp>
      <p:graphicFrame>
        <p:nvGraphicFramePr>
          <p:cNvPr id="3" name="Tabla 2">
            <a:extLst>
              <a:ext uri="{FF2B5EF4-FFF2-40B4-BE49-F238E27FC236}">
                <a16:creationId xmlns:a16="http://schemas.microsoft.com/office/drawing/2014/main" id="{18443CCD-9362-31C4-451B-A5F78E1B6EEA}"/>
              </a:ext>
            </a:extLst>
          </p:cNvPr>
          <p:cNvGraphicFramePr>
            <a:graphicFrameLocks noGrp="1"/>
          </p:cNvGraphicFramePr>
          <p:nvPr>
            <p:extLst>
              <p:ext uri="{D42A27DB-BD31-4B8C-83A1-F6EECF244321}">
                <p14:modId xmlns:p14="http://schemas.microsoft.com/office/powerpoint/2010/main" val="3720102623"/>
              </p:ext>
            </p:extLst>
          </p:nvPr>
        </p:nvGraphicFramePr>
        <p:xfrm>
          <a:off x="581193" y="2528591"/>
          <a:ext cx="10092509" cy="1060643"/>
        </p:xfrm>
        <a:graphic>
          <a:graphicData uri="http://schemas.openxmlformats.org/drawingml/2006/table">
            <a:tbl>
              <a:tblPr/>
              <a:tblGrid>
                <a:gridCol w="1416999">
                  <a:extLst>
                    <a:ext uri="{9D8B030D-6E8A-4147-A177-3AD203B41FA5}">
                      <a16:colId xmlns:a16="http://schemas.microsoft.com/office/drawing/2014/main" val="3583649037"/>
                    </a:ext>
                  </a:extLst>
                </a:gridCol>
                <a:gridCol w="867551">
                  <a:extLst>
                    <a:ext uri="{9D8B030D-6E8A-4147-A177-3AD203B41FA5}">
                      <a16:colId xmlns:a16="http://schemas.microsoft.com/office/drawing/2014/main" val="1969111249"/>
                    </a:ext>
                  </a:extLst>
                </a:gridCol>
                <a:gridCol w="867551">
                  <a:extLst>
                    <a:ext uri="{9D8B030D-6E8A-4147-A177-3AD203B41FA5}">
                      <a16:colId xmlns:a16="http://schemas.microsoft.com/office/drawing/2014/main" val="177084209"/>
                    </a:ext>
                  </a:extLst>
                </a:gridCol>
                <a:gridCol w="867551">
                  <a:extLst>
                    <a:ext uri="{9D8B030D-6E8A-4147-A177-3AD203B41FA5}">
                      <a16:colId xmlns:a16="http://schemas.microsoft.com/office/drawing/2014/main" val="3371355088"/>
                    </a:ext>
                  </a:extLst>
                </a:gridCol>
                <a:gridCol w="867551">
                  <a:extLst>
                    <a:ext uri="{9D8B030D-6E8A-4147-A177-3AD203B41FA5}">
                      <a16:colId xmlns:a16="http://schemas.microsoft.com/office/drawing/2014/main" val="1875628353"/>
                    </a:ext>
                  </a:extLst>
                </a:gridCol>
                <a:gridCol w="867551">
                  <a:extLst>
                    <a:ext uri="{9D8B030D-6E8A-4147-A177-3AD203B41FA5}">
                      <a16:colId xmlns:a16="http://schemas.microsoft.com/office/drawing/2014/main" val="931344784"/>
                    </a:ext>
                  </a:extLst>
                </a:gridCol>
                <a:gridCol w="867551">
                  <a:extLst>
                    <a:ext uri="{9D8B030D-6E8A-4147-A177-3AD203B41FA5}">
                      <a16:colId xmlns:a16="http://schemas.microsoft.com/office/drawing/2014/main" val="2970401450"/>
                    </a:ext>
                  </a:extLst>
                </a:gridCol>
                <a:gridCol w="867551">
                  <a:extLst>
                    <a:ext uri="{9D8B030D-6E8A-4147-A177-3AD203B41FA5}">
                      <a16:colId xmlns:a16="http://schemas.microsoft.com/office/drawing/2014/main" val="4041749813"/>
                    </a:ext>
                  </a:extLst>
                </a:gridCol>
                <a:gridCol w="867551">
                  <a:extLst>
                    <a:ext uri="{9D8B030D-6E8A-4147-A177-3AD203B41FA5}">
                      <a16:colId xmlns:a16="http://schemas.microsoft.com/office/drawing/2014/main" val="1210349824"/>
                    </a:ext>
                  </a:extLst>
                </a:gridCol>
                <a:gridCol w="867551">
                  <a:extLst>
                    <a:ext uri="{9D8B030D-6E8A-4147-A177-3AD203B41FA5}">
                      <a16:colId xmlns:a16="http://schemas.microsoft.com/office/drawing/2014/main" val="175297453"/>
                    </a:ext>
                  </a:extLst>
                </a:gridCol>
                <a:gridCol w="867551">
                  <a:extLst>
                    <a:ext uri="{9D8B030D-6E8A-4147-A177-3AD203B41FA5}">
                      <a16:colId xmlns:a16="http://schemas.microsoft.com/office/drawing/2014/main" val="786041954"/>
                    </a:ext>
                  </a:extLst>
                </a:gridCol>
              </a:tblGrid>
              <a:tr h="503875">
                <a:tc>
                  <a:txBody>
                    <a:bodyPr/>
                    <a:lstStyle/>
                    <a:p>
                      <a:pPr algn="l" fontAlgn="b"/>
                      <a:r>
                        <a:rPr lang="es-CO" sz="1100" b="1" i="0" u="none" strike="noStrike">
                          <a:solidFill>
                            <a:srgbClr val="FFFFFF"/>
                          </a:solidFill>
                          <a:effectLst/>
                          <a:latin typeface="Aptos Narrow" panose="020B0004020202020204" pitchFamily="34" charset="0"/>
                        </a:rPr>
                        <a:t>Etiqueta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 Muestras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Desv. 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Rendimiento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Kb/sec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Sent KB/sec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 de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526602456"/>
                  </a:ext>
                </a:extLst>
              </a:tr>
              <a:tr h="278384">
                <a:tc>
                  <a:txBody>
                    <a:bodyPr/>
                    <a:lstStyle/>
                    <a:p>
                      <a:pPr algn="l" fontAlgn="b"/>
                      <a:r>
                        <a:rPr lang="es-CO" sz="1100" b="0" i="0" u="none" strike="noStrike">
                          <a:solidFill>
                            <a:srgbClr val="000000"/>
                          </a:solidFill>
                          <a:effectLst/>
                          <a:latin typeface="Aptos Narrow" panose="020B0004020202020204" pitchFamily="34" charset="0"/>
                        </a:rPr>
                        <a:t>Petición API Regres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0,14569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15023"/>
                  </a:ext>
                </a:extLst>
              </a:tr>
              <a:tr h="278384">
                <a:tc>
                  <a:txBody>
                    <a:bodyPr/>
                    <a:lstStyle/>
                    <a:p>
                      <a:pPr algn="l" fontAlgn="b"/>
                      <a:r>
                        <a:rPr lang="es-CO" sz="1100" b="0" i="0" u="none" strike="noStrike">
                          <a:solidFill>
                            <a:srgbClr val="000000"/>
                          </a:solidFill>
                          <a:effectLst/>
                          <a:latin typeface="Aptos Narrow" panose="020B0004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0,14569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1186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5581686"/>
                  </a:ext>
                </a:extLst>
              </a:tr>
            </a:tbl>
          </a:graphicData>
        </a:graphic>
      </p:graphicFrame>
      <p:sp>
        <p:nvSpPr>
          <p:cNvPr id="5" name="CuadroTexto 4">
            <a:extLst>
              <a:ext uri="{FF2B5EF4-FFF2-40B4-BE49-F238E27FC236}">
                <a16:creationId xmlns:a16="http://schemas.microsoft.com/office/drawing/2014/main" id="{CDB230A1-0234-35C5-3A7C-D78657480557}"/>
              </a:ext>
            </a:extLst>
          </p:cNvPr>
          <p:cNvSpPr txBox="1"/>
          <p:nvPr/>
        </p:nvSpPr>
        <p:spPr>
          <a:xfrm flipH="1">
            <a:off x="487207" y="3832398"/>
            <a:ext cx="9293138" cy="369332"/>
          </a:xfrm>
          <a:prstGeom prst="rect">
            <a:avLst/>
          </a:prstGeom>
          <a:noFill/>
        </p:spPr>
        <p:txBody>
          <a:bodyPr wrap="square" rtlCol="0">
            <a:spAutoFit/>
          </a:bodyPr>
          <a:lstStyle/>
          <a:p>
            <a:r>
              <a:rPr lang="es-CO" dirty="0"/>
              <a:t>Conclusión</a:t>
            </a:r>
          </a:p>
        </p:txBody>
      </p:sp>
    </p:spTree>
    <p:extLst>
      <p:ext uri="{BB962C8B-B14F-4D97-AF65-F5344CB8AC3E}">
        <p14:creationId xmlns:p14="http://schemas.microsoft.com/office/powerpoint/2010/main" val="288348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 (</a:t>
            </a:r>
            <a:r>
              <a:rPr lang="es-ES" dirty="0" err="1"/>
              <a:t>GRaficas</a:t>
            </a:r>
            <a:r>
              <a:rPr lang="es-ES" dirty="0"/>
              <a:t>)</a:t>
            </a:r>
          </a:p>
        </p:txBody>
      </p:sp>
      <p:sp>
        <p:nvSpPr>
          <p:cNvPr id="7" name="CuadroTexto 6">
            <a:extLst>
              <a:ext uri="{FF2B5EF4-FFF2-40B4-BE49-F238E27FC236}">
                <a16:creationId xmlns:a16="http://schemas.microsoft.com/office/drawing/2014/main" id="{2C3E25C2-5513-EAFB-B3D1-2DDC03BC137B}"/>
              </a:ext>
            </a:extLst>
          </p:cNvPr>
          <p:cNvSpPr txBox="1"/>
          <p:nvPr/>
        </p:nvSpPr>
        <p:spPr>
          <a:xfrm flipH="1">
            <a:off x="581194" y="5140011"/>
            <a:ext cx="11029615" cy="1477328"/>
          </a:xfrm>
          <a:prstGeom prst="rect">
            <a:avLst/>
          </a:prstGeom>
          <a:noFill/>
        </p:spPr>
        <p:txBody>
          <a:bodyPr wrap="square" rtlCol="0">
            <a:spAutoFit/>
          </a:bodyPr>
          <a:lstStyle/>
          <a:p>
            <a:r>
              <a:rPr lang="es-ES" dirty="0"/>
              <a:t>El servidor muestra fluctuaciones moderadas en el tiempo de conexión bajo la carga de 50 usuarios concurrentes, lo que es típico en escenarios de este tipo. Tras algunos picos iniciales en los tiempos de conexión, se estabiliza alrededor de </a:t>
            </a:r>
            <a:r>
              <a:rPr lang="es-ES" b="1" dirty="0"/>
              <a:t>125-130 ms</a:t>
            </a:r>
            <a:r>
              <a:rPr lang="es-ES" dirty="0"/>
              <a:t>, lo que indica un rendimiento consistente. La variabilidad en los tiempos de conexión es aceptable, y aunque se presentan algunos picos ocasionales (~136 ms), estos no afectan de manera significativa la capacidad del servidor para manejar la carga de usuarios de manera eficiente.</a:t>
            </a:r>
            <a:endParaRPr lang="es-CO" dirty="0"/>
          </a:p>
        </p:txBody>
      </p:sp>
      <p:sp>
        <p:nvSpPr>
          <p:cNvPr id="9" name="CuadroTexto 8">
            <a:extLst>
              <a:ext uri="{FF2B5EF4-FFF2-40B4-BE49-F238E27FC236}">
                <a16:creationId xmlns:a16="http://schemas.microsoft.com/office/drawing/2014/main" id="{D882DE22-692C-9B5F-3798-A3D895625EA3}"/>
              </a:ext>
            </a:extLst>
          </p:cNvPr>
          <p:cNvSpPr txBox="1"/>
          <p:nvPr/>
        </p:nvSpPr>
        <p:spPr>
          <a:xfrm flipH="1">
            <a:off x="581193" y="4770679"/>
            <a:ext cx="9293138" cy="369332"/>
          </a:xfrm>
          <a:prstGeom prst="rect">
            <a:avLst/>
          </a:prstGeom>
          <a:noFill/>
        </p:spPr>
        <p:txBody>
          <a:bodyPr wrap="square" rtlCol="0">
            <a:spAutoFit/>
          </a:bodyPr>
          <a:lstStyle/>
          <a:p>
            <a:r>
              <a:rPr lang="es-CO" dirty="0"/>
              <a:t>Conclusión</a:t>
            </a:r>
          </a:p>
        </p:txBody>
      </p:sp>
      <p:pic>
        <p:nvPicPr>
          <p:cNvPr id="4" name="Imagen 3">
            <a:extLst>
              <a:ext uri="{FF2B5EF4-FFF2-40B4-BE49-F238E27FC236}">
                <a16:creationId xmlns:a16="http://schemas.microsoft.com/office/drawing/2014/main" id="{F807A13F-0B43-E15C-165E-8E561C91EE35}"/>
              </a:ext>
            </a:extLst>
          </p:cNvPr>
          <p:cNvPicPr>
            <a:picLocks noChangeAspect="1"/>
          </p:cNvPicPr>
          <p:nvPr/>
        </p:nvPicPr>
        <p:blipFill>
          <a:blip r:embed="rId3"/>
          <a:stretch>
            <a:fillRect/>
          </a:stretch>
        </p:blipFill>
        <p:spPr>
          <a:xfrm>
            <a:off x="2213360" y="1994205"/>
            <a:ext cx="7334205" cy="2606370"/>
          </a:xfrm>
          <a:prstGeom prst="rect">
            <a:avLst/>
          </a:prstGeom>
        </p:spPr>
      </p:pic>
    </p:spTree>
    <p:extLst>
      <p:ext uri="{BB962C8B-B14F-4D97-AF65-F5344CB8AC3E}">
        <p14:creationId xmlns:p14="http://schemas.microsoft.com/office/powerpoint/2010/main" val="245944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a:t>
            </a:r>
          </a:p>
        </p:txBody>
      </p:sp>
      <p:sp>
        <p:nvSpPr>
          <p:cNvPr id="7" name="CuadroTexto 6">
            <a:extLst>
              <a:ext uri="{FF2B5EF4-FFF2-40B4-BE49-F238E27FC236}">
                <a16:creationId xmlns:a16="http://schemas.microsoft.com/office/drawing/2014/main" id="{92D5F6E2-0604-E055-8E59-D02492230B49}"/>
              </a:ext>
            </a:extLst>
          </p:cNvPr>
          <p:cNvSpPr txBox="1"/>
          <p:nvPr/>
        </p:nvSpPr>
        <p:spPr>
          <a:xfrm flipH="1">
            <a:off x="487222" y="2015811"/>
            <a:ext cx="9293138" cy="369332"/>
          </a:xfrm>
          <a:prstGeom prst="rect">
            <a:avLst/>
          </a:prstGeom>
          <a:noFill/>
        </p:spPr>
        <p:txBody>
          <a:bodyPr wrap="square" rtlCol="0">
            <a:spAutoFit/>
          </a:bodyPr>
          <a:lstStyle/>
          <a:p>
            <a:r>
              <a:rPr lang="es-CO" dirty="0"/>
              <a:t>Fase Alta</a:t>
            </a:r>
          </a:p>
        </p:txBody>
      </p:sp>
      <p:sp>
        <p:nvSpPr>
          <p:cNvPr id="10" name="CuadroTexto 9">
            <a:extLst>
              <a:ext uri="{FF2B5EF4-FFF2-40B4-BE49-F238E27FC236}">
                <a16:creationId xmlns:a16="http://schemas.microsoft.com/office/drawing/2014/main" id="{7D13456B-89A0-32D7-CFD0-641CAE320ED1}"/>
              </a:ext>
            </a:extLst>
          </p:cNvPr>
          <p:cNvSpPr txBox="1"/>
          <p:nvPr/>
        </p:nvSpPr>
        <p:spPr>
          <a:xfrm>
            <a:off x="487222" y="4663202"/>
            <a:ext cx="11217591" cy="1754326"/>
          </a:xfrm>
          <a:prstGeom prst="rect">
            <a:avLst/>
          </a:prstGeom>
          <a:noFill/>
        </p:spPr>
        <p:txBody>
          <a:bodyPr wrap="square" rtlCol="0">
            <a:spAutoFit/>
          </a:bodyPr>
          <a:lstStyle/>
          <a:p>
            <a:r>
              <a:rPr lang="es-ES" dirty="0"/>
              <a:t>El </a:t>
            </a:r>
            <a:r>
              <a:rPr lang="es-ES" dirty="0" err="1"/>
              <a:t>endpoint</a:t>
            </a:r>
            <a:r>
              <a:rPr lang="es-ES" dirty="0"/>
              <a:t> está manejando la carga alta de 100 usuarios concurrentes de manera eficiente:</a:t>
            </a:r>
          </a:p>
          <a:p>
            <a:pPr marL="285750" indent="-285750">
              <a:buFont typeface="Arial" panose="020B0604020202020204" pitchFamily="34" charset="0"/>
              <a:buChar char="•"/>
            </a:pPr>
            <a:r>
              <a:rPr lang="es-ES" dirty="0"/>
              <a:t>El tiempo de respuesta promedio es bajo (203 ms), y no se presentaron errores durante la prueba.</a:t>
            </a:r>
          </a:p>
          <a:p>
            <a:pPr marL="285750" indent="-285750">
              <a:buFont typeface="Arial" panose="020B0604020202020204" pitchFamily="34" charset="0"/>
              <a:buChar char="•"/>
            </a:pPr>
            <a:r>
              <a:rPr lang="es-ES" dirty="0"/>
              <a:t>La variabilidad de los tiempos de respuesta es moderada (25,01 ms), lo que indica que, aunque hay fluctuaciones, el sistema mantiene un buen rendimiento bajo esta carga.</a:t>
            </a:r>
          </a:p>
          <a:p>
            <a:r>
              <a:rPr lang="es-ES" dirty="0"/>
              <a:t>El rendimiento y los datos procesados están dentro de los valores esperados para un escenario de carga alta, lo que demuestra la capacidad del servidor para gestionar grandes volúmenes de usuarios sin problemas significativos.</a:t>
            </a:r>
            <a:endParaRPr lang="es-CO" dirty="0">
              <a:latin typeface="Gill Sans MT (Cuerpo)"/>
            </a:endParaRPr>
          </a:p>
        </p:txBody>
      </p:sp>
      <p:graphicFrame>
        <p:nvGraphicFramePr>
          <p:cNvPr id="3" name="Tabla 2">
            <a:extLst>
              <a:ext uri="{FF2B5EF4-FFF2-40B4-BE49-F238E27FC236}">
                <a16:creationId xmlns:a16="http://schemas.microsoft.com/office/drawing/2014/main" id="{D355F4F0-4CA2-E018-BEDE-CF4A0F584651}"/>
              </a:ext>
            </a:extLst>
          </p:cNvPr>
          <p:cNvGraphicFramePr>
            <a:graphicFrameLocks noGrp="1"/>
          </p:cNvGraphicFramePr>
          <p:nvPr>
            <p:extLst>
              <p:ext uri="{D42A27DB-BD31-4B8C-83A1-F6EECF244321}">
                <p14:modId xmlns:p14="http://schemas.microsoft.com/office/powerpoint/2010/main" val="1147108296"/>
              </p:ext>
            </p:extLst>
          </p:nvPr>
        </p:nvGraphicFramePr>
        <p:xfrm>
          <a:off x="581191" y="2548889"/>
          <a:ext cx="10092506" cy="1188689"/>
        </p:xfrm>
        <a:graphic>
          <a:graphicData uri="http://schemas.openxmlformats.org/drawingml/2006/table">
            <a:tbl>
              <a:tblPr/>
              <a:tblGrid>
                <a:gridCol w="1127968">
                  <a:extLst>
                    <a:ext uri="{9D8B030D-6E8A-4147-A177-3AD203B41FA5}">
                      <a16:colId xmlns:a16="http://schemas.microsoft.com/office/drawing/2014/main" val="3611384475"/>
                    </a:ext>
                  </a:extLst>
                </a:gridCol>
                <a:gridCol w="619652">
                  <a:extLst>
                    <a:ext uri="{9D8B030D-6E8A-4147-A177-3AD203B41FA5}">
                      <a16:colId xmlns:a16="http://schemas.microsoft.com/office/drawing/2014/main" val="3915903471"/>
                    </a:ext>
                  </a:extLst>
                </a:gridCol>
                <a:gridCol w="873810">
                  <a:extLst>
                    <a:ext uri="{9D8B030D-6E8A-4147-A177-3AD203B41FA5}">
                      <a16:colId xmlns:a16="http://schemas.microsoft.com/office/drawing/2014/main" val="1830161764"/>
                    </a:ext>
                  </a:extLst>
                </a:gridCol>
                <a:gridCol w="873810">
                  <a:extLst>
                    <a:ext uri="{9D8B030D-6E8A-4147-A177-3AD203B41FA5}">
                      <a16:colId xmlns:a16="http://schemas.microsoft.com/office/drawing/2014/main" val="763939705"/>
                    </a:ext>
                  </a:extLst>
                </a:gridCol>
                <a:gridCol w="873810">
                  <a:extLst>
                    <a:ext uri="{9D8B030D-6E8A-4147-A177-3AD203B41FA5}">
                      <a16:colId xmlns:a16="http://schemas.microsoft.com/office/drawing/2014/main" val="51244644"/>
                    </a:ext>
                  </a:extLst>
                </a:gridCol>
                <a:gridCol w="873810">
                  <a:extLst>
                    <a:ext uri="{9D8B030D-6E8A-4147-A177-3AD203B41FA5}">
                      <a16:colId xmlns:a16="http://schemas.microsoft.com/office/drawing/2014/main" val="4072812199"/>
                    </a:ext>
                  </a:extLst>
                </a:gridCol>
                <a:gridCol w="873810">
                  <a:extLst>
                    <a:ext uri="{9D8B030D-6E8A-4147-A177-3AD203B41FA5}">
                      <a16:colId xmlns:a16="http://schemas.microsoft.com/office/drawing/2014/main" val="3983809398"/>
                    </a:ext>
                  </a:extLst>
                </a:gridCol>
                <a:gridCol w="975755">
                  <a:extLst>
                    <a:ext uri="{9D8B030D-6E8A-4147-A177-3AD203B41FA5}">
                      <a16:colId xmlns:a16="http://schemas.microsoft.com/office/drawing/2014/main" val="351064548"/>
                    </a:ext>
                  </a:extLst>
                </a:gridCol>
                <a:gridCol w="873810">
                  <a:extLst>
                    <a:ext uri="{9D8B030D-6E8A-4147-A177-3AD203B41FA5}">
                      <a16:colId xmlns:a16="http://schemas.microsoft.com/office/drawing/2014/main" val="2432707407"/>
                    </a:ext>
                  </a:extLst>
                </a:gridCol>
                <a:gridCol w="873810">
                  <a:extLst>
                    <a:ext uri="{9D8B030D-6E8A-4147-A177-3AD203B41FA5}">
                      <a16:colId xmlns:a16="http://schemas.microsoft.com/office/drawing/2014/main" val="4138029148"/>
                    </a:ext>
                  </a:extLst>
                </a:gridCol>
                <a:gridCol w="1252461">
                  <a:extLst>
                    <a:ext uri="{9D8B030D-6E8A-4147-A177-3AD203B41FA5}">
                      <a16:colId xmlns:a16="http://schemas.microsoft.com/office/drawing/2014/main" val="1464096397"/>
                    </a:ext>
                  </a:extLst>
                </a:gridCol>
              </a:tblGrid>
              <a:tr h="531458">
                <a:tc>
                  <a:txBody>
                    <a:bodyPr/>
                    <a:lstStyle/>
                    <a:p>
                      <a:pPr algn="l" fontAlgn="b"/>
                      <a:r>
                        <a:rPr lang="es-CO" sz="1100" b="1" i="0" u="none" strike="noStrike">
                          <a:solidFill>
                            <a:srgbClr val="FFFFFF"/>
                          </a:solidFill>
                          <a:effectLst/>
                          <a:latin typeface="Aptos Narrow" panose="020B0004020202020204" pitchFamily="34" charset="0"/>
                        </a:rPr>
                        <a:t>Etiqueta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dirty="0">
                          <a:solidFill>
                            <a:srgbClr val="FFFFFF"/>
                          </a:solidFill>
                          <a:effectLst/>
                          <a:latin typeface="Aptos Narrow" panose="020B0004020202020204" pitchFamily="34" charset="0"/>
                        </a:rPr>
                        <a:t># Muestras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Desv. 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Rendimiento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Kb/sec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Sent KB/sec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 de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051064859"/>
                  </a:ext>
                </a:extLst>
              </a:tr>
              <a:tr h="363608">
                <a:tc>
                  <a:txBody>
                    <a:bodyPr/>
                    <a:lstStyle/>
                    <a:p>
                      <a:pPr algn="l" fontAlgn="b"/>
                      <a:r>
                        <a:rPr lang="es-CO" sz="1100" b="0" i="0" u="none" strike="noStrike">
                          <a:solidFill>
                            <a:srgbClr val="000000"/>
                          </a:solidFill>
                          <a:effectLst/>
                          <a:latin typeface="Aptos Narrow" panose="020B0004020202020204" pitchFamily="34" charset="0"/>
                        </a:rPr>
                        <a:t>Petición API Regres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428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0,16829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1185,4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1937195"/>
                  </a:ext>
                </a:extLst>
              </a:tr>
              <a:tr h="293623">
                <a:tc>
                  <a:txBody>
                    <a:bodyPr/>
                    <a:lstStyle/>
                    <a:p>
                      <a:pPr algn="l" fontAlgn="b"/>
                      <a:r>
                        <a:rPr lang="es-CO" sz="1100" b="0" i="0" u="none" strike="noStrike">
                          <a:solidFill>
                            <a:srgbClr val="000000"/>
                          </a:solidFill>
                          <a:effectLst/>
                          <a:latin typeface="Aptos Narrow" panose="020B0004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428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0,16829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1185,4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96165"/>
                  </a:ext>
                </a:extLst>
              </a:tr>
            </a:tbl>
          </a:graphicData>
        </a:graphic>
      </p:graphicFrame>
      <p:sp>
        <p:nvSpPr>
          <p:cNvPr id="4" name="CuadroTexto 3">
            <a:extLst>
              <a:ext uri="{FF2B5EF4-FFF2-40B4-BE49-F238E27FC236}">
                <a16:creationId xmlns:a16="http://schemas.microsoft.com/office/drawing/2014/main" id="{D595B323-162A-7504-A2FD-223892575D8A}"/>
              </a:ext>
            </a:extLst>
          </p:cNvPr>
          <p:cNvSpPr txBox="1"/>
          <p:nvPr/>
        </p:nvSpPr>
        <p:spPr>
          <a:xfrm flipH="1">
            <a:off x="487222" y="4103526"/>
            <a:ext cx="9293138" cy="369332"/>
          </a:xfrm>
          <a:prstGeom prst="rect">
            <a:avLst/>
          </a:prstGeom>
          <a:noFill/>
        </p:spPr>
        <p:txBody>
          <a:bodyPr wrap="square" rtlCol="0">
            <a:spAutoFit/>
          </a:bodyPr>
          <a:lstStyle/>
          <a:p>
            <a:r>
              <a:rPr lang="es-CO" dirty="0"/>
              <a:t>Conclusión</a:t>
            </a:r>
          </a:p>
        </p:txBody>
      </p:sp>
    </p:spTree>
    <p:extLst>
      <p:ext uri="{BB962C8B-B14F-4D97-AF65-F5344CB8AC3E}">
        <p14:creationId xmlns:p14="http://schemas.microsoft.com/office/powerpoint/2010/main" val="425380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 (</a:t>
            </a:r>
            <a:r>
              <a:rPr lang="es-ES" dirty="0" err="1"/>
              <a:t>GRaficas</a:t>
            </a:r>
            <a:r>
              <a:rPr lang="es-ES" dirty="0"/>
              <a:t>)</a:t>
            </a:r>
          </a:p>
        </p:txBody>
      </p:sp>
      <p:sp>
        <p:nvSpPr>
          <p:cNvPr id="7" name="CuadroTexto 6">
            <a:extLst>
              <a:ext uri="{FF2B5EF4-FFF2-40B4-BE49-F238E27FC236}">
                <a16:creationId xmlns:a16="http://schemas.microsoft.com/office/drawing/2014/main" id="{2C3E25C2-5513-EAFB-B3D1-2DDC03BC137B}"/>
              </a:ext>
            </a:extLst>
          </p:cNvPr>
          <p:cNvSpPr txBox="1"/>
          <p:nvPr/>
        </p:nvSpPr>
        <p:spPr>
          <a:xfrm flipH="1">
            <a:off x="581194" y="5140011"/>
            <a:ext cx="11029615" cy="1477328"/>
          </a:xfrm>
          <a:prstGeom prst="rect">
            <a:avLst/>
          </a:prstGeom>
          <a:noFill/>
        </p:spPr>
        <p:txBody>
          <a:bodyPr wrap="square" rtlCol="0">
            <a:spAutoFit/>
          </a:bodyPr>
          <a:lstStyle/>
          <a:p>
            <a:r>
              <a:rPr lang="es-ES" dirty="0"/>
              <a:t>El servidor muestra fluctuaciones moderadas en el tiempo de conexión bajo la carga de 100 usuarios concurrentes, lo cual es típico en escenarios de este tipo. Tras algunos picos iniciales en los tiempos de conexión, se estabiliza alrededor de 125-130 ms, lo que indica un rendimiento consistente. La variabilidad en los tiempos de conexión es aceptable, y aunque se presentan algunos picos ocasionales (~132 ms), estos no afectan de manera significativa la capacidad del servidor para manejar la carga de usuarios de manera eficiente.</a:t>
            </a:r>
            <a:endParaRPr lang="es-CO" dirty="0"/>
          </a:p>
        </p:txBody>
      </p:sp>
      <p:sp>
        <p:nvSpPr>
          <p:cNvPr id="9" name="CuadroTexto 8">
            <a:extLst>
              <a:ext uri="{FF2B5EF4-FFF2-40B4-BE49-F238E27FC236}">
                <a16:creationId xmlns:a16="http://schemas.microsoft.com/office/drawing/2014/main" id="{D882DE22-692C-9B5F-3798-A3D895625EA3}"/>
              </a:ext>
            </a:extLst>
          </p:cNvPr>
          <p:cNvSpPr txBox="1"/>
          <p:nvPr/>
        </p:nvSpPr>
        <p:spPr>
          <a:xfrm flipH="1">
            <a:off x="581193" y="4770679"/>
            <a:ext cx="9293138" cy="369332"/>
          </a:xfrm>
          <a:prstGeom prst="rect">
            <a:avLst/>
          </a:prstGeom>
          <a:noFill/>
        </p:spPr>
        <p:txBody>
          <a:bodyPr wrap="square" rtlCol="0">
            <a:spAutoFit/>
          </a:bodyPr>
          <a:lstStyle/>
          <a:p>
            <a:r>
              <a:rPr lang="es-CO" dirty="0"/>
              <a:t>Conclusión</a:t>
            </a:r>
          </a:p>
        </p:txBody>
      </p:sp>
      <p:pic>
        <p:nvPicPr>
          <p:cNvPr id="5" name="Imagen 4">
            <a:extLst>
              <a:ext uri="{FF2B5EF4-FFF2-40B4-BE49-F238E27FC236}">
                <a16:creationId xmlns:a16="http://schemas.microsoft.com/office/drawing/2014/main" id="{3C302452-48EE-98D7-D367-5F63A14C1FB6}"/>
              </a:ext>
            </a:extLst>
          </p:cNvPr>
          <p:cNvPicPr>
            <a:picLocks noChangeAspect="1"/>
          </p:cNvPicPr>
          <p:nvPr/>
        </p:nvPicPr>
        <p:blipFill>
          <a:blip r:embed="rId3"/>
          <a:stretch>
            <a:fillRect/>
          </a:stretch>
        </p:blipFill>
        <p:spPr>
          <a:xfrm>
            <a:off x="1606609" y="1918337"/>
            <a:ext cx="7896403" cy="2750027"/>
          </a:xfrm>
          <a:prstGeom prst="rect">
            <a:avLst/>
          </a:prstGeom>
        </p:spPr>
      </p:pic>
    </p:spTree>
    <p:extLst>
      <p:ext uri="{BB962C8B-B14F-4D97-AF65-F5344CB8AC3E}">
        <p14:creationId xmlns:p14="http://schemas.microsoft.com/office/powerpoint/2010/main" val="19784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6" name="Subtítulo 5">
            <a:extLst>
              <a:ext uri="{FF2B5EF4-FFF2-40B4-BE49-F238E27FC236}">
                <a16:creationId xmlns:a16="http://schemas.microsoft.com/office/drawing/2014/main" id="{D8C4858A-FAAC-5977-1FB0-191271F3F0D5}"/>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87579"/>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a:t>AGENDA</a:t>
            </a:r>
          </a:p>
        </p:txBody>
      </p:sp>
      <p:graphicFrame>
        <p:nvGraphicFramePr>
          <p:cNvPr id="7" name="Diagrama 6">
            <a:extLst>
              <a:ext uri="{FF2B5EF4-FFF2-40B4-BE49-F238E27FC236}">
                <a16:creationId xmlns:a16="http://schemas.microsoft.com/office/drawing/2014/main" id="{6160C31B-DD35-A3A1-508D-630DA3E03EB8}"/>
              </a:ext>
            </a:extLst>
          </p:cNvPr>
          <p:cNvGraphicFramePr/>
          <p:nvPr>
            <p:extLst>
              <p:ext uri="{D42A27DB-BD31-4B8C-83A1-F6EECF244321}">
                <p14:modId xmlns:p14="http://schemas.microsoft.com/office/powerpoint/2010/main" val="1387946914"/>
              </p:ext>
            </p:extLst>
          </p:nvPr>
        </p:nvGraphicFramePr>
        <p:xfrm>
          <a:off x="584200" y="1965371"/>
          <a:ext cx="7213600" cy="4289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4008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ALCANCE  y estrategia DEL RETO</a:t>
            </a:r>
          </a:p>
        </p:txBody>
      </p:sp>
      <p:sp>
        <p:nvSpPr>
          <p:cNvPr id="9" name="CuadroTexto 8">
            <a:extLst>
              <a:ext uri="{FF2B5EF4-FFF2-40B4-BE49-F238E27FC236}">
                <a16:creationId xmlns:a16="http://schemas.microsoft.com/office/drawing/2014/main" id="{2B357899-2733-9EA6-1FEE-345E1CD54988}"/>
              </a:ext>
            </a:extLst>
          </p:cNvPr>
          <p:cNvSpPr txBox="1"/>
          <p:nvPr/>
        </p:nvSpPr>
        <p:spPr>
          <a:xfrm>
            <a:off x="3056174" y="2051328"/>
            <a:ext cx="8004314" cy="2308324"/>
          </a:xfrm>
          <a:prstGeom prst="rect">
            <a:avLst/>
          </a:prstGeom>
          <a:noFill/>
        </p:spPr>
        <p:txBody>
          <a:bodyPr wrap="square" rtlCol="0">
            <a:spAutoFit/>
          </a:bodyPr>
          <a:lstStyle/>
          <a:p>
            <a:pPr marL="0" indent="0">
              <a:buNone/>
            </a:pPr>
            <a:r>
              <a:rPr lang="es-ES" b="0" dirty="0"/>
              <a:t>El objetivo es evaluar el rendimiento del </a:t>
            </a:r>
            <a:r>
              <a:rPr lang="es-ES" b="0" dirty="0" err="1"/>
              <a:t>endpoint</a:t>
            </a:r>
            <a:r>
              <a:rPr lang="es-ES" b="0" dirty="0"/>
              <a:t> https://reqres.in/api/users?page=2 bajo diferentes niveles de carga concurrente, identificando cómo varían los tiempos de respuesta y el rendimiento del sistema cuando aumenta la cantidad de usuarios simultáneos. </a:t>
            </a:r>
          </a:p>
          <a:p>
            <a:pPr marL="0" indent="0">
              <a:buNone/>
            </a:pPr>
            <a:r>
              <a:rPr lang="es-ES" dirty="0"/>
              <a:t>Las pruebas de carga consistirán en simular diferentes cantidades de usuarios que realizan solicitudes GET concurrentes al </a:t>
            </a:r>
            <a:r>
              <a:rPr lang="es-ES" dirty="0" err="1"/>
              <a:t>endpoint</a:t>
            </a:r>
            <a:r>
              <a:rPr lang="es-ES" dirty="0"/>
              <a:t>. Se observará cómo el sistema responde bajo cargas progresivas, y se medirán métricas claves relacionadas con el tiempo de respuesta y la tasa de errores.</a:t>
            </a:r>
            <a:endParaRPr lang="es-ES" b="0" dirty="0"/>
          </a:p>
        </p:txBody>
      </p:sp>
      <p:pic>
        <p:nvPicPr>
          <p:cNvPr id="1026" name="Picture 2">
            <a:extLst>
              <a:ext uri="{FF2B5EF4-FFF2-40B4-BE49-F238E27FC236}">
                <a16:creationId xmlns:a16="http://schemas.microsoft.com/office/drawing/2014/main" id="{2853239A-BAF5-1D09-D074-BAC42A8BB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7890"/>
            <a:ext cx="1751190" cy="116746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2534A415-35B1-F896-9665-70B1E337EEDB}"/>
              </a:ext>
            </a:extLst>
          </p:cNvPr>
          <p:cNvSpPr txBox="1"/>
          <p:nvPr/>
        </p:nvSpPr>
        <p:spPr>
          <a:xfrm>
            <a:off x="707151" y="4022501"/>
            <a:ext cx="1512651" cy="369332"/>
          </a:xfrm>
          <a:prstGeom prst="rect">
            <a:avLst/>
          </a:prstGeom>
          <a:noFill/>
        </p:spPr>
        <p:txBody>
          <a:bodyPr wrap="square" rtlCol="0">
            <a:spAutoFit/>
          </a:bodyPr>
          <a:lstStyle/>
          <a:p>
            <a:pPr marL="0" indent="0">
              <a:buNone/>
            </a:pPr>
            <a:r>
              <a:rPr lang="es-US" b="0" dirty="0"/>
              <a:t>ESTRATEGIA</a:t>
            </a:r>
          </a:p>
        </p:txBody>
      </p:sp>
      <p:pic>
        <p:nvPicPr>
          <p:cNvPr id="1028" name="Picture 4" descr="Definición del alcance del proyecto - Grupo Emprende">
            <a:extLst>
              <a:ext uri="{FF2B5EF4-FFF2-40B4-BE49-F238E27FC236}">
                <a16:creationId xmlns:a16="http://schemas.microsoft.com/office/drawing/2014/main" id="{4D61AD41-4274-31CD-ED68-72397454F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8552" y="4728984"/>
            <a:ext cx="2144491" cy="1608368"/>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605ABA3C-F7B0-2943-8824-EEF9E027AEB1}"/>
              </a:ext>
            </a:extLst>
          </p:cNvPr>
          <p:cNvSpPr txBox="1"/>
          <p:nvPr/>
        </p:nvSpPr>
        <p:spPr>
          <a:xfrm>
            <a:off x="9104471" y="6337352"/>
            <a:ext cx="1828572" cy="369332"/>
          </a:xfrm>
          <a:prstGeom prst="rect">
            <a:avLst/>
          </a:prstGeom>
          <a:noFill/>
        </p:spPr>
        <p:txBody>
          <a:bodyPr wrap="square" rtlCol="0">
            <a:spAutoFit/>
          </a:bodyPr>
          <a:lstStyle/>
          <a:p>
            <a:pPr marL="0" indent="0">
              <a:buNone/>
            </a:pPr>
            <a:r>
              <a:rPr lang="es-US" b="0" dirty="0"/>
              <a:t>ALCANCE</a:t>
            </a:r>
          </a:p>
        </p:txBody>
      </p:sp>
      <p:sp>
        <p:nvSpPr>
          <p:cNvPr id="17" name="CuadroTexto 16">
            <a:extLst>
              <a:ext uri="{FF2B5EF4-FFF2-40B4-BE49-F238E27FC236}">
                <a16:creationId xmlns:a16="http://schemas.microsoft.com/office/drawing/2014/main" id="{F940771D-B0D6-94F8-006C-C801B6C1A2A6}"/>
              </a:ext>
            </a:extLst>
          </p:cNvPr>
          <p:cNvSpPr txBox="1"/>
          <p:nvPr/>
        </p:nvSpPr>
        <p:spPr>
          <a:xfrm>
            <a:off x="626279" y="4728984"/>
            <a:ext cx="8004314" cy="1754326"/>
          </a:xfrm>
          <a:prstGeom prst="rect">
            <a:avLst/>
          </a:prstGeom>
          <a:noFill/>
        </p:spPr>
        <p:txBody>
          <a:bodyPr wrap="square" rtlCol="0">
            <a:spAutoFit/>
          </a:bodyPr>
          <a:lstStyle/>
          <a:p>
            <a:pPr marL="0" indent="0">
              <a:buNone/>
            </a:pPr>
            <a:r>
              <a:rPr lang="es-US" b="0" dirty="0"/>
              <a:t>Se tienen </a:t>
            </a:r>
            <a:r>
              <a:rPr lang="es-US" dirty="0"/>
              <a:t>las siguientes 3</a:t>
            </a:r>
            <a:r>
              <a:rPr lang="es-US" b="0" dirty="0"/>
              <a:t> transacciones para </a:t>
            </a:r>
            <a:r>
              <a:rPr lang="es-US" b="0" dirty="0" err="1"/>
              <a:t>RegresIN</a:t>
            </a:r>
            <a:r>
              <a:rPr lang="es-US" b="0" dirty="0"/>
              <a:t> las cuales son:</a:t>
            </a:r>
          </a:p>
          <a:p>
            <a:pPr marL="285750" indent="-285750">
              <a:buFont typeface="Wingdings" panose="05000000000000000000" pitchFamily="2" charset="2"/>
              <a:buChar char="q"/>
            </a:pPr>
            <a:r>
              <a:rPr lang="es-CO" sz="1800" u="none" strike="noStrike" dirty="0">
                <a:effectLst/>
                <a:latin typeface="CIBFont Sans" panose="020B0603020202020104" pitchFamily="34" charset="0"/>
                <a:hlinkClick r:id="rId5">
                  <a:extLst>
                    <a:ext uri="{A12FA001-AC4F-418D-AE19-62706E023703}">
                      <ahyp:hlinkClr xmlns:ahyp="http://schemas.microsoft.com/office/drawing/2018/hyperlinkcolor" val="tx"/>
                    </a:ext>
                  </a:extLst>
                </a:hlinkClick>
              </a:rPr>
              <a:t>https://reqres.in/api/users?page=2</a:t>
            </a:r>
            <a:endParaRPr lang="es-CO" sz="1800" u="none" strike="noStrike" dirty="0">
              <a:effectLst/>
              <a:latin typeface="CIBFont Sans" panose="020B0603020202020104" pitchFamily="34" charset="0"/>
            </a:endParaRPr>
          </a:p>
          <a:p>
            <a:pPr marL="285750" indent="-285750">
              <a:buFont typeface="Wingdings" panose="05000000000000000000" pitchFamily="2" charset="2"/>
              <a:buChar char="q"/>
            </a:pPr>
            <a:r>
              <a:rPr lang="es-CO" b="0" i="0" dirty="0">
                <a:latin typeface="CIBFont Sans" panose="020B0603020202020104" pitchFamily="34" charset="0"/>
                <a:hlinkClick r:id="rId6">
                  <a:extLst>
                    <a:ext uri="{A12FA001-AC4F-418D-AE19-62706E023703}">
                      <ahyp:hlinkClr xmlns:ahyp="http://schemas.microsoft.com/office/drawing/2018/hyperlinkcolor" val="tx"/>
                    </a:ext>
                  </a:extLst>
                </a:hlinkClick>
              </a:rPr>
              <a:t>https://reqres.in/api/users</a:t>
            </a:r>
            <a:endParaRPr lang="es-CO" dirty="0">
              <a:latin typeface="CIBFont Sans" panose="020B0603020202020104" pitchFamily="34" charset="0"/>
            </a:endParaRPr>
          </a:p>
          <a:p>
            <a:pPr marL="285750" indent="-285750">
              <a:buFont typeface="Wingdings" panose="05000000000000000000" pitchFamily="2" charset="2"/>
              <a:buChar char="q"/>
            </a:pPr>
            <a:r>
              <a:rPr lang="es-CO" b="0" i="0" dirty="0">
                <a:solidFill>
                  <a:srgbClr val="000000"/>
                </a:solidFill>
                <a:latin typeface="CIBFont Sans" panose="020B0603020202020104" pitchFamily="34" charset="0"/>
              </a:rPr>
              <a:t>https://reqres.in/api/unknown/2</a:t>
            </a:r>
          </a:p>
          <a:p>
            <a:pPr marL="285750" indent="-285750">
              <a:buFont typeface="Wingdings" panose="05000000000000000000" pitchFamily="2" charset="2"/>
              <a:buChar char="q"/>
            </a:pPr>
            <a:endParaRPr lang="es-CO" dirty="0">
              <a:solidFill>
                <a:srgbClr val="000000"/>
              </a:solidFill>
              <a:latin typeface="CIBFont Sans" panose="020B0603020202020104" pitchFamily="34" charset="0"/>
            </a:endParaRPr>
          </a:p>
          <a:p>
            <a:r>
              <a:rPr lang="es-CO" b="0" i="0" dirty="0">
                <a:solidFill>
                  <a:srgbClr val="000000"/>
                </a:solidFill>
                <a:latin typeface="CIBFont Sans" panose="020B0603020202020104" pitchFamily="34" charset="0"/>
              </a:rPr>
              <a:t>De las cuales solo estarán dentro del alcance la 1 transacción.</a:t>
            </a:r>
            <a:endParaRPr lang="es-CO" sz="1800" b="0" i="0" u="none" strike="noStrike" dirty="0">
              <a:solidFill>
                <a:srgbClr val="000000"/>
              </a:solidFill>
              <a:effectLst/>
              <a:latin typeface="CIBFont Sans" panose="020B0603020202020104" pitchFamily="34" charset="0"/>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Tipos de Prueba a Realizar</a:t>
            </a:r>
          </a:p>
        </p:txBody>
      </p:sp>
      <p:graphicFrame>
        <p:nvGraphicFramePr>
          <p:cNvPr id="3" name="Diagrama 2">
            <a:extLst>
              <a:ext uri="{FF2B5EF4-FFF2-40B4-BE49-F238E27FC236}">
                <a16:creationId xmlns:a16="http://schemas.microsoft.com/office/drawing/2014/main" id="{95717B91-2343-3D31-3246-CC056C57CDBF}"/>
              </a:ext>
            </a:extLst>
          </p:cNvPr>
          <p:cNvGraphicFramePr/>
          <p:nvPr>
            <p:extLst>
              <p:ext uri="{D42A27DB-BD31-4B8C-83A1-F6EECF244321}">
                <p14:modId xmlns:p14="http://schemas.microsoft.com/office/powerpoint/2010/main" val="1843777277"/>
              </p:ext>
            </p:extLst>
          </p:nvPr>
        </p:nvGraphicFramePr>
        <p:xfrm>
          <a:off x="1213502" y="3255948"/>
          <a:ext cx="8314399" cy="219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a:extLst>
              <a:ext uri="{FF2B5EF4-FFF2-40B4-BE49-F238E27FC236}">
                <a16:creationId xmlns:a16="http://schemas.microsoft.com/office/drawing/2014/main" id="{01BEA10F-1FB1-977B-B113-B76712A54FD2}"/>
              </a:ext>
            </a:extLst>
          </p:cNvPr>
          <p:cNvSpPr txBox="1"/>
          <p:nvPr/>
        </p:nvSpPr>
        <p:spPr>
          <a:xfrm flipH="1">
            <a:off x="932196" y="2085685"/>
            <a:ext cx="9829053" cy="646331"/>
          </a:xfrm>
          <a:prstGeom prst="rect">
            <a:avLst/>
          </a:prstGeom>
          <a:noFill/>
        </p:spPr>
        <p:txBody>
          <a:bodyPr wrap="square" rtlCol="0">
            <a:spAutoFit/>
          </a:bodyPr>
          <a:lstStyle/>
          <a:p>
            <a:r>
              <a:rPr lang="es-CO" dirty="0"/>
              <a:t>Se realizarán pruebas de Carga para medir el comportamiento del servicio, sus tiempos y si soporta la carga establecida. </a:t>
            </a:r>
          </a:p>
        </p:txBody>
      </p:sp>
    </p:spTree>
    <p:extLst>
      <p:ext uri="{BB962C8B-B14F-4D97-AF65-F5344CB8AC3E}">
        <p14:creationId xmlns:p14="http://schemas.microsoft.com/office/powerpoint/2010/main" val="222047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Herramientas a utilizar</a:t>
            </a:r>
          </a:p>
        </p:txBody>
      </p:sp>
      <p:pic>
        <p:nvPicPr>
          <p:cNvPr id="5122" name="Picture 2" descr="Buenas prácticas JMeter – Onesait Platform Community">
            <a:extLst>
              <a:ext uri="{FF2B5EF4-FFF2-40B4-BE49-F238E27FC236}">
                <a16:creationId xmlns:a16="http://schemas.microsoft.com/office/drawing/2014/main" id="{C1EA8600-A12F-6C34-193A-E8E7BD319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183" y="2608401"/>
            <a:ext cx="5925626" cy="329612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D5A5328-6E63-AFBE-D949-954E08AD0000}"/>
              </a:ext>
            </a:extLst>
          </p:cNvPr>
          <p:cNvSpPr txBox="1"/>
          <p:nvPr/>
        </p:nvSpPr>
        <p:spPr>
          <a:xfrm>
            <a:off x="304800" y="3578087"/>
            <a:ext cx="5380383" cy="1754326"/>
          </a:xfrm>
          <a:prstGeom prst="rect">
            <a:avLst/>
          </a:prstGeom>
          <a:noFill/>
        </p:spPr>
        <p:txBody>
          <a:bodyPr wrap="square" rtlCol="0">
            <a:spAutoFit/>
          </a:bodyPr>
          <a:lstStyle/>
          <a:p>
            <a:r>
              <a:rPr lang="es-CO" dirty="0">
                <a:latin typeface="Gill Sans MT (Cuerpo)"/>
              </a:rPr>
              <a:t>Se utilizará la herramienta </a:t>
            </a:r>
            <a:r>
              <a:rPr lang="es-CO" dirty="0" err="1">
                <a:latin typeface="Gill Sans MT (Cuerpo)"/>
              </a:rPr>
              <a:t>JMeter</a:t>
            </a:r>
            <a:r>
              <a:rPr lang="es-CO" dirty="0">
                <a:latin typeface="Gill Sans MT (Cuerpo)"/>
              </a:rPr>
              <a:t>  la cual es </a:t>
            </a:r>
            <a:r>
              <a:rPr lang="es-CO" b="0" i="0" dirty="0">
                <a:solidFill>
                  <a:srgbClr val="000000"/>
                </a:solidFill>
                <a:effectLst/>
                <a:latin typeface="Gill Sans MT (Cuerpo)"/>
              </a:rPr>
              <a:t> un software de código abierto, una aplicación Java 100% pura diseñada para probar el comportamiento funcional de carga y medir el rendimiento. Originalmente fue diseñado para probar aplicaciones web, pero desde entonces se ha expandido a otras funciones de prueba.</a:t>
            </a:r>
            <a:endParaRPr lang="es-CO" dirty="0">
              <a:latin typeface="Gill Sans MT (Cuerpo)"/>
            </a:endParaRPr>
          </a:p>
        </p:txBody>
      </p:sp>
    </p:spTree>
    <p:extLst>
      <p:ext uri="{BB962C8B-B14F-4D97-AF65-F5344CB8AC3E}">
        <p14:creationId xmlns:p14="http://schemas.microsoft.com/office/powerpoint/2010/main" val="394439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Criterios de aceptación </a:t>
            </a:r>
          </a:p>
        </p:txBody>
      </p:sp>
      <p:graphicFrame>
        <p:nvGraphicFramePr>
          <p:cNvPr id="5" name="Tabla 4">
            <a:extLst>
              <a:ext uri="{FF2B5EF4-FFF2-40B4-BE49-F238E27FC236}">
                <a16:creationId xmlns:a16="http://schemas.microsoft.com/office/drawing/2014/main" id="{91624785-2B56-4D9B-231C-444400C84E2F}"/>
              </a:ext>
            </a:extLst>
          </p:cNvPr>
          <p:cNvGraphicFramePr>
            <a:graphicFrameLocks noGrp="1"/>
          </p:cNvGraphicFramePr>
          <p:nvPr>
            <p:extLst>
              <p:ext uri="{D42A27DB-BD31-4B8C-83A1-F6EECF244321}">
                <p14:modId xmlns:p14="http://schemas.microsoft.com/office/powerpoint/2010/main" val="584138813"/>
              </p:ext>
            </p:extLst>
          </p:nvPr>
        </p:nvGraphicFramePr>
        <p:xfrm>
          <a:off x="666918" y="3043878"/>
          <a:ext cx="10420182" cy="1885604"/>
        </p:xfrm>
        <a:graphic>
          <a:graphicData uri="http://schemas.openxmlformats.org/drawingml/2006/table">
            <a:tbl>
              <a:tblPr/>
              <a:tblGrid>
                <a:gridCol w="2297618">
                  <a:extLst>
                    <a:ext uri="{9D8B030D-6E8A-4147-A177-3AD203B41FA5}">
                      <a16:colId xmlns:a16="http://schemas.microsoft.com/office/drawing/2014/main" val="381200018"/>
                    </a:ext>
                  </a:extLst>
                </a:gridCol>
                <a:gridCol w="2265257">
                  <a:extLst>
                    <a:ext uri="{9D8B030D-6E8A-4147-A177-3AD203B41FA5}">
                      <a16:colId xmlns:a16="http://schemas.microsoft.com/office/drawing/2014/main" val="4255650317"/>
                    </a:ext>
                  </a:extLst>
                </a:gridCol>
                <a:gridCol w="3187540">
                  <a:extLst>
                    <a:ext uri="{9D8B030D-6E8A-4147-A177-3AD203B41FA5}">
                      <a16:colId xmlns:a16="http://schemas.microsoft.com/office/drawing/2014/main" val="3186783928"/>
                    </a:ext>
                  </a:extLst>
                </a:gridCol>
                <a:gridCol w="1553319">
                  <a:extLst>
                    <a:ext uri="{9D8B030D-6E8A-4147-A177-3AD203B41FA5}">
                      <a16:colId xmlns:a16="http://schemas.microsoft.com/office/drawing/2014/main" val="403274300"/>
                    </a:ext>
                  </a:extLst>
                </a:gridCol>
                <a:gridCol w="1116448">
                  <a:extLst>
                    <a:ext uri="{9D8B030D-6E8A-4147-A177-3AD203B41FA5}">
                      <a16:colId xmlns:a16="http://schemas.microsoft.com/office/drawing/2014/main" val="2628167267"/>
                    </a:ext>
                  </a:extLst>
                </a:gridCol>
              </a:tblGrid>
              <a:tr h="614894">
                <a:tc>
                  <a:txBody>
                    <a:bodyPr/>
                    <a:lstStyle/>
                    <a:p>
                      <a:pPr algn="ctr" fontAlgn="ctr"/>
                      <a:r>
                        <a:rPr lang="es-CO" sz="1800" b="1" i="0" u="none" strike="noStrike" dirty="0">
                          <a:solidFill>
                            <a:srgbClr val="FFFFFF"/>
                          </a:solidFill>
                          <a:effectLst/>
                          <a:latin typeface="+mn-lt"/>
                        </a:rPr>
                        <a:t>Fase de Carga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fontAlgn="ctr"/>
                      <a:r>
                        <a:rPr lang="es-CO" sz="1800" b="1" i="0" u="none" strike="noStrike">
                          <a:solidFill>
                            <a:srgbClr val="FFFFFF"/>
                          </a:solidFill>
                          <a:effectLst/>
                          <a:latin typeface="+mn-lt"/>
                        </a:rPr>
                        <a:t>Usuarios Concurrentes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fontAlgn="ctr"/>
                      <a:r>
                        <a:rPr lang="es-ES" sz="1800" b="1" i="0" u="none" strike="noStrike">
                          <a:solidFill>
                            <a:srgbClr val="FFFFFF"/>
                          </a:solidFill>
                          <a:effectLst/>
                          <a:latin typeface="+mn-lt"/>
                        </a:rPr>
                        <a:t>Tiempo de Respuesta Promedio (ms)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fontAlgn="ctr"/>
                      <a:r>
                        <a:rPr lang="es-CO" sz="1800" b="1" i="0" u="none" strike="noStrike">
                          <a:solidFill>
                            <a:srgbClr val="FFFFFF"/>
                          </a:solidFill>
                          <a:effectLst/>
                          <a:latin typeface="+mn-lt"/>
                        </a:rPr>
                        <a:t>Tasa de Éxito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fontAlgn="ctr"/>
                      <a:r>
                        <a:rPr lang="es-CO" sz="1800" b="1" i="0" u="none" strike="noStrike">
                          <a:solidFill>
                            <a:srgbClr val="FFFFFF"/>
                          </a:solidFill>
                          <a:effectLst/>
                          <a:latin typeface="+mn-lt"/>
                        </a:rPr>
                        <a:t>Errores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808687061"/>
                  </a:ext>
                </a:extLst>
              </a:tr>
              <a:tr h="423570">
                <a:tc>
                  <a:txBody>
                    <a:bodyPr/>
                    <a:lstStyle/>
                    <a:p>
                      <a:pPr algn="l" fontAlgn="ctr"/>
                      <a:r>
                        <a:rPr lang="es-CO" sz="1800" b="0" i="0" u="none" strike="noStrike" dirty="0">
                          <a:solidFill>
                            <a:srgbClr val="000000"/>
                          </a:solidFill>
                          <a:effectLst/>
                          <a:latin typeface="+mn-lt"/>
                        </a:rPr>
                        <a:t>Inicial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5085510"/>
                  </a:ext>
                </a:extLst>
              </a:tr>
              <a:tr h="423570">
                <a:tc>
                  <a:txBody>
                    <a:bodyPr/>
                    <a:lstStyle/>
                    <a:p>
                      <a:pPr algn="l" fontAlgn="ctr"/>
                      <a:r>
                        <a:rPr lang="es-CO" sz="1800" b="0" i="0" u="none" strike="noStrike">
                          <a:solidFill>
                            <a:srgbClr val="000000"/>
                          </a:solidFill>
                          <a:effectLst/>
                          <a:latin typeface="+mn-lt"/>
                        </a:rPr>
                        <a:t>Moderada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805566"/>
                  </a:ext>
                </a:extLst>
              </a:tr>
              <a:tr h="423570">
                <a:tc>
                  <a:txBody>
                    <a:bodyPr/>
                    <a:lstStyle/>
                    <a:p>
                      <a:pPr algn="l" fontAlgn="ctr"/>
                      <a:r>
                        <a:rPr lang="es-CO" sz="1800" b="0" i="0" u="none" strike="noStrike" dirty="0">
                          <a:solidFill>
                            <a:srgbClr val="000000"/>
                          </a:solidFill>
                          <a:effectLst/>
                          <a:latin typeface="+mn-lt"/>
                        </a:rPr>
                        <a:t>Alta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a:solidFill>
                            <a:srgbClr val="000000"/>
                          </a:solidFill>
                          <a:effectLst/>
                          <a:latin typeface="+mn-lt"/>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CO" sz="1800" b="0" i="0" u="none" strike="noStrike" dirty="0">
                          <a:solidFill>
                            <a:srgbClr val="000000"/>
                          </a:solidFill>
                          <a:effectLst/>
                          <a:latin typeface="+mn-l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968354"/>
                  </a:ext>
                </a:extLst>
              </a:tr>
            </a:tbl>
          </a:graphicData>
        </a:graphic>
      </p:graphicFrame>
    </p:spTree>
    <p:extLst>
      <p:ext uri="{BB962C8B-B14F-4D97-AF65-F5344CB8AC3E}">
        <p14:creationId xmlns:p14="http://schemas.microsoft.com/office/powerpoint/2010/main" val="337523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1232452" y="2868059"/>
            <a:ext cx="7930321" cy="1121871"/>
          </a:xfrm>
        </p:spPr>
        <p:txBody>
          <a:bodyPr rtlCol="0" anchor="ctr">
            <a:noAutofit/>
          </a:bodyPr>
          <a:lstStyle/>
          <a:p>
            <a:pPr algn="ctr" rtl="0"/>
            <a:r>
              <a:rPr lang="es-ES" sz="9600" dirty="0">
                <a:solidFill>
                  <a:schemeClr val="bg1">
                    <a:lumMod val="95000"/>
                  </a:schemeClr>
                </a:solidFill>
              </a:rPr>
              <a:t>RESULTADOS</a:t>
            </a:r>
          </a:p>
        </p:txBody>
      </p:sp>
    </p:spTree>
    <p:extLst>
      <p:ext uri="{BB962C8B-B14F-4D97-AF65-F5344CB8AC3E}">
        <p14:creationId xmlns:p14="http://schemas.microsoft.com/office/powerpoint/2010/main" val="55596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a:t>
            </a:r>
          </a:p>
        </p:txBody>
      </p:sp>
      <p:sp>
        <p:nvSpPr>
          <p:cNvPr id="7" name="CuadroTexto 6">
            <a:extLst>
              <a:ext uri="{FF2B5EF4-FFF2-40B4-BE49-F238E27FC236}">
                <a16:creationId xmlns:a16="http://schemas.microsoft.com/office/drawing/2014/main" id="{92D5F6E2-0604-E055-8E59-D02492230B49}"/>
              </a:ext>
            </a:extLst>
          </p:cNvPr>
          <p:cNvSpPr txBox="1"/>
          <p:nvPr/>
        </p:nvSpPr>
        <p:spPr>
          <a:xfrm flipH="1">
            <a:off x="487222" y="2015811"/>
            <a:ext cx="9293138" cy="369332"/>
          </a:xfrm>
          <a:prstGeom prst="rect">
            <a:avLst/>
          </a:prstGeom>
          <a:noFill/>
        </p:spPr>
        <p:txBody>
          <a:bodyPr wrap="square" rtlCol="0">
            <a:spAutoFit/>
          </a:bodyPr>
          <a:lstStyle/>
          <a:p>
            <a:r>
              <a:rPr lang="es-CO" dirty="0"/>
              <a:t>Fase Inicial</a:t>
            </a:r>
          </a:p>
        </p:txBody>
      </p:sp>
      <p:graphicFrame>
        <p:nvGraphicFramePr>
          <p:cNvPr id="8" name="Tabla 7">
            <a:extLst>
              <a:ext uri="{FF2B5EF4-FFF2-40B4-BE49-F238E27FC236}">
                <a16:creationId xmlns:a16="http://schemas.microsoft.com/office/drawing/2014/main" id="{89C04652-E179-71DF-DB75-B70A56359D9F}"/>
              </a:ext>
            </a:extLst>
          </p:cNvPr>
          <p:cNvGraphicFramePr>
            <a:graphicFrameLocks noGrp="1"/>
          </p:cNvGraphicFramePr>
          <p:nvPr>
            <p:extLst>
              <p:ext uri="{D42A27DB-BD31-4B8C-83A1-F6EECF244321}">
                <p14:modId xmlns:p14="http://schemas.microsoft.com/office/powerpoint/2010/main" val="3566696599"/>
              </p:ext>
            </p:extLst>
          </p:nvPr>
        </p:nvGraphicFramePr>
        <p:xfrm>
          <a:off x="581193" y="2525712"/>
          <a:ext cx="10466530" cy="903288"/>
        </p:xfrm>
        <a:graphic>
          <a:graphicData uri="http://schemas.openxmlformats.org/drawingml/2006/table">
            <a:tbl>
              <a:tblPr/>
              <a:tblGrid>
                <a:gridCol w="1287767">
                  <a:extLst>
                    <a:ext uri="{9D8B030D-6E8A-4147-A177-3AD203B41FA5}">
                      <a16:colId xmlns:a16="http://schemas.microsoft.com/office/drawing/2014/main" val="500016005"/>
                    </a:ext>
                  </a:extLst>
                </a:gridCol>
                <a:gridCol w="917876">
                  <a:extLst>
                    <a:ext uri="{9D8B030D-6E8A-4147-A177-3AD203B41FA5}">
                      <a16:colId xmlns:a16="http://schemas.microsoft.com/office/drawing/2014/main" val="731379040"/>
                    </a:ext>
                  </a:extLst>
                </a:gridCol>
                <a:gridCol w="821979">
                  <a:extLst>
                    <a:ext uri="{9D8B030D-6E8A-4147-A177-3AD203B41FA5}">
                      <a16:colId xmlns:a16="http://schemas.microsoft.com/office/drawing/2014/main" val="4280659659"/>
                    </a:ext>
                  </a:extLst>
                </a:gridCol>
                <a:gridCol w="821979">
                  <a:extLst>
                    <a:ext uri="{9D8B030D-6E8A-4147-A177-3AD203B41FA5}">
                      <a16:colId xmlns:a16="http://schemas.microsoft.com/office/drawing/2014/main" val="1308937479"/>
                    </a:ext>
                  </a:extLst>
                </a:gridCol>
                <a:gridCol w="821979">
                  <a:extLst>
                    <a:ext uri="{9D8B030D-6E8A-4147-A177-3AD203B41FA5}">
                      <a16:colId xmlns:a16="http://schemas.microsoft.com/office/drawing/2014/main" val="1325629820"/>
                    </a:ext>
                  </a:extLst>
                </a:gridCol>
                <a:gridCol w="1164470">
                  <a:extLst>
                    <a:ext uri="{9D8B030D-6E8A-4147-A177-3AD203B41FA5}">
                      <a16:colId xmlns:a16="http://schemas.microsoft.com/office/drawing/2014/main" val="1848151525"/>
                    </a:ext>
                  </a:extLst>
                </a:gridCol>
                <a:gridCol w="821979">
                  <a:extLst>
                    <a:ext uri="{9D8B030D-6E8A-4147-A177-3AD203B41FA5}">
                      <a16:colId xmlns:a16="http://schemas.microsoft.com/office/drawing/2014/main" val="137106912"/>
                    </a:ext>
                  </a:extLst>
                </a:gridCol>
                <a:gridCol w="1027473">
                  <a:extLst>
                    <a:ext uri="{9D8B030D-6E8A-4147-A177-3AD203B41FA5}">
                      <a16:colId xmlns:a16="http://schemas.microsoft.com/office/drawing/2014/main" val="1896541851"/>
                    </a:ext>
                  </a:extLst>
                </a:gridCol>
                <a:gridCol w="657583">
                  <a:extLst>
                    <a:ext uri="{9D8B030D-6E8A-4147-A177-3AD203B41FA5}">
                      <a16:colId xmlns:a16="http://schemas.microsoft.com/office/drawing/2014/main" val="2913929970"/>
                    </a:ext>
                  </a:extLst>
                </a:gridCol>
                <a:gridCol w="958975">
                  <a:extLst>
                    <a:ext uri="{9D8B030D-6E8A-4147-A177-3AD203B41FA5}">
                      <a16:colId xmlns:a16="http://schemas.microsoft.com/office/drawing/2014/main" val="4171953568"/>
                    </a:ext>
                  </a:extLst>
                </a:gridCol>
                <a:gridCol w="1164470">
                  <a:extLst>
                    <a:ext uri="{9D8B030D-6E8A-4147-A177-3AD203B41FA5}">
                      <a16:colId xmlns:a16="http://schemas.microsoft.com/office/drawing/2014/main" val="4094173863"/>
                    </a:ext>
                  </a:extLst>
                </a:gridCol>
              </a:tblGrid>
              <a:tr h="301096">
                <a:tc>
                  <a:txBody>
                    <a:bodyPr/>
                    <a:lstStyle/>
                    <a:p>
                      <a:pPr algn="l" fontAlgn="b"/>
                      <a:r>
                        <a:rPr lang="es-CO" sz="1100" b="1" i="0" u="none" strike="noStrike">
                          <a:solidFill>
                            <a:srgbClr val="FFFFFF"/>
                          </a:solidFill>
                          <a:effectLst/>
                          <a:latin typeface="Aptos Narrow" panose="020B0004020202020204" pitchFamily="34" charset="0"/>
                        </a:rPr>
                        <a:t>Etiqueta</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 Muestras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Min</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Max</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Desv. Estándar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 Error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Rendimiento</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Kb/sec</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Sent KB/sec</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s-CO" sz="1100" b="1" i="0" u="none" strike="noStrike">
                          <a:solidFill>
                            <a:srgbClr val="FFFFFF"/>
                          </a:solidFill>
                          <a:effectLst/>
                          <a:latin typeface="Aptos Narrow" panose="020B0004020202020204" pitchFamily="34" charset="0"/>
                        </a:rPr>
                        <a:t>Media de Bytes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1051106279"/>
                  </a:ext>
                </a:extLst>
              </a:tr>
              <a:tr h="301096">
                <a:tc>
                  <a:txBody>
                    <a:bodyPr/>
                    <a:lstStyle/>
                    <a:p>
                      <a:pPr algn="l" fontAlgn="b"/>
                      <a:r>
                        <a:rPr lang="es-CO" sz="1100" b="0" i="0" u="none" strike="noStrike">
                          <a:solidFill>
                            <a:srgbClr val="000000"/>
                          </a:solidFill>
                          <a:effectLst/>
                          <a:latin typeface="Aptos Narrow" panose="020B0004020202020204" pitchFamily="34" charset="0"/>
                        </a:rPr>
                        <a:t>Petición API Regres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210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198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15,67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0,05551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0,06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0,01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s-CO" sz="1100" b="0" i="0" u="none" strike="noStrike">
                          <a:solidFill>
                            <a:srgbClr val="000000"/>
                          </a:solidFill>
                          <a:effectLst/>
                          <a:latin typeface="Aptos Narrow" panose="020B0004020202020204" pitchFamily="34" charset="0"/>
                        </a:rPr>
                        <a:t>1186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332620931"/>
                  </a:ext>
                </a:extLst>
              </a:tr>
              <a:tr h="301096">
                <a:tc>
                  <a:txBody>
                    <a:bodyPr/>
                    <a:lstStyle/>
                    <a:p>
                      <a:pPr algn="l" fontAlgn="b"/>
                      <a:r>
                        <a:rPr lang="es-CO" sz="1100" b="0" i="0" u="none" strike="noStrike">
                          <a:solidFill>
                            <a:srgbClr val="000000"/>
                          </a:solidFill>
                          <a:effectLst/>
                          <a:latin typeface="Aptos Narrow" panose="020B0004020202020204" pitchFamily="34" charset="0"/>
                        </a:rPr>
                        <a:t>Total</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245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0,05551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1186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1288157"/>
                  </a:ext>
                </a:extLst>
              </a:tr>
            </a:tbl>
          </a:graphicData>
        </a:graphic>
      </p:graphicFrame>
      <p:sp>
        <p:nvSpPr>
          <p:cNvPr id="9" name="CuadroTexto 8">
            <a:extLst>
              <a:ext uri="{FF2B5EF4-FFF2-40B4-BE49-F238E27FC236}">
                <a16:creationId xmlns:a16="http://schemas.microsoft.com/office/drawing/2014/main" id="{D882DE22-692C-9B5F-3798-A3D895625EA3}"/>
              </a:ext>
            </a:extLst>
          </p:cNvPr>
          <p:cNvSpPr txBox="1"/>
          <p:nvPr/>
        </p:nvSpPr>
        <p:spPr>
          <a:xfrm flipH="1">
            <a:off x="487222" y="3972531"/>
            <a:ext cx="9293138" cy="369332"/>
          </a:xfrm>
          <a:prstGeom prst="rect">
            <a:avLst/>
          </a:prstGeom>
          <a:noFill/>
        </p:spPr>
        <p:txBody>
          <a:bodyPr wrap="square" rtlCol="0">
            <a:spAutoFit/>
          </a:bodyPr>
          <a:lstStyle/>
          <a:p>
            <a:r>
              <a:rPr lang="es-CO" dirty="0"/>
              <a:t>Conclusión</a:t>
            </a:r>
          </a:p>
        </p:txBody>
      </p:sp>
      <p:sp>
        <p:nvSpPr>
          <p:cNvPr id="10" name="CuadroTexto 9">
            <a:extLst>
              <a:ext uri="{FF2B5EF4-FFF2-40B4-BE49-F238E27FC236}">
                <a16:creationId xmlns:a16="http://schemas.microsoft.com/office/drawing/2014/main" id="{7D13456B-89A0-32D7-CFD0-641CAE320ED1}"/>
              </a:ext>
            </a:extLst>
          </p:cNvPr>
          <p:cNvSpPr txBox="1"/>
          <p:nvPr/>
        </p:nvSpPr>
        <p:spPr>
          <a:xfrm>
            <a:off x="487222" y="4458104"/>
            <a:ext cx="10280479" cy="2031325"/>
          </a:xfrm>
          <a:prstGeom prst="rect">
            <a:avLst/>
          </a:prstGeom>
          <a:noFill/>
        </p:spPr>
        <p:txBody>
          <a:bodyPr wrap="square" rtlCol="0">
            <a:spAutoFit/>
          </a:bodyPr>
          <a:lstStyle/>
          <a:p>
            <a:r>
              <a:rPr lang="es-ES" dirty="0"/>
              <a:t>El </a:t>
            </a:r>
            <a:r>
              <a:rPr lang="es-ES" dirty="0" err="1"/>
              <a:t>endpoint</a:t>
            </a:r>
            <a:r>
              <a:rPr lang="es-ES" dirty="0"/>
              <a:t> está manejando la carga inicial de 10 usuarios concurrentes de manera eficiente:</a:t>
            </a:r>
          </a:p>
          <a:p>
            <a:endParaRPr lang="es-ES" dirty="0"/>
          </a:p>
          <a:p>
            <a:pPr>
              <a:buFont typeface="Arial" panose="020B0604020202020204" pitchFamily="34" charset="0"/>
              <a:buChar char="•"/>
            </a:pPr>
            <a:r>
              <a:rPr lang="es-ES" dirty="0"/>
              <a:t>El tiempo de respuesta promedio es bajo (210 ms), y no se presentaron errores.</a:t>
            </a:r>
          </a:p>
          <a:p>
            <a:pPr>
              <a:buFont typeface="Arial" panose="020B0604020202020204" pitchFamily="34" charset="0"/>
              <a:buChar char="•"/>
            </a:pPr>
            <a:r>
              <a:rPr lang="es-ES" dirty="0"/>
              <a:t>La variabilidad de los tiempos de respuesta es baja (15.67 ms), lo que indica estabilidad.</a:t>
            </a:r>
          </a:p>
          <a:p>
            <a:endParaRPr lang="es-ES" dirty="0"/>
          </a:p>
          <a:p>
            <a:r>
              <a:rPr lang="es-ES" dirty="0"/>
              <a:t>El rendimiento y los datos procesados están dentro de valores esperados para un escenario de baja carga.</a:t>
            </a:r>
          </a:p>
          <a:p>
            <a:endParaRPr lang="es-CO" dirty="0">
              <a:latin typeface="Gill Sans MT (Cuerpo)"/>
            </a:endParaRPr>
          </a:p>
        </p:txBody>
      </p:sp>
    </p:spTree>
    <p:extLst>
      <p:ext uri="{BB962C8B-B14F-4D97-AF65-F5344CB8AC3E}">
        <p14:creationId xmlns:p14="http://schemas.microsoft.com/office/powerpoint/2010/main" val="334084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Resultados de Carga (</a:t>
            </a:r>
            <a:r>
              <a:rPr lang="es-ES" dirty="0" err="1"/>
              <a:t>GRaficas</a:t>
            </a:r>
            <a:r>
              <a:rPr lang="es-ES" dirty="0"/>
              <a:t>)</a:t>
            </a:r>
          </a:p>
        </p:txBody>
      </p:sp>
      <p:sp>
        <p:nvSpPr>
          <p:cNvPr id="7" name="CuadroTexto 6">
            <a:extLst>
              <a:ext uri="{FF2B5EF4-FFF2-40B4-BE49-F238E27FC236}">
                <a16:creationId xmlns:a16="http://schemas.microsoft.com/office/drawing/2014/main" id="{2C3E25C2-5513-EAFB-B3D1-2DDC03BC137B}"/>
              </a:ext>
            </a:extLst>
          </p:cNvPr>
          <p:cNvSpPr txBox="1"/>
          <p:nvPr/>
        </p:nvSpPr>
        <p:spPr>
          <a:xfrm flipH="1">
            <a:off x="581193" y="5310115"/>
            <a:ext cx="10432577" cy="1200329"/>
          </a:xfrm>
          <a:prstGeom prst="rect">
            <a:avLst/>
          </a:prstGeom>
          <a:noFill/>
        </p:spPr>
        <p:txBody>
          <a:bodyPr wrap="square" rtlCol="0">
            <a:spAutoFit/>
          </a:bodyPr>
          <a:lstStyle/>
          <a:p>
            <a:r>
              <a:rPr lang="es-ES" dirty="0"/>
              <a:t>El servidor presenta una caída inicial en el tiempo de conexión que es normal durante las primeras solicitudes, seguida de una estabilización constante en tiempos de conexión bastante bajos (~125 ms).</a:t>
            </a:r>
          </a:p>
          <a:p>
            <a:r>
              <a:rPr lang="es-ES" dirty="0"/>
              <a:t>La variabilidad en el tiempo de conexión es mínima, lo que indica que el servidor responde consistentemente y puede manejar una carga baja de usuarios sin problemas importantes.</a:t>
            </a:r>
            <a:endParaRPr lang="es-CO" dirty="0"/>
          </a:p>
        </p:txBody>
      </p:sp>
      <p:pic>
        <p:nvPicPr>
          <p:cNvPr id="5" name="Imagen 4">
            <a:extLst>
              <a:ext uri="{FF2B5EF4-FFF2-40B4-BE49-F238E27FC236}">
                <a16:creationId xmlns:a16="http://schemas.microsoft.com/office/drawing/2014/main" id="{0FE9EF60-4EC6-44C0-32BF-7BC57F0F6707}"/>
              </a:ext>
            </a:extLst>
          </p:cNvPr>
          <p:cNvPicPr>
            <a:picLocks noChangeAspect="1"/>
          </p:cNvPicPr>
          <p:nvPr/>
        </p:nvPicPr>
        <p:blipFill>
          <a:blip r:embed="rId3"/>
          <a:stretch>
            <a:fillRect/>
          </a:stretch>
        </p:blipFill>
        <p:spPr>
          <a:xfrm>
            <a:off x="1794617" y="2026566"/>
            <a:ext cx="7213825" cy="2574009"/>
          </a:xfrm>
          <a:prstGeom prst="rect">
            <a:avLst/>
          </a:prstGeom>
        </p:spPr>
      </p:pic>
      <p:sp>
        <p:nvSpPr>
          <p:cNvPr id="9" name="CuadroTexto 8">
            <a:extLst>
              <a:ext uri="{FF2B5EF4-FFF2-40B4-BE49-F238E27FC236}">
                <a16:creationId xmlns:a16="http://schemas.microsoft.com/office/drawing/2014/main" id="{D882DE22-692C-9B5F-3798-A3D895625EA3}"/>
              </a:ext>
            </a:extLst>
          </p:cNvPr>
          <p:cNvSpPr txBox="1"/>
          <p:nvPr/>
        </p:nvSpPr>
        <p:spPr>
          <a:xfrm flipH="1">
            <a:off x="581193" y="4770679"/>
            <a:ext cx="9293138" cy="369332"/>
          </a:xfrm>
          <a:prstGeom prst="rect">
            <a:avLst/>
          </a:prstGeom>
          <a:noFill/>
        </p:spPr>
        <p:txBody>
          <a:bodyPr wrap="square" rtlCol="0">
            <a:spAutoFit/>
          </a:bodyPr>
          <a:lstStyle/>
          <a:p>
            <a:r>
              <a:rPr lang="es-CO" dirty="0"/>
              <a:t>Conclusión</a:t>
            </a:r>
          </a:p>
        </p:txBody>
      </p:sp>
    </p:spTree>
    <p:extLst>
      <p:ext uri="{BB962C8B-B14F-4D97-AF65-F5344CB8AC3E}">
        <p14:creationId xmlns:p14="http://schemas.microsoft.com/office/powerpoint/2010/main" val="378521945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1349</TotalTime>
  <Words>1065</Words>
  <Application>Microsoft Office PowerPoint</Application>
  <PresentationFormat>Panorámica</PresentationFormat>
  <Paragraphs>195</Paragraphs>
  <Slides>14</Slides>
  <Notes>14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Aptos Narrow</vt:lpstr>
      <vt:lpstr>Arial</vt:lpstr>
      <vt:lpstr>Calibri</vt:lpstr>
      <vt:lpstr>CIBFont Sans</vt:lpstr>
      <vt:lpstr>Gill Sans MT</vt:lpstr>
      <vt:lpstr>Gill Sans MT (Cuerpo)</vt:lpstr>
      <vt:lpstr>Wingdings</vt:lpstr>
      <vt:lpstr>Wingdings 2</vt:lpstr>
      <vt:lpstr>Dividendo</vt:lpstr>
      <vt:lpstr>Informe reto performance</vt:lpstr>
      <vt:lpstr>AGENDA</vt:lpstr>
      <vt:lpstr>ALCANCE  y estrategia DEL RETO</vt:lpstr>
      <vt:lpstr>Tipos de Prueba a Realizar</vt:lpstr>
      <vt:lpstr>Herramientas a utilizar</vt:lpstr>
      <vt:lpstr>Criterios de aceptación </vt:lpstr>
      <vt:lpstr>RESULTADOS</vt:lpstr>
      <vt:lpstr>Resultados de Carga</vt:lpstr>
      <vt:lpstr>Resultados de Carga (GRaficas)</vt:lpstr>
      <vt:lpstr>Resultados de Carga</vt:lpstr>
      <vt:lpstr>Resultados de Carga (GRaficas)</vt:lpstr>
      <vt:lpstr>Resultados de Carga</vt:lpstr>
      <vt:lpstr>Resultados de Carga (GRaficas)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final del reto performance</dc:title>
  <dc:creator>Ana Carolina Doria Moreno</dc:creator>
  <cp:lastModifiedBy>8289</cp:lastModifiedBy>
  <cp:revision>3</cp:revision>
  <dcterms:created xsi:type="dcterms:W3CDTF">2023-10-10T02:47:15Z</dcterms:created>
  <dcterms:modified xsi:type="dcterms:W3CDTF">2024-09-30T01:40:27Z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