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68" r:id="rId3"/>
    <p:sldId id="269" r:id="rId4"/>
    <p:sldId id="270" r:id="rId5"/>
    <p:sldId id="272" r:id="rId6"/>
    <p:sldId id="273" r:id="rId7"/>
    <p:sldId id="271" r:id="rId8"/>
    <p:sldId id="275" r:id="rId9"/>
    <p:sldId id="277" r:id="rId10"/>
    <p:sldId id="278" r:id="rId11"/>
    <p:sldId id="279" r:id="rId12"/>
    <p:sldId id="280"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71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c537ececb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Google Shape;124;g3c537ece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Clr>
                <a:srgbClr val="073763"/>
              </a:buClr>
              <a:buSzPts val="5200"/>
              <a:buNone/>
              <a:defRPr sz="5200">
                <a:solidFill>
                  <a:srgbClr val="073763"/>
                </a:solidFill>
              </a:defRPr>
            </a:lvl1pPr>
            <a:lvl2pPr lvl="1" algn="ctr">
              <a:spcBef>
                <a:spcPts val="0"/>
              </a:spcBef>
              <a:spcAft>
                <a:spcPts val="0"/>
              </a:spcAft>
              <a:buClr>
                <a:srgbClr val="073763"/>
              </a:buClr>
              <a:buSzPts val="5200"/>
              <a:buNone/>
              <a:defRPr sz="5200">
                <a:solidFill>
                  <a:srgbClr val="073763"/>
                </a:solidFill>
              </a:defRPr>
            </a:lvl2pPr>
            <a:lvl3pPr lvl="2" algn="ctr">
              <a:spcBef>
                <a:spcPts val="0"/>
              </a:spcBef>
              <a:spcAft>
                <a:spcPts val="0"/>
              </a:spcAft>
              <a:buClr>
                <a:srgbClr val="073763"/>
              </a:buClr>
              <a:buSzPts val="5200"/>
              <a:buNone/>
              <a:defRPr sz="5200">
                <a:solidFill>
                  <a:srgbClr val="073763"/>
                </a:solidFill>
              </a:defRPr>
            </a:lvl3pPr>
            <a:lvl4pPr lvl="3" algn="ctr">
              <a:spcBef>
                <a:spcPts val="0"/>
              </a:spcBef>
              <a:spcAft>
                <a:spcPts val="0"/>
              </a:spcAft>
              <a:buClr>
                <a:srgbClr val="073763"/>
              </a:buClr>
              <a:buSzPts val="5200"/>
              <a:buNone/>
              <a:defRPr sz="5200">
                <a:solidFill>
                  <a:srgbClr val="073763"/>
                </a:solidFill>
              </a:defRPr>
            </a:lvl4pPr>
            <a:lvl5pPr lvl="4" algn="ctr">
              <a:spcBef>
                <a:spcPts val="0"/>
              </a:spcBef>
              <a:spcAft>
                <a:spcPts val="0"/>
              </a:spcAft>
              <a:buClr>
                <a:srgbClr val="073763"/>
              </a:buClr>
              <a:buSzPts val="5200"/>
              <a:buNone/>
              <a:defRPr sz="5200">
                <a:solidFill>
                  <a:srgbClr val="073763"/>
                </a:solidFill>
              </a:defRPr>
            </a:lvl5pPr>
            <a:lvl6pPr lvl="5" algn="ctr">
              <a:spcBef>
                <a:spcPts val="0"/>
              </a:spcBef>
              <a:spcAft>
                <a:spcPts val="0"/>
              </a:spcAft>
              <a:buClr>
                <a:srgbClr val="073763"/>
              </a:buClr>
              <a:buSzPts val="5200"/>
              <a:buNone/>
              <a:defRPr sz="5200">
                <a:solidFill>
                  <a:srgbClr val="073763"/>
                </a:solidFill>
              </a:defRPr>
            </a:lvl6pPr>
            <a:lvl7pPr lvl="6" algn="ctr">
              <a:spcBef>
                <a:spcPts val="0"/>
              </a:spcBef>
              <a:spcAft>
                <a:spcPts val="0"/>
              </a:spcAft>
              <a:buClr>
                <a:srgbClr val="073763"/>
              </a:buClr>
              <a:buSzPts val="5200"/>
              <a:buNone/>
              <a:defRPr sz="5200">
                <a:solidFill>
                  <a:srgbClr val="073763"/>
                </a:solidFill>
              </a:defRPr>
            </a:lvl7pPr>
            <a:lvl8pPr lvl="7" algn="ctr">
              <a:spcBef>
                <a:spcPts val="0"/>
              </a:spcBef>
              <a:spcAft>
                <a:spcPts val="0"/>
              </a:spcAft>
              <a:buClr>
                <a:srgbClr val="073763"/>
              </a:buClr>
              <a:buSzPts val="5200"/>
              <a:buNone/>
              <a:defRPr sz="5200">
                <a:solidFill>
                  <a:srgbClr val="073763"/>
                </a:solidFill>
              </a:defRPr>
            </a:lvl8pPr>
            <a:lvl9pPr lvl="8" algn="ctr">
              <a:spcBef>
                <a:spcPts val="0"/>
              </a:spcBef>
              <a:spcAft>
                <a:spcPts val="0"/>
              </a:spcAft>
              <a:buClr>
                <a:srgbClr val="073763"/>
              </a:buClr>
              <a:buSzPts val="5200"/>
              <a:buNone/>
              <a:defRPr sz="5200">
                <a:solidFill>
                  <a:srgbClr val="073763"/>
                </a:solidFill>
              </a:defRPr>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Clr>
                <a:srgbClr val="1C4587"/>
              </a:buClr>
              <a:buSzPts val="3600"/>
              <a:buNone/>
              <a:defRPr sz="3600">
                <a:solidFill>
                  <a:srgbClr val="1C4587"/>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pic>
        <p:nvPicPr>
          <p:cNvPr id="42" name="Google Shape;42;p10"/>
          <p:cNvPicPr preferRelativeResize="0"/>
          <p:nvPr/>
        </p:nvPicPr>
        <p:blipFill>
          <a:blip r:embed="rId2">
            <a:alphaModFix/>
          </a:blip>
          <a:stretch>
            <a:fillRect/>
          </a:stretch>
        </p:blipFill>
        <p:spPr>
          <a:xfrm>
            <a:off x="0" y="0"/>
            <a:ext cx="9144000" cy="5715000"/>
          </a:xfrm>
          <a:prstGeom prst="rect">
            <a:avLst/>
          </a:prstGeom>
          <a:noFill/>
          <a:ln>
            <a:noFill/>
          </a:ln>
        </p:spPr>
      </p:pic>
      <p:sp>
        <p:nvSpPr>
          <p:cNvPr id="43" name="Google Shape;43;p10"/>
          <p:cNvSpPr txBox="1">
            <a:spLocks noGrp="1"/>
          </p:cNvSpPr>
          <p:nvPr>
            <p:ph type="body" idx="1"/>
          </p:nvPr>
        </p:nvSpPr>
        <p:spPr>
          <a:xfrm>
            <a:off x="3576425" y="3843250"/>
            <a:ext cx="52770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1C4587"/>
              </a:buClr>
              <a:buSzPts val="2800"/>
              <a:buNone/>
              <a:defRPr sz="2800">
                <a:solidFill>
                  <a:srgbClr val="1C4587"/>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rgbClr val="0B5394"/>
              </a:buClr>
              <a:buSzPts val="1800"/>
              <a:buChar char="●"/>
              <a:defRPr sz="1800">
                <a:solidFill>
                  <a:srgbClr val="0B5394"/>
                </a:solidFill>
              </a:defRPr>
            </a:lvl1pPr>
            <a:lvl2pPr marL="914400" lvl="1" indent="-317500">
              <a:lnSpc>
                <a:spcPct val="115000"/>
              </a:lnSpc>
              <a:spcBef>
                <a:spcPts val="1600"/>
              </a:spcBef>
              <a:spcAft>
                <a:spcPts val="0"/>
              </a:spcAft>
              <a:buClr>
                <a:srgbClr val="0B5394"/>
              </a:buClr>
              <a:buSzPts val="1400"/>
              <a:buChar char="○"/>
              <a:defRPr>
                <a:solidFill>
                  <a:srgbClr val="0B5394"/>
                </a:solidFill>
              </a:defRPr>
            </a:lvl2pPr>
            <a:lvl3pPr marL="1371600" lvl="2" indent="-317500">
              <a:lnSpc>
                <a:spcPct val="115000"/>
              </a:lnSpc>
              <a:spcBef>
                <a:spcPts val="1600"/>
              </a:spcBef>
              <a:spcAft>
                <a:spcPts val="0"/>
              </a:spcAft>
              <a:buClr>
                <a:srgbClr val="0B5394"/>
              </a:buClr>
              <a:buSzPts val="1400"/>
              <a:buChar char="■"/>
              <a:defRPr>
                <a:solidFill>
                  <a:srgbClr val="0B5394"/>
                </a:solidFill>
              </a:defRPr>
            </a:lvl3pPr>
            <a:lvl4pPr marL="1828800" lvl="3" indent="-317500">
              <a:lnSpc>
                <a:spcPct val="115000"/>
              </a:lnSpc>
              <a:spcBef>
                <a:spcPts val="1600"/>
              </a:spcBef>
              <a:spcAft>
                <a:spcPts val="0"/>
              </a:spcAft>
              <a:buClr>
                <a:srgbClr val="0B5394"/>
              </a:buClr>
              <a:buSzPts val="1400"/>
              <a:buChar char="●"/>
              <a:defRPr>
                <a:solidFill>
                  <a:srgbClr val="0B5394"/>
                </a:solidFill>
              </a:defRPr>
            </a:lvl4pPr>
            <a:lvl5pPr marL="2286000" lvl="4" indent="-317500">
              <a:lnSpc>
                <a:spcPct val="115000"/>
              </a:lnSpc>
              <a:spcBef>
                <a:spcPts val="1600"/>
              </a:spcBef>
              <a:spcAft>
                <a:spcPts val="0"/>
              </a:spcAft>
              <a:buClr>
                <a:srgbClr val="0B5394"/>
              </a:buClr>
              <a:buSzPts val="1400"/>
              <a:buChar char="○"/>
              <a:defRPr>
                <a:solidFill>
                  <a:srgbClr val="0B5394"/>
                </a:solidFill>
              </a:defRPr>
            </a:lvl5pPr>
            <a:lvl6pPr marL="2743200" lvl="5" indent="-317500">
              <a:lnSpc>
                <a:spcPct val="115000"/>
              </a:lnSpc>
              <a:spcBef>
                <a:spcPts val="1600"/>
              </a:spcBef>
              <a:spcAft>
                <a:spcPts val="0"/>
              </a:spcAft>
              <a:buClr>
                <a:srgbClr val="0B5394"/>
              </a:buClr>
              <a:buSzPts val="1400"/>
              <a:buChar char="■"/>
              <a:defRPr>
                <a:solidFill>
                  <a:srgbClr val="0B5394"/>
                </a:solidFill>
              </a:defRPr>
            </a:lvl6pPr>
            <a:lvl7pPr marL="3200400" lvl="6" indent="-317500">
              <a:lnSpc>
                <a:spcPct val="115000"/>
              </a:lnSpc>
              <a:spcBef>
                <a:spcPts val="1600"/>
              </a:spcBef>
              <a:spcAft>
                <a:spcPts val="0"/>
              </a:spcAft>
              <a:buClr>
                <a:srgbClr val="0B5394"/>
              </a:buClr>
              <a:buSzPts val="1400"/>
              <a:buChar char="●"/>
              <a:defRPr>
                <a:solidFill>
                  <a:srgbClr val="0B5394"/>
                </a:solidFill>
              </a:defRPr>
            </a:lvl7pPr>
            <a:lvl8pPr marL="3657600" lvl="7" indent="-317500">
              <a:lnSpc>
                <a:spcPct val="115000"/>
              </a:lnSpc>
              <a:spcBef>
                <a:spcPts val="1600"/>
              </a:spcBef>
              <a:spcAft>
                <a:spcPts val="0"/>
              </a:spcAft>
              <a:buClr>
                <a:srgbClr val="0B5394"/>
              </a:buClr>
              <a:buSzPts val="1400"/>
              <a:buChar char="○"/>
              <a:defRPr>
                <a:solidFill>
                  <a:srgbClr val="0B5394"/>
                </a:solidFill>
              </a:defRPr>
            </a:lvl8pPr>
            <a:lvl9pPr marL="4114800" lvl="8" indent="-317500">
              <a:lnSpc>
                <a:spcPct val="115000"/>
              </a:lnSpc>
              <a:spcBef>
                <a:spcPts val="1600"/>
              </a:spcBef>
              <a:spcAft>
                <a:spcPts val="1600"/>
              </a:spcAft>
              <a:buClr>
                <a:srgbClr val="0B5394"/>
              </a:buClr>
              <a:buSzPts val="1400"/>
              <a:buChar char="■"/>
              <a:defRPr>
                <a:solidFill>
                  <a:srgbClr val="0B5394"/>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Unidad </a:t>
            </a:r>
            <a:r>
              <a:rPr lang="en" dirty="0" smtClean="0"/>
              <a:t>6</a:t>
            </a:r>
            <a:r>
              <a:rPr lang="en" dirty="0"/>
              <a:t/>
            </a:r>
            <a:br>
              <a:rPr lang="en" dirty="0"/>
            </a:br>
            <a:r>
              <a:rPr lang="en" sz="3600" dirty="0" smtClean="0"/>
              <a:t>ASP Net Core Web API</a:t>
            </a:r>
            <a:r>
              <a:rPr lang="en" sz="3600" dirty="0" smtClean="0"/>
              <a:t/>
            </a:r>
            <a:br>
              <a:rPr lang="en" sz="3600" dirty="0" smtClean="0"/>
            </a:br>
            <a:r>
              <a:rPr lang="en" sz="2800" dirty="0" smtClean="0"/>
              <a:t>Fundamentos</a:t>
            </a:r>
            <a:endParaRPr sz="3600" dirty="0"/>
          </a:p>
        </p:txBody>
      </p:sp>
      <p:sp>
        <p:nvSpPr>
          <p:cNvPr id="56" name="Google Shape;56;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Clr>
                <a:srgbClr val="000000"/>
              </a:buClr>
              <a:buSzPts val="1100"/>
              <a:buFont typeface="Arial"/>
              <a:buNone/>
            </a:pPr>
            <a:r>
              <a:rPr lang="en"/>
              <a:t>Diplomado de ASP.NET Core 2.1</a:t>
            </a:r>
            <a:endParaRPr/>
          </a:p>
        </p:txBody>
      </p:sp>
      <p:sp>
        <p:nvSpPr>
          <p:cNvPr id="57" name="Google Shape;57;p13"/>
          <p:cNvSpPr txBox="1"/>
          <p:nvPr/>
        </p:nvSpPr>
        <p:spPr>
          <a:xfrm>
            <a:off x="7275850" y="1897900"/>
            <a:ext cx="1331100" cy="85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5200">
              <a:solidFill>
                <a:srgbClr val="073763"/>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1001" y="788565"/>
            <a:ext cx="8800051" cy="400110"/>
          </a:xfrm>
          <a:prstGeom prst="rect">
            <a:avLst/>
          </a:prstGeom>
          <a:noFill/>
        </p:spPr>
        <p:txBody>
          <a:bodyPr wrap="square" rtlCol="0">
            <a:spAutoFit/>
          </a:bodyPr>
          <a:lstStyle/>
          <a:p>
            <a:pPr algn="ctr"/>
            <a:r>
              <a:rPr lang="es-ES" sz="2000" b="1" dirty="0" smtClean="0">
                <a:solidFill>
                  <a:srgbClr val="0070C0"/>
                </a:solidFill>
                <a:latin typeface="+mj-lt"/>
              </a:rPr>
              <a:t>HTTP PUT</a:t>
            </a:r>
            <a:endParaRPr lang="en-US" sz="2000" b="1" dirty="0">
              <a:solidFill>
                <a:srgbClr val="0070C0"/>
              </a:solidFill>
              <a:latin typeface="+mj-lt"/>
            </a:endParaRPr>
          </a:p>
        </p:txBody>
      </p:sp>
      <p:sp>
        <p:nvSpPr>
          <p:cNvPr id="6" name="Rectángulo 5"/>
          <p:cNvSpPr/>
          <p:nvPr/>
        </p:nvSpPr>
        <p:spPr>
          <a:xfrm>
            <a:off x="1072761" y="1640189"/>
            <a:ext cx="6671859" cy="523220"/>
          </a:xfrm>
          <a:prstGeom prst="rect">
            <a:avLst/>
          </a:prstGeom>
        </p:spPr>
        <p:txBody>
          <a:bodyPr wrap="square">
            <a:spAutoFit/>
          </a:bodyPr>
          <a:lstStyle/>
          <a:p>
            <a:pPr lvl="0" eaLnBrk="0" fontAlgn="base" hangingPunct="0">
              <a:spcBef>
                <a:spcPct val="0"/>
              </a:spcBef>
              <a:spcAft>
                <a:spcPct val="0"/>
              </a:spcAft>
              <a:buClrTx/>
            </a:pPr>
            <a:r>
              <a:rPr lang="en-US" altLang="en-US" dirty="0" err="1">
                <a:solidFill>
                  <a:srgbClr val="3A3A3A"/>
                </a:solidFill>
                <a:latin typeface="+mn-lt"/>
              </a:rPr>
              <a:t>Una</a:t>
            </a:r>
            <a:r>
              <a:rPr lang="en-US" altLang="en-US" dirty="0">
                <a:solidFill>
                  <a:srgbClr val="3A3A3A"/>
                </a:solidFill>
                <a:latin typeface="+mn-lt"/>
              </a:rPr>
              <a:t> </a:t>
            </a:r>
            <a:r>
              <a:rPr lang="en-US" altLang="en-US" dirty="0" err="1">
                <a:solidFill>
                  <a:srgbClr val="3A3A3A"/>
                </a:solidFill>
                <a:latin typeface="+mn-lt"/>
              </a:rPr>
              <a:t>petición</a:t>
            </a:r>
            <a:r>
              <a:rPr lang="en-US" altLang="en-US" dirty="0">
                <a:solidFill>
                  <a:srgbClr val="3A3A3A"/>
                </a:solidFill>
                <a:latin typeface="+mn-lt"/>
              </a:rPr>
              <a:t> PUT se </a:t>
            </a:r>
            <a:r>
              <a:rPr lang="en-US" altLang="en-US" dirty="0" err="1">
                <a:solidFill>
                  <a:srgbClr val="3A3A3A"/>
                </a:solidFill>
                <a:latin typeface="+mn-lt"/>
              </a:rPr>
              <a:t>utiliza</a:t>
            </a:r>
            <a:r>
              <a:rPr lang="en-US" altLang="en-US" dirty="0">
                <a:solidFill>
                  <a:srgbClr val="3A3A3A"/>
                </a:solidFill>
                <a:latin typeface="+mn-lt"/>
              </a:rPr>
              <a:t> </a:t>
            </a:r>
            <a:r>
              <a:rPr lang="en-US" altLang="en-US" dirty="0" err="1">
                <a:solidFill>
                  <a:srgbClr val="3A3A3A"/>
                </a:solidFill>
                <a:latin typeface="+mn-lt"/>
              </a:rPr>
              <a:t>cuando</a:t>
            </a:r>
            <a:r>
              <a:rPr lang="en-US" altLang="en-US" dirty="0">
                <a:solidFill>
                  <a:srgbClr val="3A3A3A"/>
                </a:solidFill>
                <a:latin typeface="+mn-lt"/>
              </a:rPr>
              <a:t> se </a:t>
            </a:r>
            <a:r>
              <a:rPr lang="en-US" altLang="en-US" dirty="0" err="1">
                <a:solidFill>
                  <a:srgbClr val="3A3A3A"/>
                </a:solidFill>
                <a:latin typeface="+mn-lt"/>
              </a:rPr>
              <a:t>desea</a:t>
            </a:r>
            <a:r>
              <a:rPr lang="en-US" altLang="en-US" dirty="0">
                <a:solidFill>
                  <a:srgbClr val="3A3A3A"/>
                </a:solidFill>
                <a:latin typeface="+mn-lt"/>
              </a:rPr>
              <a:t> </a:t>
            </a:r>
            <a:r>
              <a:rPr lang="en-US" altLang="en-US" dirty="0" err="1">
                <a:solidFill>
                  <a:srgbClr val="3A3A3A"/>
                </a:solidFill>
                <a:latin typeface="+mn-lt"/>
              </a:rPr>
              <a:t>crear</a:t>
            </a:r>
            <a:r>
              <a:rPr lang="en-US" altLang="en-US" dirty="0">
                <a:solidFill>
                  <a:srgbClr val="3A3A3A"/>
                </a:solidFill>
                <a:latin typeface="+mn-lt"/>
              </a:rPr>
              <a:t> o </a:t>
            </a:r>
            <a:r>
              <a:rPr lang="en-US" altLang="en-US" dirty="0" err="1">
                <a:solidFill>
                  <a:srgbClr val="3A3A3A"/>
                </a:solidFill>
                <a:latin typeface="+mn-lt"/>
              </a:rPr>
              <a:t>actualizar</a:t>
            </a:r>
            <a:r>
              <a:rPr lang="en-US" altLang="en-US" dirty="0">
                <a:solidFill>
                  <a:srgbClr val="3A3A3A"/>
                </a:solidFill>
                <a:latin typeface="+mn-lt"/>
              </a:rPr>
              <a:t> el </a:t>
            </a:r>
            <a:r>
              <a:rPr lang="en-US" altLang="en-US" dirty="0" err="1">
                <a:solidFill>
                  <a:srgbClr val="3A3A3A"/>
                </a:solidFill>
                <a:latin typeface="+mn-lt"/>
              </a:rPr>
              <a:t>recurso</a:t>
            </a:r>
            <a:r>
              <a:rPr lang="en-US" altLang="en-US" dirty="0">
                <a:solidFill>
                  <a:srgbClr val="3A3A3A"/>
                </a:solidFill>
                <a:latin typeface="+mn-lt"/>
              </a:rPr>
              <a:t> </a:t>
            </a:r>
            <a:r>
              <a:rPr lang="en-US" altLang="en-US" dirty="0" err="1">
                <a:solidFill>
                  <a:srgbClr val="3A3A3A"/>
                </a:solidFill>
                <a:latin typeface="+mn-lt"/>
              </a:rPr>
              <a:t>identificado</a:t>
            </a:r>
            <a:r>
              <a:rPr lang="en-US" altLang="en-US" dirty="0">
                <a:solidFill>
                  <a:srgbClr val="3A3A3A"/>
                </a:solidFill>
                <a:latin typeface="+mn-lt"/>
              </a:rPr>
              <a:t> </a:t>
            </a:r>
            <a:r>
              <a:rPr lang="en-US" altLang="en-US" dirty="0" err="1">
                <a:solidFill>
                  <a:srgbClr val="3A3A3A"/>
                </a:solidFill>
                <a:latin typeface="+mn-lt"/>
              </a:rPr>
              <a:t>por</a:t>
            </a:r>
            <a:r>
              <a:rPr lang="en-US" altLang="en-US" dirty="0">
                <a:solidFill>
                  <a:srgbClr val="3A3A3A"/>
                </a:solidFill>
                <a:latin typeface="+mn-lt"/>
              </a:rPr>
              <a:t> la URL. </a:t>
            </a:r>
            <a:r>
              <a:rPr lang="en-US" altLang="en-US" dirty="0" err="1">
                <a:solidFill>
                  <a:srgbClr val="3A3A3A"/>
                </a:solidFill>
                <a:latin typeface="+mn-lt"/>
              </a:rPr>
              <a:t>Por</a:t>
            </a:r>
            <a:r>
              <a:rPr lang="en-US" altLang="en-US" dirty="0">
                <a:solidFill>
                  <a:srgbClr val="3A3A3A"/>
                </a:solidFill>
                <a:latin typeface="+mn-lt"/>
              </a:rPr>
              <a:t> </a:t>
            </a:r>
            <a:r>
              <a:rPr lang="en-US" altLang="en-US" dirty="0" err="1">
                <a:solidFill>
                  <a:srgbClr val="3A3A3A"/>
                </a:solidFill>
                <a:latin typeface="+mn-lt"/>
              </a:rPr>
              <a:t>ejemplo</a:t>
            </a:r>
            <a:r>
              <a:rPr lang="en-US" altLang="en-US" dirty="0">
                <a:solidFill>
                  <a:schemeClr val="tx1"/>
                </a:solidFill>
                <a:latin typeface="+mn-lt"/>
              </a:rPr>
              <a:t> </a:t>
            </a:r>
          </a:p>
        </p:txBody>
      </p:sp>
      <p:sp>
        <p:nvSpPr>
          <p:cNvPr id="3" name="Rectángulo 2"/>
          <p:cNvSpPr/>
          <p:nvPr/>
        </p:nvSpPr>
        <p:spPr>
          <a:xfrm>
            <a:off x="1858161" y="4231283"/>
            <a:ext cx="5314426" cy="738664"/>
          </a:xfrm>
          <a:prstGeom prst="rect">
            <a:avLst/>
          </a:prstGeom>
        </p:spPr>
        <p:txBody>
          <a:bodyPr wrap="square">
            <a:spAutoFit/>
          </a:bodyPr>
          <a:lstStyle/>
          <a:p>
            <a:pPr>
              <a:buFont typeface="Arial" panose="020B0604020202020204" pitchFamily="34" charset="0"/>
              <a:buChar char="•"/>
            </a:pPr>
            <a:r>
              <a:rPr lang="en-US" i="1" dirty="0">
                <a:solidFill>
                  <a:srgbClr val="333333"/>
                </a:solidFill>
                <a:latin typeface="Helvetica Neue"/>
              </a:rPr>
              <a:t>PUT http://www.example.com/customers/12345</a:t>
            </a:r>
          </a:p>
          <a:p>
            <a:pPr>
              <a:buFont typeface="Arial" panose="020B0604020202020204" pitchFamily="34" charset="0"/>
              <a:buChar char="•"/>
            </a:pPr>
            <a:r>
              <a:rPr lang="en-US" i="1" dirty="0">
                <a:solidFill>
                  <a:srgbClr val="333333"/>
                </a:solidFill>
                <a:latin typeface="Helvetica Neue"/>
              </a:rPr>
              <a:t>PUT http://www.example.com/customers/12345/orders/98765</a:t>
            </a:r>
          </a:p>
          <a:p>
            <a:pPr>
              <a:buFont typeface="Arial" panose="020B0604020202020204" pitchFamily="34" charset="0"/>
              <a:buChar char="•"/>
            </a:pPr>
            <a:r>
              <a:rPr lang="en-US" i="1" dirty="0">
                <a:solidFill>
                  <a:srgbClr val="333333"/>
                </a:solidFill>
                <a:latin typeface="Helvetica Neue"/>
              </a:rPr>
              <a:t>PUT http://www.example.com/buckets/secret_stuff</a:t>
            </a:r>
            <a:endParaRPr lang="en-US" dirty="0">
              <a:solidFill>
                <a:srgbClr val="333333"/>
              </a:solidFill>
              <a:latin typeface="Helvetica Neue"/>
            </a:endParaRPr>
          </a:p>
        </p:txBody>
      </p:sp>
      <p:sp>
        <p:nvSpPr>
          <p:cNvPr id="4" name="CuadroTexto 3"/>
          <p:cNvSpPr txBox="1"/>
          <p:nvPr/>
        </p:nvSpPr>
        <p:spPr>
          <a:xfrm>
            <a:off x="1372290" y="3948673"/>
            <a:ext cx="971741" cy="307777"/>
          </a:xfrm>
          <a:prstGeom prst="rect">
            <a:avLst/>
          </a:prstGeom>
          <a:noFill/>
        </p:spPr>
        <p:txBody>
          <a:bodyPr wrap="none" rtlCol="0">
            <a:spAutoFit/>
          </a:bodyPr>
          <a:lstStyle/>
          <a:p>
            <a:r>
              <a:rPr lang="es-ES" dirty="0" smtClean="0"/>
              <a:t>Ejemplos:</a:t>
            </a:r>
            <a:endParaRPr lang="en-US" dirty="0"/>
          </a:p>
        </p:txBody>
      </p:sp>
      <p:pic>
        <p:nvPicPr>
          <p:cNvPr id="9" name="Imagen 8"/>
          <p:cNvPicPr>
            <a:picLocks noChangeAspect="1"/>
          </p:cNvPicPr>
          <p:nvPr/>
        </p:nvPicPr>
        <p:blipFill>
          <a:blip r:embed="rId2"/>
          <a:stretch>
            <a:fillRect/>
          </a:stretch>
        </p:blipFill>
        <p:spPr>
          <a:xfrm>
            <a:off x="1245763" y="2294615"/>
            <a:ext cx="1447800" cy="238125"/>
          </a:xfrm>
          <a:prstGeom prst="rect">
            <a:avLst/>
          </a:prstGeom>
        </p:spPr>
      </p:pic>
      <p:sp>
        <p:nvSpPr>
          <p:cNvPr id="11" name="CuadroTexto 10"/>
          <p:cNvSpPr txBox="1"/>
          <p:nvPr/>
        </p:nvSpPr>
        <p:spPr>
          <a:xfrm>
            <a:off x="1072761" y="2671401"/>
            <a:ext cx="6766750" cy="1169551"/>
          </a:xfrm>
          <a:prstGeom prst="rect">
            <a:avLst/>
          </a:prstGeom>
          <a:noFill/>
        </p:spPr>
        <p:txBody>
          <a:bodyPr wrap="square" rtlCol="0">
            <a:spAutoFit/>
          </a:bodyPr>
          <a:lstStyle/>
          <a:p>
            <a:r>
              <a:rPr lang="en-US" altLang="en-US" dirty="0" err="1">
                <a:solidFill>
                  <a:srgbClr val="3A3A3A"/>
                </a:solidFill>
                <a:latin typeface="+mn-lt"/>
              </a:rPr>
              <a:t>Podría</a:t>
            </a:r>
            <a:r>
              <a:rPr lang="en-US" altLang="en-US" dirty="0">
                <a:solidFill>
                  <a:srgbClr val="3A3A3A"/>
                </a:solidFill>
                <a:latin typeface="+mn-lt"/>
              </a:rPr>
              <a:t> </a:t>
            </a:r>
            <a:r>
              <a:rPr lang="en-US" altLang="en-US" dirty="0" err="1">
                <a:solidFill>
                  <a:srgbClr val="3A3A3A"/>
                </a:solidFill>
                <a:latin typeface="+mn-lt"/>
              </a:rPr>
              <a:t>crear</a:t>
            </a:r>
            <a:r>
              <a:rPr lang="en-US" altLang="en-US" dirty="0">
                <a:solidFill>
                  <a:srgbClr val="3A3A3A"/>
                </a:solidFill>
                <a:latin typeface="+mn-lt"/>
              </a:rPr>
              <a:t> un </a:t>
            </a:r>
            <a:r>
              <a:rPr lang="en-US" altLang="en-US" dirty="0" err="1">
                <a:solidFill>
                  <a:srgbClr val="3A3A3A"/>
                </a:solidFill>
                <a:latin typeface="+mn-lt"/>
              </a:rPr>
              <a:t>cliente</a:t>
            </a:r>
            <a:r>
              <a:rPr lang="en-US" altLang="en-US" dirty="0">
                <a:solidFill>
                  <a:srgbClr val="3A3A3A"/>
                </a:solidFill>
                <a:latin typeface="+mn-lt"/>
              </a:rPr>
              <a:t>, </a:t>
            </a:r>
            <a:r>
              <a:rPr lang="en-US" altLang="en-US" dirty="0" err="1">
                <a:solidFill>
                  <a:srgbClr val="3A3A3A"/>
                </a:solidFill>
                <a:latin typeface="+mn-lt"/>
              </a:rPr>
              <a:t>llamado</a:t>
            </a:r>
            <a:r>
              <a:rPr lang="en-US" altLang="en-US" dirty="0">
                <a:solidFill>
                  <a:srgbClr val="3A3A3A"/>
                </a:solidFill>
                <a:latin typeface="+mn-lt"/>
              </a:rPr>
              <a:t> Robin </a:t>
            </a:r>
            <a:r>
              <a:rPr lang="en-US" altLang="en-US" dirty="0" err="1">
                <a:solidFill>
                  <a:srgbClr val="3A3A3A"/>
                </a:solidFill>
                <a:latin typeface="+mn-lt"/>
              </a:rPr>
              <a:t>en</a:t>
            </a:r>
            <a:r>
              <a:rPr lang="en-US" altLang="en-US" dirty="0">
                <a:solidFill>
                  <a:srgbClr val="3A3A3A"/>
                </a:solidFill>
                <a:latin typeface="+mn-lt"/>
              </a:rPr>
              <a:t> el </a:t>
            </a:r>
            <a:r>
              <a:rPr lang="en-US" altLang="en-US" dirty="0" err="1">
                <a:solidFill>
                  <a:srgbClr val="3A3A3A"/>
                </a:solidFill>
                <a:latin typeface="+mn-lt"/>
              </a:rPr>
              <a:t>servidor</a:t>
            </a:r>
            <a:r>
              <a:rPr lang="en-US" altLang="en-US" dirty="0" smtClean="0">
                <a:solidFill>
                  <a:srgbClr val="3A3A3A"/>
                </a:solidFill>
                <a:latin typeface="+mn-lt"/>
              </a:rPr>
              <a:t>.</a:t>
            </a:r>
            <a:r>
              <a:rPr lang="en-US" altLang="en-US" dirty="0">
                <a:solidFill>
                  <a:srgbClr val="3A3A3A"/>
                </a:solidFill>
                <a:latin typeface="+mn-lt"/>
              </a:rPr>
              <a:t> REST </a:t>
            </a:r>
            <a:r>
              <a:rPr lang="en-US" altLang="en-US" dirty="0" err="1">
                <a:solidFill>
                  <a:srgbClr val="3A3A3A"/>
                </a:solidFill>
                <a:latin typeface="+mn-lt"/>
              </a:rPr>
              <a:t>es</a:t>
            </a:r>
            <a:r>
              <a:rPr lang="en-US" altLang="en-US" dirty="0">
                <a:solidFill>
                  <a:srgbClr val="3A3A3A"/>
                </a:solidFill>
                <a:latin typeface="+mn-lt"/>
              </a:rPr>
              <a:t> </a:t>
            </a:r>
            <a:r>
              <a:rPr lang="en-US" altLang="en-US" dirty="0" err="1">
                <a:solidFill>
                  <a:srgbClr val="3A3A3A"/>
                </a:solidFill>
                <a:latin typeface="+mn-lt"/>
              </a:rPr>
              <a:t>completamente</a:t>
            </a:r>
            <a:r>
              <a:rPr lang="en-US" altLang="en-US" dirty="0">
                <a:solidFill>
                  <a:srgbClr val="3A3A3A"/>
                </a:solidFill>
                <a:latin typeface="+mn-lt"/>
              </a:rPr>
              <a:t> </a:t>
            </a:r>
            <a:r>
              <a:rPr lang="en-US" altLang="en-US" dirty="0" err="1">
                <a:solidFill>
                  <a:srgbClr val="3A3A3A"/>
                </a:solidFill>
                <a:latin typeface="+mn-lt"/>
              </a:rPr>
              <a:t>agnóstico</a:t>
            </a:r>
            <a:r>
              <a:rPr lang="en-US" altLang="en-US" dirty="0">
                <a:solidFill>
                  <a:srgbClr val="3A3A3A"/>
                </a:solidFill>
                <a:latin typeface="+mn-lt"/>
              </a:rPr>
              <a:t> de </a:t>
            </a:r>
            <a:r>
              <a:rPr lang="en-US" altLang="en-US" dirty="0" err="1">
                <a:solidFill>
                  <a:srgbClr val="3A3A3A"/>
                </a:solidFill>
                <a:latin typeface="+mn-lt"/>
              </a:rPr>
              <a:t>servidor</a:t>
            </a:r>
            <a:r>
              <a:rPr lang="en-US" altLang="en-US" dirty="0">
                <a:solidFill>
                  <a:srgbClr val="3A3A3A"/>
                </a:solidFill>
                <a:latin typeface="+mn-lt"/>
              </a:rPr>
              <a:t>; No hay nada </a:t>
            </a:r>
            <a:r>
              <a:rPr lang="en-US" altLang="en-US" dirty="0" err="1">
                <a:solidFill>
                  <a:srgbClr val="3A3A3A"/>
                </a:solidFill>
                <a:latin typeface="+mn-lt"/>
              </a:rPr>
              <a:t>en</a:t>
            </a:r>
            <a:r>
              <a:rPr lang="en-US" altLang="en-US" dirty="0">
                <a:solidFill>
                  <a:srgbClr val="3A3A3A"/>
                </a:solidFill>
                <a:latin typeface="+mn-lt"/>
              </a:rPr>
              <a:t> la </a:t>
            </a:r>
            <a:r>
              <a:rPr lang="en-US" altLang="en-US" dirty="0" err="1">
                <a:solidFill>
                  <a:srgbClr val="3A3A3A"/>
                </a:solidFill>
                <a:latin typeface="+mn-lt"/>
              </a:rPr>
              <a:t>solicitud</a:t>
            </a:r>
            <a:r>
              <a:rPr lang="en-US" altLang="en-US" dirty="0">
                <a:solidFill>
                  <a:srgbClr val="3A3A3A"/>
                </a:solidFill>
                <a:latin typeface="+mn-lt"/>
              </a:rPr>
              <a:t> que </a:t>
            </a:r>
            <a:r>
              <a:rPr lang="en-US" altLang="en-US" dirty="0" err="1">
                <a:solidFill>
                  <a:srgbClr val="3A3A3A"/>
                </a:solidFill>
                <a:latin typeface="+mn-lt"/>
              </a:rPr>
              <a:t>informe</a:t>
            </a:r>
            <a:r>
              <a:rPr lang="en-US" altLang="en-US" dirty="0">
                <a:solidFill>
                  <a:srgbClr val="3A3A3A"/>
                </a:solidFill>
                <a:latin typeface="+mn-lt"/>
              </a:rPr>
              <a:t> al </a:t>
            </a:r>
            <a:r>
              <a:rPr lang="en-US" altLang="en-US" dirty="0" err="1">
                <a:solidFill>
                  <a:srgbClr val="3A3A3A"/>
                </a:solidFill>
                <a:latin typeface="+mn-lt"/>
              </a:rPr>
              <a:t>servidor</a:t>
            </a:r>
            <a:r>
              <a:rPr lang="en-US" altLang="en-US" dirty="0">
                <a:solidFill>
                  <a:srgbClr val="3A3A3A"/>
                </a:solidFill>
                <a:latin typeface="+mn-lt"/>
              </a:rPr>
              <a:t> </a:t>
            </a:r>
            <a:r>
              <a:rPr lang="en-US" altLang="en-US" dirty="0" err="1">
                <a:solidFill>
                  <a:srgbClr val="3A3A3A"/>
                </a:solidFill>
                <a:latin typeface="+mn-lt"/>
              </a:rPr>
              <a:t>cómo</a:t>
            </a:r>
            <a:r>
              <a:rPr lang="en-US" altLang="en-US" dirty="0">
                <a:solidFill>
                  <a:srgbClr val="3A3A3A"/>
                </a:solidFill>
                <a:latin typeface="+mn-lt"/>
              </a:rPr>
              <a:t> </a:t>
            </a:r>
            <a:r>
              <a:rPr lang="en-US" altLang="en-US" dirty="0" err="1">
                <a:solidFill>
                  <a:srgbClr val="3A3A3A"/>
                </a:solidFill>
                <a:latin typeface="+mn-lt"/>
              </a:rPr>
              <a:t>deben</a:t>
            </a:r>
            <a:r>
              <a:rPr lang="en-US" altLang="en-US" dirty="0">
                <a:solidFill>
                  <a:srgbClr val="3A3A3A"/>
                </a:solidFill>
                <a:latin typeface="+mn-lt"/>
              </a:rPr>
              <a:t> </a:t>
            </a:r>
            <a:r>
              <a:rPr lang="en-US" altLang="en-US" dirty="0" err="1">
                <a:solidFill>
                  <a:srgbClr val="3A3A3A"/>
                </a:solidFill>
                <a:latin typeface="+mn-lt"/>
              </a:rPr>
              <a:t>crearse</a:t>
            </a:r>
            <a:r>
              <a:rPr lang="en-US" altLang="en-US" dirty="0">
                <a:solidFill>
                  <a:srgbClr val="3A3A3A"/>
                </a:solidFill>
                <a:latin typeface="+mn-lt"/>
              </a:rPr>
              <a:t> </a:t>
            </a:r>
            <a:r>
              <a:rPr lang="en-US" altLang="en-US" dirty="0" err="1">
                <a:solidFill>
                  <a:srgbClr val="3A3A3A"/>
                </a:solidFill>
                <a:latin typeface="+mn-lt"/>
              </a:rPr>
              <a:t>los</a:t>
            </a:r>
            <a:r>
              <a:rPr lang="en-US" altLang="en-US" dirty="0">
                <a:solidFill>
                  <a:srgbClr val="3A3A3A"/>
                </a:solidFill>
                <a:latin typeface="+mn-lt"/>
              </a:rPr>
              <a:t> </a:t>
            </a:r>
            <a:r>
              <a:rPr lang="en-US" altLang="en-US" dirty="0" err="1">
                <a:solidFill>
                  <a:srgbClr val="3A3A3A"/>
                </a:solidFill>
                <a:latin typeface="+mn-lt"/>
              </a:rPr>
              <a:t>datos</a:t>
            </a:r>
            <a:r>
              <a:rPr lang="en-US" altLang="en-US" dirty="0">
                <a:solidFill>
                  <a:srgbClr val="3A3A3A"/>
                </a:solidFill>
                <a:latin typeface="+mn-lt"/>
              </a:rPr>
              <a:t>, </a:t>
            </a:r>
            <a:r>
              <a:rPr lang="en-US" altLang="en-US" dirty="0" err="1">
                <a:solidFill>
                  <a:srgbClr val="3A3A3A"/>
                </a:solidFill>
                <a:latin typeface="+mn-lt"/>
              </a:rPr>
              <a:t>sólo</a:t>
            </a:r>
            <a:r>
              <a:rPr lang="en-US" altLang="en-US" dirty="0">
                <a:solidFill>
                  <a:srgbClr val="3A3A3A"/>
                </a:solidFill>
                <a:latin typeface="+mn-lt"/>
              </a:rPr>
              <a:t> que </a:t>
            </a:r>
            <a:r>
              <a:rPr lang="en-US" altLang="en-US" dirty="0" err="1">
                <a:solidFill>
                  <a:srgbClr val="3A3A3A"/>
                </a:solidFill>
                <a:latin typeface="+mn-lt"/>
              </a:rPr>
              <a:t>debería</a:t>
            </a:r>
            <a:r>
              <a:rPr lang="en-US" altLang="en-US" dirty="0">
                <a:solidFill>
                  <a:srgbClr val="3A3A3A"/>
                </a:solidFill>
                <a:latin typeface="+mn-lt"/>
              </a:rPr>
              <a:t>. </a:t>
            </a:r>
            <a:r>
              <a:rPr lang="en-US" altLang="en-US" dirty="0" err="1">
                <a:solidFill>
                  <a:srgbClr val="3A3A3A"/>
                </a:solidFill>
                <a:latin typeface="+mn-lt"/>
              </a:rPr>
              <a:t>Esto</a:t>
            </a:r>
            <a:r>
              <a:rPr lang="en-US" altLang="en-US" dirty="0">
                <a:solidFill>
                  <a:srgbClr val="3A3A3A"/>
                </a:solidFill>
                <a:latin typeface="+mn-lt"/>
              </a:rPr>
              <a:t> le </a:t>
            </a:r>
            <a:r>
              <a:rPr lang="en-US" altLang="en-US" dirty="0" err="1">
                <a:solidFill>
                  <a:srgbClr val="3A3A3A"/>
                </a:solidFill>
                <a:latin typeface="+mn-lt"/>
              </a:rPr>
              <a:t>permite</a:t>
            </a:r>
            <a:r>
              <a:rPr lang="en-US" altLang="en-US" dirty="0">
                <a:solidFill>
                  <a:srgbClr val="3A3A3A"/>
                </a:solidFill>
                <a:latin typeface="+mn-lt"/>
              </a:rPr>
              <a:t> </a:t>
            </a:r>
            <a:r>
              <a:rPr lang="en-US" altLang="en-US" dirty="0" err="1">
                <a:solidFill>
                  <a:srgbClr val="3A3A3A"/>
                </a:solidFill>
                <a:latin typeface="+mn-lt"/>
              </a:rPr>
              <a:t>intercambiar</a:t>
            </a:r>
            <a:r>
              <a:rPr lang="en-US" altLang="en-US" dirty="0">
                <a:solidFill>
                  <a:srgbClr val="3A3A3A"/>
                </a:solidFill>
                <a:latin typeface="+mn-lt"/>
              </a:rPr>
              <a:t> </a:t>
            </a:r>
            <a:r>
              <a:rPr lang="en-US" altLang="en-US" dirty="0" err="1">
                <a:solidFill>
                  <a:srgbClr val="3A3A3A"/>
                </a:solidFill>
                <a:latin typeface="+mn-lt"/>
              </a:rPr>
              <a:t>fácilmente</a:t>
            </a:r>
            <a:r>
              <a:rPr lang="en-US" altLang="en-US" dirty="0">
                <a:solidFill>
                  <a:srgbClr val="3A3A3A"/>
                </a:solidFill>
                <a:latin typeface="+mn-lt"/>
              </a:rPr>
              <a:t> la </a:t>
            </a:r>
            <a:r>
              <a:rPr lang="en-US" altLang="en-US" dirty="0" err="1">
                <a:solidFill>
                  <a:srgbClr val="3A3A3A"/>
                </a:solidFill>
                <a:latin typeface="+mn-lt"/>
              </a:rPr>
              <a:t>tecnología</a:t>
            </a:r>
            <a:r>
              <a:rPr lang="en-US" altLang="en-US" dirty="0">
                <a:solidFill>
                  <a:srgbClr val="3A3A3A"/>
                </a:solidFill>
                <a:latin typeface="+mn-lt"/>
              </a:rPr>
              <a:t> del </a:t>
            </a:r>
            <a:r>
              <a:rPr lang="en-US" altLang="en-US" dirty="0" err="1">
                <a:solidFill>
                  <a:srgbClr val="3A3A3A"/>
                </a:solidFill>
                <a:latin typeface="+mn-lt"/>
              </a:rPr>
              <a:t>servidor</a:t>
            </a:r>
            <a:r>
              <a:rPr lang="en-US" altLang="en-US" dirty="0">
                <a:solidFill>
                  <a:srgbClr val="3A3A3A"/>
                </a:solidFill>
                <a:latin typeface="+mn-lt"/>
              </a:rPr>
              <a:t> </a:t>
            </a:r>
            <a:r>
              <a:rPr lang="en-US" altLang="en-US" dirty="0" err="1">
                <a:solidFill>
                  <a:srgbClr val="3A3A3A"/>
                </a:solidFill>
                <a:latin typeface="+mn-lt"/>
              </a:rPr>
              <a:t>si</a:t>
            </a:r>
            <a:r>
              <a:rPr lang="en-US" altLang="en-US" dirty="0">
                <a:solidFill>
                  <a:srgbClr val="3A3A3A"/>
                </a:solidFill>
                <a:latin typeface="+mn-lt"/>
              </a:rPr>
              <a:t> la </a:t>
            </a:r>
            <a:r>
              <a:rPr lang="en-US" altLang="en-US" dirty="0" err="1">
                <a:solidFill>
                  <a:srgbClr val="3A3A3A"/>
                </a:solidFill>
                <a:latin typeface="+mn-lt"/>
              </a:rPr>
              <a:t>necesidad</a:t>
            </a:r>
            <a:r>
              <a:rPr lang="en-US" altLang="en-US" dirty="0">
                <a:solidFill>
                  <a:srgbClr val="3A3A3A"/>
                </a:solidFill>
                <a:latin typeface="+mn-lt"/>
              </a:rPr>
              <a:t> surge. Las </a:t>
            </a:r>
            <a:r>
              <a:rPr lang="en-US" altLang="en-US" dirty="0" err="1">
                <a:solidFill>
                  <a:srgbClr val="3A3A3A"/>
                </a:solidFill>
                <a:latin typeface="+mn-lt"/>
              </a:rPr>
              <a:t>peticiones</a:t>
            </a:r>
            <a:r>
              <a:rPr lang="en-US" altLang="en-US" dirty="0">
                <a:solidFill>
                  <a:srgbClr val="3A3A3A"/>
                </a:solidFill>
                <a:latin typeface="+mn-lt"/>
              </a:rPr>
              <a:t> PUT </a:t>
            </a:r>
            <a:r>
              <a:rPr lang="en-US" altLang="en-US" dirty="0" err="1">
                <a:solidFill>
                  <a:srgbClr val="3A3A3A"/>
                </a:solidFill>
                <a:latin typeface="+mn-lt"/>
              </a:rPr>
              <a:t>contienen</a:t>
            </a:r>
            <a:r>
              <a:rPr lang="en-US" altLang="en-US" dirty="0">
                <a:solidFill>
                  <a:srgbClr val="3A3A3A"/>
                </a:solidFill>
                <a:latin typeface="+mn-lt"/>
              </a:rPr>
              <a:t> </a:t>
            </a:r>
            <a:r>
              <a:rPr lang="en-US" altLang="en-US" dirty="0" err="1">
                <a:solidFill>
                  <a:srgbClr val="3A3A3A"/>
                </a:solidFill>
                <a:latin typeface="+mn-lt"/>
              </a:rPr>
              <a:t>los</a:t>
            </a:r>
            <a:r>
              <a:rPr lang="en-US" altLang="en-US" dirty="0">
                <a:solidFill>
                  <a:srgbClr val="3A3A3A"/>
                </a:solidFill>
                <a:latin typeface="+mn-lt"/>
              </a:rPr>
              <a:t> </a:t>
            </a:r>
            <a:r>
              <a:rPr lang="en-US" altLang="en-US" dirty="0" err="1">
                <a:solidFill>
                  <a:srgbClr val="3A3A3A"/>
                </a:solidFill>
                <a:latin typeface="+mn-lt"/>
              </a:rPr>
              <a:t>datos</a:t>
            </a:r>
            <a:r>
              <a:rPr lang="en-US" altLang="en-US" dirty="0">
                <a:solidFill>
                  <a:srgbClr val="3A3A3A"/>
                </a:solidFill>
                <a:latin typeface="+mn-lt"/>
              </a:rPr>
              <a:t> que se </a:t>
            </a:r>
            <a:r>
              <a:rPr lang="en-US" altLang="en-US" dirty="0" err="1">
                <a:solidFill>
                  <a:srgbClr val="3A3A3A"/>
                </a:solidFill>
                <a:latin typeface="+mn-lt"/>
              </a:rPr>
              <a:t>utilizarán</a:t>
            </a:r>
            <a:r>
              <a:rPr lang="en-US" altLang="en-US" dirty="0">
                <a:solidFill>
                  <a:srgbClr val="3A3A3A"/>
                </a:solidFill>
                <a:latin typeface="+mn-lt"/>
              </a:rPr>
              <a:t> para </a:t>
            </a:r>
            <a:r>
              <a:rPr lang="en-US" altLang="en-US" dirty="0" err="1">
                <a:solidFill>
                  <a:srgbClr val="3A3A3A"/>
                </a:solidFill>
                <a:latin typeface="+mn-lt"/>
              </a:rPr>
              <a:t>actualizar</a:t>
            </a:r>
            <a:r>
              <a:rPr lang="en-US" altLang="en-US" dirty="0">
                <a:solidFill>
                  <a:srgbClr val="3A3A3A"/>
                </a:solidFill>
                <a:latin typeface="+mn-lt"/>
              </a:rPr>
              <a:t> o </a:t>
            </a:r>
            <a:r>
              <a:rPr lang="en-US" altLang="en-US" dirty="0" err="1">
                <a:solidFill>
                  <a:srgbClr val="3A3A3A"/>
                </a:solidFill>
                <a:latin typeface="+mn-lt"/>
              </a:rPr>
              <a:t>crear</a:t>
            </a:r>
            <a:r>
              <a:rPr lang="en-US" altLang="en-US" dirty="0">
                <a:solidFill>
                  <a:srgbClr val="3A3A3A"/>
                </a:solidFill>
                <a:latin typeface="+mn-lt"/>
              </a:rPr>
              <a:t> el </a:t>
            </a:r>
            <a:r>
              <a:rPr lang="en-US" altLang="en-US" dirty="0" err="1">
                <a:solidFill>
                  <a:srgbClr val="3A3A3A"/>
                </a:solidFill>
                <a:latin typeface="+mn-lt"/>
              </a:rPr>
              <a:t>recurso</a:t>
            </a:r>
            <a:r>
              <a:rPr lang="en-US" altLang="en-US" dirty="0">
                <a:solidFill>
                  <a:srgbClr val="3A3A3A"/>
                </a:solidFill>
                <a:latin typeface="+mn-lt"/>
              </a:rPr>
              <a:t> </a:t>
            </a:r>
            <a:r>
              <a:rPr lang="en-US" altLang="en-US" dirty="0" err="1">
                <a:solidFill>
                  <a:srgbClr val="3A3A3A"/>
                </a:solidFill>
                <a:latin typeface="+mn-lt"/>
              </a:rPr>
              <a:t>en</a:t>
            </a:r>
            <a:r>
              <a:rPr lang="en-US" altLang="en-US" dirty="0">
                <a:solidFill>
                  <a:srgbClr val="3A3A3A"/>
                </a:solidFill>
                <a:latin typeface="+mn-lt"/>
              </a:rPr>
              <a:t> el </a:t>
            </a:r>
            <a:r>
              <a:rPr lang="en-US" altLang="en-US" dirty="0" err="1">
                <a:solidFill>
                  <a:srgbClr val="3A3A3A"/>
                </a:solidFill>
                <a:latin typeface="+mn-lt"/>
              </a:rPr>
              <a:t>cuerpo</a:t>
            </a:r>
            <a:r>
              <a:rPr lang="en-US" altLang="en-US" dirty="0">
                <a:solidFill>
                  <a:srgbClr val="3A3A3A"/>
                </a:solidFill>
                <a:latin typeface="+mn-lt"/>
              </a:rPr>
              <a:t>. </a:t>
            </a:r>
            <a:endParaRPr lang="en-US" dirty="0"/>
          </a:p>
        </p:txBody>
      </p:sp>
    </p:spTree>
    <p:extLst>
      <p:ext uri="{BB962C8B-B14F-4D97-AF65-F5344CB8AC3E}">
        <p14:creationId xmlns:p14="http://schemas.microsoft.com/office/powerpoint/2010/main" val="3405261444"/>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1001" y="788565"/>
            <a:ext cx="8800051" cy="400110"/>
          </a:xfrm>
          <a:prstGeom prst="rect">
            <a:avLst/>
          </a:prstGeom>
          <a:noFill/>
        </p:spPr>
        <p:txBody>
          <a:bodyPr wrap="square" rtlCol="0">
            <a:spAutoFit/>
          </a:bodyPr>
          <a:lstStyle/>
          <a:p>
            <a:pPr algn="ctr"/>
            <a:r>
              <a:rPr lang="es-ES" sz="2000" b="1" dirty="0" smtClean="0">
                <a:solidFill>
                  <a:srgbClr val="0070C0"/>
                </a:solidFill>
                <a:latin typeface="+mj-lt"/>
              </a:rPr>
              <a:t>HTTP DELETE</a:t>
            </a:r>
            <a:endParaRPr lang="en-US" sz="2000" b="1" dirty="0">
              <a:solidFill>
                <a:srgbClr val="0070C0"/>
              </a:solidFill>
              <a:latin typeface="+mj-lt"/>
            </a:endParaRPr>
          </a:p>
        </p:txBody>
      </p:sp>
      <p:sp>
        <p:nvSpPr>
          <p:cNvPr id="6" name="Rectángulo 5"/>
          <p:cNvSpPr/>
          <p:nvPr/>
        </p:nvSpPr>
        <p:spPr>
          <a:xfrm>
            <a:off x="1072761" y="1640189"/>
            <a:ext cx="6671859" cy="523220"/>
          </a:xfrm>
          <a:prstGeom prst="rect">
            <a:avLst/>
          </a:prstGeom>
        </p:spPr>
        <p:txBody>
          <a:bodyPr wrap="square">
            <a:spAutoFit/>
          </a:bodyPr>
          <a:lstStyle/>
          <a:p>
            <a:pPr lvl="0" eaLnBrk="0" fontAlgn="base" hangingPunct="0">
              <a:spcBef>
                <a:spcPct val="0"/>
              </a:spcBef>
              <a:spcAft>
                <a:spcPct val="0"/>
              </a:spcAft>
              <a:buClrTx/>
            </a:pPr>
            <a:r>
              <a:rPr lang="es-AR" altLang="en-US" dirty="0">
                <a:solidFill>
                  <a:srgbClr val="3A3A3A"/>
                </a:solidFill>
                <a:latin typeface="+mn-lt"/>
              </a:rPr>
              <a:t>DELETE debe realizar lo contrario de PUT; Debe utilizarse cuando desee eliminar el recurso identificado por la URL de la solicitud. </a:t>
            </a:r>
          </a:p>
        </p:txBody>
      </p:sp>
      <p:sp>
        <p:nvSpPr>
          <p:cNvPr id="11" name="CuadroTexto 10"/>
          <p:cNvSpPr txBox="1"/>
          <p:nvPr/>
        </p:nvSpPr>
        <p:spPr>
          <a:xfrm>
            <a:off x="1072761" y="2671401"/>
            <a:ext cx="6766750" cy="523220"/>
          </a:xfrm>
          <a:prstGeom prst="rect">
            <a:avLst/>
          </a:prstGeom>
          <a:noFill/>
        </p:spPr>
        <p:txBody>
          <a:bodyPr wrap="square" rtlCol="0">
            <a:spAutoFit/>
          </a:bodyPr>
          <a:lstStyle/>
          <a:p>
            <a:r>
              <a:rPr lang="en-US" altLang="en-US" dirty="0" err="1" smtClean="0">
                <a:solidFill>
                  <a:schemeClr val="tx1"/>
                </a:solidFill>
                <a:latin typeface="+mn-lt"/>
              </a:rPr>
              <a:t>Por</a:t>
            </a:r>
            <a:r>
              <a:rPr lang="en-US" altLang="en-US" dirty="0" smtClean="0">
                <a:solidFill>
                  <a:schemeClr val="tx1"/>
                </a:solidFill>
                <a:latin typeface="+mn-lt"/>
              </a:rPr>
              <a:t> </a:t>
            </a:r>
            <a:r>
              <a:rPr lang="en-US" altLang="en-US" dirty="0" err="1" smtClean="0">
                <a:solidFill>
                  <a:schemeClr val="tx1"/>
                </a:solidFill>
                <a:latin typeface="+mn-lt"/>
              </a:rPr>
              <a:t>ejemplo</a:t>
            </a:r>
            <a:r>
              <a:rPr lang="en-US" altLang="en-US" dirty="0" smtClean="0">
                <a:solidFill>
                  <a:schemeClr val="tx1"/>
                </a:solidFill>
                <a:latin typeface="+mn-lt"/>
              </a:rPr>
              <a:t>: </a:t>
            </a:r>
            <a:r>
              <a:rPr lang="en-US" i="1" dirty="0">
                <a:solidFill>
                  <a:schemeClr val="tx1"/>
                </a:solidFill>
                <a:latin typeface="+mn-lt"/>
              </a:rPr>
              <a:t>DELETE http://</a:t>
            </a:r>
            <a:r>
              <a:rPr lang="en-US" i="1" dirty="0" smtClean="0">
                <a:solidFill>
                  <a:schemeClr val="tx1"/>
                </a:solidFill>
                <a:latin typeface="+mn-lt"/>
              </a:rPr>
              <a:t>www.example.com/customers/47</a:t>
            </a:r>
            <a:endParaRPr lang="en-US" dirty="0">
              <a:solidFill>
                <a:schemeClr val="tx1"/>
              </a:solidFill>
              <a:latin typeface="+mn-lt"/>
            </a:endParaRPr>
          </a:p>
          <a:p>
            <a:r>
              <a:rPr lang="es-ES" dirty="0" smtClean="0">
                <a:solidFill>
                  <a:schemeClr val="tx1"/>
                </a:solidFill>
                <a:latin typeface="+mn-lt"/>
              </a:rPr>
              <a:t>Eliminará el cliente con ID 47</a:t>
            </a:r>
            <a:endParaRPr lang="en-US" dirty="0">
              <a:solidFill>
                <a:schemeClr val="tx1"/>
              </a:solidFill>
              <a:latin typeface="+mn-lt"/>
            </a:endParaRPr>
          </a:p>
        </p:txBody>
      </p:sp>
    </p:spTree>
    <p:extLst>
      <p:ext uri="{BB962C8B-B14F-4D97-AF65-F5344CB8AC3E}">
        <p14:creationId xmlns:p14="http://schemas.microsoft.com/office/powerpoint/2010/main" val="3369528237"/>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1001" y="788565"/>
            <a:ext cx="8800051" cy="400110"/>
          </a:xfrm>
          <a:prstGeom prst="rect">
            <a:avLst/>
          </a:prstGeom>
          <a:noFill/>
        </p:spPr>
        <p:txBody>
          <a:bodyPr wrap="square" rtlCol="0">
            <a:spAutoFit/>
          </a:bodyPr>
          <a:lstStyle/>
          <a:p>
            <a:pPr algn="ctr"/>
            <a:r>
              <a:rPr lang="es-ES" sz="2000" b="1" dirty="0" smtClean="0">
                <a:solidFill>
                  <a:srgbClr val="0070C0"/>
                </a:solidFill>
                <a:latin typeface="+mj-lt"/>
              </a:rPr>
              <a:t>HTTP POST</a:t>
            </a:r>
            <a:endParaRPr lang="en-US" sz="2000" b="1" dirty="0">
              <a:solidFill>
                <a:srgbClr val="0070C0"/>
              </a:solidFill>
              <a:latin typeface="+mj-lt"/>
            </a:endParaRPr>
          </a:p>
        </p:txBody>
      </p:sp>
      <p:sp>
        <p:nvSpPr>
          <p:cNvPr id="6" name="Rectángulo 5"/>
          <p:cNvSpPr/>
          <p:nvPr/>
        </p:nvSpPr>
        <p:spPr>
          <a:xfrm>
            <a:off x="1072761" y="1640189"/>
            <a:ext cx="6671859" cy="523220"/>
          </a:xfrm>
          <a:prstGeom prst="rect">
            <a:avLst/>
          </a:prstGeom>
        </p:spPr>
        <p:txBody>
          <a:bodyPr wrap="square">
            <a:spAutoFit/>
          </a:bodyPr>
          <a:lstStyle/>
          <a:p>
            <a:pPr lvl="0" eaLnBrk="0" fontAlgn="base" hangingPunct="0">
              <a:spcBef>
                <a:spcPct val="0"/>
              </a:spcBef>
              <a:spcAft>
                <a:spcPct val="0"/>
              </a:spcAft>
              <a:buClrTx/>
            </a:pPr>
            <a:r>
              <a:rPr lang="es-AR" altLang="en-US" dirty="0">
                <a:solidFill>
                  <a:srgbClr val="3A3A3A"/>
                </a:solidFill>
                <a:latin typeface="+mn-lt"/>
              </a:rPr>
              <a:t>El método POST se utiliza para enviar una entidad a un recurso en específico, causando a menudo un cambio en el estado o efectos secundarios en el servidor. </a:t>
            </a:r>
          </a:p>
        </p:txBody>
      </p:sp>
      <p:sp>
        <p:nvSpPr>
          <p:cNvPr id="11" name="CuadroTexto 10"/>
          <p:cNvSpPr txBox="1"/>
          <p:nvPr/>
        </p:nvSpPr>
        <p:spPr>
          <a:xfrm>
            <a:off x="1072761" y="2528788"/>
            <a:ext cx="6766750" cy="523220"/>
          </a:xfrm>
          <a:prstGeom prst="rect">
            <a:avLst/>
          </a:prstGeom>
          <a:noFill/>
        </p:spPr>
        <p:txBody>
          <a:bodyPr wrap="square" rtlCol="0">
            <a:spAutoFit/>
          </a:bodyPr>
          <a:lstStyle/>
          <a:p>
            <a:r>
              <a:rPr lang="en-US" altLang="en-US" dirty="0" err="1" smtClean="0">
                <a:solidFill>
                  <a:schemeClr val="tx1"/>
                </a:solidFill>
                <a:latin typeface="+mn-lt"/>
              </a:rPr>
              <a:t>Por</a:t>
            </a:r>
            <a:r>
              <a:rPr lang="en-US" altLang="en-US" dirty="0" smtClean="0">
                <a:solidFill>
                  <a:schemeClr val="tx1"/>
                </a:solidFill>
                <a:latin typeface="+mn-lt"/>
              </a:rPr>
              <a:t> </a:t>
            </a:r>
            <a:r>
              <a:rPr lang="en-US" altLang="en-US" dirty="0" err="1" smtClean="0">
                <a:solidFill>
                  <a:schemeClr val="tx1"/>
                </a:solidFill>
                <a:latin typeface="+mn-lt"/>
              </a:rPr>
              <a:t>ejemplo</a:t>
            </a:r>
            <a:r>
              <a:rPr lang="en-US" altLang="en-US" dirty="0" smtClean="0">
                <a:solidFill>
                  <a:schemeClr val="tx1"/>
                </a:solidFill>
                <a:latin typeface="+mn-lt"/>
              </a:rPr>
              <a:t>: </a:t>
            </a:r>
            <a:r>
              <a:rPr lang="en-US" i="1" dirty="0" smtClean="0">
                <a:solidFill>
                  <a:schemeClr val="tx1"/>
                </a:solidFill>
                <a:latin typeface="+mn-lt"/>
              </a:rPr>
              <a:t>POST </a:t>
            </a:r>
            <a:r>
              <a:rPr lang="en-US" i="1" dirty="0">
                <a:solidFill>
                  <a:schemeClr val="tx1"/>
                </a:solidFill>
                <a:latin typeface="+mn-lt"/>
              </a:rPr>
              <a:t>http://</a:t>
            </a:r>
            <a:r>
              <a:rPr lang="en-US" i="1" dirty="0" smtClean="0">
                <a:solidFill>
                  <a:schemeClr val="tx1"/>
                </a:solidFill>
                <a:latin typeface="+mn-lt"/>
              </a:rPr>
              <a:t>www.example.com/customer</a:t>
            </a:r>
            <a:endParaRPr lang="en-US" dirty="0">
              <a:solidFill>
                <a:schemeClr val="tx1"/>
              </a:solidFill>
              <a:latin typeface="+mn-lt"/>
            </a:endParaRPr>
          </a:p>
          <a:p>
            <a:r>
              <a:rPr lang="es-ES" dirty="0" smtClean="0">
                <a:solidFill>
                  <a:schemeClr val="tx1"/>
                </a:solidFill>
                <a:latin typeface="+mn-lt"/>
              </a:rPr>
              <a:t>Creará un nuevo cliente (los datos del mismo se pasarán en el </a:t>
            </a:r>
            <a:r>
              <a:rPr lang="es-ES" dirty="0" err="1" smtClean="0">
                <a:solidFill>
                  <a:schemeClr val="tx1"/>
                </a:solidFill>
                <a:latin typeface="+mn-lt"/>
              </a:rPr>
              <a:t>body</a:t>
            </a:r>
            <a:r>
              <a:rPr lang="es-ES" dirty="0" smtClean="0">
                <a:solidFill>
                  <a:schemeClr val="tx1"/>
                </a:solidFill>
                <a:latin typeface="+mn-lt"/>
              </a:rPr>
              <a:t> de la </a:t>
            </a:r>
            <a:r>
              <a:rPr lang="es-ES" dirty="0" err="1" smtClean="0">
                <a:solidFill>
                  <a:schemeClr val="tx1"/>
                </a:solidFill>
                <a:latin typeface="+mn-lt"/>
              </a:rPr>
              <a:t>request</a:t>
            </a:r>
            <a:r>
              <a:rPr lang="es-ES" dirty="0" smtClean="0">
                <a:solidFill>
                  <a:schemeClr val="tx1"/>
                </a:solidFill>
                <a:latin typeface="+mn-lt"/>
              </a:rPr>
              <a:t>)</a:t>
            </a:r>
            <a:endParaRPr lang="en-US" dirty="0">
              <a:solidFill>
                <a:schemeClr val="tx1"/>
              </a:solidFill>
              <a:latin typeface="+mn-lt"/>
            </a:endParaRPr>
          </a:p>
        </p:txBody>
      </p:sp>
      <p:sp>
        <p:nvSpPr>
          <p:cNvPr id="4" name="Rectangle 3"/>
          <p:cNvSpPr>
            <a:spLocks noChangeArrowheads="1"/>
          </p:cNvSpPr>
          <p:nvPr/>
        </p:nvSpPr>
        <p:spPr bwMode="auto">
          <a:xfrm>
            <a:off x="0" y="-138499"/>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4207756"/>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body" idx="1"/>
          </p:nvPr>
        </p:nvSpPr>
        <p:spPr>
          <a:xfrm>
            <a:off x="3576425" y="3843250"/>
            <a:ext cx="5277000" cy="605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Preguntas</a:t>
            </a:r>
            <a:endParaRPr/>
          </a:p>
        </p:txBody>
      </p:sp>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1001" y="788565"/>
            <a:ext cx="8800051" cy="400110"/>
          </a:xfrm>
          <a:prstGeom prst="rect">
            <a:avLst/>
          </a:prstGeom>
          <a:noFill/>
        </p:spPr>
        <p:txBody>
          <a:bodyPr wrap="square" rtlCol="0">
            <a:spAutoFit/>
          </a:bodyPr>
          <a:lstStyle/>
          <a:p>
            <a:pPr algn="ctr"/>
            <a:r>
              <a:rPr lang="es-ES" sz="2000" b="1" dirty="0" smtClean="0">
                <a:solidFill>
                  <a:srgbClr val="0070C0"/>
                </a:solidFill>
                <a:latin typeface="+mj-lt"/>
              </a:rPr>
              <a:t>¿Que es una API?</a:t>
            </a:r>
            <a:endParaRPr lang="en-US" sz="2000" b="1" dirty="0">
              <a:solidFill>
                <a:srgbClr val="0070C0"/>
              </a:solidFill>
              <a:latin typeface="+mj-lt"/>
            </a:endParaRPr>
          </a:p>
        </p:txBody>
      </p:sp>
      <p:sp>
        <p:nvSpPr>
          <p:cNvPr id="7" name="Rectángulo 6"/>
          <p:cNvSpPr/>
          <p:nvPr/>
        </p:nvSpPr>
        <p:spPr>
          <a:xfrm>
            <a:off x="1400960" y="1385637"/>
            <a:ext cx="6451135" cy="954107"/>
          </a:xfrm>
          <a:prstGeom prst="rect">
            <a:avLst/>
          </a:prstGeom>
        </p:spPr>
        <p:txBody>
          <a:bodyPr wrap="square">
            <a:spAutoFit/>
          </a:bodyPr>
          <a:lstStyle/>
          <a:p>
            <a:r>
              <a:rPr lang="es-AR" dirty="0" smtClean="0"/>
              <a:t>Una API (</a:t>
            </a:r>
            <a:r>
              <a:rPr lang="es-AR" dirty="0" err="1"/>
              <a:t>application</a:t>
            </a:r>
            <a:r>
              <a:rPr lang="es-AR" dirty="0"/>
              <a:t> </a:t>
            </a:r>
            <a:r>
              <a:rPr lang="es-AR" dirty="0" err="1"/>
              <a:t>programming</a:t>
            </a:r>
            <a:r>
              <a:rPr lang="es-AR" dirty="0"/>
              <a:t> interface </a:t>
            </a:r>
            <a:r>
              <a:rPr lang="es-AR" dirty="0" smtClean="0"/>
              <a:t>o </a:t>
            </a:r>
            <a:r>
              <a:rPr lang="es-AR" dirty="0"/>
              <a:t>interfaz de programación de </a:t>
            </a:r>
            <a:r>
              <a:rPr lang="es-AR" dirty="0" smtClean="0"/>
              <a:t>aplicaciones) es </a:t>
            </a:r>
            <a:r>
              <a:rPr lang="es-AR" dirty="0"/>
              <a:t>un conjunto de subrutinas, funciones y procedimientos </a:t>
            </a:r>
            <a:r>
              <a:rPr lang="es-AR" dirty="0" smtClean="0"/>
              <a:t>que </a:t>
            </a:r>
            <a:r>
              <a:rPr lang="es-AR" dirty="0"/>
              <a:t>ofrece cierta biblioteca para ser utilizado por otro software como una capa de abstracción.</a:t>
            </a:r>
            <a:endParaRPr lang="en-US" dirty="0"/>
          </a:p>
        </p:txBody>
      </p:sp>
      <p:sp>
        <p:nvSpPr>
          <p:cNvPr id="9" name="Rectángulo 8"/>
          <p:cNvSpPr/>
          <p:nvPr/>
        </p:nvSpPr>
        <p:spPr>
          <a:xfrm>
            <a:off x="1400959" y="2552700"/>
            <a:ext cx="6451135" cy="523220"/>
          </a:xfrm>
          <a:prstGeom prst="rect">
            <a:avLst/>
          </a:prstGeom>
        </p:spPr>
        <p:txBody>
          <a:bodyPr wrap="square">
            <a:spAutoFit/>
          </a:bodyPr>
          <a:lstStyle/>
          <a:p>
            <a:r>
              <a:rPr lang="es-AR" dirty="0" smtClean="0"/>
              <a:t>Especificación </a:t>
            </a:r>
            <a:r>
              <a:rPr lang="es-AR" dirty="0"/>
              <a:t>formal sobre cómo un módulo de un software se comunica o interactúa con otro.</a:t>
            </a:r>
            <a:endParaRPr lang="en-US" dirty="0"/>
          </a:p>
        </p:txBody>
      </p:sp>
      <p:sp>
        <p:nvSpPr>
          <p:cNvPr id="12" name="Rectángulo 11"/>
          <p:cNvSpPr/>
          <p:nvPr/>
        </p:nvSpPr>
        <p:spPr>
          <a:xfrm>
            <a:off x="1400958" y="3334437"/>
            <a:ext cx="6451135" cy="523220"/>
          </a:xfrm>
          <a:prstGeom prst="rect">
            <a:avLst/>
          </a:prstGeom>
        </p:spPr>
        <p:txBody>
          <a:bodyPr wrap="square">
            <a:spAutoFit/>
          </a:bodyPr>
          <a:lstStyle/>
          <a:p>
            <a:r>
              <a:rPr lang="es-AR" dirty="0" smtClean="0"/>
              <a:t>Conjunto </a:t>
            </a:r>
            <a:r>
              <a:rPr lang="es-AR" dirty="0"/>
              <a:t>de </a:t>
            </a:r>
            <a:r>
              <a:rPr lang="es-AR" dirty="0" smtClean="0"/>
              <a:t>reglas </a:t>
            </a:r>
            <a:r>
              <a:rPr lang="es-AR" dirty="0"/>
              <a:t>y especificaciones que las aplicaciones pueden seguir para comunicarse entre </a:t>
            </a:r>
            <a:r>
              <a:rPr lang="es-AR" dirty="0" smtClean="0"/>
              <a:t>ellas </a:t>
            </a:r>
            <a:r>
              <a:rPr lang="es-AR" dirty="0"/>
              <a:t>sirviendo de interfaz entre programas </a:t>
            </a:r>
            <a:r>
              <a:rPr lang="es-AR" dirty="0" smtClean="0"/>
              <a:t>diferentes.</a:t>
            </a:r>
            <a:endParaRPr lang="en-US" dirty="0"/>
          </a:p>
        </p:txBody>
      </p:sp>
    </p:spTree>
    <p:extLst>
      <p:ext uri="{BB962C8B-B14F-4D97-AF65-F5344CB8AC3E}">
        <p14:creationId xmlns:p14="http://schemas.microsoft.com/office/powerpoint/2010/main" val="13245749"/>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1001" y="788565"/>
            <a:ext cx="8800051" cy="400110"/>
          </a:xfrm>
          <a:prstGeom prst="rect">
            <a:avLst/>
          </a:prstGeom>
          <a:noFill/>
        </p:spPr>
        <p:txBody>
          <a:bodyPr wrap="square" rtlCol="0">
            <a:spAutoFit/>
          </a:bodyPr>
          <a:lstStyle/>
          <a:p>
            <a:pPr algn="ctr"/>
            <a:r>
              <a:rPr lang="es-ES" sz="2000" b="1" dirty="0" smtClean="0">
                <a:solidFill>
                  <a:srgbClr val="0070C0"/>
                </a:solidFill>
                <a:latin typeface="+mj-lt"/>
              </a:rPr>
              <a:t>Web API</a:t>
            </a:r>
            <a:endParaRPr lang="en-US" sz="2000" b="1" dirty="0">
              <a:solidFill>
                <a:srgbClr val="0070C0"/>
              </a:solidFill>
              <a:latin typeface="+mj-lt"/>
            </a:endParaRPr>
          </a:p>
        </p:txBody>
      </p:sp>
      <p:sp>
        <p:nvSpPr>
          <p:cNvPr id="3" name="Rectángulo 2"/>
          <p:cNvSpPr/>
          <p:nvPr/>
        </p:nvSpPr>
        <p:spPr>
          <a:xfrm>
            <a:off x="1145096" y="2005088"/>
            <a:ext cx="6665053" cy="738664"/>
          </a:xfrm>
          <a:prstGeom prst="rect">
            <a:avLst/>
          </a:prstGeom>
        </p:spPr>
        <p:txBody>
          <a:bodyPr wrap="square">
            <a:spAutoFit/>
          </a:bodyPr>
          <a:lstStyle/>
          <a:p>
            <a:r>
              <a:rPr lang="es-AR" b="1" dirty="0" smtClean="0">
                <a:solidFill>
                  <a:srgbClr val="2A2A2A"/>
                </a:solidFill>
                <a:latin typeface="+mn-lt"/>
              </a:rPr>
              <a:t>Web </a:t>
            </a:r>
            <a:r>
              <a:rPr lang="es-AR" b="1" dirty="0">
                <a:solidFill>
                  <a:srgbClr val="2A2A2A"/>
                </a:solidFill>
                <a:latin typeface="+mn-lt"/>
              </a:rPr>
              <a:t>API </a:t>
            </a:r>
            <a:r>
              <a:rPr lang="es-AR" dirty="0">
                <a:solidFill>
                  <a:srgbClr val="2A2A2A"/>
                </a:solidFill>
                <a:latin typeface="+mn-lt"/>
              </a:rPr>
              <a:t>es un marco que facilita la creación de servicios HTTP disponibles para una amplia variedad de clientes, entre los que se incluyen exploradores y dispositivos móviles. </a:t>
            </a:r>
            <a:r>
              <a:rPr lang="es-AR" dirty="0" smtClean="0">
                <a:solidFill>
                  <a:srgbClr val="2A2A2A"/>
                </a:solidFill>
                <a:latin typeface="+mn-lt"/>
              </a:rPr>
              <a:t>Es la </a:t>
            </a:r>
            <a:r>
              <a:rPr lang="es-AR" dirty="0">
                <a:solidFill>
                  <a:srgbClr val="2A2A2A"/>
                </a:solidFill>
                <a:latin typeface="+mn-lt"/>
              </a:rPr>
              <a:t>plataforma perfecta para crear aplicaciones </a:t>
            </a:r>
            <a:r>
              <a:rPr lang="es-AR" b="1" dirty="0" err="1" smtClean="0">
                <a:solidFill>
                  <a:srgbClr val="2A2A2A"/>
                </a:solidFill>
                <a:latin typeface="+mn-lt"/>
              </a:rPr>
              <a:t>RESTful</a:t>
            </a:r>
            <a:r>
              <a:rPr lang="es-AR" b="1" dirty="0" smtClean="0">
                <a:solidFill>
                  <a:srgbClr val="2A2A2A"/>
                </a:solidFill>
                <a:latin typeface="+mn-lt"/>
              </a:rPr>
              <a:t>.</a:t>
            </a:r>
            <a:endParaRPr lang="en-US" dirty="0">
              <a:latin typeface="+mn-lt"/>
            </a:endParaRPr>
          </a:p>
        </p:txBody>
      </p:sp>
    </p:spTree>
    <p:extLst>
      <p:ext uri="{BB962C8B-B14F-4D97-AF65-F5344CB8AC3E}">
        <p14:creationId xmlns:p14="http://schemas.microsoft.com/office/powerpoint/2010/main" val="245067195"/>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1001" y="788565"/>
            <a:ext cx="8800051" cy="400110"/>
          </a:xfrm>
          <a:prstGeom prst="rect">
            <a:avLst/>
          </a:prstGeom>
          <a:noFill/>
        </p:spPr>
        <p:txBody>
          <a:bodyPr wrap="square" rtlCol="0">
            <a:spAutoFit/>
          </a:bodyPr>
          <a:lstStyle/>
          <a:p>
            <a:pPr algn="ctr"/>
            <a:r>
              <a:rPr lang="es-ES" sz="2000" b="1" dirty="0" smtClean="0">
                <a:solidFill>
                  <a:srgbClr val="0070C0"/>
                </a:solidFill>
                <a:latin typeface="+mj-lt"/>
              </a:rPr>
              <a:t>Web API</a:t>
            </a:r>
            <a:endParaRPr lang="en-US" sz="2000" b="1" dirty="0">
              <a:solidFill>
                <a:srgbClr val="0070C0"/>
              </a:solidFill>
              <a:latin typeface="+mj-lt"/>
            </a:endParaRPr>
          </a:p>
        </p:txBody>
      </p:sp>
      <p:pic>
        <p:nvPicPr>
          <p:cNvPr id="1026" name="Picture 2" descr="Resultado de imagen para web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031" y="1633635"/>
            <a:ext cx="6664674" cy="292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595865"/>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1001" y="788565"/>
            <a:ext cx="8800051" cy="400110"/>
          </a:xfrm>
          <a:prstGeom prst="rect">
            <a:avLst/>
          </a:prstGeom>
          <a:noFill/>
        </p:spPr>
        <p:txBody>
          <a:bodyPr wrap="square" rtlCol="0">
            <a:spAutoFit/>
          </a:bodyPr>
          <a:lstStyle/>
          <a:p>
            <a:pPr algn="ctr"/>
            <a:r>
              <a:rPr lang="es-ES" sz="2000" b="1" dirty="0" smtClean="0">
                <a:solidFill>
                  <a:srgbClr val="0070C0"/>
                </a:solidFill>
                <a:latin typeface="+mj-lt"/>
              </a:rPr>
              <a:t>Web API y REST</a:t>
            </a:r>
            <a:endParaRPr lang="en-US" sz="2000" b="1" dirty="0">
              <a:solidFill>
                <a:srgbClr val="0070C0"/>
              </a:solidFill>
              <a:latin typeface="+mj-lt"/>
            </a:endParaRPr>
          </a:p>
        </p:txBody>
      </p:sp>
      <p:sp>
        <p:nvSpPr>
          <p:cNvPr id="5" name="Rectangle 1"/>
          <p:cNvSpPr>
            <a:spLocks noChangeArrowheads="1"/>
          </p:cNvSpPr>
          <p:nvPr/>
        </p:nvSpPr>
        <p:spPr bwMode="auto">
          <a:xfrm>
            <a:off x="1132512" y="1683178"/>
            <a:ext cx="6837027"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b="1" i="0" u="none" strike="noStrike" cap="none" normalizeH="0" baseline="0" dirty="0" smtClean="0">
                <a:ln>
                  <a:noFill/>
                </a:ln>
                <a:solidFill>
                  <a:srgbClr val="212121"/>
                </a:solidFill>
                <a:effectLst/>
                <a:latin typeface="+mn-lt"/>
              </a:rPr>
              <a:t>REST</a:t>
            </a:r>
            <a:r>
              <a:rPr kumimoji="0" lang="es-ES" altLang="en-US" b="0" i="0" u="none" strike="noStrike" cap="none" normalizeH="0" baseline="0" dirty="0" smtClean="0">
                <a:ln>
                  <a:noFill/>
                </a:ln>
                <a:solidFill>
                  <a:srgbClr val="212121"/>
                </a:solidFill>
                <a:effectLst/>
                <a:latin typeface="+mn-lt"/>
              </a:rPr>
              <a:t>, o </a:t>
            </a:r>
            <a:r>
              <a:rPr kumimoji="0" lang="es-ES" altLang="en-US" b="0" i="0" u="none" strike="noStrike" cap="none" normalizeH="0" baseline="0" dirty="0" err="1" smtClean="0">
                <a:ln>
                  <a:noFill/>
                </a:ln>
                <a:solidFill>
                  <a:srgbClr val="212121"/>
                </a:solidFill>
                <a:effectLst/>
                <a:latin typeface="+mn-lt"/>
              </a:rPr>
              <a:t>REpresentational</a:t>
            </a:r>
            <a:r>
              <a:rPr kumimoji="0" lang="es-ES" altLang="en-US" b="0" i="0" u="none" strike="noStrike" cap="none" normalizeH="0" baseline="0" dirty="0" smtClean="0">
                <a:ln>
                  <a:noFill/>
                </a:ln>
                <a:solidFill>
                  <a:srgbClr val="212121"/>
                </a:solidFill>
                <a:effectLst/>
                <a:latin typeface="+mn-lt"/>
              </a:rPr>
              <a:t> </a:t>
            </a:r>
            <a:r>
              <a:rPr kumimoji="0" lang="es-ES" altLang="en-US" b="0" i="0" u="none" strike="noStrike" cap="none" normalizeH="0" baseline="0" dirty="0" err="1" smtClean="0">
                <a:ln>
                  <a:noFill/>
                </a:ln>
                <a:solidFill>
                  <a:srgbClr val="212121"/>
                </a:solidFill>
                <a:effectLst/>
                <a:latin typeface="+mn-lt"/>
              </a:rPr>
              <a:t>State</a:t>
            </a:r>
            <a:r>
              <a:rPr kumimoji="0" lang="es-ES" altLang="en-US" b="0" i="0" u="none" strike="noStrike" cap="none" normalizeH="0" baseline="0" dirty="0" smtClean="0">
                <a:ln>
                  <a:noFill/>
                </a:ln>
                <a:solidFill>
                  <a:srgbClr val="212121"/>
                </a:solidFill>
                <a:effectLst/>
                <a:latin typeface="+mn-lt"/>
              </a:rPr>
              <a:t> Transfer, es un estilo arquitectónico para proporcionar estándares entre sistemas informáticos en la web, lo que facilita la comunicación entre los sistemas. Los sistemas que cumplen con REST, a menudo llamados sistemas </a:t>
            </a:r>
            <a:r>
              <a:rPr kumimoji="0" lang="es-ES" altLang="en-US" b="1" i="0" u="none" strike="noStrike" cap="none" normalizeH="0" baseline="0" dirty="0" err="1" smtClean="0">
                <a:ln>
                  <a:noFill/>
                </a:ln>
                <a:solidFill>
                  <a:srgbClr val="212121"/>
                </a:solidFill>
                <a:effectLst/>
                <a:latin typeface="+mn-lt"/>
              </a:rPr>
              <a:t>RESTful</a:t>
            </a:r>
            <a:r>
              <a:rPr lang="es-ES" altLang="en-US" dirty="0">
                <a:solidFill>
                  <a:srgbClr val="212121"/>
                </a:solidFill>
                <a:latin typeface="+mn-lt"/>
              </a:rPr>
              <a:t>.</a:t>
            </a:r>
            <a:endParaRPr kumimoji="0" lang="es-ES" altLang="en-US" b="0" i="0" u="none" strike="noStrike" cap="none" normalizeH="0" baseline="0" dirty="0" smtClean="0">
              <a:ln>
                <a:noFill/>
              </a:ln>
              <a:solidFill>
                <a:schemeClr val="tx1"/>
              </a:solidFill>
              <a:effectLst/>
              <a:latin typeface="+mn-lt"/>
            </a:endParaRPr>
          </a:p>
        </p:txBody>
      </p:sp>
      <p:sp>
        <p:nvSpPr>
          <p:cNvPr id="7" name="Rectángulo 6"/>
          <p:cNvSpPr/>
          <p:nvPr/>
        </p:nvSpPr>
        <p:spPr>
          <a:xfrm>
            <a:off x="1023457" y="2782216"/>
            <a:ext cx="6946081" cy="1384995"/>
          </a:xfrm>
          <a:prstGeom prst="rect">
            <a:avLst/>
          </a:prstGeom>
        </p:spPr>
        <p:txBody>
          <a:bodyPr wrap="square">
            <a:spAutoFit/>
          </a:bodyPr>
          <a:lstStyle/>
          <a:p>
            <a:r>
              <a:rPr lang="es-AR" dirty="0">
                <a:latin typeface="+mn-lt"/>
              </a:rPr>
              <a:t>Si bien el término REST se refería originalmente a un conjunto de principios de </a:t>
            </a:r>
            <a:r>
              <a:rPr lang="es-AR" dirty="0" smtClean="0">
                <a:latin typeface="+mn-lt"/>
              </a:rPr>
              <a:t>arquitectura, en </a:t>
            </a:r>
            <a:r>
              <a:rPr lang="es-AR" dirty="0">
                <a:latin typeface="+mn-lt"/>
              </a:rPr>
              <a:t>la actualidad se usa en el sentido más amplio para describir </a:t>
            </a:r>
            <a:r>
              <a:rPr lang="es-AR" b="1" dirty="0">
                <a:latin typeface="+mn-lt"/>
              </a:rPr>
              <a:t>cualquier interfaz entre sistemas que utilice directamente HTTP para obtener datos o indicar la ejecución de operaciones sobre los datos</a:t>
            </a:r>
            <a:r>
              <a:rPr lang="es-AR" dirty="0">
                <a:latin typeface="+mn-lt"/>
              </a:rPr>
              <a:t>, en cualquier formato (XML, JSON, </a:t>
            </a:r>
            <a:r>
              <a:rPr lang="es-AR" dirty="0" err="1">
                <a:latin typeface="+mn-lt"/>
              </a:rPr>
              <a:t>etc</a:t>
            </a:r>
            <a:r>
              <a:rPr lang="es-AR" dirty="0">
                <a:latin typeface="+mn-lt"/>
              </a:rPr>
              <a:t>) sin las abstracciones adicionales de los protocolos basados en patrones de intercambio de mensajes, como por ejemplo SOAP.</a:t>
            </a:r>
            <a:endParaRPr lang="en-US" dirty="0">
              <a:latin typeface="+mn-lt"/>
            </a:endParaRPr>
          </a:p>
        </p:txBody>
      </p:sp>
    </p:spTree>
    <p:extLst>
      <p:ext uri="{BB962C8B-B14F-4D97-AF65-F5344CB8AC3E}">
        <p14:creationId xmlns:p14="http://schemas.microsoft.com/office/powerpoint/2010/main" val="3956802023"/>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1001" y="788565"/>
            <a:ext cx="8800051" cy="400110"/>
          </a:xfrm>
          <a:prstGeom prst="rect">
            <a:avLst/>
          </a:prstGeom>
          <a:noFill/>
        </p:spPr>
        <p:txBody>
          <a:bodyPr wrap="square" rtlCol="0">
            <a:spAutoFit/>
          </a:bodyPr>
          <a:lstStyle/>
          <a:p>
            <a:pPr algn="ctr"/>
            <a:r>
              <a:rPr lang="es-ES" sz="2000" b="1" dirty="0" smtClean="0">
                <a:solidFill>
                  <a:srgbClr val="0070C0"/>
                </a:solidFill>
                <a:latin typeface="+mj-lt"/>
              </a:rPr>
              <a:t>Web API y REST - Características</a:t>
            </a:r>
            <a:endParaRPr lang="en-US" sz="2000" b="1" dirty="0">
              <a:solidFill>
                <a:srgbClr val="0070C0"/>
              </a:solidFill>
              <a:latin typeface="+mj-lt"/>
            </a:endParaRPr>
          </a:p>
        </p:txBody>
      </p:sp>
      <p:sp>
        <p:nvSpPr>
          <p:cNvPr id="4" name="Rectángulo 3"/>
          <p:cNvSpPr/>
          <p:nvPr/>
        </p:nvSpPr>
        <p:spPr>
          <a:xfrm>
            <a:off x="717257" y="1542514"/>
            <a:ext cx="7449424" cy="3416320"/>
          </a:xfrm>
          <a:prstGeom prst="rect">
            <a:avLst/>
          </a:prstGeom>
        </p:spPr>
        <p:txBody>
          <a:bodyPr wrap="square">
            <a:spAutoFit/>
          </a:bodyPr>
          <a:lstStyle/>
          <a:p>
            <a:pPr marL="171450" indent="-171450">
              <a:buFont typeface="Arial" panose="020B0604020202020204" pitchFamily="34" charset="0"/>
              <a:buChar char="•"/>
            </a:pPr>
            <a:r>
              <a:rPr lang="es-AR" sz="1200" b="1" dirty="0">
                <a:latin typeface="+mn-lt"/>
              </a:rPr>
              <a:t>Un protocolo cliente/servidor sin estado</a:t>
            </a:r>
            <a:r>
              <a:rPr lang="es-AR" sz="1200" dirty="0">
                <a:latin typeface="+mn-lt"/>
              </a:rPr>
              <a:t>: cada mensaje HTTP contiene toda la información necesaria para comprender la petición. Como resultado, ni el cliente ni el servidor necesitan recordar ningún estado de las comunicaciones entre mensajes. Sin embargo, en la práctica, muchas aplicaciones basadas en HTTP utilizan cookies y otros mecanismos para mantener el estado de la </a:t>
            </a:r>
            <a:r>
              <a:rPr lang="es-AR" sz="1200" dirty="0" smtClean="0">
                <a:latin typeface="+mn-lt"/>
              </a:rPr>
              <a:t>sesión.</a:t>
            </a:r>
          </a:p>
          <a:p>
            <a:endParaRPr lang="es-AR" sz="1200" dirty="0">
              <a:latin typeface="+mn-lt"/>
            </a:endParaRPr>
          </a:p>
          <a:p>
            <a:pPr marL="171450" indent="-171450">
              <a:buFont typeface="Arial" panose="020B0604020202020204" pitchFamily="34" charset="0"/>
              <a:buChar char="•"/>
            </a:pPr>
            <a:r>
              <a:rPr lang="es-AR" sz="1200" b="1" dirty="0">
                <a:latin typeface="+mn-lt"/>
              </a:rPr>
              <a:t>Un conjunto de operaciones bien definidas que se aplican a todos los recursos de información</a:t>
            </a:r>
            <a:r>
              <a:rPr lang="es-AR" sz="1200" dirty="0">
                <a:latin typeface="+mn-lt"/>
              </a:rPr>
              <a:t>: HTTP en sí define un conjunto pequeño de operaciones, las más importantes son POST, GET, PUT y DELETE. Con frecuencia estas operaciones se equiparan a las operaciones CRUD en bases de datos (CLAB en castellano: </a:t>
            </a:r>
            <a:r>
              <a:rPr lang="es-AR" sz="1200" dirty="0" err="1">
                <a:latin typeface="+mn-lt"/>
              </a:rPr>
              <a:t>crear,leer,actualizar,borrar</a:t>
            </a:r>
            <a:r>
              <a:rPr lang="es-AR" sz="1200" dirty="0">
                <a:latin typeface="+mn-lt"/>
              </a:rPr>
              <a:t>) que se requieren para la persistencia de datos, aunque POST no encaja exactamente en este esquema</a:t>
            </a:r>
            <a:r>
              <a:rPr lang="es-AR" sz="1200" dirty="0" smtClean="0">
                <a:latin typeface="+mn-lt"/>
              </a:rPr>
              <a:t>.</a:t>
            </a:r>
          </a:p>
          <a:p>
            <a:endParaRPr lang="es-AR" sz="1200" dirty="0">
              <a:latin typeface="+mn-lt"/>
            </a:endParaRPr>
          </a:p>
          <a:p>
            <a:pPr marL="171450" indent="-171450">
              <a:buFont typeface="Arial" panose="020B0604020202020204" pitchFamily="34" charset="0"/>
              <a:buChar char="•"/>
            </a:pPr>
            <a:r>
              <a:rPr lang="es-AR" sz="1200" b="1" dirty="0">
                <a:latin typeface="+mn-lt"/>
              </a:rPr>
              <a:t>Una sintaxis universal para identificar los recursos</a:t>
            </a:r>
            <a:r>
              <a:rPr lang="es-AR" sz="1200" dirty="0">
                <a:latin typeface="+mn-lt"/>
              </a:rPr>
              <a:t>. En un sistema REST, cada recurso es </a:t>
            </a:r>
            <a:r>
              <a:rPr lang="es-AR" sz="1200" dirty="0" err="1">
                <a:latin typeface="+mn-lt"/>
              </a:rPr>
              <a:t>direccionable</a:t>
            </a:r>
            <a:r>
              <a:rPr lang="es-AR" sz="1200" dirty="0">
                <a:latin typeface="+mn-lt"/>
              </a:rPr>
              <a:t> únicamente a través de su URI</a:t>
            </a:r>
            <a:r>
              <a:rPr lang="es-AR" sz="1200" dirty="0" smtClean="0">
                <a:latin typeface="+mn-lt"/>
              </a:rPr>
              <a:t>.</a:t>
            </a:r>
          </a:p>
          <a:p>
            <a:endParaRPr lang="es-AR" sz="1200" dirty="0">
              <a:latin typeface="+mn-lt"/>
            </a:endParaRPr>
          </a:p>
          <a:p>
            <a:pPr marL="171450" indent="-171450">
              <a:buFont typeface="Arial" panose="020B0604020202020204" pitchFamily="34" charset="0"/>
              <a:buChar char="•"/>
            </a:pPr>
            <a:r>
              <a:rPr lang="es-AR" sz="1200" b="1" dirty="0">
                <a:latin typeface="+mn-lt"/>
              </a:rPr>
              <a:t>El uso de </a:t>
            </a:r>
            <a:r>
              <a:rPr lang="es-AR" sz="1200" b="1" dirty="0" err="1">
                <a:latin typeface="+mn-lt"/>
              </a:rPr>
              <a:t>hipermedios</a:t>
            </a:r>
            <a:r>
              <a:rPr lang="es-AR" sz="1200" b="1" dirty="0">
                <a:latin typeface="+mn-lt"/>
              </a:rPr>
              <a:t>, tanto para la información de la aplicación como para las transiciones de estado de la aplicación</a:t>
            </a:r>
            <a:r>
              <a:rPr lang="es-AR" sz="1200" dirty="0">
                <a:latin typeface="+mn-lt"/>
              </a:rPr>
              <a:t>: la representación de este estado en un sistema REST son típicamente HTML o XML. Como resultado de esto, es posible navegar de un recurso REST a muchos otros, simplemente siguiendo enlaces sin requerir el uso de registros u otra infraestructura adicional.</a:t>
            </a:r>
            <a:endParaRPr lang="en-US" sz="1200" dirty="0">
              <a:latin typeface="+mn-lt"/>
            </a:endParaRPr>
          </a:p>
        </p:txBody>
      </p:sp>
    </p:spTree>
    <p:extLst>
      <p:ext uri="{BB962C8B-B14F-4D97-AF65-F5344CB8AC3E}">
        <p14:creationId xmlns:p14="http://schemas.microsoft.com/office/powerpoint/2010/main" val="2038733469"/>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1001" y="788565"/>
            <a:ext cx="8800051" cy="400110"/>
          </a:xfrm>
          <a:prstGeom prst="rect">
            <a:avLst/>
          </a:prstGeom>
          <a:noFill/>
        </p:spPr>
        <p:txBody>
          <a:bodyPr wrap="square" rtlCol="0">
            <a:spAutoFit/>
          </a:bodyPr>
          <a:lstStyle/>
          <a:p>
            <a:pPr algn="ctr"/>
            <a:r>
              <a:rPr lang="es-ES" sz="2000" b="1" dirty="0" smtClean="0">
                <a:solidFill>
                  <a:srgbClr val="0070C0"/>
                </a:solidFill>
                <a:latin typeface="+mj-lt"/>
              </a:rPr>
              <a:t>Web API y REST</a:t>
            </a:r>
            <a:endParaRPr lang="en-US" sz="2000" b="1" dirty="0">
              <a:solidFill>
                <a:srgbClr val="0070C0"/>
              </a:solidFill>
              <a:latin typeface="+mj-lt"/>
            </a:endParaRPr>
          </a:p>
        </p:txBody>
      </p:sp>
      <p:pic>
        <p:nvPicPr>
          <p:cNvPr id="2050" name="Picture 2" descr="Resultado de imagen para web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613" y="1317035"/>
            <a:ext cx="6600825" cy="3633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417151"/>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1001" y="788565"/>
            <a:ext cx="8800051" cy="400110"/>
          </a:xfrm>
          <a:prstGeom prst="rect">
            <a:avLst/>
          </a:prstGeom>
          <a:noFill/>
        </p:spPr>
        <p:txBody>
          <a:bodyPr wrap="square" rtlCol="0">
            <a:spAutoFit/>
          </a:bodyPr>
          <a:lstStyle/>
          <a:p>
            <a:pPr algn="ctr"/>
            <a:r>
              <a:rPr lang="es-ES" sz="2000" b="1" dirty="0" smtClean="0">
                <a:solidFill>
                  <a:srgbClr val="0070C0"/>
                </a:solidFill>
                <a:latin typeface="+mj-lt"/>
              </a:rPr>
              <a:t>HTTP </a:t>
            </a:r>
            <a:r>
              <a:rPr lang="es-ES" sz="2000" b="1" dirty="0" err="1" smtClean="0">
                <a:solidFill>
                  <a:srgbClr val="0070C0"/>
                </a:solidFill>
                <a:latin typeface="+mj-lt"/>
              </a:rPr>
              <a:t>Verbs</a:t>
            </a:r>
            <a:endParaRPr lang="en-US" sz="2000" b="1" dirty="0">
              <a:solidFill>
                <a:srgbClr val="0070C0"/>
              </a:solidFill>
              <a:latin typeface="+mj-lt"/>
            </a:endParaRPr>
          </a:p>
        </p:txBody>
      </p:sp>
      <p:sp>
        <p:nvSpPr>
          <p:cNvPr id="7" name="Rectángulo 6"/>
          <p:cNvSpPr/>
          <p:nvPr/>
        </p:nvSpPr>
        <p:spPr>
          <a:xfrm>
            <a:off x="1044428" y="2572870"/>
            <a:ext cx="6883167" cy="523220"/>
          </a:xfrm>
          <a:prstGeom prst="rect">
            <a:avLst/>
          </a:prstGeom>
        </p:spPr>
        <p:txBody>
          <a:bodyPr wrap="square">
            <a:spAutoFit/>
          </a:bodyPr>
          <a:lstStyle/>
          <a:p>
            <a:r>
              <a:rPr lang="es-AR" dirty="0">
                <a:solidFill>
                  <a:srgbClr val="3A3A3A"/>
                </a:solidFill>
                <a:latin typeface="+mn-lt"/>
              </a:rPr>
              <a:t>Cada solicitud especifica un cierto verbo o método HTTP, en el encabezado de la solicitud. Esta es la primera palabra </a:t>
            </a:r>
            <a:r>
              <a:rPr lang="es-AR" dirty="0" smtClean="0">
                <a:solidFill>
                  <a:srgbClr val="3A3A3A"/>
                </a:solidFill>
                <a:latin typeface="+mn-lt"/>
              </a:rPr>
              <a:t>en </a:t>
            </a:r>
            <a:r>
              <a:rPr lang="es-AR" dirty="0">
                <a:solidFill>
                  <a:srgbClr val="3A3A3A"/>
                </a:solidFill>
                <a:latin typeface="+mn-lt"/>
              </a:rPr>
              <a:t>el encabezado de la solicitud. Por ejemplo,</a:t>
            </a:r>
            <a:endParaRPr lang="en-US" dirty="0">
              <a:latin typeface="+mn-lt"/>
            </a:endParaRPr>
          </a:p>
        </p:txBody>
      </p:sp>
      <p:pic>
        <p:nvPicPr>
          <p:cNvPr id="8" name="Imagen 7"/>
          <p:cNvPicPr>
            <a:picLocks noChangeAspect="1"/>
          </p:cNvPicPr>
          <p:nvPr/>
        </p:nvPicPr>
        <p:blipFill>
          <a:blip r:embed="rId2"/>
          <a:stretch>
            <a:fillRect/>
          </a:stretch>
        </p:blipFill>
        <p:spPr>
          <a:xfrm>
            <a:off x="1044428" y="3286294"/>
            <a:ext cx="1609725" cy="257175"/>
          </a:xfrm>
          <a:prstGeom prst="rect">
            <a:avLst/>
          </a:prstGeom>
        </p:spPr>
      </p:pic>
      <p:sp>
        <p:nvSpPr>
          <p:cNvPr id="9" name="Rectángulo 8"/>
          <p:cNvSpPr/>
          <p:nvPr/>
        </p:nvSpPr>
        <p:spPr>
          <a:xfrm>
            <a:off x="977317" y="3660769"/>
            <a:ext cx="6950278" cy="307777"/>
          </a:xfrm>
          <a:prstGeom prst="rect">
            <a:avLst/>
          </a:prstGeom>
        </p:spPr>
        <p:txBody>
          <a:bodyPr wrap="square">
            <a:spAutoFit/>
          </a:bodyPr>
          <a:lstStyle/>
          <a:p>
            <a:r>
              <a:rPr lang="es-AR" dirty="0">
                <a:solidFill>
                  <a:srgbClr val="3A3A3A"/>
                </a:solidFill>
                <a:latin typeface="+mn-lt"/>
              </a:rPr>
              <a:t>Significa que se está utilizando el método GET, mientras</a:t>
            </a:r>
            <a:endParaRPr lang="en-US" dirty="0">
              <a:latin typeface="+mn-lt"/>
            </a:endParaRPr>
          </a:p>
        </p:txBody>
      </p:sp>
      <p:pic>
        <p:nvPicPr>
          <p:cNvPr id="10" name="Imagen 9"/>
          <p:cNvPicPr>
            <a:picLocks noChangeAspect="1"/>
          </p:cNvPicPr>
          <p:nvPr/>
        </p:nvPicPr>
        <p:blipFill>
          <a:blip r:embed="rId3"/>
          <a:stretch>
            <a:fillRect/>
          </a:stretch>
        </p:blipFill>
        <p:spPr>
          <a:xfrm>
            <a:off x="1044428" y="4144872"/>
            <a:ext cx="2390775" cy="266700"/>
          </a:xfrm>
          <a:prstGeom prst="rect">
            <a:avLst/>
          </a:prstGeom>
        </p:spPr>
      </p:pic>
      <p:sp>
        <p:nvSpPr>
          <p:cNvPr id="14" name="Rectángulo 13"/>
          <p:cNvSpPr/>
          <p:nvPr/>
        </p:nvSpPr>
        <p:spPr>
          <a:xfrm>
            <a:off x="977317" y="4642383"/>
            <a:ext cx="6950278" cy="307777"/>
          </a:xfrm>
          <a:prstGeom prst="rect">
            <a:avLst/>
          </a:prstGeom>
        </p:spPr>
        <p:txBody>
          <a:bodyPr wrap="square">
            <a:spAutoFit/>
          </a:bodyPr>
          <a:lstStyle/>
          <a:p>
            <a:r>
              <a:rPr lang="es-AR" dirty="0">
                <a:latin typeface="+mn-lt"/>
              </a:rPr>
              <a:t>S</a:t>
            </a:r>
            <a:r>
              <a:rPr lang="es-AR" dirty="0" smtClean="0">
                <a:latin typeface="+mn-lt"/>
              </a:rPr>
              <a:t>ignifica </a:t>
            </a:r>
            <a:r>
              <a:rPr lang="es-AR" dirty="0">
                <a:latin typeface="+mn-lt"/>
              </a:rPr>
              <a:t>que se utiliza el </a:t>
            </a:r>
            <a:r>
              <a:rPr lang="es-AR" dirty="0" smtClean="0">
                <a:latin typeface="+mn-lt"/>
              </a:rPr>
              <a:t>método DELETE.</a:t>
            </a:r>
            <a:endParaRPr lang="en-US" dirty="0">
              <a:latin typeface="+mn-lt"/>
            </a:endParaRPr>
          </a:p>
        </p:txBody>
      </p:sp>
      <p:sp>
        <p:nvSpPr>
          <p:cNvPr id="3" name="Rectángulo 2"/>
          <p:cNvSpPr/>
          <p:nvPr/>
        </p:nvSpPr>
        <p:spPr>
          <a:xfrm>
            <a:off x="1044429" y="1788637"/>
            <a:ext cx="6883166" cy="523220"/>
          </a:xfrm>
          <a:prstGeom prst="rect">
            <a:avLst/>
          </a:prstGeom>
        </p:spPr>
        <p:txBody>
          <a:bodyPr wrap="square">
            <a:spAutoFit/>
          </a:bodyPr>
          <a:lstStyle/>
          <a:p>
            <a:r>
              <a:rPr lang="es-AR" dirty="0">
                <a:solidFill>
                  <a:schemeClr val="tx1"/>
                </a:solidFill>
                <a:latin typeface="+mn-lt"/>
              </a:rPr>
              <a:t>Los verbos HTTP le indican al servidor qué hacer con los datos identificados por la URL.</a:t>
            </a:r>
            <a:endParaRPr lang="en-US" dirty="0">
              <a:solidFill>
                <a:schemeClr val="tx1"/>
              </a:solidFill>
              <a:latin typeface="+mn-lt"/>
            </a:endParaRPr>
          </a:p>
        </p:txBody>
      </p:sp>
    </p:spTree>
    <p:extLst>
      <p:ext uri="{BB962C8B-B14F-4D97-AF65-F5344CB8AC3E}">
        <p14:creationId xmlns:p14="http://schemas.microsoft.com/office/powerpoint/2010/main" val="992769856"/>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51001" y="788565"/>
            <a:ext cx="8800051" cy="400110"/>
          </a:xfrm>
          <a:prstGeom prst="rect">
            <a:avLst/>
          </a:prstGeom>
          <a:noFill/>
        </p:spPr>
        <p:txBody>
          <a:bodyPr wrap="square" rtlCol="0">
            <a:spAutoFit/>
          </a:bodyPr>
          <a:lstStyle/>
          <a:p>
            <a:pPr algn="ctr"/>
            <a:r>
              <a:rPr lang="es-ES" sz="2000" b="1" dirty="0" smtClean="0">
                <a:solidFill>
                  <a:srgbClr val="0070C0"/>
                </a:solidFill>
                <a:latin typeface="+mj-lt"/>
              </a:rPr>
              <a:t>HTTP GET</a:t>
            </a:r>
            <a:endParaRPr lang="en-US" sz="2000" b="1" dirty="0">
              <a:solidFill>
                <a:srgbClr val="0070C0"/>
              </a:solidFill>
              <a:latin typeface="+mj-lt"/>
            </a:endParaRPr>
          </a:p>
        </p:txBody>
      </p:sp>
      <p:sp>
        <p:nvSpPr>
          <p:cNvPr id="6" name="Rectángulo 5"/>
          <p:cNvSpPr/>
          <p:nvPr/>
        </p:nvSpPr>
        <p:spPr>
          <a:xfrm>
            <a:off x="1262541" y="1676203"/>
            <a:ext cx="6576969" cy="1815882"/>
          </a:xfrm>
          <a:prstGeom prst="rect">
            <a:avLst/>
          </a:prstGeom>
        </p:spPr>
        <p:txBody>
          <a:bodyPr wrap="square">
            <a:spAutoFit/>
          </a:bodyPr>
          <a:lstStyle/>
          <a:p>
            <a:r>
              <a:rPr lang="es-AR" dirty="0"/>
              <a:t>GET es el tipo más simple de método de solicitud HTTP; La que usan los navegadores cada vez que hace clic en un enlace o escribe una URL en la barra de direcciones. Indica al servidor que transmita los datos identificados por la URL al cliente. Los datos nunca deben ser modificados en el lado del servidor como resultado de una solicitud GET. En este sentido, una petición GET es de sólo lectura, pero por supuesto, una vez que el cliente recibe los datos, es libre de hacer cualquier operación con ella por su cuenta, por ejemplo, formatearla para su visualización.</a:t>
            </a:r>
            <a:endParaRPr lang="en-US" dirty="0"/>
          </a:p>
        </p:txBody>
      </p:sp>
      <p:sp>
        <p:nvSpPr>
          <p:cNvPr id="3" name="Rectángulo 2"/>
          <p:cNvSpPr/>
          <p:nvPr/>
        </p:nvSpPr>
        <p:spPr>
          <a:xfrm>
            <a:off x="1858161" y="4256450"/>
            <a:ext cx="4572000" cy="738664"/>
          </a:xfrm>
          <a:prstGeom prst="rect">
            <a:avLst/>
          </a:prstGeom>
        </p:spPr>
        <p:txBody>
          <a:bodyPr>
            <a:spAutoFit/>
          </a:bodyPr>
          <a:lstStyle/>
          <a:p>
            <a:pPr>
              <a:buFont typeface="Arial" panose="020B0604020202020204" pitchFamily="34" charset="0"/>
              <a:buChar char="•"/>
            </a:pPr>
            <a:r>
              <a:rPr lang="en-US" i="1" dirty="0">
                <a:solidFill>
                  <a:srgbClr val="333333"/>
                </a:solidFill>
                <a:latin typeface="Helvetica Neue"/>
              </a:rPr>
              <a:t>GET http://www.example.com/customers/12345</a:t>
            </a:r>
            <a:endParaRPr lang="en-US" dirty="0">
              <a:solidFill>
                <a:srgbClr val="333333"/>
              </a:solidFill>
              <a:latin typeface="Helvetica Neue"/>
            </a:endParaRPr>
          </a:p>
          <a:p>
            <a:pPr>
              <a:buFont typeface="Arial" panose="020B0604020202020204" pitchFamily="34" charset="0"/>
              <a:buChar char="•"/>
            </a:pPr>
            <a:r>
              <a:rPr lang="en-US" i="1" dirty="0">
                <a:solidFill>
                  <a:srgbClr val="333333"/>
                </a:solidFill>
                <a:latin typeface="Helvetica Neue"/>
              </a:rPr>
              <a:t>GET http://www.example.com/customers/12345/orders</a:t>
            </a:r>
            <a:endParaRPr lang="en-US" dirty="0">
              <a:solidFill>
                <a:srgbClr val="333333"/>
              </a:solidFill>
              <a:latin typeface="Helvetica Neue"/>
            </a:endParaRPr>
          </a:p>
          <a:p>
            <a:pPr>
              <a:buFont typeface="Arial" panose="020B0604020202020204" pitchFamily="34" charset="0"/>
              <a:buChar char="•"/>
            </a:pPr>
            <a:r>
              <a:rPr lang="en-US" i="1" dirty="0">
                <a:solidFill>
                  <a:srgbClr val="333333"/>
                </a:solidFill>
                <a:latin typeface="Helvetica Neue"/>
              </a:rPr>
              <a:t>GET http://www.example.com/buckets/sample</a:t>
            </a:r>
            <a:endParaRPr lang="en-US" dirty="0">
              <a:solidFill>
                <a:srgbClr val="333333"/>
              </a:solidFill>
              <a:latin typeface="Helvetica Neue"/>
            </a:endParaRPr>
          </a:p>
        </p:txBody>
      </p:sp>
      <p:sp>
        <p:nvSpPr>
          <p:cNvPr id="4" name="CuadroTexto 3"/>
          <p:cNvSpPr txBox="1"/>
          <p:nvPr/>
        </p:nvSpPr>
        <p:spPr>
          <a:xfrm>
            <a:off x="1372290" y="3948673"/>
            <a:ext cx="971741" cy="307777"/>
          </a:xfrm>
          <a:prstGeom prst="rect">
            <a:avLst/>
          </a:prstGeom>
          <a:noFill/>
        </p:spPr>
        <p:txBody>
          <a:bodyPr wrap="none" rtlCol="0">
            <a:spAutoFit/>
          </a:bodyPr>
          <a:lstStyle/>
          <a:p>
            <a:r>
              <a:rPr lang="es-ES" dirty="0" smtClean="0"/>
              <a:t>Ejemplos:</a:t>
            </a:r>
            <a:endParaRPr lang="en-US" dirty="0"/>
          </a:p>
        </p:txBody>
      </p:sp>
    </p:spTree>
    <p:extLst>
      <p:ext uri="{BB962C8B-B14F-4D97-AF65-F5344CB8AC3E}">
        <p14:creationId xmlns:p14="http://schemas.microsoft.com/office/powerpoint/2010/main" val="4165043551"/>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DESNEA-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756</Words>
  <Application>Microsoft Office PowerPoint</Application>
  <PresentationFormat>Presentación en pantalla (16:9)</PresentationFormat>
  <Paragraphs>48</Paragraphs>
  <Slides>13</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Helvetica Neue</vt:lpstr>
      <vt:lpstr>DESNEA-Template</vt:lpstr>
      <vt:lpstr>Unidad 6 ASP Net Core Web API Fundamentos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5 Acceso a datos y cache</dc:title>
  <cp:lastModifiedBy>Marcos</cp:lastModifiedBy>
  <cp:revision>31</cp:revision>
  <dcterms:modified xsi:type="dcterms:W3CDTF">2018-08-27T00:31:57Z</dcterms:modified>
</cp:coreProperties>
</file>