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c537ecec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c537ecec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a5d85fad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a5d85fad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0c2d835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0c2d835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0c2d835f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0c2d835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c537ece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c537ece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5200"/>
              <a:buNone/>
              <a:defRPr sz="5200">
                <a:solidFill>
                  <a:srgbClr val="07376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5200"/>
              <a:buNone/>
              <a:defRPr sz="5200">
                <a:solidFill>
                  <a:srgbClr val="07376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5200"/>
              <a:buNone/>
              <a:defRPr sz="5200">
                <a:solidFill>
                  <a:srgbClr val="07376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5200"/>
              <a:buNone/>
              <a:defRPr sz="5200">
                <a:solidFill>
                  <a:srgbClr val="07376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5200"/>
              <a:buNone/>
              <a:defRPr sz="5200">
                <a:solidFill>
                  <a:srgbClr val="07376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5200"/>
              <a:buNone/>
              <a:defRPr sz="5200">
                <a:solidFill>
                  <a:srgbClr val="07376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5200"/>
              <a:buNone/>
              <a:defRPr sz="5200">
                <a:solidFill>
                  <a:srgbClr val="07376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5200"/>
              <a:buNone/>
              <a:defRPr sz="5200">
                <a:solidFill>
                  <a:srgbClr val="07376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5200"/>
              <a:buNone/>
              <a:defRPr sz="52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3600">
                <a:solidFill>
                  <a:srgbClr val="1C458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576425" y="3843250"/>
            <a:ext cx="5277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800"/>
              <a:buNone/>
              <a:defRPr sz="2800">
                <a:solidFill>
                  <a:srgbClr val="1C458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  <a:defRPr sz="1800">
                <a:solidFill>
                  <a:srgbClr val="0B5394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  <a:defRPr>
                <a:solidFill>
                  <a:srgbClr val="0B5394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400"/>
              <a:buChar char="■"/>
              <a:defRPr>
                <a:solidFill>
                  <a:srgbClr val="0B5394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  <a:defRPr>
                <a:solidFill>
                  <a:srgbClr val="0B5394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  <a:defRPr>
                <a:solidFill>
                  <a:srgbClr val="0B5394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400"/>
              <a:buChar char="■"/>
              <a:defRPr>
                <a:solidFill>
                  <a:srgbClr val="0B5394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  <a:defRPr>
                <a:solidFill>
                  <a:srgbClr val="0B5394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  <a:defRPr>
                <a:solidFill>
                  <a:srgbClr val="0B5394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B5394"/>
              </a:buClr>
              <a:buSzPts val="1400"/>
              <a:buChar char="■"/>
              <a:defRPr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wagger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json.org/json-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426775"/>
            <a:ext cx="8520600" cy="30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SWAGGER-SWAGGER UI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que es? Y porque es </a:t>
            </a:r>
            <a:r>
              <a:rPr lang="en"/>
              <a:t>imprescindible</a:t>
            </a:r>
            <a:r>
              <a:rPr lang="en"/>
              <a:t> para tus APIs</a:t>
            </a:r>
            <a:endParaRPr sz="36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05875" y="4128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Diplomado de ASP.NET Core 2.1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721750" y="2143500"/>
            <a:ext cx="13311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64800" y="376650"/>
            <a:ext cx="7415100" cy="26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73763"/>
                </a:solidFill>
              </a:rPr>
              <a:t>¿Qué</a:t>
            </a:r>
            <a:r>
              <a:rPr lang="en" sz="3000">
                <a:solidFill>
                  <a:srgbClr val="767474"/>
                </a:solidFill>
                <a:highlight>
                  <a:srgbClr val="FFFFFF"/>
                </a:highlight>
              </a:rPr>
              <a:t> </a:t>
            </a:r>
            <a:r>
              <a:rPr lang="en" sz="3000">
                <a:solidFill>
                  <a:srgbClr val="073763"/>
                </a:solidFill>
              </a:rPr>
              <a:t>pasa cuando dos personas no hablan un mismo idioma? Las APIs no comparten un idioma común en demasiadas ocasiones y </a:t>
            </a:r>
            <a:r>
              <a:rPr lang="en" sz="3000">
                <a:solidFill>
                  <a:srgbClr val="073763"/>
                </a:solidFill>
                <a:uFill>
                  <a:noFill/>
                </a:uFill>
                <a:hlinkClick r:id="rId3"/>
              </a:rPr>
              <a:t>Swagger</a:t>
            </a:r>
            <a:r>
              <a:rPr lang="en" sz="3000">
                <a:solidFill>
                  <a:srgbClr val="073763"/>
                </a:solidFill>
              </a:rPr>
              <a:t> y Swagger UI trabajan para solucionarlo. </a:t>
            </a:r>
            <a:endParaRPr sz="3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Swagger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73763"/>
                </a:solidFill>
              </a:rPr>
              <a:t>Cuando hablamos de Swagger nos referimos a una serie de reglas, especificaciones y herramientas que nos ayudan a documentar nuestras APIs. De esta manera, podemos realizar documentación que sea realmente útil para las personas que la necesitan. Swagger nos ayuda a crear documentación que todo el mundo entienda</a:t>
            </a:r>
            <a:r>
              <a:rPr lang="en" sz="3000">
                <a:solidFill>
                  <a:srgbClr val="073763"/>
                </a:solidFill>
              </a:rPr>
              <a:t>.</a:t>
            </a:r>
            <a:endParaRPr sz="3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58950"/>
            <a:ext cx="8520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2900"/>
              </a:spcBef>
              <a:spcAft>
                <a:spcPts val="1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 es </a:t>
            </a:r>
            <a:r>
              <a:rPr lang="en"/>
              <a:t>Swagger UI – La interfaz de usuario de Swagger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2000900"/>
            <a:ext cx="85206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73763"/>
                </a:solidFill>
              </a:rPr>
              <a:t>Swagger UI es una de las herramientas atractivas de la plataforma. Para que una documentación sea útil necesitaremos que sea navegable y que esté perfectamente organizada para un fácil acceso.</a:t>
            </a:r>
            <a:endParaRPr sz="24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17550" y="682650"/>
            <a:ext cx="8520600" cy="4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1C4587"/>
                </a:solidFill>
              </a:rPr>
              <a:t>Swagger UI utiliza un documento</a:t>
            </a:r>
            <a:r>
              <a:rPr lang="en" sz="2800">
                <a:solidFill>
                  <a:srgbClr val="1C4587"/>
                </a:solidFill>
                <a:uFill>
                  <a:noFill/>
                </a:uFill>
                <a:hlinkClick r:id="rId3"/>
              </a:rPr>
              <a:t> JSON</a:t>
            </a:r>
            <a:r>
              <a:rPr lang="en" sz="2800">
                <a:solidFill>
                  <a:srgbClr val="1C4587"/>
                </a:solidFill>
              </a:rPr>
              <a:t> o YAML existente y lo hace interactivo. Crea una plataforma que ordena cada uno de nuestros métodos (get, put, post, delete) y categoriza nuestras operaciones.  Cada uno de los métodos es expandible, y en ellos podemos encontrar un listado completo de los parámetros con sus respectivos ejemplos. Incluso podemos probar valores de llamada</a:t>
            </a:r>
            <a:endParaRPr sz="28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576425" y="3843250"/>
            <a:ext cx="5277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NEA-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