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5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BB3C3-1C4D-466E-903E-01E9FB5AEF29}" v="49" dt="2019-02-21T08:40:56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2A930-1C7C-4BF7-989D-2BA587462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7C1AB-A05D-45C9-91BF-BCC5FBB6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F1CC0-524E-4CD3-B581-4A352A59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4D4FE-36F5-426D-A418-D02E00F8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AB9D4-FF20-4635-B4E3-D50367E8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822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6C250-55CA-4E09-B379-86122F23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10E4F-1E21-4B33-99BE-BC003CD9B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24322-418E-4877-A93B-B45ECFD1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FB1FE-14E2-4184-BE67-BE9B987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A9E3F-3806-41E9-856F-42D39BB2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402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5FAA99-DE2A-431C-9568-0891E4CB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26613A-732B-4C54-AFB0-7C764FD3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9563A-5403-4547-A174-80DE749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1DAD5-9E57-4024-BED9-B2259EE5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00BAA-7FA9-4564-8785-D6C6E4F4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964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5180-C1DF-4633-BD74-55D5B760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ADB6F-8A5E-4F4F-8D9C-39459ED4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8FF72-037D-4777-90B1-EE85C4D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998BE-E87F-48DA-A3D5-C6D04222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60DB8-EB2D-4BF9-8F43-13E75840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6098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957C-F571-4112-8843-85C9FFBC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4C754-6CCD-448A-9625-08F2ACB9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77E47-BCA9-4167-864D-D4D6EE2D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F376E-F424-435C-8E20-07AD167E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FAB09-3CD5-4302-B7CF-0708FD32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0618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1B61D-2E95-41B7-AFE6-E9B77AE7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85EB5-9F80-4EC6-A5BC-42B69F8B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DABEE-3C0B-48E5-9C61-73BA610EC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56D28-5052-4610-8C9E-59250741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0C6C9B-9615-4671-B2E5-3EB126A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E0985-83BE-49CD-A4D8-12902B36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977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1415-8FB7-4744-9CB2-AAA49099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0EB9C-19B3-49A3-BAC0-3C1FF5C8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C2361-41D3-47CC-A4AB-6A681344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94AD36-E650-42FF-8E79-5231B6F9E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7C217C-3764-46D6-9FD5-94280CC2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E3CE4F-BE2D-4AAF-A98B-7719214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B7F406-2108-4D9B-9117-F3F85541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79D3FF-1A1F-42D1-B60D-888FDB10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694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84F6-0318-4CF8-A0E8-03AFF24B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D371C5-0548-4873-B6AC-63ED3A70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84B079-4D31-40F3-8174-12B77F07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A8EA8-513D-48F7-938E-CD280BD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2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6666C1-6950-4444-9393-C27339E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976E53-6149-4331-8348-0EA4C6C4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634AD1-23B7-44C8-B640-104A2245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2382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49AFE-3AE9-4DCE-A768-A804B6FB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9F53D-C869-4026-9731-AB76D2E8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17A08-EEBE-4554-A8C5-E2C84854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EE49B5-50DF-4F3A-A48D-E44F52B0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A1D3F-1060-433E-8B1F-3E826FA6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EF5EF-AF64-4B34-AA8A-4345AF1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820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6B89-50FC-478B-9F6F-C491A31E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BA42AD-37FD-45FA-98B3-7C974746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5D6BF0-4397-46B3-A17D-8DED4780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E6E72-EA57-4FD8-AFDD-C8F9D076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DAD67-A687-4EDA-8CBA-F7F22677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7335A-4ABC-475E-BFD3-9FDC16F0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150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2D7C62-1AB4-4A8F-9064-BB0376C1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B87AB4-8229-4ECB-ADA2-F187E817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43149-0FB9-4837-BC0F-41EC2CFA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EE24-841C-4172-BC21-9BAC0535B506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7FFB0-AF6A-4210-943D-B0DD9831E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46DB0-13FB-4E70-A26D-21694849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240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04134-8A86-4B57-A3EC-9F1362F62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75" y="280656"/>
            <a:ext cx="9144000" cy="2034249"/>
          </a:xfrm>
        </p:spPr>
        <p:txBody>
          <a:bodyPr/>
          <a:lstStyle/>
          <a:p>
            <a:r>
              <a:rPr lang="es-PY" b="1" dirty="0">
                <a:solidFill>
                  <a:schemeClr val="accent1"/>
                </a:solidFill>
              </a:rPr>
              <a:t>Datos demográficos de Paraguay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52" y="2459712"/>
            <a:ext cx="3513277" cy="3823752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20" y="5959614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6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462DB-E27B-4DD3-B45A-84B3F5D7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12"/>
            <a:ext cx="10515600" cy="822245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Tasa bruta de mortalidad por mil. Paraguay, 2007 – 2016.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6359D61-7744-46B8-ADBB-D05E8805A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827" y="993913"/>
            <a:ext cx="10009500" cy="5241498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A6CA98F-EFD0-4A98-8D4F-8197E488E6E3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25817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E83EB-5DA9-401D-959C-DA1A9744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184150"/>
            <a:ext cx="11423374" cy="770008"/>
          </a:xfrm>
        </p:spPr>
        <p:txBody>
          <a:bodyPr>
            <a:normAutofit/>
          </a:bodyPr>
          <a:lstStyle/>
          <a:p>
            <a:r>
              <a:rPr lang="es-PY" sz="3200" b="1" dirty="0"/>
              <a:t>Tasas de reproducción y global de fecundidad. Paraguay, 2007 – 2016.</a:t>
            </a:r>
          </a:p>
        </p:txBody>
      </p:sp>
      <p:pic>
        <p:nvPicPr>
          <p:cNvPr id="6" name="Picture 4" descr="cid:image001.jpg@01D4BECB.6B7957E0">
            <a:extLst>
              <a:ext uri="{FF2B5EF4-FFF2-40B4-BE49-F238E27FC236}">
                <a16:creationId xmlns:a16="http://schemas.microsoft.com/office/drawing/2014/main" id="{359F9DBE-ADF6-4467-9953-87EBEE91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2B0A2C-442C-4DE5-987A-77466F5B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909731"/>
            <a:ext cx="10694504" cy="540354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A85FABF-CA94-4BC1-A58D-E60E100CFBFF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92888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3D0F8-9762-4482-8791-75D96A5A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0160422-80B0-480A-9BF0-A68BE698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92" y="276838"/>
            <a:ext cx="8052649" cy="595046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2" y="2844112"/>
            <a:ext cx="3389152" cy="36886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2" y="309050"/>
            <a:ext cx="3389152" cy="2429958"/>
          </a:xfrm>
          <a:prstGeom prst="rect">
            <a:avLst/>
          </a:prstGeom>
        </p:spPr>
      </p:pic>
      <p:pic>
        <p:nvPicPr>
          <p:cNvPr id="6" name="Picture 4" descr="cid:image001.jpg@01D4BECB.6B7957E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EF27D4D-5793-4072-A7CC-BA9E857AB80F}"/>
              </a:ext>
            </a:extLst>
          </p:cNvPr>
          <p:cNvSpPr/>
          <p:nvPr/>
        </p:nvSpPr>
        <p:spPr>
          <a:xfrm>
            <a:off x="46457" y="6262042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6662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8C98FD-BFEB-467F-A4C1-E1D1B7EA7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D140B55-CC45-4AF4-A49A-88B2927FACFD}"/>
              </a:ext>
            </a:extLst>
          </p:cNvPr>
          <p:cNvSpPr/>
          <p:nvPr/>
        </p:nvSpPr>
        <p:spPr>
          <a:xfrm>
            <a:off x="46457" y="6262042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211274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549774" cy="514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" y="5133314"/>
            <a:ext cx="2767291" cy="172468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09" y="5161796"/>
            <a:ext cx="2827005" cy="16962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44" y="0"/>
            <a:ext cx="5703156" cy="513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44" y="5110691"/>
            <a:ext cx="2537461" cy="178001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77" y="5106155"/>
            <a:ext cx="3170524" cy="1775493"/>
          </a:xfrm>
          <a:prstGeom prst="rect">
            <a:avLst/>
          </a:prstGeom>
        </p:spPr>
      </p:pic>
      <p:pic>
        <p:nvPicPr>
          <p:cNvPr id="11" name="Picture 4" descr="cid:image001.jpg@01D4BECB.6B7957E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48" y="6557798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8F1E409-AF58-43E9-9FDC-216D8B99EA20}"/>
              </a:ext>
            </a:extLst>
          </p:cNvPr>
          <p:cNvSpPr/>
          <p:nvPr/>
        </p:nvSpPr>
        <p:spPr>
          <a:xfrm>
            <a:off x="218735" y="632696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11171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CC392-4223-4FEB-809E-B35736E1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537" y="1412341"/>
            <a:ext cx="2907251" cy="193744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>
            <a:normAutofit fontScale="90000"/>
          </a:bodyPr>
          <a:lstStyle/>
          <a:p>
            <a:pPr algn="ctr"/>
            <a:r>
              <a:rPr lang="es-PY" sz="4800" dirty="0"/>
              <a:t>19 etnias:</a:t>
            </a:r>
            <a:br>
              <a:rPr lang="es-PY" sz="4800" dirty="0"/>
            </a:br>
            <a:r>
              <a:rPr lang="es-PY" sz="4800" dirty="0"/>
              <a:t>sin dejar a nadie atrás</a:t>
            </a: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90" y="4065004"/>
            <a:ext cx="3299389" cy="1801641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780"/>
            <a:ext cx="885825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id:image001.jpg@01D4BECB.6B7957E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EE7F8C-1C10-4467-AF05-462B34CD2318}"/>
              </a:ext>
            </a:extLst>
          </p:cNvPr>
          <p:cNvSpPr/>
          <p:nvPr/>
        </p:nvSpPr>
        <p:spPr>
          <a:xfrm>
            <a:off x="46457" y="6315050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644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2695-90ED-48FF-A51D-3BECF0AC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Población total y por sexo, Paraguay - 2018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2D1C7E7-7F16-4954-89DC-3AA626CB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30" y="1870745"/>
            <a:ext cx="11549856" cy="373310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496059" y="229372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b="1" dirty="0">
                <a:solidFill>
                  <a:schemeClr val="bg1"/>
                </a:solidFill>
              </a:rPr>
              <a:t>7.052.983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110273" y="32556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chemeClr val="bg1"/>
                </a:solidFill>
              </a:rPr>
              <a:t>50,5%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110273" y="415043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chemeClr val="bg1"/>
                </a:solidFill>
              </a:rPr>
              <a:t>49,5%</a:t>
            </a:r>
          </a:p>
        </p:txBody>
      </p:sp>
      <p:pic>
        <p:nvPicPr>
          <p:cNvPr id="8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A7D9976-A56B-4CD9-BEA6-6D96CFF9171E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80983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F95A0-1BA0-4FE2-8D17-B500CB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Pirámide de población, Paraguay - 2018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811598-044E-4FCF-93DC-F98FF7F7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973" y="1241571"/>
            <a:ext cx="10226057" cy="4926661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98EE11F-D0EC-47E4-9E17-78231F0E2E48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38620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75D8D-EEE8-426A-8271-826676D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98CF41C-158C-4DAA-86C7-916CD019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35" y="145916"/>
            <a:ext cx="10996951" cy="6114526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4F38CC-B458-4222-93E2-82222395FE77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2613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9FCEA-E0B1-40D2-AFEF-C424BE66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66" y="113456"/>
            <a:ext cx="10515600" cy="1027448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Distribución de la población por departamentos, </a:t>
            </a:r>
            <a:br>
              <a:rPr lang="es-PY" sz="3200" b="1" dirty="0"/>
            </a:br>
            <a:r>
              <a:rPr lang="es-PY" sz="3200" b="1" dirty="0"/>
              <a:t>Paraguay - 2018.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08C09F-541C-4963-A98C-07B8520B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B871A0-B659-4EAB-898C-42459621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" y="1233183"/>
            <a:ext cx="11506032" cy="5066614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89255AE-F3C3-4726-AC92-1510DB6094D0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3817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1901C62-AD35-4CF2-826C-E38E6531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6291"/>
            <a:ext cx="6934954" cy="59638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1E9FCEA-E0B1-40D2-AFEF-C424BE66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6" y="113456"/>
            <a:ext cx="10515600" cy="731399"/>
          </a:xfrm>
        </p:spPr>
        <p:txBody>
          <a:bodyPr>
            <a:normAutofit fontScale="90000"/>
          </a:bodyPr>
          <a:lstStyle/>
          <a:p>
            <a:r>
              <a:rPr lang="es-PY" sz="3200" b="1" dirty="0"/>
              <a:t>Distribución de la población por departamentos, Paraguay - 2018.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79" y="1079861"/>
            <a:ext cx="4543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id:image001.jpg@01D4BECB.6B7957E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683B8F4-B230-4EF0-9C7B-237BDFD0269A}"/>
              </a:ext>
            </a:extLst>
          </p:cNvPr>
          <p:cNvSpPr/>
          <p:nvPr/>
        </p:nvSpPr>
        <p:spPr>
          <a:xfrm>
            <a:off x="16565" y="6063432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33374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D5F1C-D2C6-4F3D-B460-9B448F69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130233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Distribución de la población por departamentos y sexo, Paraguay - 2018.</a:t>
            </a:r>
            <a:endParaRPr lang="es-PY" sz="3200" dirty="0"/>
          </a:p>
        </p:txBody>
      </p:sp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20E20FE-3660-4F84-A75F-D243F6286C62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B2A2F-7B87-493B-AE58-497E4109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68" y="3155053"/>
            <a:ext cx="1147968" cy="5478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4B0034-40F7-4732-8E72-1F9F3BA5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29" y="1163440"/>
            <a:ext cx="10515600" cy="50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2AA6F-6AB0-4BB6-BBC3-FA35E3E7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0C5AC1-AF11-4764-ABCA-B7B271DC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67" y="327964"/>
            <a:ext cx="10361632" cy="6065057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92EE83C-5EC2-4A48-AD93-0C9C4B22C6AC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327909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7081A42-692F-46EE-84D1-2C2B759FF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74" y="218114"/>
            <a:ext cx="10008238" cy="6054806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382B8CA-B2E4-459D-9DF8-34EF226529DF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246945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490</Words>
  <Application>Microsoft Office PowerPoint</Application>
  <PresentationFormat>Panorámica</PresentationFormat>
  <Paragraphs>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Datos demográficos de Paraguay</vt:lpstr>
      <vt:lpstr>Población total y por sexo, Paraguay - 2018</vt:lpstr>
      <vt:lpstr>Pirámide de población, Paraguay - 2018</vt:lpstr>
      <vt:lpstr>Presentación de PowerPoint</vt:lpstr>
      <vt:lpstr>Distribución de la población por departamentos,  Paraguay - 2018.</vt:lpstr>
      <vt:lpstr>Distribución de la población por departamentos, Paraguay - 2018.</vt:lpstr>
      <vt:lpstr>Distribución de la población por departamentos y sexo, Paraguay - 2018.</vt:lpstr>
      <vt:lpstr>Presentación de PowerPoint</vt:lpstr>
      <vt:lpstr>Presentación de PowerPoint</vt:lpstr>
      <vt:lpstr>Tasa bruta de mortalidad por mil. Paraguay, 2007 – 2016.</vt:lpstr>
      <vt:lpstr>Tasas de reproducción y global de fecundidad. Paraguay, 2007 – 2016.</vt:lpstr>
      <vt:lpstr>Presentación de PowerPoint</vt:lpstr>
      <vt:lpstr>Presentación de PowerPoint</vt:lpstr>
      <vt:lpstr>Presentación de PowerPoint</vt:lpstr>
      <vt:lpstr>19 etnias: sin dejar a nadie atrás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Aragón López, Dr. Miguel Angel (PAR)</dc:creator>
  <cp:lastModifiedBy>Aragón López, Dr. Miguel Angel (PAR)</cp:lastModifiedBy>
  <cp:revision>31</cp:revision>
  <dcterms:created xsi:type="dcterms:W3CDTF">2019-02-21T08:40:56Z</dcterms:created>
  <dcterms:modified xsi:type="dcterms:W3CDTF">2019-03-06T13:22:25Z</dcterms:modified>
</cp:coreProperties>
</file>