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8" r:id="rId11"/>
    <p:sldId id="265" r:id="rId12"/>
    <p:sldId id="269" r:id="rId13"/>
    <p:sldId id="266" r:id="rId14"/>
    <p:sldId id="270" r:id="rId15"/>
    <p:sldId id="267" r:id="rId16"/>
    <p:sldId id="271" r:id="rId17"/>
    <p:sldId id="272" r:id="rId18"/>
    <p:sldId id="273" r:id="rId19"/>
    <p:sldId id="1663" r:id="rId20"/>
  </p:sldIdLst>
  <p:sldSz cx="12192000" cy="6858000"/>
  <p:notesSz cx="6858000" cy="9144000"/>
  <p:defaultTextStyle>
    <a:defPPr>
      <a:defRPr lang="es-P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Y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0B6664-6E5E-4B90-ABD6-1C5CD8EBB38A}" type="datetimeFigureOut">
              <a:rPr lang="es-PY" smtClean="0"/>
              <a:t>06/03/2019</a:t>
            </a:fld>
            <a:endParaRPr lang="es-PY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Y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Y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E684C-A274-4BEB-BE92-C7E9717497DD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383088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85D0E-6511-AB44-B03E-8E3001D6D9DB}" type="slidenum">
              <a:rPr lang="en-US" altLang="x-none" smtClean="0"/>
              <a:pPr/>
              <a:t>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83881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CBB68-2737-4A0A-BD5D-E4DEF1A19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E647C3-CFC1-4EFE-AC90-18177B2D7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AF3A98-5D3B-4409-B19A-683D7BA92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12D0-F75C-4C62-ABB0-2008331DCEBD}" type="datetimeFigureOut">
              <a:rPr lang="es-PY" smtClean="0"/>
              <a:t>06/03/2019</a:t>
            </a:fld>
            <a:endParaRPr lang="es-P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33B685-5633-4E39-80D7-4A9CD3D3A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ABBBB6-B1E5-4D56-B6A8-E1EF2EE0C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AFCB-DEBF-4F54-87AA-467EDEC045FC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334617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BDF79-6169-4215-81D7-AE8C0E5E8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28F4FD7-F524-49F8-B055-3D0DDA23F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09D96F-0DC3-4A51-867D-7AA07ED22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12D0-F75C-4C62-ABB0-2008331DCEBD}" type="datetimeFigureOut">
              <a:rPr lang="es-PY" smtClean="0"/>
              <a:t>06/03/2019</a:t>
            </a:fld>
            <a:endParaRPr lang="es-P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FD0E48-F9F0-42C6-BD05-4311E403E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338EC9-26DC-4DEB-9D7F-B017CFD57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AFCB-DEBF-4F54-87AA-467EDEC045FC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015517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6B49496-0D69-4E9C-AAE4-4C4393A06A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6F8DE1E-5EE5-4080-A474-03C5D54A6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AD9221-201A-4021-BA5D-8A26EC41D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12D0-F75C-4C62-ABB0-2008331DCEBD}" type="datetimeFigureOut">
              <a:rPr lang="es-PY" smtClean="0"/>
              <a:t>06/03/2019</a:t>
            </a:fld>
            <a:endParaRPr lang="es-P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685D24-28C8-468F-B069-63EE44A17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4349A5-7536-49CA-8CC5-8E6C875AD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AFCB-DEBF-4F54-87AA-467EDEC045FC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927665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90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rtlCol="0">
            <a:normAutofit/>
          </a:bodyPr>
          <a:lstStyle>
            <a:lvl1pPr marL="0" indent="0" algn="r">
              <a:buFontTx/>
              <a:buNone/>
              <a:defRPr sz="1200"/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804615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6D9F5-6FE4-4565-B515-C5D8B4373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2C1F3F-452A-433A-A597-F5A8BC340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C263F8-908C-4B9B-B810-F248634EC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12D0-F75C-4C62-ABB0-2008331DCEBD}" type="datetimeFigureOut">
              <a:rPr lang="es-PY" smtClean="0"/>
              <a:t>06/03/2019</a:t>
            </a:fld>
            <a:endParaRPr lang="es-P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A421BD-1452-4954-8C1A-B6E136FF1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5411D7-1E9A-4CA5-99EC-94C169A8B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AFCB-DEBF-4F54-87AA-467EDEC045FC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530754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971228-B5E2-49EA-B276-19C916B0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50502E-51FB-4421-B203-31F06C0B7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5B238B-7B5C-41B1-A3E8-811101112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12D0-F75C-4C62-ABB0-2008331DCEBD}" type="datetimeFigureOut">
              <a:rPr lang="es-PY" smtClean="0"/>
              <a:t>06/03/2019</a:t>
            </a:fld>
            <a:endParaRPr lang="es-P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337CB0-FD5A-4FB9-BB21-C18CDF142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514386-7941-493B-9735-AD9185D7F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AFCB-DEBF-4F54-87AA-467EDEC045FC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529398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7AE67-9D33-4858-BAEC-03328A9A4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AC17D7-AD01-428E-BE89-D0ED011A75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2154373-EBBE-4515-A39F-F9B5010DA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587A22-9C50-4161-964E-121B53C02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12D0-F75C-4C62-ABB0-2008331DCEBD}" type="datetimeFigureOut">
              <a:rPr lang="es-PY" smtClean="0"/>
              <a:t>06/03/2019</a:t>
            </a:fld>
            <a:endParaRPr lang="es-P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4F5EB93-3D3D-46DC-ABF2-87812200F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8A2E22-A954-4F0F-AA17-2B791AB4B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AFCB-DEBF-4F54-87AA-467EDEC045FC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068456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44698C-4A94-4DDE-96EE-E87C8EDE6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36CF0D-AEA0-4743-A0B9-6F65BC672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CD4AF9-6186-4B91-B3B4-8BBD3B7EE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CDBCA95-4A00-44DA-9E5E-E7E308697A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5D9714C-F772-40DF-A8DE-97ED2D6710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DBAF557-EB43-4F48-9E7F-F55C8BC9F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12D0-F75C-4C62-ABB0-2008331DCEBD}" type="datetimeFigureOut">
              <a:rPr lang="es-PY" smtClean="0"/>
              <a:t>06/03/2019</a:t>
            </a:fld>
            <a:endParaRPr lang="es-PY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5C6E9A2-5ECA-4502-B317-E40407A98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50B24EF-44CC-421E-A24F-6A8A9A917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AFCB-DEBF-4F54-87AA-467EDEC045FC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795783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F26605-C512-4154-99E3-6DB721F9E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F11C218-2819-4F52-88E2-55D503D17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12D0-F75C-4C62-ABB0-2008331DCEBD}" type="datetimeFigureOut">
              <a:rPr lang="es-PY" smtClean="0"/>
              <a:t>06/03/2019</a:t>
            </a:fld>
            <a:endParaRPr lang="es-PY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4877C15-6ECE-4005-9926-83E297EE6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02EC6C8-3205-4CFB-8615-48F65AF2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AFCB-DEBF-4F54-87AA-467EDEC045FC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404120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6ED8B96-2BF4-4D92-8496-2264AB057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12D0-F75C-4C62-ABB0-2008331DCEBD}" type="datetimeFigureOut">
              <a:rPr lang="es-PY" smtClean="0"/>
              <a:t>06/03/2019</a:t>
            </a:fld>
            <a:endParaRPr lang="es-PY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B878671-C977-4688-A033-E926231EB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F4E18A3-F9F0-470F-AF5F-A520B6212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AFCB-DEBF-4F54-87AA-467EDEC045FC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71547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68B960-4641-45EC-95F2-79CEF14F0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1D68D0-AF12-432C-93A2-ECCFED7B6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95A370-8ECA-460D-8DDF-3FDAA1231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72E570-934B-4635-A314-896D10D37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12D0-F75C-4C62-ABB0-2008331DCEBD}" type="datetimeFigureOut">
              <a:rPr lang="es-PY" smtClean="0"/>
              <a:t>06/03/2019</a:t>
            </a:fld>
            <a:endParaRPr lang="es-P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E627B7-E2BF-4CC5-880C-C07A32DF8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A62946-4976-4539-8037-9E2B0683C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AFCB-DEBF-4F54-87AA-467EDEC045FC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728098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2C6E4A-0F04-4364-9654-3CC2A0C35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812300E-593F-4B63-B455-14FA3D7A96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62E6632-B878-464A-8B49-8C5B73DC9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0B2458-0CDB-4283-A8D1-028B6491B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12D0-F75C-4C62-ABB0-2008331DCEBD}" type="datetimeFigureOut">
              <a:rPr lang="es-PY" smtClean="0"/>
              <a:t>06/03/2019</a:t>
            </a:fld>
            <a:endParaRPr lang="es-P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A60E7D-289B-4392-AD28-2ADAF7A72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EA2DBD-2E04-411E-84A5-D9A9F381F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AFCB-DEBF-4F54-87AA-467EDEC045FC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875364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1011C7A-2C41-487B-ACDB-ABE413221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2C4E85-3955-4759-A65B-B76BBD6D9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94852B-A151-43A9-92AD-F69651AFE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112D0-F75C-4C62-ABB0-2008331DCEBD}" type="datetimeFigureOut">
              <a:rPr lang="es-PY" smtClean="0"/>
              <a:t>06/03/2019</a:t>
            </a:fld>
            <a:endParaRPr lang="es-P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853B27-BA84-4B3F-8305-DBF77EF5A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64C267-F3B3-45F8-B702-F33893DAD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AAFCB-DEBF-4F54-87AA-467EDEC045FC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863468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9C120-5A6E-404C-A2F9-FBFC78B76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02055"/>
            <a:ext cx="9144000" cy="1503391"/>
          </a:xfrm>
        </p:spPr>
        <p:txBody>
          <a:bodyPr>
            <a:normAutofit fontScale="90000"/>
          </a:bodyPr>
          <a:lstStyle/>
          <a:p>
            <a:r>
              <a:rPr lang="es-PY" b="1" dirty="0"/>
              <a:t>Mortalidad en población general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256" y="4674772"/>
            <a:ext cx="3790308" cy="45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ubtítulo 4">
            <a:extLst>
              <a:ext uri="{FF2B5EF4-FFF2-40B4-BE49-F238E27FC236}">
                <a16:creationId xmlns:a16="http://schemas.microsoft.com/office/drawing/2014/main" id="{F7EC1801-17A0-442A-8CD2-7C2D6713AE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2120829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1612"/>
          </a:xfrm>
        </p:spPr>
        <p:txBody>
          <a:bodyPr>
            <a:normAutofit/>
          </a:bodyPr>
          <a:lstStyle/>
          <a:p>
            <a:pPr algn="ctr"/>
            <a:r>
              <a:rPr lang="es-PY" sz="2800" b="1" dirty="0"/>
              <a:t>Tasa de mortalidad por Tumores x 100 mil </a:t>
            </a:r>
            <a:r>
              <a:rPr lang="es-PY" sz="2800" b="1" dirty="0" err="1"/>
              <a:t>hab</a:t>
            </a:r>
            <a:r>
              <a:rPr lang="es-PY" sz="2800" b="1" dirty="0"/>
              <a:t> por departamentos. Paraguay, 2012-2016.</a:t>
            </a:r>
            <a:endParaRPr lang="es-PY" sz="2800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25" y="1669773"/>
            <a:ext cx="11700081" cy="451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cid:image001.jpg@01D4BECB.6B7957E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425" y="6525097"/>
            <a:ext cx="269557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0FB9894D-D868-4694-BF18-CA447EC3E1D4}"/>
              </a:ext>
            </a:extLst>
          </p:cNvPr>
          <p:cNvSpPr/>
          <p:nvPr/>
        </p:nvSpPr>
        <p:spPr>
          <a:xfrm>
            <a:off x="148159" y="6459699"/>
            <a:ext cx="27103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Y" sz="1200" b="1" dirty="0"/>
              <a:t>Fuente: </a:t>
            </a:r>
            <a:r>
              <a:rPr lang="es-PY" sz="1200" dirty="0"/>
              <a:t>IBS 2013-2017, DIGIES, MSPyBS.</a:t>
            </a:r>
          </a:p>
        </p:txBody>
      </p:sp>
    </p:spTree>
    <p:extLst>
      <p:ext uri="{BB962C8B-B14F-4D97-AF65-F5344CB8AC3E}">
        <p14:creationId xmlns:p14="http://schemas.microsoft.com/office/powerpoint/2010/main" val="2692160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38199" y="190465"/>
            <a:ext cx="10833243" cy="909465"/>
          </a:xfrm>
        </p:spPr>
        <p:txBody>
          <a:bodyPr>
            <a:normAutofit fontScale="90000"/>
          </a:bodyPr>
          <a:lstStyle/>
          <a:p>
            <a:pPr algn="ctr"/>
            <a:r>
              <a:rPr lang="es-PY" sz="2800" b="1" dirty="0"/>
              <a:t>Tasa de mortalidad por Tumores promedio x 100 mil </a:t>
            </a:r>
            <a:r>
              <a:rPr lang="es-PY" sz="2800" b="1" dirty="0" err="1"/>
              <a:t>hab</a:t>
            </a:r>
            <a:r>
              <a:rPr lang="es-PY" sz="2800" b="1" dirty="0"/>
              <a:t> por departamentos. </a:t>
            </a:r>
            <a:br>
              <a:rPr lang="es-PY" sz="2800" b="1" dirty="0"/>
            </a:br>
            <a:r>
              <a:rPr lang="es-PY" sz="2800" b="1" dirty="0"/>
              <a:t>Paraguay, 2012-2016.</a:t>
            </a:r>
            <a:endParaRPr lang="es-PY" sz="2800" dirty="0"/>
          </a:p>
        </p:txBody>
      </p:sp>
      <p:pic>
        <p:nvPicPr>
          <p:cNvPr id="4" name="Picture 4" descr="cid:image001.jpg@01D4BECB.6B7957E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425" y="6525097"/>
            <a:ext cx="269557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294" y="1306131"/>
            <a:ext cx="5500745" cy="5542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26F500C-EB1C-4CCB-BA51-4923403467E4}"/>
              </a:ext>
            </a:extLst>
          </p:cNvPr>
          <p:cNvSpPr/>
          <p:nvPr/>
        </p:nvSpPr>
        <p:spPr>
          <a:xfrm>
            <a:off x="148159" y="6459699"/>
            <a:ext cx="27103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Y" sz="1200" b="1" dirty="0"/>
              <a:t>Fuente: </a:t>
            </a:r>
            <a:r>
              <a:rPr lang="es-PY" sz="1200" dirty="0"/>
              <a:t>IBS 2013-2017, DIGIES, MSPyBS.</a:t>
            </a:r>
          </a:p>
        </p:txBody>
      </p:sp>
    </p:spTree>
    <p:extLst>
      <p:ext uri="{BB962C8B-B14F-4D97-AF65-F5344CB8AC3E}">
        <p14:creationId xmlns:p14="http://schemas.microsoft.com/office/powerpoint/2010/main" val="1839309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1898" y="287104"/>
            <a:ext cx="10685157" cy="925247"/>
          </a:xfrm>
        </p:spPr>
        <p:txBody>
          <a:bodyPr>
            <a:noAutofit/>
          </a:bodyPr>
          <a:lstStyle/>
          <a:p>
            <a:pPr algn="ctr"/>
            <a:r>
              <a:rPr lang="es-PY" sz="2800" b="1" dirty="0"/>
              <a:t>Tasa de mortalidad por causas externas x 100 mil hab. por departamentos. </a:t>
            </a:r>
            <a:br>
              <a:rPr lang="es-PY" sz="2800" b="1" dirty="0"/>
            </a:br>
            <a:r>
              <a:rPr lang="es-PY" sz="2800" b="1" dirty="0"/>
              <a:t>Paraguay, 2012-2016.</a:t>
            </a:r>
            <a:endParaRPr lang="es-PY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Y"/>
          </a:p>
        </p:txBody>
      </p:sp>
      <p:pic>
        <p:nvPicPr>
          <p:cNvPr id="4" name="Picture 4" descr="cid:image001.jpg@01D4BECB.6B7957E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425" y="6525097"/>
            <a:ext cx="269557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78" y="1477491"/>
            <a:ext cx="11121842" cy="460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DFBC48CF-7283-4FB2-9798-A857F35022E4}"/>
              </a:ext>
            </a:extLst>
          </p:cNvPr>
          <p:cNvSpPr/>
          <p:nvPr/>
        </p:nvSpPr>
        <p:spPr>
          <a:xfrm>
            <a:off x="148159" y="6459699"/>
            <a:ext cx="27103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Y" sz="1200" b="1" dirty="0"/>
              <a:t>Fuente: </a:t>
            </a:r>
            <a:r>
              <a:rPr lang="es-PY" sz="1200" dirty="0"/>
              <a:t>IBS 2013-2017, DIGIES, MSPyBS.</a:t>
            </a:r>
          </a:p>
        </p:txBody>
      </p:sp>
    </p:spTree>
    <p:extLst>
      <p:ext uri="{BB962C8B-B14F-4D97-AF65-F5344CB8AC3E}">
        <p14:creationId xmlns:p14="http://schemas.microsoft.com/office/powerpoint/2010/main" val="1740467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69022" y="143840"/>
            <a:ext cx="10515600" cy="836822"/>
          </a:xfrm>
        </p:spPr>
        <p:txBody>
          <a:bodyPr>
            <a:normAutofit/>
          </a:bodyPr>
          <a:lstStyle/>
          <a:p>
            <a:pPr algn="ctr"/>
            <a:r>
              <a:rPr lang="es-PY" sz="2400" b="1" dirty="0"/>
              <a:t>Tasa de mortalidad por causas externas promedio x 100 mil hab. por departamentos. Paraguay, 2012-2016.</a:t>
            </a:r>
            <a:endParaRPr lang="es-PY" sz="2400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261" y="1087643"/>
            <a:ext cx="5214691" cy="5761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cid:image001.jpg@01D4BECB.6B7957E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425" y="6525097"/>
            <a:ext cx="269557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450ADF0A-0262-4485-822F-9101EED779DB}"/>
              </a:ext>
            </a:extLst>
          </p:cNvPr>
          <p:cNvSpPr/>
          <p:nvPr/>
        </p:nvSpPr>
        <p:spPr>
          <a:xfrm>
            <a:off x="148159" y="6459699"/>
            <a:ext cx="27103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Y" sz="1200" b="1" dirty="0"/>
              <a:t>Fuente: </a:t>
            </a:r>
            <a:r>
              <a:rPr lang="es-PY" sz="1200" dirty="0"/>
              <a:t>IBS 2013-2017, DIGIES, MSPyBS.</a:t>
            </a:r>
          </a:p>
        </p:txBody>
      </p:sp>
    </p:spTree>
    <p:extLst>
      <p:ext uri="{BB962C8B-B14F-4D97-AF65-F5344CB8AC3E}">
        <p14:creationId xmlns:p14="http://schemas.microsoft.com/office/powerpoint/2010/main" val="2550412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018952" cy="847226"/>
          </a:xfrm>
        </p:spPr>
        <p:txBody>
          <a:bodyPr>
            <a:noAutofit/>
          </a:bodyPr>
          <a:lstStyle/>
          <a:p>
            <a:pPr algn="ctr"/>
            <a:r>
              <a:rPr lang="es-PY" sz="2800" b="1" dirty="0"/>
              <a:t>Tasa de mortalidad por </a:t>
            </a:r>
            <a:r>
              <a:rPr lang="es-PY" sz="2800" b="1" dirty="0" err="1"/>
              <a:t>Enf</a:t>
            </a:r>
            <a:r>
              <a:rPr lang="es-PY" sz="2800" b="1" dirty="0"/>
              <a:t>. Transmisibles x 100 mil </a:t>
            </a:r>
            <a:r>
              <a:rPr lang="es-PY" sz="2800" b="1" dirty="0" err="1"/>
              <a:t>hab</a:t>
            </a:r>
            <a:r>
              <a:rPr lang="es-PY" sz="2800" b="1" dirty="0"/>
              <a:t> por departamentos. Paraguay, 2012-2016.</a:t>
            </a:r>
            <a:endParaRPr lang="es-PY" sz="28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27" y="1561672"/>
            <a:ext cx="11560325" cy="4534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cid:image001.jpg@01D4BECB.6B7957E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425" y="6525097"/>
            <a:ext cx="269557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0465F4C7-FD90-4EC9-AFE2-445B37F00FC5}"/>
              </a:ext>
            </a:extLst>
          </p:cNvPr>
          <p:cNvSpPr/>
          <p:nvPr/>
        </p:nvSpPr>
        <p:spPr>
          <a:xfrm>
            <a:off x="148159" y="6459699"/>
            <a:ext cx="27103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Y" sz="1200" b="1" dirty="0"/>
              <a:t>Fuente: </a:t>
            </a:r>
            <a:r>
              <a:rPr lang="es-PY" sz="1200" dirty="0"/>
              <a:t>IBS 2013-2017, DIGIES, MSPyBS.</a:t>
            </a:r>
          </a:p>
        </p:txBody>
      </p:sp>
    </p:spTree>
    <p:extLst>
      <p:ext uri="{BB962C8B-B14F-4D97-AF65-F5344CB8AC3E}">
        <p14:creationId xmlns:p14="http://schemas.microsoft.com/office/powerpoint/2010/main" val="3238716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9427" y="180191"/>
            <a:ext cx="10946258" cy="898596"/>
          </a:xfrm>
        </p:spPr>
        <p:txBody>
          <a:bodyPr>
            <a:normAutofit fontScale="90000"/>
          </a:bodyPr>
          <a:lstStyle/>
          <a:p>
            <a:pPr algn="ctr"/>
            <a:r>
              <a:rPr lang="es-PY" sz="2800" b="1" dirty="0"/>
              <a:t>Tasa de mortalidad por </a:t>
            </a:r>
            <a:r>
              <a:rPr lang="es-PY" sz="2800" b="1" dirty="0" err="1"/>
              <a:t>Enf</a:t>
            </a:r>
            <a:r>
              <a:rPr lang="es-PY" sz="2800" b="1" dirty="0"/>
              <a:t>. Transmisibles promedio x 100 mil </a:t>
            </a:r>
            <a:r>
              <a:rPr lang="es-PY" sz="2800" b="1" dirty="0" err="1"/>
              <a:t>hab</a:t>
            </a:r>
            <a:r>
              <a:rPr lang="es-PY" sz="2800" b="1" dirty="0"/>
              <a:t> por departamentos. </a:t>
            </a:r>
            <a:br>
              <a:rPr lang="es-PY" sz="2800" b="1" dirty="0"/>
            </a:br>
            <a:r>
              <a:rPr lang="es-PY" sz="2800" b="1" dirty="0"/>
              <a:t>Paraguay, 2012-2016.</a:t>
            </a:r>
            <a:endParaRPr lang="es-PY" sz="2800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472" y="1094942"/>
            <a:ext cx="5364842" cy="5763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cid:image001.jpg@01D4BECB.6B7957E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425" y="6525097"/>
            <a:ext cx="269557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5A9654EA-B89F-4F03-AED0-5CAF49EF0D50}"/>
              </a:ext>
            </a:extLst>
          </p:cNvPr>
          <p:cNvSpPr/>
          <p:nvPr/>
        </p:nvSpPr>
        <p:spPr>
          <a:xfrm>
            <a:off x="148159" y="6459699"/>
            <a:ext cx="27103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Y" sz="1200" b="1" dirty="0"/>
              <a:t>Fuente: </a:t>
            </a:r>
            <a:r>
              <a:rPr lang="es-PY" sz="1200" dirty="0"/>
              <a:t>IBS 2013-2017, DIGIES, MSPyBS.</a:t>
            </a:r>
          </a:p>
        </p:txBody>
      </p:sp>
    </p:spTree>
    <p:extLst>
      <p:ext uri="{BB962C8B-B14F-4D97-AF65-F5344CB8AC3E}">
        <p14:creationId xmlns:p14="http://schemas.microsoft.com/office/powerpoint/2010/main" val="1765818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5733" y="190465"/>
            <a:ext cx="10515600" cy="1021886"/>
          </a:xfrm>
        </p:spPr>
        <p:txBody>
          <a:bodyPr>
            <a:noAutofit/>
          </a:bodyPr>
          <a:lstStyle/>
          <a:p>
            <a:pPr algn="ctr"/>
            <a:r>
              <a:rPr lang="pt-BR" sz="3200" b="1" dirty="0"/>
              <a:t>TM por diabetes x 100 mil </a:t>
            </a:r>
            <a:r>
              <a:rPr lang="pt-BR" sz="3200" b="1" dirty="0" err="1"/>
              <a:t>hab</a:t>
            </a:r>
            <a:r>
              <a:rPr lang="pt-BR" sz="3200" b="1" dirty="0"/>
              <a:t> por sexo. Paraguay, 2012-2016.</a:t>
            </a:r>
            <a:endParaRPr lang="es-PY" sz="3200" dirty="0"/>
          </a:p>
        </p:txBody>
      </p:sp>
      <p:pic>
        <p:nvPicPr>
          <p:cNvPr id="4" name="Picture 4" descr="cid:image001.jpg@01D4BECB.6B7957E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425" y="6525097"/>
            <a:ext cx="269557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12" y="1212352"/>
            <a:ext cx="9130841" cy="5244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1675" y="3005084"/>
            <a:ext cx="25146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BCC1446A-E5D8-486E-A7E7-7E5458843B69}"/>
              </a:ext>
            </a:extLst>
          </p:cNvPr>
          <p:cNvSpPr/>
          <p:nvPr/>
        </p:nvSpPr>
        <p:spPr>
          <a:xfrm>
            <a:off x="148159" y="6459699"/>
            <a:ext cx="27103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Y" sz="1200" b="1" dirty="0"/>
              <a:t>Fuente: </a:t>
            </a:r>
            <a:r>
              <a:rPr lang="es-PY" sz="1200" dirty="0"/>
              <a:t>IBS 2013-2017, DIGIES, MSPyBS.</a:t>
            </a:r>
          </a:p>
        </p:txBody>
      </p:sp>
    </p:spTree>
    <p:extLst>
      <p:ext uri="{BB962C8B-B14F-4D97-AF65-F5344CB8AC3E}">
        <p14:creationId xmlns:p14="http://schemas.microsoft.com/office/powerpoint/2010/main" val="3055419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8871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TM por diabetes x 100 mil </a:t>
            </a:r>
            <a:r>
              <a:rPr lang="pt-BR" sz="2800" b="1" dirty="0" err="1"/>
              <a:t>hab</a:t>
            </a:r>
            <a:r>
              <a:rPr lang="pt-BR" sz="2800" b="1" dirty="0"/>
              <a:t> por </a:t>
            </a:r>
            <a:r>
              <a:rPr lang="pt-BR" sz="2800" b="1" dirty="0" err="1"/>
              <a:t>regiones</a:t>
            </a:r>
            <a:r>
              <a:rPr lang="pt-BR" sz="2800" b="1" dirty="0"/>
              <a:t> </a:t>
            </a:r>
            <a:r>
              <a:rPr lang="pt-BR" sz="2800" b="1" dirty="0" err="1"/>
              <a:t>del</a:t>
            </a:r>
            <a:r>
              <a:rPr lang="pt-BR" sz="2800" b="1" dirty="0"/>
              <a:t> pais. </a:t>
            </a:r>
            <a:br>
              <a:rPr lang="pt-BR" sz="2800" b="1" dirty="0"/>
            </a:br>
            <a:r>
              <a:rPr lang="pt-BR" sz="2800" b="1" dirty="0" err="1"/>
              <a:t>Paraguay</a:t>
            </a:r>
            <a:r>
              <a:rPr lang="pt-BR" sz="2800" b="1" dirty="0"/>
              <a:t>, 2012-2016.</a:t>
            </a:r>
            <a:endParaRPr lang="es-PY" sz="2800" b="1" dirty="0"/>
          </a:p>
        </p:txBody>
      </p:sp>
      <p:pic>
        <p:nvPicPr>
          <p:cNvPr id="4" name="Picture 4" descr="cid:image001.jpg@01D4BECB.6B7957E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425" y="6525097"/>
            <a:ext cx="269557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38" y="1541131"/>
            <a:ext cx="8173556" cy="482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425" y="3081924"/>
            <a:ext cx="2353294" cy="650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ECF5AB4D-61E5-43BD-B56D-59CE8EF06842}"/>
              </a:ext>
            </a:extLst>
          </p:cNvPr>
          <p:cNvSpPr/>
          <p:nvPr/>
        </p:nvSpPr>
        <p:spPr>
          <a:xfrm>
            <a:off x="148159" y="6459699"/>
            <a:ext cx="27103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Y" sz="1200" b="1" dirty="0"/>
              <a:t>Fuente: </a:t>
            </a:r>
            <a:r>
              <a:rPr lang="es-PY" sz="1200" dirty="0"/>
              <a:t>IBS 2013-2017, DIGIES, MSPyBS.</a:t>
            </a:r>
          </a:p>
        </p:txBody>
      </p:sp>
    </p:spTree>
    <p:extLst>
      <p:ext uri="{BB962C8B-B14F-4D97-AF65-F5344CB8AC3E}">
        <p14:creationId xmlns:p14="http://schemas.microsoft.com/office/powerpoint/2010/main" val="4199450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925" y="169917"/>
            <a:ext cx="10515600" cy="775306"/>
          </a:xfrm>
        </p:spPr>
        <p:txBody>
          <a:bodyPr>
            <a:noAutofit/>
          </a:bodyPr>
          <a:lstStyle/>
          <a:p>
            <a:pPr algn="ctr"/>
            <a:r>
              <a:rPr lang="pt-BR" sz="2800" b="1" dirty="0"/>
              <a:t>TM por diabetes x 100 mil hab. </a:t>
            </a:r>
            <a:r>
              <a:rPr lang="pt-BR" sz="2800" b="1" dirty="0" err="1"/>
              <a:t>promedio</a:t>
            </a:r>
            <a:r>
              <a:rPr lang="pt-BR" sz="2800" b="1" dirty="0"/>
              <a:t> por departamentos. </a:t>
            </a:r>
            <a:br>
              <a:rPr lang="pt-BR" sz="2800" b="1" dirty="0"/>
            </a:br>
            <a:r>
              <a:rPr lang="pt-BR" sz="2800" b="1" dirty="0" err="1"/>
              <a:t>Paraguay</a:t>
            </a:r>
            <a:r>
              <a:rPr lang="pt-BR" sz="2800" b="1" dirty="0"/>
              <a:t>, 2012-2016.</a:t>
            </a:r>
            <a:endParaRPr lang="es-PY" sz="2800" b="1" dirty="0"/>
          </a:p>
        </p:txBody>
      </p:sp>
      <p:pic>
        <p:nvPicPr>
          <p:cNvPr id="4" name="Picture 4" descr="cid:image001.jpg@01D4BECB.6B7957E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425" y="6525097"/>
            <a:ext cx="269557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198" y="1034892"/>
            <a:ext cx="5322887" cy="5814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5506EBA9-6699-41D3-B6A5-ECB92A812DE2}"/>
              </a:ext>
            </a:extLst>
          </p:cNvPr>
          <p:cNvSpPr/>
          <p:nvPr/>
        </p:nvSpPr>
        <p:spPr>
          <a:xfrm>
            <a:off x="148159" y="6459699"/>
            <a:ext cx="27103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Y" sz="1200" b="1" dirty="0"/>
              <a:t>Fuente: </a:t>
            </a:r>
            <a:r>
              <a:rPr lang="es-PY" sz="1200" dirty="0"/>
              <a:t>IBS 2013-2017, DIGIES, MSPyBS.</a:t>
            </a:r>
          </a:p>
        </p:txBody>
      </p:sp>
    </p:spTree>
    <p:extLst>
      <p:ext uri="{BB962C8B-B14F-4D97-AF65-F5344CB8AC3E}">
        <p14:creationId xmlns:p14="http://schemas.microsoft.com/office/powerpoint/2010/main" val="326799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Heptagon 7"/>
          <p:cNvSpPr/>
          <p:nvPr/>
        </p:nvSpPr>
        <p:spPr>
          <a:xfrm flipH="1">
            <a:off x="6732192" y="857846"/>
            <a:ext cx="3934619" cy="5142905"/>
          </a:xfrm>
          <a:custGeom>
            <a:avLst/>
            <a:gdLst>
              <a:gd name="connsiteX0" fmla="*/ -5 w 1873770"/>
              <a:gd name="connsiteY0" fmla="*/ 1161653 h 1806315"/>
              <a:gd name="connsiteX1" fmla="*/ 185561 w 1873770"/>
              <a:gd name="connsiteY1" fmla="*/ 357764 h 1806315"/>
              <a:gd name="connsiteX2" fmla="*/ 936885 w 1873770"/>
              <a:gd name="connsiteY2" fmla="*/ 0 h 1806315"/>
              <a:gd name="connsiteX3" fmla="*/ 1688209 w 1873770"/>
              <a:gd name="connsiteY3" fmla="*/ 357764 h 1806315"/>
              <a:gd name="connsiteX4" fmla="*/ 1873775 w 1873770"/>
              <a:gd name="connsiteY4" fmla="*/ 1161653 h 1806315"/>
              <a:gd name="connsiteX5" fmla="*/ 1353836 w 1873770"/>
              <a:gd name="connsiteY5" fmla="*/ 1806325 h 1806315"/>
              <a:gd name="connsiteX6" fmla="*/ 519934 w 1873770"/>
              <a:gd name="connsiteY6" fmla="*/ 1806325 h 1806315"/>
              <a:gd name="connsiteX7" fmla="*/ -5 w 1873770"/>
              <a:gd name="connsiteY7" fmla="*/ 1161653 h 1806315"/>
              <a:gd name="connsiteX0" fmla="*/ 951871 w 2825651"/>
              <a:gd name="connsiteY0" fmla="*/ 1438971 h 2083643"/>
              <a:gd name="connsiteX1" fmla="*/ 1137437 w 2825651"/>
              <a:gd name="connsiteY1" fmla="*/ 635082 h 2083643"/>
              <a:gd name="connsiteX2" fmla="*/ 0 w 2825651"/>
              <a:gd name="connsiteY2" fmla="*/ 0 h 2083643"/>
              <a:gd name="connsiteX3" fmla="*/ 2640085 w 2825651"/>
              <a:gd name="connsiteY3" fmla="*/ 635082 h 2083643"/>
              <a:gd name="connsiteX4" fmla="*/ 2825651 w 2825651"/>
              <a:gd name="connsiteY4" fmla="*/ 1438971 h 2083643"/>
              <a:gd name="connsiteX5" fmla="*/ 2305712 w 2825651"/>
              <a:gd name="connsiteY5" fmla="*/ 2083643 h 2083643"/>
              <a:gd name="connsiteX6" fmla="*/ 1471810 w 2825651"/>
              <a:gd name="connsiteY6" fmla="*/ 2083643 h 2083643"/>
              <a:gd name="connsiteX7" fmla="*/ 951871 w 2825651"/>
              <a:gd name="connsiteY7" fmla="*/ 1438971 h 2083643"/>
              <a:gd name="connsiteX0" fmla="*/ 951871 w 2954879"/>
              <a:gd name="connsiteY0" fmla="*/ 1463456 h 2108128"/>
              <a:gd name="connsiteX1" fmla="*/ 1137437 w 2954879"/>
              <a:gd name="connsiteY1" fmla="*/ 659567 h 2108128"/>
              <a:gd name="connsiteX2" fmla="*/ 0 w 2954879"/>
              <a:gd name="connsiteY2" fmla="*/ 24485 h 2108128"/>
              <a:gd name="connsiteX3" fmla="*/ 2954879 w 2954879"/>
              <a:gd name="connsiteY3" fmla="*/ 0 h 2108128"/>
              <a:gd name="connsiteX4" fmla="*/ 2825651 w 2954879"/>
              <a:gd name="connsiteY4" fmla="*/ 1463456 h 2108128"/>
              <a:gd name="connsiteX5" fmla="*/ 2305712 w 2954879"/>
              <a:gd name="connsiteY5" fmla="*/ 2108128 h 2108128"/>
              <a:gd name="connsiteX6" fmla="*/ 1471810 w 2954879"/>
              <a:gd name="connsiteY6" fmla="*/ 2108128 h 2108128"/>
              <a:gd name="connsiteX7" fmla="*/ 951871 w 2954879"/>
              <a:gd name="connsiteY7" fmla="*/ 1463456 h 2108128"/>
              <a:gd name="connsiteX0" fmla="*/ 951871 w 2969869"/>
              <a:gd name="connsiteY0" fmla="*/ 1438971 h 2083643"/>
              <a:gd name="connsiteX1" fmla="*/ 1137437 w 2969869"/>
              <a:gd name="connsiteY1" fmla="*/ 635082 h 2083643"/>
              <a:gd name="connsiteX2" fmla="*/ 0 w 2969869"/>
              <a:gd name="connsiteY2" fmla="*/ 0 h 2083643"/>
              <a:gd name="connsiteX3" fmla="*/ 2969869 w 2969869"/>
              <a:gd name="connsiteY3" fmla="*/ 5495 h 2083643"/>
              <a:gd name="connsiteX4" fmla="*/ 2825651 w 2969869"/>
              <a:gd name="connsiteY4" fmla="*/ 1438971 h 2083643"/>
              <a:gd name="connsiteX5" fmla="*/ 2305712 w 2969869"/>
              <a:gd name="connsiteY5" fmla="*/ 2083643 h 2083643"/>
              <a:gd name="connsiteX6" fmla="*/ 1471810 w 2969869"/>
              <a:gd name="connsiteY6" fmla="*/ 2083643 h 2083643"/>
              <a:gd name="connsiteX7" fmla="*/ 951871 w 2969869"/>
              <a:gd name="connsiteY7" fmla="*/ 1438971 h 2083643"/>
              <a:gd name="connsiteX0" fmla="*/ 951871 w 4062339"/>
              <a:gd name="connsiteY0" fmla="*/ 1438971 h 2083643"/>
              <a:gd name="connsiteX1" fmla="*/ 1137437 w 4062339"/>
              <a:gd name="connsiteY1" fmla="*/ 635082 h 2083643"/>
              <a:gd name="connsiteX2" fmla="*/ 0 w 4062339"/>
              <a:gd name="connsiteY2" fmla="*/ 0 h 2083643"/>
              <a:gd name="connsiteX3" fmla="*/ 2969869 w 4062339"/>
              <a:gd name="connsiteY3" fmla="*/ 5495 h 2083643"/>
              <a:gd name="connsiteX4" fmla="*/ 4062339 w 4062339"/>
              <a:gd name="connsiteY4" fmla="*/ 569541 h 2083643"/>
              <a:gd name="connsiteX5" fmla="*/ 2305712 w 4062339"/>
              <a:gd name="connsiteY5" fmla="*/ 2083643 h 2083643"/>
              <a:gd name="connsiteX6" fmla="*/ 1471810 w 4062339"/>
              <a:gd name="connsiteY6" fmla="*/ 2083643 h 2083643"/>
              <a:gd name="connsiteX7" fmla="*/ 951871 w 4062339"/>
              <a:gd name="connsiteY7" fmla="*/ 1438971 h 2083643"/>
              <a:gd name="connsiteX0" fmla="*/ 951871 w 4479286"/>
              <a:gd name="connsiteY0" fmla="*/ 1438971 h 2083643"/>
              <a:gd name="connsiteX1" fmla="*/ 1137437 w 4479286"/>
              <a:gd name="connsiteY1" fmla="*/ 635082 h 2083643"/>
              <a:gd name="connsiteX2" fmla="*/ 0 w 4479286"/>
              <a:gd name="connsiteY2" fmla="*/ 0 h 2083643"/>
              <a:gd name="connsiteX3" fmla="*/ 2969869 w 4479286"/>
              <a:gd name="connsiteY3" fmla="*/ 5495 h 2083643"/>
              <a:gd name="connsiteX4" fmla="*/ 4062339 w 4479286"/>
              <a:gd name="connsiteY4" fmla="*/ 569541 h 2083643"/>
              <a:gd name="connsiteX5" fmla="*/ 4479286 w 4479286"/>
              <a:gd name="connsiteY5" fmla="*/ 1918751 h 2083643"/>
              <a:gd name="connsiteX6" fmla="*/ 1471810 w 4479286"/>
              <a:gd name="connsiteY6" fmla="*/ 2083643 h 2083643"/>
              <a:gd name="connsiteX7" fmla="*/ 951871 w 4479286"/>
              <a:gd name="connsiteY7" fmla="*/ 1438971 h 2083643"/>
              <a:gd name="connsiteX0" fmla="*/ 951871 w 4479286"/>
              <a:gd name="connsiteY0" fmla="*/ 1438971 h 5096666"/>
              <a:gd name="connsiteX1" fmla="*/ 1137437 w 4479286"/>
              <a:gd name="connsiteY1" fmla="*/ 635082 h 5096666"/>
              <a:gd name="connsiteX2" fmla="*/ 0 w 4479286"/>
              <a:gd name="connsiteY2" fmla="*/ 0 h 5096666"/>
              <a:gd name="connsiteX3" fmla="*/ 2969869 w 4479286"/>
              <a:gd name="connsiteY3" fmla="*/ 5495 h 5096666"/>
              <a:gd name="connsiteX4" fmla="*/ 4062339 w 4479286"/>
              <a:gd name="connsiteY4" fmla="*/ 569541 h 5096666"/>
              <a:gd name="connsiteX5" fmla="*/ 4479286 w 4479286"/>
              <a:gd name="connsiteY5" fmla="*/ 1918751 h 5096666"/>
              <a:gd name="connsiteX6" fmla="*/ 3075757 w 4479286"/>
              <a:gd name="connsiteY6" fmla="*/ 5096666 h 5096666"/>
              <a:gd name="connsiteX7" fmla="*/ 951871 w 4479286"/>
              <a:gd name="connsiteY7" fmla="*/ 1438971 h 5096666"/>
              <a:gd name="connsiteX0" fmla="*/ 1161734 w 4479286"/>
              <a:gd name="connsiteY0" fmla="*/ 5119056 h 5119056"/>
              <a:gd name="connsiteX1" fmla="*/ 1137437 w 4479286"/>
              <a:gd name="connsiteY1" fmla="*/ 635082 h 5119056"/>
              <a:gd name="connsiteX2" fmla="*/ 0 w 4479286"/>
              <a:gd name="connsiteY2" fmla="*/ 0 h 5119056"/>
              <a:gd name="connsiteX3" fmla="*/ 2969869 w 4479286"/>
              <a:gd name="connsiteY3" fmla="*/ 5495 h 5119056"/>
              <a:gd name="connsiteX4" fmla="*/ 4062339 w 4479286"/>
              <a:gd name="connsiteY4" fmla="*/ 569541 h 5119056"/>
              <a:gd name="connsiteX5" fmla="*/ 4479286 w 4479286"/>
              <a:gd name="connsiteY5" fmla="*/ 1918751 h 5119056"/>
              <a:gd name="connsiteX6" fmla="*/ 3075757 w 4479286"/>
              <a:gd name="connsiteY6" fmla="*/ 5096666 h 5119056"/>
              <a:gd name="connsiteX7" fmla="*/ 1161734 w 4479286"/>
              <a:gd name="connsiteY7" fmla="*/ 5119056 h 5119056"/>
              <a:gd name="connsiteX0" fmla="*/ 1161734 w 4479286"/>
              <a:gd name="connsiteY0" fmla="*/ 5119056 h 5119056"/>
              <a:gd name="connsiteX1" fmla="*/ 140591 w 4479286"/>
              <a:gd name="connsiteY1" fmla="*/ 4165266 h 5119056"/>
              <a:gd name="connsiteX2" fmla="*/ 0 w 4479286"/>
              <a:gd name="connsiteY2" fmla="*/ 0 h 5119056"/>
              <a:gd name="connsiteX3" fmla="*/ 2969869 w 4479286"/>
              <a:gd name="connsiteY3" fmla="*/ 5495 h 5119056"/>
              <a:gd name="connsiteX4" fmla="*/ 4062339 w 4479286"/>
              <a:gd name="connsiteY4" fmla="*/ 569541 h 5119056"/>
              <a:gd name="connsiteX5" fmla="*/ 4479286 w 4479286"/>
              <a:gd name="connsiteY5" fmla="*/ 1918751 h 5119056"/>
              <a:gd name="connsiteX6" fmla="*/ 3075757 w 4479286"/>
              <a:gd name="connsiteY6" fmla="*/ 5096666 h 5119056"/>
              <a:gd name="connsiteX7" fmla="*/ 1161734 w 4479286"/>
              <a:gd name="connsiteY7" fmla="*/ 5119056 h 5119056"/>
              <a:gd name="connsiteX0" fmla="*/ 1161734 w 4479286"/>
              <a:gd name="connsiteY0" fmla="*/ 5119056 h 5119151"/>
              <a:gd name="connsiteX1" fmla="*/ 140591 w 4479286"/>
              <a:gd name="connsiteY1" fmla="*/ 4165266 h 5119151"/>
              <a:gd name="connsiteX2" fmla="*/ 0 w 4479286"/>
              <a:gd name="connsiteY2" fmla="*/ 0 h 5119151"/>
              <a:gd name="connsiteX3" fmla="*/ 2969869 w 4479286"/>
              <a:gd name="connsiteY3" fmla="*/ 5495 h 5119151"/>
              <a:gd name="connsiteX4" fmla="*/ 4062339 w 4479286"/>
              <a:gd name="connsiteY4" fmla="*/ 569541 h 5119151"/>
              <a:gd name="connsiteX5" fmla="*/ 4479286 w 4479286"/>
              <a:gd name="connsiteY5" fmla="*/ 1918751 h 5119151"/>
              <a:gd name="connsiteX6" fmla="*/ 3045777 w 4479286"/>
              <a:gd name="connsiteY6" fmla="*/ 5119151 h 5119151"/>
              <a:gd name="connsiteX7" fmla="*/ 1161734 w 4479286"/>
              <a:gd name="connsiteY7" fmla="*/ 5119056 h 5119151"/>
              <a:gd name="connsiteX0" fmla="*/ 1304140 w 4479286"/>
              <a:gd name="connsiteY0" fmla="*/ 4796768 h 5119151"/>
              <a:gd name="connsiteX1" fmla="*/ 140591 w 4479286"/>
              <a:gd name="connsiteY1" fmla="*/ 4165266 h 5119151"/>
              <a:gd name="connsiteX2" fmla="*/ 0 w 4479286"/>
              <a:gd name="connsiteY2" fmla="*/ 0 h 5119151"/>
              <a:gd name="connsiteX3" fmla="*/ 2969869 w 4479286"/>
              <a:gd name="connsiteY3" fmla="*/ 5495 h 5119151"/>
              <a:gd name="connsiteX4" fmla="*/ 4062339 w 4479286"/>
              <a:gd name="connsiteY4" fmla="*/ 569541 h 5119151"/>
              <a:gd name="connsiteX5" fmla="*/ 4479286 w 4479286"/>
              <a:gd name="connsiteY5" fmla="*/ 1918751 h 5119151"/>
              <a:gd name="connsiteX6" fmla="*/ 3045777 w 4479286"/>
              <a:gd name="connsiteY6" fmla="*/ 5119151 h 5119151"/>
              <a:gd name="connsiteX7" fmla="*/ 1304140 w 4479286"/>
              <a:gd name="connsiteY7" fmla="*/ 4796768 h 5119151"/>
              <a:gd name="connsiteX0" fmla="*/ 1131754 w 4479286"/>
              <a:gd name="connsiteY0" fmla="*/ 5111561 h 5119151"/>
              <a:gd name="connsiteX1" fmla="*/ 140591 w 4479286"/>
              <a:gd name="connsiteY1" fmla="*/ 4165266 h 5119151"/>
              <a:gd name="connsiteX2" fmla="*/ 0 w 4479286"/>
              <a:gd name="connsiteY2" fmla="*/ 0 h 5119151"/>
              <a:gd name="connsiteX3" fmla="*/ 2969869 w 4479286"/>
              <a:gd name="connsiteY3" fmla="*/ 5495 h 5119151"/>
              <a:gd name="connsiteX4" fmla="*/ 4062339 w 4479286"/>
              <a:gd name="connsiteY4" fmla="*/ 569541 h 5119151"/>
              <a:gd name="connsiteX5" fmla="*/ 4479286 w 4479286"/>
              <a:gd name="connsiteY5" fmla="*/ 1918751 h 5119151"/>
              <a:gd name="connsiteX6" fmla="*/ 3045777 w 4479286"/>
              <a:gd name="connsiteY6" fmla="*/ 5119151 h 5119151"/>
              <a:gd name="connsiteX7" fmla="*/ 1131754 w 4479286"/>
              <a:gd name="connsiteY7" fmla="*/ 5111561 h 5119151"/>
              <a:gd name="connsiteX0" fmla="*/ 1131754 w 4479286"/>
              <a:gd name="connsiteY0" fmla="*/ 5111561 h 5119151"/>
              <a:gd name="connsiteX1" fmla="*/ 140591 w 4479286"/>
              <a:gd name="connsiteY1" fmla="*/ 4165266 h 5119151"/>
              <a:gd name="connsiteX2" fmla="*/ 0 w 4479286"/>
              <a:gd name="connsiteY2" fmla="*/ 0 h 5119151"/>
              <a:gd name="connsiteX3" fmla="*/ 2969869 w 4479286"/>
              <a:gd name="connsiteY3" fmla="*/ 5495 h 5119151"/>
              <a:gd name="connsiteX4" fmla="*/ 4062339 w 4479286"/>
              <a:gd name="connsiteY4" fmla="*/ 569541 h 5119151"/>
              <a:gd name="connsiteX5" fmla="*/ 4479286 w 4479286"/>
              <a:gd name="connsiteY5" fmla="*/ 1918751 h 5119151"/>
              <a:gd name="connsiteX6" fmla="*/ 3045777 w 4479286"/>
              <a:gd name="connsiteY6" fmla="*/ 5119151 h 5119151"/>
              <a:gd name="connsiteX7" fmla="*/ 1131754 w 4479286"/>
              <a:gd name="connsiteY7" fmla="*/ 5111561 h 5119151"/>
              <a:gd name="connsiteX0" fmla="*/ 1131754 w 4479286"/>
              <a:gd name="connsiteY0" fmla="*/ 5111561 h 5119151"/>
              <a:gd name="connsiteX1" fmla="*/ 140591 w 4479286"/>
              <a:gd name="connsiteY1" fmla="*/ 4165266 h 5119151"/>
              <a:gd name="connsiteX2" fmla="*/ 0 w 4479286"/>
              <a:gd name="connsiteY2" fmla="*/ 0 h 5119151"/>
              <a:gd name="connsiteX3" fmla="*/ 2969869 w 4479286"/>
              <a:gd name="connsiteY3" fmla="*/ 5495 h 5119151"/>
              <a:gd name="connsiteX4" fmla="*/ 4062339 w 4479286"/>
              <a:gd name="connsiteY4" fmla="*/ 569541 h 5119151"/>
              <a:gd name="connsiteX5" fmla="*/ 4479286 w 4479286"/>
              <a:gd name="connsiteY5" fmla="*/ 1918751 h 5119151"/>
              <a:gd name="connsiteX6" fmla="*/ 3045777 w 4479286"/>
              <a:gd name="connsiteY6" fmla="*/ 5119151 h 5119151"/>
              <a:gd name="connsiteX7" fmla="*/ 1131754 w 4479286"/>
              <a:gd name="connsiteY7" fmla="*/ 5111561 h 5119151"/>
              <a:gd name="connsiteX0" fmla="*/ 1131754 w 4479286"/>
              <a:gd name="connsiteY0" fmla="*/ 5111561 h 5119151"/>
              <a:gd name="connsiteX1" fmla="*/ 140591 w 4479286"/>
              <a:gd name="connsiteY1" fmla="*/ 4165266 h 5119151"/>
              <a:gd name="connsiteX2" fmla="*/ 0 w 4479286"/>
              <a:gd name="connsiteY2" fmla="*/ 0 h 5119151"/>
              <a:gd name="connsiteX3" fmla="*/ 2969869 w 4479286"/>
              <a:gd name="connsiteY3" fmla="*/ 5495 h 5119151"/>
              <a:gd name="connsiteX4" fmla="*/ 4062339 w 4479286"/>
              <a:gd name="connsiteY4" fmla="*/ 569541 h 5119151"/>
              <a:gd name="connsiteX5" fmla="*/ 4479286 w 4479286"/>
              <a:gd name="connsiteY5" fmla="*/ 1918751 h 5119151"/>
              <a:gd name="connsiteX6" fmla="*/ 3045777 w 4479286"/>
              <a:gd name="connsiteY6" fmla="*/ 5119151 h 5119151"/>
              <a:gd name="connsiteX7" fmla="*/ 1131754 w 4479286"/>
              <a:gd name="connsiteY7" fmla="*/ 5111561 h 5119151"/>
              <a:gd name="connsiteX0" fmla="*/ 1131754 w 4562826"/>
              <a:gd name="connsiteY0" fmla="*/ 5111561 h 5119151"/>
              <a:gd name="connsiteX1" fmla="*/ 140591 w 4562826"/>
              <a:gd name="connsiteY1" fmla="*/ 4165266 h 5119151"/>
              <a:gd name="connsiteX2" fmla="*/ 0 w 4562826"/>
              <a:gd name="connsiteY2" fmla="*/ 0 h 5119151"/>
              <a:gd name="connsiteX3" fmla="*/ 2969869 w 4562826"/>
              <a:gd name="connsiteY3" fmla="*/ 5495 h 5119151"/>
              <a:gd name="connsiteX4" fmla="*/ 4062339 w 4562826"/>
              <a:gd name="connsiteY4" fmla="*/ 569541 h 5119151"/>
              <a:gd name="connsiteX5" fmla="*/ 4479286 w 4562826"/>
              <a:gd name="connsiteY5" fmla="*/ 1918751 h 5119151"/>
              <a:gd name="connsiteX6" fmla="*/ 3045777 w 4562826"/>
              <a:gd name="connsiteY6" fmla="*/ 5119151 h 5119151"/>
              <a:gd name="connsiteX7" fmla="*/ 1131754 w 4562826"/>
              <a:gd name="connsiteY7" fmla="*/ 5111561 h 5119151"/>
              <a:gd name="connsiteX0" fmla="*/ 1131754 w 4614082"/>
              <a:gd name="connsiteY0" fmla="*/ 5111561 h 5119151"/>
              <a:gd name="connsiteX1" fmla="*/ 140591 w 4614082"/>
              <a:gd name="connsiteY1" fmla="*/ 4165266 h 5119151"/>
              <a:gd name="connsiteX2" fmla="*/ 0 w 4614082"/>
              <a:gd name="connsiteY2" fmla="*/ 0 h 5119151"/>
              <a:gd name="connsiteX3" fmla="*/ 2969869 w 4614082"/>
              <a:gd name="connsiteY3" fmla="*/ 5495 h 5119151"/>
              <a:gd name="connsiteX4" fmla="*/ 4062339 w 4614082"/>
              <a:gd name="connsiteY4" fmla="*/ 569541 h 5119151"/>
              <a:gd name="connsiteX5" fmla="*/ 4479286 w 4614082"/>
              <a:gd name="connsiteY5" fmla="*/ 1918751 h 5119151"/>
              <a:gd name="connsiteX6" fmla="*/ 3045777 w 4614082"/>
              <a:gd name="connsiteY6" fmla="*/ 5119151 h 5119151"/>
              <a:gd name="connsiteX7" fmla="*/ 1131754 w 4614082"/>
              <a:gd name="connsiteY7" fmla="*/ 5111561 h 5119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14082" h="5119151">
                <a:moveTo>
                  <a:pt x="1131754" y="5111561"/>
                </a:moveTo>
                <a:cubicBezTo>
                  <a:pt x="636474" y="5118418"/>
                  <a:pt x="208652" y="4817977"/>
                  <a:pt x="140591" y="4165266"/>
                </a:cubicBezTo>
                <a:lnTo>
                  <a:pt x="0" y="0"/>
                </a:lnTo>
                <a:lnTo>
                  <a:pt x="2969869" y="5495"/>
                </a:lnTo>
                <a:lnTo>
                  <a:pt x="4062339" y="569541"/>
                </a:lnTo>
                <a:cubicBezTo>
                  <a:pt x="4561085" y="854387"/>
                  <a:pt x="4775018" y="1379073"/>
                  <a:pt x="4479286" y="1918751"/>
                </a:cubicBezTo>
                <a:lnTo>
                  <a:pt x="3045777" y="5119151"/>
                </a:lnTo>
                <a:lnTo>
                  <a:pt x="1131754" y="5111561"/>
                </a:lnTo>
                <a:close/>
              </a:path>
            </a:pathLst>
          </a:custGeom>
          <a:solidFill>
            <a:srgbClr val="009ADE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675"/>
          </a:p>
        </p:txBody>
      </p:sp>
      <p:sp>
        <p:nvSpPr>
          <p:cNvPr id="6" name="TextBox 5"/>
          <p:cNvSpPr txBox="1"/>
          <p:nvPr/>
        </p:nvSpPr>
        <p:spPr>
          <a:xfrm>
            <a:off x="7858214" y="3213877"/>
            <a:ext cx="2207840" cy="745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5175" dirty="0">
                <a:solidFill>
                  <a:schemeClr val="bg1"/>
                </a:solidFill>
                <a:latin typeface="+mj-lt"/>
              </a:rPr>
              <a:t>Gracias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617" y="2335665"/>
            <a:ext cx="2478688" cy="247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87372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8059B8-A725-4A6F-8E06-1BB0FB68D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22" y="105067"/>
            <a:ext cx="10515600" cy="893223"/>
          </a:xfrm>
        </p:spPr>
        <p:txBody>
          <a:bodyPr>
            <a:normAutofit fontScale="90000"/>
          </a:bodyPr>
          <a:lstStyle/>
          <a:p>
            <a:r>
              <a:rPr lang="es-PY" sz="3200" b="1" dirty="0"/>
              <a:t>Tasa bruta de mortalidad general x mil hab.  Paraguay, 2007 – 2016.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39" y="1140901"/>
            <a:ext cx="10086160" cy="5141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cid:image001.jpg@01D4BECB.6B7957E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425" y="6525097"/>
            <a:ext cx="269557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B3A168C1-B2B3-4841-98E3-5CBCEF6DFA97}"/>
              </a:ext>
            </a:extLst>
          </p:cNvPr>
          <p:cNvSpPr/>
          <p:nvPr/>
        </p:nvSpPr>
        <p:spPr>
          <a:xfrm>
            <a:off x="0" y="6210910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Y" sz="1000" b="1" dirty="0"/>
              <a:t>Fuente: </a:t>
            </a:r>
            <a:r>
              <a:rPr lang="es-PY" sz="1000" dirty="0"/>
              <a:t>1. STP/DGEEC. Desde los años 2006 al 2014 los datos fueron elaborados en la Dirección de Estadísticas en Salud tomando los datos de la de la Proyección nacional de población por sexo y edad (2000-2050), en base al Censo 2002.  2. STP/DGEEC. Desde el año 2015: Indicadores demográficos estimados y proyectados (2001-2024), en base al Censo 2012. Revisión 2015. </a:t>
            </a:r>
          </a:p>
        </p:txBody>
      </p:sp>
    </p:spTree>
    <p:extLst>
      <p:ext uri="{BB962C8B-B14F-4D97-AF65-F5344CB8AC3E}">
        <p14:creationId xmlns:p14="http://schemas.microsoft.com/office/powerpoint/2010/main" val="3404642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6D694-1C19-47C3-8D7C-39184B505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10" y="566461"/>
            <a:ext cx="10515600" cy="876446"/>
          </a:xfrm>
        </p:spPr>
        <p:txBody>
          <a:bodyPr>
            <a:normAutofit/>
          </a:bodyPr>
          <a:lstStyle/>
          <a:p>
            <a:pPr algn="ctr"/>
            <a:r>
              <a:rPr lang="es-ES" sz="2800" b="1" dirty="0"/>
              <a:t>Porcentaje de defunciones en población general</a:t>
            </a:r>
            <a:br>
              <a:rPr lang="es-ES" sz="2800" b="1" dirty="0"/>
            </a:br>
            <a:r>
              <a:rPr lang="es-ES" sz="2800" b="1" dirty="0"/>
              <a:t>según causas. Paraguay, 2012-2016.</a:t>
            </a:r>
            <a:endParaRPr lang="es-PY" sz="2800" b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63" y="1694576"/>
            <a:ext cx="11887797" cy="3619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cid:image001.jpg@01D4BECB.6B7957E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425" y="6525097"/>
            <a:ext cx="269557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E09AE4EF-2F1A-4209-AFC9-4C1532F8F9D0}"/>
              </a:ext>
            </a:extLst>
          </p:cNvPr>
          <p:cNvSpPr/>
          <p:nvPr/>
        </p:nvSpPr>
        <p:spPr>
          <a:xfrm>
            <a:off x="174663" y="6340431"/>
            <a:ext cx="31608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Y" sz="1200" b="1" dirty="0"/>
              <a:t>Fuente: </a:t>
            </a:r>
            <a:r>
              <a:rPr lang="es-PY" sz="1200" dirty="0"/>
              <a:t>INDIMOR 2013-2017 (DIGIES), MSPyBS.</a:t>
            </a:r>
          </a:p>
        </p:txBody>
      </p:sp>
    </p:spTree>
    <p:extLst>
      <p:ext uri="{BB962C8B-B14F-4D97-AF65-F5344CB8AC3E}">
        <p14:creationId xmlns:p14="http://schemas.microsoft.com/office/powerpoint/2010/main" val="1023393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146D31-10EF-49C5-AF1D-8E1001E1E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6796"/>
            <a:ext cx="10515600" cy="1102948"/>
          </a:xfrm>
        </p:spPr>
        <p:txBody>
          <a:bodyPr>
            <a:normAutofit/>
          </a:bodyPr>
          <a:lstStyle/>
          <a:p>
            <a:pPr algn="ctr"/>
            <a:r>
              <a:rPr lang="es-ES" sz="3200" b="1" dirty="0"/>
              <a:t>Porcentaje promedio de causas defunción en población general. Paraguay, 2012-2016.</a:t>
            </a:r>
            <a:endParaRPr lang="es-PY" sz="3200" dirty="0"/>
          </a:p>
        </p:txBody>
      </p:sp>
      <p:pic>
        <p:nvPicPr>
          <p:cNvPr id="4" name="Picture 4" descr="cid:image001.jpg@01D4BECB.6B7957E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425" y="6525097"/>
            <a:ext cx="269557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3" y="1868556"/>
            <a:ext cx="11918667" cy="3922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7682FBA5-E20F-449D-942D-DD10BEF7AE09}"/>
              </a:ext>
            </a:extLst>
          </p:cNvPr>
          <p:cNvSpPr/>
          <p:nvPr/>
        </p:nvSpPr>
        <p:spPr>
          <a:xfrm>
            <a:off x="174663" y="6340431"/>
            <a:ext cx="31608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Y" sz="1200" b="1" dirty="0"/>
              <a:t>Fuente: </a:t>
            </a:r>
            <a:r>
              <a:rPr lang="es-PY" sz="1200" dirty="0"/>
              <a:t>INDIMOR 2013-2017 (DIGIES), MSPyBS.</a:t>
            </a:r>
          </a:p>
        </p:txBody>
      </p:sp>
    </p:spTree>
    <p:extLst>
      <p:ext uri="{BB962C8B-B14F-4D97-AF65-F5344CB8AC3E}">
        <p14:creationId xmlns:p14="http://schemas.microsoft.com/office/powerpoint/2010/main" val="3222312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46A27-0AF5-42EF-8FA0-FA6F990CC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2800" b="1" dirty="0"/>
              <a:t>Porcentaje de defunciones según causas en población indígena. </a:t>
            </a:r>
            <a:br>
              <a:rPr lang="es-ES" sz="2800" b="1" dirty="0"/>
            </a:br>
            <a:r>
              <a:rPr lang="es-ES" sz="2800" b="1" dirty="0"/>
              <a:t>Paraguay, 2012-2016.</a:t>
            </a:r>
            <a:endParaRPr lang="es-PY" sz="2800" dirty="0"/>
          </a:p>
        </p:txBody>
      </p:sp>
      <p:pic>
        <p:nvPicPr>
          <p:cNvPr id="4" name="Picture 4" descr="cid:image001.jpg@01D4BECB.6B7957E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425" y="6525097"/>
            <a:ext cx="269557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40" y="1786855"/>
            <a:ext cx="11779674" cy="3579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AAFB4DF0-94D1-4205-919F-019E68B33F73}"/>
              </a:ext>
            </a:extLst>
          </p:cNvPr>
          <p:cNvSpPr/>
          <p:nvPr/>
        </p:nvSpPr>
        <p:spPr>
          <a:xfrm>
            <a:off x="174663" y="6340431"/>
            <a:ext cx="31608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Y" sz="1200" b="1" dirty="0"/>
              <a:t>Fuente: </a:t>
            </a:r>
            <a:r>
              <a:rPr lang="es-PY" sz="1200" dirty="0"/>
              <a:t>INDIMOR 2013-2017 (DIGIES), MSPyBS.</a:t>
            </a:r>
          </a:p>
        </p:txBody>
      </p:sp>
    </p:spTree>
    <p:extLst>
      <p:ext uri="{BB962C8B-B14F-4D97-AF65-F5344CB8AC3E}">
        <p14:creationId xmlns:p14="http://schemas.microsoft.com/office/powerpoint/2010/main" val="1328611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8115"/>
          </a:xfrm>
        </p:spPr>
        <p:txBody>
          <a:bodyPr>
            <a:normAutofit fontScale="90000"/>
          </a:bodyPr>
          <a:lstStyle/>
          <a:p>
            <a:pPr algn="ctr"/>
            <a:r>
              <a:rPr lang="es-ES" sz="2800" b="1" dirty="0"/>
              <a:t>Porcentaje promedio de defunciones según causas en población indígena. </a:t>
            </a:r>
            <a:br>
              <a:rPr lang="es-ES" sz="2800" b="1" dirty="0"/>
            </a:br>
            <a:r>
              <a:rPr lang="es-ES" sz="2800" b="1" dirty="0"/>
              <a:t>Paraguay, 2012-2016.</a:t>
            </a:r>
            <a:endParaRPr lang="es-PY" sz="28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44" y="1493240"/>
            <a:ext cx="11948480" cy="416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cid:image001.jpg@01D4BECB.6B7957E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425" y="6525097"/>
            <a:ext cx="269557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87B9B345-E471-4CBC-ACD4-10535CA3D8BE}"/>
              </a:ext>
            </a:extLst>
          </p:cNvPr>
          <p:cNvSpPr/>
          <p:nvPr/>
        </p:nvSpPr>
        <p:spPr>
          <a:xfrm>
            <a:off x="174663" y="6340431"/>
            <a:ext cx="31608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Y" sz="1200" b="1" dirty="0"/>
              <a:t>Fuente: </a:t>
            </a:r>
            <a:r>
              <a:rPr lang="es-PY" sz="1200" dirty="0"/>
              <a:t>INDIMOR 2013-2017 (DIGIES), MSPyBS.</a:t>
            </a:r>
          </a:p>
        </p:txBody>
      </p:sp>
    </p:spTree>
    <p:extLst>
      <p:ext uri="{BB962C8B-B14F-4D97-AF65-F5344CB8AC3E}">
        <p14:creationId xmlns:p14="http://schemas.microsoft.com/office/powerpoint/2010/main" val="3151210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1029" y="278442"/>
            <a:ext cx="10515600" cy="893224"/>
          </a:xfrm>
        </p:spPr>
        <p:txBody>
          <a:bodyPr>
            <a:normAutofit fontScale="90000"/>
          </a:bodyPr>
          <a:lstStyle/>
          <a:p>
            <a:pPr algn="ctr"/>
            <a:r>
              <a:rPr lang="pt-BR" sz="3200" b="1" dirty="0" err="1"/>
              <a:t>Tasa</a:t>
            </a:r>
            <a:r>
              <a:rPr lang="pt-BR" sz="3200" b="1" dirty="0"/>
              <a:t> de </a:t>
            </a:r>
            <a:r>
              <a:rPr lang="pt-BR" sz="3200" b="1" dirty="0" err="1"/>
              <a:t>mortalidad</a:t>
            </a:r>
            <a:r>
              <a:rPr lang="pt-BR" sz="3200" b="1" dirty="0"/>
              <a:t> por grandes causas x 100 mil hab. </a:t>
            </a:r>
            <a:br>
              <a:rPr lang="pt-BR" sz="3200" b="1" dirty="0"/>
            </a:br>
            <a:r>
              <a:rPr lang="pt-BR" sz="3200" b="1" dirty="0" err="1"/>
              <a:t>Paraguay</a:t>
            </a:r>
            <a:r>
              <a:rPr lang="pt-BR" sz="3200" b="1" dirty="0"/>
              <a:t>, 2012-2016.</a:t>
            </a:r>
            <a:endParaRPr lang="es-PY" sz="3200" b="1" dirty="0"/>
          </a:p>
        </p:txBody>
      </p:sp>
      <p:pic>
        <p:nvPicPr>
          <p:cNvPr id="4" name="Picture 4" descr="cid:image001.jpg@01D4BECB.6B7957E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425" y="6525097"/>
            <a:ext cx="269557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8" y="1451124"/>
            <a:ext cx="10098783" cy="4857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8611" y="2983083"/>
            <a:ext cx="18415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67612B36-AAEA-43E0-BC3F-706B1F713732}"/>
              </a:ext>
            </a:extLst>
          </p:cNvPr>
          <p:cNvSpPr/>
          <p:nvPr/>
        </p:nvSpPr>
        <p:spPr>
          <a:xfrm>
            <a:off x="148159" y="6459699"/>
            <a:ext cx="27103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Y" sz="1200" b="1" dirty="0"/>
              <a:t>Fuente: </a:t>
            </a:r>
            <a:r>
              <a:rPr lang="es-PY" sz="1200" dirty="0"/>
              <a:t>IBS 2013-2017, DIGIES, MSPyBS.</a:t>
            </a:r>
          </a:p>
        </p:txBody>
      </p:sp>
    </p:spTree>
    <p:extLst>
      <p:ext uri="{BB962C8B-B14F-4D97-AF65-F5344CB8AC3E}">
        <p14:creationId xmlns:p14="http://schemas.microsoft.com/office/powerpoint/2010/main" val="1856719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38200" y="192850"/>
            <a:ext cx="10515600" cy="910001"/>
          </a:xfrm>
        </p:spPr>
        <p:txBody>
          <a:bodyPr>
            <a:normAutofit/>
          </a:bodyPr>
          <a:lstStyle/>
          <a:p>
            <a:pPr algn="ctr"/>
            <a:r>
              <a:rPr lang="es-PY" sz="2400" b="1" dirty="0"/>
              <a:t>Tasa de mortalidad de </a:t>
            </a:r>
            <a:r>
              <a:rPr lang="es-PY" sz="2400" b="1" dirty="0" err="1"/>
              <a:t>Enf</a:t>
            </a:r>
            <a:r>
              <a:rPr lang="es-PY" sz="2400" b="1" dirty="0"/>
              <a:t>. Ap. </a:t>
            </a:r>
            <a:r>
              <a:rPr lang="es-PY" sz="2400" b="1" dirty="0" err="1"/>
              <a:t>Ciruculatorio</a:t>
            </a:r>
            <a:r>
              <a:rPr lang="es-PY" sz="2400" b="1" dirty="0"/>
              <a:t> x 100 mil hab. por departamentos. </a:t>
            </a:r>
            <a:br>
              <a:rPr lang="es-PY" sz="2400" b="1" dirty="0"/>
            </a:br>
            <a:r>
              <a:rPr lang="es-PY" sz="2400" b="1" dirty="0"/>
              <a:t>Paraguay, 2012-2016.</a:t>
            </a:r>
            <a:endParaRPr lang="es-PY" sz="2400" dirty="0"/>
          </a:p>
        </p:txBody>
      </p:sp>
      <p:pic>
        <p:nvPicPr>
          <p:cNvPr id="4" name="Picture 4" descr="cid:image001.jpg@01D4BECB.6B7957E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425" y="6525097"/>
            <a:ext cx="269557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20" y="1417983"/>
            <a:ext cx="11787330" cy="4532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DE564487-0397-4B8A-B7C2-84C3AADF9AD3}"/>
              </a:ext>
            </a:extLst>
          </p:cNvPr>
          <p:cNvSpPr/>
          <p:nvPr/>
        </p:nvSpPr>
        <p:spPr>
          <a:xfrm>
            <a:off x="148159" y="6459699"/>
            <a:ext cx="27103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Y" sz="1200" b="1" dirty="0"/>
              <a:t>Fuente: </a:t>
            </a:r>
            <a:r>
              <a:rPr lang="es-PY" sz="1200" dirty="0"/>
              <a:t>IBS 2013-2017, DIGIES, MSPyBS.</a:t>
            </a:r>
          </a:p>
        </p:txBody>
      </p:sp>
    </p:spTree>
    <p:extLst>
      <p:ext uri="{BB962C8B-B14F-4D97-AF65-F5344CB8AC3E}">
        <p14:creationId xmlns:p14="http://schemas.microsoft.com/office/powerpoint/2010/main" val="1734190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1894" y="0"/>
            <a:ext cx="10812694" cy="1083531"/>
          </a:xfrm>
        </p:spPr>
        <p:txBody>
          <a:bodyPr>
            <a:normAutofit fontScale="90000"/>
          </a:bodyPr>
          <a:lstStyle/>
          <a:p>
            <a:pPr algn="ctr"/>
            <a:r>
              <a:rPr lang="es-PY" sz="2800" b="1" dirty="0"/>
              <a:t>Tasa de mortalidad </a:t>
            </a:r>
            <a:r>
              <a:rPr lang="es-PY" sz="2800" b="1" dirty="0" err="1"/>
              <a:t>Enf</a:t>
            </a:r>
            <a:r>
              <a:rPr lang="es-PY" sz="2800" b="1" dirty="0"/>
              <a:t>. Ap. Circulatorio promedio x 100 mil hab. por departamentos. </a:t>
            </a:r>
            <a:br>
              <a:rPr lang="es-PY" sz="2800" b="1" dirty="0"/>
            </a:br>
            <a:r>
              <a:rPr lang="es-PY" sz="2800" b="1" dirty="0"/>
              <a:t>Paraguay, 2012-2016.</a:t>
            </a:r>
            <a:endParaRPr lang="es-PY" sz="2800" dirty="0"/>
          </a:p>
        </p:txBody>
      </p:sp>
      <p:pic>
        <p:nvPicPr>
          <p:cNvPr id="4" name="Picture 4" descr="cid:image001.jpg@01D4BECB.6B7957E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425" y="6525097"/>
            <a:ext cx="269557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089" y="986319"/>
            <a:ext cx="6350973" cy="5700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CC0C471-080B-46B5-8DF3-815A9974CB65}"/>
              </a:ext>
            </a:extLst>
          </p:cNvPr>
          <p:cNvSpPr/>
          <p:nvPr/>
        </p:nvSpPr>
        <p:spPr>
          <a:xfrm>
            <a:off x="148159" y="6459699"/>
            <a:ext cx="27103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Y" sz="1200" b="1" dirty="0"/>
              <a:t>Fuente: </a:t>
            </a:r>
            <a:r>
              <a:rPr lang="es-PY" sz="1200" dirty="0"/>
              <a:t>IBS 2013-2017, DIGIES, MSPyBS.</a:t>
            </a:r>
          </a:p>
        </p:txBody>
      </p:sp>
    </p:spTree>
    <p:extLst>
      <p:ext uri="{BB962C8B-B14F-4D97-AF65-F5344CB8AC3E}">
        <p14:creationId xmlns:p14="http://schemas.microsoft.com/office/powerpoint/2010/main" val="20790410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458</Words>
  <Application>Microsoft Office PowerPoint</Application>
  <PresentationFormat>Panorámica</PresentationFormat>
  <Paragraphs>37</Paragraphs>
  <Slides>19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de Office</vt:lpstr>
      <vt:lpstr>Mortalidad en población general</vt:lpstr>
      <vt:lpstr>Tasa bruta de mortalidad general x mil hab.  Paraguay, 2007 – 2016.</vt:lpstr>
      <vt:lpstr>Porcentaje de defunciones en población general según causas. Paraguay, 2012-2016.</vt:lpstr>
      <vt:lpstr>Porcentaje promedio de causas defunción en población general. Paraguay, 2012-2016.</vt:lpstr>
      <vt:lpstr>Porcentaje de defunciones según causas en población indígena.  Paraguay, 2012-2016.</vt:lpstr>
      <vt:lpstr>Porcentaje promedio de defunciones según causas en población indígena.  Paraguay, 2012-2016.</vt:lpstr>
      <vt:lpstr>Tasa de mortalidad por grandes causas x 100 mil hab.  Paraguay, 2012-2016.</vt:lpstr>
      <vt:lpstr>Tasa de mortalidad de Enf. Ap. Ciruculatorio x 100 mil hab. por departamentos.  Paraguay, 2012-2016.</vt:lpstr>
      <vt:lpstr>Tasa de mortalidad Enf. Ap. Circulatorio promedio x 100 mil hab. por departamentos.  Paraguay, 2012-2016.</vt:lpstr>
      <vt:lpstr>Tasa de mortalidad por Tumores x 100 mil hab por departamentos. Paraguay, 2012-2016.</vt:lpstr>
      <vt:lpstr>Tasa de mortalidad por Tumores promedio x 100 mil hab por departamentos.  Paraguay, 2012-2016.</vt:lpstr>
      <vt:lpstr>Tasa de mortalidad por causas externas x 100 mil hab. por departamentos.  Paraguay, 2012-2016.</vt:lpstr>
      <vt:lpstr>Tasa de mortalidad por causas externas promedio x 100 mil hab. por departamentos. Paraguay, 2012-2016.</vt:lpstr>
      <vt:lpstr>Tasa de mortalidad por Enf. Transmisibles x 100 mil hab por departamentos. Paraguay, 2012-2016.</vt:lpstr>
      <vt:lpstr>Tasa de mortalidad por Enf. Transmisibles promedio x 100 mil hab por departamentos.  Paraguay, 2012-2016.</vt:lpstr>
      <vt:lpstr>TM por diabetes x 100 mil hab por sexo. Paraguay, 2012-2016.</vt:lpstr>
      <vt:lpstr>TM por diabetes x 100 mil hab por regiones del pais.  Paraguay, 2012-2016.</vt:lpstr>
      <vt:lpstr>TM por diabetes x 100 mil hab. promedio por departamentos.  Paraguay, 2012-2016.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Mortalidad General</dc:title>
  <dc:creator>Aragón López, Dr. Miguel Angel (PAR)</dc:creator>
  <cp:lastModifiedBy>Aragón López, Dr. Miguel Angel (PAR)</cp:lastModifiedBy>
  <cp:revision>31</cp:revision>
  <dcterms:created xsi:type="dcterms:W3CDTF">2019-02-21T08:04:10Z</dcterms:created>
  <dcterms:modified xsi:type="dcterms:W3CDTF">2019-03-06T14:35:25Z</dcterms:modified>
</cp:coreProperties>
</file>