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72" r:id="rId12"/>
    <p:sldId id="265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s-P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1BB3C3-1C4D-466E-903E-01E9FB5AEF29}" v="49" dt="2019-02-21T08:40:56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2A930-1C7C-4BF7-989D-2BA587462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47C1AB-A05D-45C9-91BF-BCC5FBB60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F1CC0-524E-4CD3-B581-4A352A59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EE24-841C-4172-BC21-9BAC0535B506}" type="datetimeFigureOut">
              <a:rPr lang="es-PY" smtClean="0"/>
              <a:t>10/3/2019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84D4FE-36F5-426D-A418-D02E00F8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CAB9D4-FF20-4635-B4E3-D50367E87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1615-1451-4AA5-B708-3EF4D9098B3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48222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46C250-55CA-4E09-B379-86122F235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A10E4F-1E21-4B33-99BE-BC003CD9B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424322-418E-4877-A93B-B45ECFD1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EE24-841C-4172-BC21-9BAC0535B506}" type="datetimeFigureOut">
              <a:rPr lang="es-PY" smtClean="0"/>
              <a:t>10/3/2019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FFB1FE-14E2-4184-BE67-BE9B9871D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1A9E3F-3806-41E9-856F-42D39BB2D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1615-1451-4AA5-B708-3EF4D9098B3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34023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5FAA99-DE2A-431C-9568-0891E4CB5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26613A-732B-4C54-AFB0-7C764FD3C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69563A-5403-4547-A174-80DE749F9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EE24-841C-4172-BC21-9BAC0535B506}" type="datetimeFigureOut">
              <a:rPr lang="es-PY" smtClean="0"/>
              <a:t>10/3/2019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81DAD5-9E57-4024-BED9-B2259EE5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400BAA-7FA9-4564-8785-D6C6E4F47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1615-1451-4AA5-B708-3EF4D9098B3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4096437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B5180-C1DF-4633-BD74-55D5B7603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8ADB6F-8A5E-4F4F-8D9C-39459ED40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D8FF72-037D-4777-90B1-EE85C4D13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EE24-841C-4172-BC21-9BAC0535B506}" type="datetimeFigureOut">
              <a:rPr lang="es-PY" smtClean="0"/>
              <a:t>10/3/2019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C998BE-E87F-48DA-A3D5-C6D04222C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E60DB8-EB2D-4BF9-8F43-13E75840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1615-1451-4AA5-B708-3EF4D9098B3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660982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9957C-F571-4112-8843-85C9FFBC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34C754-6CCD-448A-9625-08F2ACB9B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577E47-BCA9-4167-864D-D4D6EE2D9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EE24-841C-4172-BC21-9BAC0535B506}" type="datetimeFigureOut">
              <a:rPr lang="es-PY" smtClean="0"/>
              <a:t>10/3/2019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9F376E-F424-435C-8E20-07AD167E5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4FAB09-3CD5-4302-B7CF-0708FD32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1615-1451-4AA5-B708-3EF4D9098B3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906189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1B61D-2E95-41B7-AFE6-E9B77AE7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585EB5-9F80-4EC6-A5BC-42B69F8BEA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9DABEE-3C0B-48E5-9C61-73BA610EC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A56D28-5052-4610-8C9E-59250741F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EE24-841C-4172-BC21-9BAC0535B506}" type="datetimeFigureOut">
              <a:rPr lang="es-PY" smtClean="0"/>
              <a:t>10/3/2019</a:t>
            </a:fld>
            <a:endParaRPr lang="es-P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0C6C9B-9615-4671-B2E5-3EB126AE9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BE0985-83BE-49CD-A4D8-12902B366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1615-1451-4AA5-B708-3EF4D9098B3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897722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E1415-8FB7-4744-9CB2-AAA490999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D0EB9C-19B3-49A3-BAC0-3C1FF5C8E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0C2361-41D3-47CC-A4AB-6A6813440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94AD36-E650-42FF-8E79-5231B6F9E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67C217C-3764-46D6-9FD5-94280CC2A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3E3CE4F-BE2D-4AAF-A98B-77192140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EE24-841C-4172-BC21-9BAC0535B506}" type="datetimeFigureOut">
              <a:rPr lang="es-PY" smtClean="0"/>
              <a:t>10/3/2019</a:t>
            </a:fld>
            <a:endParaRPr lang="es-PY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B7F406-2108-4D9B-9117-F3F855416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D79D3FF-1A1F-42D1-B60D-888FDB10F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1615-1451-4AA5-B708-3EF4D9098B3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26947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684F6-0318-4CF8-A0E8-03AFF24B8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FD371C5-0548-4873-B6AC-63ED3A706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EE24-841C-4172-BC21-9BAC0535B506}" type="datetimeFigureOut">
              <a:rPr lang="es-PY" smtClean="0"/>
              <a:t>10/3/2019</a:t>
            </a:fld>
            <a:endParaRPr lang="es-PY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F84B079-4D31-40F3-8174-12B77F072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A8EA8-513D-48F7-938E-CD280BDA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1615-1451-4AA5-B708-3EF4D9098B3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6232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86666C1-6950-4444-9393-C27339EE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EE24-841C-4172-BC21-9BAC0535B506}" type="datetimeFigureOut">
              <a:rPr lang="es-PY" smtClean="0"/>
              <a:t>10/3/2019</a:t>
            </a:fld>
            <a:endParaRPr lang="es-PY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8976E53-6149-4331-8348-0EA4C6C4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634AD1-23B7-44C8-B640-104A2245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1615-1451-4AA5-B708-3EF4D9098B3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32382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A49AFE-3AE9-4DCE-A768-A804B6FBE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79F53D-C869-4026-9731-AB76D2E80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217A08-EEBE-4554-A8C5-E2C84854B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EE49B5-50DF-4F3A-A48D-E44F52B0A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EE24-841C-4172-BC21-9BAC0535B506}" type="datetimeFigureOut">
              <a:rPr lang="es-PY" smtClean="0"/>
              <a:t>10/3/2019</a:t>
            </a:fld>
            <a:endParaRPr lang="es-P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EA1D3F-1060-433E-8B1F-3E826FA69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EEF5EF-AF64-4B34-AA8A-4345AF16A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1615-1451-4AA5-B708-3EF4D9098B3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98209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16B89-50FC-478B-9F6F-C491A31EF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8BA42AD-37FD-45FA-98B3-7C9747468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5D6BF0-4397-46B3-A17D-8DED4780D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CE6E72-EA57-4FD8-AFDD-C8F9D076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EE24-841C-4172-BC21-9BAC0535B506}" type="datetimeFigureOut">
              <a:rPr lang="es-PY" smtClean="0"/>
              <a:t>10/3/2019</a:t>
            </a:fld>
            <a:endParaRPr lang="es-P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4DAD67-A687-4EDA-8CBA-F7F22677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27335A-4ABC-475E-BFD3-9FDC16F0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F1615-1451-4AA5-B708-3EF4D9098B3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31509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E2D7C62-1AB4-4A8F-9064-BB0376C11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B87AB4-8229-4ECB-ADA2-F187E8173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A43149-0FB9-4837-BC0F-41EC2CFAA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7EE24-841C-4172-BC21-9BAC0535B506}" type="datetimeFigureOut">
              <a:rPr lang="es-PY" smtClean="0"/>
              <a:t>10/3/2019</a:t>
            </a:fld>
            <a:endParaRPr lang="es-P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17FFB0-AF6A-4210-943D-B0DD9831E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446DB0-13FB-4E70-A26D-216948496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F1615-1451-4AA5-B708-3EF4D9098B39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72408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20.jpg"/><Relationship Id="rId7" Type="http://schemas.openxmlformats.org/officeDocument/2006/relationships/image" Target="../media/image24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04134-8A86-4B57-A3EC-9F1362F62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075" y="280656"/>
            <a:ext cx="9144000" cy="2034249"/>
          </a:xfrm>
        </p:spPr>
        <p:txBody>
          <a:bodyPr/>
          <a:lstStyle/>
          <a:p>
            <a:r>
              <a:rPr lang="es-PY" b="1" dirty="0">
                <a:solidFill>
                  <a:schemeClr val="accent1"/>
                </a:solidFill>
              </a:rPr>
              <a:t>Datos demográficos de Paraguay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452" y="2459712"/>
            <a:ext cx="3513277" cy="3823752"/>
          </a:xfrm>
          <a:prstGeom prst="rect">
            <a:avLst/>
          </a:prstGeom>
        </p:spPr>
      </p:pic>
      <p:pic>
        <p:nvPicPr>
          <p:cNvPr id="5" name="Picture 4" descr="cid:image001.jpg@01D4BECB.6B7957E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120" y="5959614"/>
            <a:ext cx="26955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262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2462DB-E27B-4DD3-B45A-84B3F5D75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912"/>
            <a:ext cx="10515600" cy="822245"/>
          </a:xfrm>
        </p:spPr>
        <p:txBody>
          <a:bodyPr>
            <a:normAutofit/>
          </a:bodyPr>
          <a:lstStyle/>
          <a:p>
            <a:pPr algn="ctr"/>
            <a:r>
              <a:rPr lang="es-PY" sz="3200" b="1" dirty="0"/>
              <a:t>Tasa bruta de mortalidad por mil. Paraguay, 2007 – 2016.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6359D61-7744-46B8-ADBB-D05E8805A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827" y="993913"/>
            <a:ext cx="10009500" cy="5241498"/>
          </a:xfrm>
          <a:prstGeom prst="rect">
            <a:avLst/>
          </a:prstGeom>
        </p:spPr>
      </p:pic>
      <p:pic>
        <p:nvPicPr>
          <p:cNvPr id="5" name="Picture 4" descr="cid:image001.jpg@01D4BECB.6B7957E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968" y="6525097"/>
            <a:ext cx="26955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2A6CA98F-EFD0-4A98-8D4F-8197E488E6E3}"/>
              </a:ext>
            </a:extLst>
          </p:cNvPr>
          <p:cNvSpPr/>
          <p:nvPr/>
        </p:nvSpPr>
        <p:spPr>
          <a:xfrm>
            <a:off x="0" y="6224162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sz="1000" b="1" dirty="0"/>
              <a:t>Fuente: </a:t>
            </a:r>
            <a:r>
              <a:rPr lang="es-PY" sz="1000" dirty="0"/>
              <a:t>1. STP/DGEEC. Desde los años 2006 al 2014 los datos fueron elaborados en la Dirección de Estadísticas en Salud tomando los datos de la de la Proyección nacional de población por sexo y edad (2000-2050), en base al Censo 2002.  2. STP/DGEEC. Desde el año 2015: Indicadores demográficos estimados y proyectados (2001-2024), en base al Censo 2012. Revisión 2015. </a:t>
            </a:r>
          </a:p>
        </p:txBody>
      </p:sp>
    </p:spTree>
    <p:extLst>
      <p:ext uri="{BB962C8B-B14F-4D97-AF65-F5344CB8AC3E}">
        <p14:creationId xmlns:p14="http://schemas.microsoft.com/office/powerpoint/2010/main" val="258175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E83EB-5DA9-401D-959C-DA1A97440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82" y="184150"/>
            <a:ext cx="11423374" cy="770008"/>
          </a:xfrm>
        </p:spPr>
        <p:txBody>
          <a:bodyPr>
            <a:normAutofit/>
          </a:bodyPr>
          <a:lstStyle/>
          <a:p>
            <a:r>
              <a:rPr lang="es-PY" sz="3200" b="1" dirty="0"/>
              <a:t>Tasas de reproducción y global de fecundidad. Paraguay, 2007 – 2016.</a:t>
            </a:r>
          </a:p>
        </p:txBody>
      </p:sp>
      <p:pic>
        <p:nvPicPr>
          <p:cNvPr id="6" name="Picture 4" descr="cid:image001.jpg@01D4BECB.6B7957E0">
            <a:extLst>
              <a:ext uri="{FF2B5EF4-FFF2-40B4-BE49-F238E27FC236}">
                <a16:creationId xmlns:a16="http://schemas.microsoft.com/office/drawing/2014/main" id="{359F9DBE-ADF6-4467-9953-87EBEE917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968" y="6525097"/>
            <a:ext cx="26955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E2B0A2C-442C-4DE5-987A-77466F5BA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18" y="909731"/>
            <a:ext cx="10694504" cy="5403549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6A85FABF-CA94-4BC1-A58D-E60E100CFBFF}"/>
              </a:ext>
            </a:extLst>
          </p:cNvPr>
          <p:cNvSpPr/>
          <p:nvPr/>
        </p:nvSpPr>
        <p:spPr>
          <a:xfrm>
            <a:off x="0" y="6224162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sz="1000" b="1" dirty="0"/>
              <a:t>Fuente: </a:t>
            </a:r>
            <a:r>
              <a:rPr lang="es-PY" sz="1000" dirty="0"/>
              <a:t>1. STP/DGEEC. Desde los años 2006 al 2014 los datos fueron elaborados en la Dirección de Estadísticas en Salud tomando los datos de la de la Proyección nacional de población por sexo y edad (2000-2050), en base al Censo 2002.  2. STP/DGEEC. Desde el año 2015: Indicadores demográficos estimados y proyectados (2001-2024), en base al Censo 2012. Revisión 2015. </a:t>
            </a:r>
          </a:p>
        </p:txBody>
      </p:sp>
    </p:spTree>
    <p:extLst>
      <p:ext uri="{BB962C8B-B14F-4D97-AF65-F5344CB8AC3E}">
        <p14:creationId xmlns:p14="http://schemas.microsoft.com/office/powerpoint/2010/main" val="928888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3D0F8-9762-4482-8791-75D96A5A2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Y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0160422-80B0-480A-9BF0-A68BE6987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692" y="276838"/>
            <a:ext cx="8052649" cy="5950460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712" y="2844112"/>
            <a:ext cx="3389152" cy="3688658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712" y="309050"/>
            <a:ext cx="3389152" cy="2429958"/>
          </a:xfrm>
          <a:prstGeom prst="rect">
            <a:avLst/>
          </a:prstGeom>
        </p:spPr>
      </p:pic>
      <p:pic>
        <p:nvPicPr>
          <p:cNvPr id="6" name="Picture 4" descr="cid:image001.jpg@01D4BECB.6B7957E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968" y="6525097"/>
            <a:ext cx="26955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2EF27D4D-5793-4072-A7CC-BA9E857AB80F}"/>
              </a:ext>
            </a:extLst>
          </p:cNvPr>
          <p:cNvSpPr/>
          <p:nvPr/>
        </p:nvSpPr>
        <p:spPr>
          <a:xfrm>
            <a:off x="46457" y="6262042"/>
            <a:ext cx="26955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200" b="1" dirty="0"/>
              <a:t>Fuente: </a:t>
            </a:r>
            <a:r>
              <a:rPr lang="es-PY" sz="1200" dirty="0"/>
              <a:t>Censo poblaciones indígenas 2012 (DGEEC).</a:t>
            </a:r>
          </a:p>
        </p:txBody>
      </p:sp>
    </p:spTree>
    <p:extLst>
      <p:ext uri="{BB962C8B-B14F-4D97-AF65-F5344CB8AC3E}">
        <p14:creationId xmlns:p14="http://schemas.microsoft.com/office/powerpoint/2010/main" val="666267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78C98FD-BFEB-467F-A4C1-E1D1B7EA7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" name="Picture 4" descr="cid:image001.jpg@01D4BECB.6B7957E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968" y="6525097"/>
            <a:ext cx="26955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5D140B55-CC45-4AF4-A49A-88B2927FACFD}"/>
              </a:ext>
            </a:extLst>
          </p:cNvPr>
          <p:cNvSpPr/>
          <p:nvPr/>
        </p:nvSpPr>
        <p:spPr>
          <a:xfrm>
            <a:off x="46457" y="6262042"/>
            <a:ext cx="26955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200" b="1" dirty="0"/>
              <a:t>Fuente: </a:t>
            </a:r>
            <a:r>
              <a:rPr lang="es-PY" sz="1200" dirty="0"/>
              <a:t>Censo poblaciones indígenas 2012 (DGEEC).</a:t>
            </a:r>
          </a:p>
        </p:txBody>
      </p:sp>
    </p:spTree>
    <p:extLst>
      <p:ext uri="{BB962C8B-B14F-4D97-AF65-F5344CB8AC3E}">
        <p14:creationId xmlns:p14="http://schemas.microsoft.com/office/powerpoint/2010/main" val="2112746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5549774" cy="5149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4" y="5133314"/>
            <a:ext cx="2767291" cy="1724685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609" y="5161796"/>
            <a:ext cx="2827005" cy="1696203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844" y="0"/>
            <a:ext cx="5703156" cy="5133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844" y="5110691"/>
            <a:ext cx="2537461" cy="1780010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477" y="5106155"/>
            <a:ext cx="3170524" cy="1775493"/>
          </a:xfrm>
          <a:prstGeom prst="rect">
            <a:avLst/>
          </a:prstGeom>
        </p:spPr>
      </p:pic>
      <p:pic>
        <p:nvPicPr>
          <p:cNvPr id="11" name="Picture 4" descr="cid:image001.jpg@01D4BECB.6B7957E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348" y="6557798"/>
            <a:ext cx="26955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F8F1E409-AF58-43E9-9FDC-216D8B99EA20}"/>
              </a:ext>
            </a:extLst>
          </p:cNvPr>
          <p:cNvSpPr/>
          <p:nvPr/>
        </p:nvSpPr>
        <p:spPr>
          <a:xfrm>
            <a:off x="218735" y="6326965"/>
            <a:ext cx="26955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200" b="1" dirty="0"/>
              <a:t>Fuente: </a:t>
            </a:r>
            <a:r>
              <a:rPr lang="es-PY" sz="1200" dirty="0"/>
              <a:t>Censo poblaciones indígenas 2012 (DGEEC).</a:t>
            </a:r>
          </a:p>
        </p:txBody>
      </p:sp>
    </p:spTree>
    <p:extLst>
      <p:ext uri="{BB962C8B-B14F-4D97-AF65-F5344CB8AC3E}">
        <p14:creationId xmlns:p14="http://schemas.microsoft.com/office/powerpoint/2010/main" val="1117142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CC392-4223-4FEB-809E-B35736E1E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9537" y="1412341"/>
            <a:ext cx="2907251" cy="1937441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b">
            <a:normAutofit fontScale="90000"/>
          </a:bodyPr>
          <a:lstStyle/>
          <a:p>
            <a:pPr algn="ctr"/>
            <a:r>
              <a:rPr lang="es-PY" sz="4800" dirty="0"/>
              <a:t>19 etnias:</a:t>
            </a:r>
            <a:br>
              <a:rPr lang="es-PY" sz="4800" dirty="0"/>
            </a:br>
            <a:r>
              <a:rPr lang="es-PY" sz="4800" dirty="0"/>
              <a:t>sin dejar a nadie atrás</a:t>
            </a:r>
          </a:p>
        </p:txBody>
      </p:sp>
      <p:pic>
        <p:nvPicPr>
          <p:cNvPr id="3" name="2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290" y="4065004"/>
            <a:ext cx="3299389" cy="1801641"/>
          </a:xfr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0780"/>
            <a:ext cx="8858250" cy="584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cid:image001.jpg@01D4BECB.6B7957E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968" y="6525097"/>
            <a:ext cx="26955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3EE7F8C-1C10-4467-AF05-462B34CD2318}"/>
              </a:ext>
            </a:extLst>
          </p:cNvPr>
          <p:cNvSpPr/>
          <p:nvPr/>
        </p:nvSpPr>
        <p:spPr>
          <a:xfrm>
            <a:off x="46457" y="6315050"/>
            <a:ext cx="26955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200" b="1" dirty="0"/>
              <a:t>Fuente: </a:t>
            </a:r>
            <a:r>
              <a:rPr lang="es-PY" sz="1200" dirty="0"/>
              <a:t>Censo poblaciones indígenas 2012 (DGEEC).</a:t>
            </a:r>
          </a:p>
        </p:txBody>
      </p:sp>
    </p:spTree>
    <p:extLst>
      <p:ext uri="{BB962C8B-B14F-4D97-AF65-F5344CB8AC3E}">
        <p14:creationId xmlns:p14="http://schemas.microsoft.com/office/powerpoint/2010/main" val="64498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D2695-90ED-48FF-A51D-3BECF0AC3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11884"/>
          </a:xfrm>
        </p:spPr>
        <p:txBody>
          <a:bodyPr>
            <a:normAutofit/>
          </a:bodyPr>
          <a:lstStyle/>
          <a:p>
            <a:pPr algn="ctr"/>
            <a:r>
              <a:rPr lang="es-PY" sz="3200" b="1" dirty="0"/>
              <a:t>Población total y por sexo, Paraguay - 2018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42D1C7E7-7F16-4954-89DC-3AA626CB3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130" y="1870745"/>
            <a:ext cx="11549856" cy="3733102"/>
          </a:xfrm>
          <a:prstGeom prst="rect">
            <a:avLst/>
          </a:prstGeom>
        </p:spPr>
      </p:pic>
      <p:sp>
        <p:nvSpPr>
          <p:cNvPr id="3" name="2 Rectángulo"/>
          <p:cNvSpPr/>
          <p:nvPr/>
        </p:nvSpPr>
        <p:spPr>
          <a:xfrm>
            <a:off x="6496059" y="2293720"/>
            <a:ext cx="111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b="1" dirty="0">
                <a:solidFill>
                  <a:schemeClr val="bg1"/>
                </a:solidFill>
              </a:rPr>
              <a:t>7.052.983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4110273" y="3255651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b="1" dirty="0">
                <a:solidFill>
                  <a:schemeClr val="bg1"/>
                </a:solidFill>
              </a:rPr>
              <a:t>50,5%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4110273" y="4150435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b="1" dirty="0">
                <a:solidFill>
                  <a:schemeClr val="bg1"/>
                </a:solidFill>
              </a:rPr>
              <a:t>49,5%</a:t>
            </a:r>
          </a:p>
        </p:txBody>
      </p:sp>
      <p:pic>
        <p:nvPicPr>
          <p:cNvPr id="8" name="Picture 4" descr="cid:image001.jpg@01D4BECB.6B7957E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968" y="6525097"/>
            <a:ext cx="26955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EA7D9976-A56B-4CD9-BEA6-6D96CFF9171E}"/>
              </a:ext>
            </a:extLst>
          </p:cNvPr>
          <p:cNvSpPr/>
          <p:nvPr/>
        </p:nvSpPr>
        <p:spPr>
          <a:xfrm>
            <a:off x="270130" y="6224667"/>
            <a:ext cx="2844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200" b="1" dirty="0"/>
              <a:t>Fuente: </a:t>
            </a:r>
            <a:r>
              <a:rPr lang="es-PY" sz="1200" dirty="0"/>
              <a:t>Estimaciones demográficas del Censo 2012 (DGEEC). </a:t>
            </a:r>
          </a:p>
        </p:txBody>
      </p:sp>
    </p:spTree>
    <p:extLst>
      <p:ext uri="{BB962C8B-B14F-4D97-AF65-F5344CB8AC3E}">
        <p14:creationId xmlns:p14="http://schemas.microsoft.com/office/powerpoint/2010/main" val="2809833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F95A0-1BA0-4FE2-8D17-B500CB4C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556"/>
          </a:xfrm>
        </p:spPr>
        <p:txBody>
          <a:bodyPr>
            <a:normAutofit/>
          </a:bodyPr>
          <a:lstStyle/>
          <a:p>
            <a:pPr algn="ctr"/>
            <a:r>
              <a:rPr lang="es-PY" sz="3200" b="1" dirty="0"/>
              <a:t>Pirámide de población, Paraguay - 2018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B811598-044E-4FCF-93DC-F98FF7F79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973" y="1241571"/>
            <a:ext cx="10226057" cy="4926661"/>
          </a:xfrm>
          <a:prstGeom prst="rect">
            <a:avLst/>
          </a:prstGeom>
        </p:spPr>
      </p:pic>
      <p:pic>
        <p:nvPicPr>
          <p:cNvPr id="5" name="Picture 4" descr="cid:image001.jpg@01D4BECB.6B7957E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968" y="6525097"/>
            <a:ext cx="26955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A98EE11F-D0EC-47E4-9E17-78231F0E2E48}"/>
              </a:ext>
            </a:extLst>
          </p:cNvPr>
          <p:cNvSpPr/>
          <p:nvPr/>
        </p:nvSpPr>
        <p:spPr>
          <a:xfrm>
            <a:off x="270130" y="6224667"/>
            <a:ext cx="2844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200" b="1" dirty="0"/>
              <a:t>Fuente: </a:t>
            </a:r>
            <a:r>
              <a:rPr lang="es-PY" sz="1200" dirty="0"/>
              <a:t>Estimaciones demográficas del Censo 2012 (DGEEC). </a:t>
            </a:r>
          </a:p>
        </p:txBody>
      </p:sp>
    </p:spTree>
    <p:extLst>
      <p:ext uri="{BB962C8B-B14F-4D97-AF65-F5344CB8AC3E}">
        <p14:creationId xmlns:p14="http://schemas.microsoft.com/office/powerpoint/2010/main" val="386207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75D8D-EEE8-426A-8271-826676D4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Y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98CF41C-158C-4DAA-86C7-916CD0196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135" y="145916"/>
            <a:ext cx="10996951" cy="6114526"/>
          </a:xfrm>
          <a:prstGeom prst="rect">
            <a:avLst/>
          </a:prstGeom>
        </p:spPr>
      </p:pic>
      <p:pic>
        <p:nvPicPr>
          <p:cNvPr id="5" name="Picture 4" descr="cid:image001.jpg@01D4BECB.6B7957E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968" y="6525097"/>
            <a:ext cx="26955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C4F38CC-B458-4222-93E2-82222395FE77}"/>
              </a:ext>
            </a:extLst>
          </p:cNvPr>
          <p:cNvSpPr/>
          <p:nvPr/>
        </p:nvSpPr>
        <p:spPr>
          <a:xfrm>
            <a:off x="270130" y="6224667"/>
            <a:ext cx="2844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200" b="1" dirty="0"/>
              <a:t>Fuente: </a:t>
            </a:r>
            <a:r>
              <a:rPr lang="es-PY" sz="1200" dirty="0"/>
              <a:t>Estimaciones demográficas del Censo 2012 (DGEEC). </a:t>
            </a:r>
          </a:p>
        </p:txBody>
      </p:sp>
    </p:spTree>
    <p:extLst>
      <p:ext uri="{BB962C8B-B14F-4D97-AF65-F5344CB8AC3E}">
        <p14:creationId xmlns:p14="http://schemas.microsoft.com/office/powerpoint/2010/main" val="226130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9FCEA-E0B1-40D2-AFEF-C424BE66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666" y="113456"/>
            <a:ext cx="10515600" cy="1027448"/>
          </a:xfrm>
        </p:spPr>
        <p:txBody>
          <a:bodyPr>
            <a:normAutofit/>
          </a:bodyPr>
          <a:lstStyle/>
          <a:p>
            <a:pPr algn="ctr"/>
            <a:r>
              <a:rPr lang="es-PY" sz="3200" b="1" dirty="0"/>
              <a:t>Distribución de la población por departamentos, </a:t>
            </a:r>
            <a:br>
              <a:rPr lang="es-PY" sz="3200" b="1" dirty="0"/>
            </a:br>
            <a:r>
              <a:rPr lang="es-PY" sz="3200" b="1" dirty="0"/>
              <a:t>Paraguay - 2018.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8508C09F-541C-4963-A98C-07B8520B5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Y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CB871A0-B659-4EAB-898C-424596212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50" y="1233183"/>
            <a:ext cx="11506032" cy="5066614"/>
          </a:xfrm>
          <a:prstGeom prst="rect">
            <a:avLst/>
          </a:prstGeom>
        </p:spPr>
      </p:pic>
      <p:pic>
        <p:nvPicPr>
          <p:cNvPr id="5" name="Picture 4" descr="cid:image001.jpg@01D4BECB.6B7957E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968" y="6525097"/>
            <a:ext cx="26955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89255AE-F3C3-4726-AC92-1510DB6094D0}"/>
              </a:ext>
            </a:extLst>
          </p:cNvPr>
          <p:cNvSpPr/>
          <p:nvPr/>
        </p:nvSpPr>
        <p:spPr>
          <a:xfrm>
            <a:off x="270130" y="6224667"/>
            <a:ext cx="2844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200" b="1" dirty="0"/>
              <a:t>Fuente: </a:t>
            </a:r>
            <a:r>
              <a:rPr lang="es-PY" sz="1200" dirty="0"/>
              <a:t>Estimaciones demográficas del Censo 2012 (DGEEC). </a:t>
            </a:r>
          </a:p>
        </p:txBody>
      </p:sp>
    </p:spTree>
    <p:extLst>
      <p:ext uri="{BB962C8B-B14F-4D97-AF65-F5344CB8AC3E}">
        <p14:creationId xmlns:p14="http://schemas.microsoft.com/office/powerpoint/2010/main" val="238176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81901C62-AD35-4CF2-826C-E38E65313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96291"/>
            <a:ext cx="6934954" cy="5963812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71E9FCEA-E0B1-40D2-AFEF-C424BE66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476" y="113456"/>
            <a:ext cx="10515600" cy="731399"/>
          </a:xfrm>
        </p:spPr>
        <p:txBody>
          <a:bodyPr>
            <a:normAutofit fontScale="90000"/>
          </a:bodyPr>
          <a:lstStyle/>
          <a:p>
            <a:r>
              <a:rPr lang="es-PY" sz="3200" b="1" dirty="0"/>
              <a:t>Distribución de la población por departamentos, Paraguay - 2018.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979" y="1079861"/>
            <a:ext cx="4543425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cid:image001.jpg@01D4BECB.6B7957E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968" y="6525097"/>
            <a:ext cx="26955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E683B8F4-B230-4EF0-9C7B-237BDFD0269A}"/>
              </a:ext>
            </a:extLst>
          </p:cNvPr>
          <p:cNvSpPr/>
          <p:nvPr/>
        </p:nvSpPr>
        <p:spPr>
          <a:xfrm>
            <a:off x="16565" y="6063432"/>
            <a:ext cx="2844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200" b="1" dirty="0"/>
              <a:t>Fuente: </a:t>
            </a:r>
            <a:r>
              <a:rPr lang="es-PY" sz="1200" dirty="0"/>
              <a:t>Estimaciones demográficas del Censo 2012 (DGEEC). </a:t>
            </a:r>
          </a:p>
        </p:txBody>
      </p:sp>
    </p:spTree>
    <p:extLst>
      <p:ext uri="{BB962C8B-B14F-4D97-AF65-F5344CB8AC3E}">
        <p14:creationId xmlns:p14="http://schemas.microsoft.com/office/powerpoint/2010/main" val="2333749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D5F1C-D2C6-4F3D-B460-9B448F69A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1" y="130233"/>
            <a:ext cx="10515600" cy="985503"/>
          </a:xfrm>
        </p:spPr>
        <p:txBody>
          <a:bodyPr>
            <a:normAutofit/>
          </a:bodyPr>
          <a:lstStyle/>
          <a:p>
            <a:pPr algn="ctr"/>
            <a:r>
              <a:rPr lang="es-PY" sz="3200" b="1" dirty="0"/>
              <a:t>Distribución de la población por departamentos y sexo, Paraguay - 2018.</a:t>
            </a:r>
            <a:endParaRPr lang="es-PY" sz="3200" dirty="0"/>
          </a:p>
        </p:txBody>
      </p:sp>
      <p:pic>
        <p:nvPicPr>
          <p:cNvPr id="5" name="Picture 4" descr="cid:image001.jpg@01D4BECB.6B7957E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968" y="6525097"/>
            <a:ext cx="26955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20E20FE-3660-4F84-A75F-D243F6286C62}"/>
              </a:ext>
            </a:extLst>
          </p:cNvPr>
          <p:cNvSpPr/>
          <p:nvPr/>
        </p:nvSpPr>
        <p:spPr>
          <a:xfrm>
            <a:off x="270130" y="6224667"/>
            <a:ext cx="2844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200" b="1" dirty="0"/>
              <a:t>Fuente: </a:t>
            </a:r>
            <a:r>
              <a:rPr lang="es-PY" sz="1200" dirty="0"/>
              <a:t>Estimaciones demográficas del Censo 2012 (DGEEC).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DBB2A2F-7B87-493B-AE58-497E41099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8268" y="3155053"/>
            <a:ext cx="1147968" cy="54789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84B0034-40F7-4732-8E72-1F9F3BA56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129" y="1163440"/>
            <a:ext cx="10515600" cy="508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66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2AA6F-6AB0-4BB6-BBC3-FA35E3E7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Y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B0C5AC1-AF11-4764-ABCA-B7B271DCE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667" y="327964"/>
            <a:ext cx="10361632" cy="6065057"/>
          </a:xfrm>
          <a:prstGeom prst="rect">
            <a:avLst/>
          </a:prstGeom>
        </p:spPr>
      </p:pic>
      <p:pic>
        <p:nvPicPr>
          <p:cNvPr id="5" name="Picture 4" descr="cid:image001.jpg@01D4BECB.6B7957E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968" y="6525097"/>
            <a:ext cx="26955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992EE83C-5EC2-4A48-AD93-0C9C4B22C6AC}"/>
              </a:ext>
            </a:extLst>
          </p:cNvPr>
          <p:cNvSpPr/>
          <p:nvPr/>
        </p:nvSpPr>
        <p:spPr>
          <a:xfrm>
            <a:off x="0" y="6224162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sz="1000" b="1" dirty="0"/>
              <a:t>Fuente: </a:t>
            </a:r>
            <a:r>
              <a:rPr lang="es-PY" sz="1000" dirty="0"/>
              <a:t>1. STP/DGEEC. Desde los años 2006 al 2014 los datos fueron elaborados en la Dirección de Estadísticas en Salud tomando los datos de la de la Proyección nacional de población por sexo y edad (2000-2050), en base al Censo 2002.  2. STP/DGEEC. Desde el año 2015: Indicadores demográficos estimados y proyectados (2001-2024), en base al Censo 2012. Revisión 2015. </a:t>
            </a:r>
          </a:p>
        </p:txBody>
      </p:sp>
    </p:spTree>
    <p:extLst>
      <p:ext uri="{BB962C8B-B14F-4D97-AF65-F5344CB8AC3E}">
        <p14:creationId xmlns:p14="http://schemas.microsoft.com/office/powerpoint/2010/main" val="3279090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7081A42-692F-46EE-84D1-2C2B759FF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674" y="218114"/>
            <a:ext cx="10008238" cy="6054806"/>
          </a:xfrm>
          <a:prstGeom prst="rect">
            <a:avLst/>
          </a:prstGeom>
        </p:spPr>
      </p:pic>
      <p:pic>
        <p:nvPicPr>
          <p:cNvPr id="5" name="Picture 4" descr="cid:image001.jpg@01D4BECB.6B7957E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968" y="6525097"/>
            <a:ext cx="26955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7382B8CA-B2E4-459D-9DF8-34EF226529DF}"/>
              </a:ext>
            </a:extLst>
          </p:cNvPr>
          <p:cNvSpPr/>
          <p:nvPr/>
        </p:nvSpPr>
        <p:spPr>
          <a:xfrm>
            <a:off x="0" y="6224162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sz="1000" b="1" dirty="0"/>
              <a:t>Fuente: </a:t>
            </a:r>
            <a:r>
              <a:rPr lang="es-PY" sz="1000" dirty="0"/>
              <a:t>1. STP/DGEEC. Desde los años 2006 al 2014 los datos fueron elaborados en la Dirección de Estadísticas en Salud tomando los datos de la de la Proyección nacional de población por sexo y edad (2000-2050), en base al Censo 2002.  2. STP/DGEEC. Desde el año 2015: Indicadores demográficos estimados y proyectados (2001-2024), en base al Censo 2012. Revisión 2015. </a:t>
            </a:r>
          </a:p>
        </p:txBody>
      </p:sp>
    </p:spTree>
    <p:extLst>
      <p:ext uri="{BB962C8B-B14F-4D97-AF65-F5344CB8AC3E}">
        <p14:creationId xmlns:p14="http://schemas.microsoft.com/office/powerpoint/2010/main" val="24694517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490</Words>
  <Application>Microsoft Office PowerPoint</Application>
  <PresentationFormat>Panorámica</PresentationFormat>
  <Paragraphs>26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Datos demográficos de Paraguay</vt:lpstr>
      <vt:lpstr>Población total y por sexo, Paraguay - 2018</vt:lpstr>
      <vt:lpstr>Pirámide de población, Paraguay - 2018</vt:lpstr>
      <vt:lpstr>Presentación de PowerPoint</vt:lpstr>
      <vt:lpstr>Distribución de la población por departamentos,  Paraguay - 2018.</vt:lpstr>
      <vt:lpstr>Distribución de la población por departamentos, Paraguay - 2018.</vt:lpstr>
      <vt:lpstr>Distribución de la población por departamentos y sexo, Paraguay - 2018.</vt:lpstr>
      <vt:lpstr>Presentación de PowerPoint</vt:lpstr>
      <vt:lpstr>Presentación de PowerPoint</vt:lpstr>
      <vt:lpstr>Tasa bruta de mortalidad por mil. Paraguay, 2007 – 2016.</vt:lpstr>
      <vt:lpstr>Tasas de reproducción y global de fecundidad. Paraguay, 2007 – 2016.</vt:lpstr>
      <vt:lpstr>Presentación de PowerPoint</vt:lpstr>
      <vt:lpstr>Presentación de PowerPoint</vt:lpstr>
      <vt:lpstr>Presentación de PowerPoint</vt:lpstr>
      <vt:lpstr>19 etnias: sin dejar a nadie atrás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Aragón López, Dr. Miguel Angel (PAR)</dc:creator>
  <cp:lastModifiedBy>Jorge Ale</cp:lastModifiedBy>
  <cp:revision>31</cp:revision>
  <dcterms:created xsi:type="dcterms:W3CDTF">2019-02-21T08:40:56Z</dcterms:created>
  <dcterms:modified xsi:type="dcterms:W3CDTF">2019-03-11T01:34:03Z</dcterms:modified>
</cp:coreProperties>
</file>