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0" r:id="rId15"/>
    <p:sldId id="267" r:id="rId16"/>
    <p:sldId id="271" r:id="rId17"/>
    <p:sldId id="272" r:id="rId18"/>
    <p:sldId id="273" r:id="rId19"/>
    <p:sldId id="1663" r:id="rId20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6664-6E5E-4B90-ABD6-1C5CD8EBB38A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E684C-A274-4BEB-BE92-C7E9717497D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830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85D0E-6511-AB44-B03E-8E3001D6D9DB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8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BB68-2737-4A0A-BD5D-E4DEF1A19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647C3-CFC1-4EFE-AC90-18177B2D7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F3A98-5D3B-4409-B19A-683D7BA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3B685-5633-4E39-80D7-4A9CD3D3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BBBB6-B1E5-4D56-B6A8-E1EF2EE0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3461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BDF79-6169-4215-81D7-AE8C0E5E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8F4FD7-F524-49F8-B055-3D0DDA23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9D96F-0DC3-4A51-867D-7AA07ED2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D0E48-F9F0-42C6-BD05-4311E403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38EC9-26DC-4DEB-9D7F-B017CFD5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155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49496-0D69-4E9C-AAE4-4C4393A06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F8DE1E-5EE5-4080-A474-03C5D54A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D9221-201A-4021-BA5D-8A26EC41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85D24-28C8-468F-B069-63EE44A1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349A5-7536-49CA-8CC5-8E6C875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766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461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D9F5-6FE4-4565-B515-C5D8B43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C1F3F-452A-433A-A597-F5A8BC34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263F8-908C-4B9B-B810-F248634E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421BD-1452-4954-8C1A-B6E136FF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411D7-1E9A-4CA5-99EC-94C169A8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307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1228-B5E2-49EA-B276-19C916B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0502E-51FB-4421-B203-31F06C0B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B238B-7B5C-41B1-A3E8-8111011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37CB0-FD5A-4FB9-BB21-C18CDF1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14386-7941-493B-9735-AD9185D7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293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AE67-9D33-4858-BAEC-03328A9A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C17D7-AD01-428E-BE89-D0ED011A7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54373-EBBE-4515-A39F-F9B5010D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87A22-9C50-4161-964E-121B53C0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5EB93-3D3D-46DC-ABF2-87812200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A2E22-A954-4F0F-AA17-2B791AB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684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698C-4A94-4DDE-96EE-E87C8ED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6CF0D-AEA0-4743-A0B9-6F65BC67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D4AF9-6186-4B91-B3B4-8BBD3B7E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DBCA95-4A00-44DA-9E5E-E7E308697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9714C-F772-40DF-A8DE-97ED2D67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BAF557-EB43-4F48-9E7F-F55C8BC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C6E9A2-5ECA-4502-B317-E40407A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0B24EF-44CC-421E-A24F-6A8A9A9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9578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26605-C512-4154-99E3-6DB721F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11C218-2819-4F52-88E2-55D503D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877C15-6ECE-4005-9926-83E297EE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EC6C8-3205-4CFB-8615-48F65AF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412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ED8B96-2BF4-4D92-8496-2264AB05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878671-C977-4688-A033-E926231E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E18A3-F9F0-470F-AF5F-A520B621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1547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B960-4641-45EC-95F2-79CEF14F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D68D0-AF12-432C-93A2-ECCFED7B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5A370-8ECA-460D-8DDF-3FDAA123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2E570-934B-4635-A314-896D10D3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E627B7-E2BF-4CC5-880C-C07A32D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62946-4976-4539-8037-9E2B0683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280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C6E4A-0F04-4364-9654-3CC2A0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12300E-593F-4B63-B455-14FA3D7A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E6632-B878-464A-8B49-8C5B73DC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B2458-0CDB-4283-A8D1-028B6491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60E7D-289B-4392-AD28-2ADAF7A7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A2DBD-2E04-411E-84A5-D9A9F381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753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11C7A-2C41-487B-ACDB-ABE41322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C4E85-3955-4759-A65B-B76BBD6D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4852B-A151-43A9-92AD-F69651AF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12D0-F75C-4C62-ABB0-2008331DCEBD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53B27-BA84-4B3F-8305-DBF77EF5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4C267-F3B3-45F8-B702-F33893DA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634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9C120-5A6E-404C-A2F9-FBFC78B7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055"/>
            <a:ext cx="9144000" cy="1503391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Mortalidad en población general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56" y="4674772"/>
            <a:ext cx="3790308" cy="4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2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>
            <a:normAutofit/>
          </a:bodyPr>
          <a:lstStyle/>
          <a:p>
            <a:pPr algn="ctr"/>
            <a:r>
              <a:rPr lang="es-PY" sz="2800" b="1" dirty="0"/>
              <a:t>Tasa de mortalidad por Tumores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Paraguay, 2012-2016.</a:t>
            </a:r>
            <a:endParaRPr lang="es-PY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5" y="1669773"/>
            <a:ext cx="11700081" cy="451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FB9894D-D868-4694-BF18-CA447EC3E1D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69216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199" y="190465"/>
            <a:ext cx="10833243" cy="909465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por Tumores promedio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4" y="1306131"/>
            <a:ext cx="5500745" cy="55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26F500C-EB1C-4CCB-BA51-4923403467E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83930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1898" y="287104"/>
            <a:ext cx="10685157" cy="925247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/>
              <a:t>Tasa de mortalidad por causas externas x 100 mil hab.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8" y="1477491"/>
            <a:ext cx="11121842" cy="46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FBC48CF-7283-4FB2-9798-A857F35022E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4046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9022" y="143840"/>
            <a:ext cx="10515600" cy="836822"/>
          </a:xfrm>
        </p:spPr>
        <p:txBody>
          <a:bodyPr>
            <a:normAutofit/>
          </a:bodyPr>
          <a:lstStyle/>
          <a:p>
            <a:pPr algn="ctr"/>
            <a:r>
              <a:rPr lang="es-PY" sz="2400" b="1" dirty="0"/>
              <a:t>Tasa de mortalidad por causas externas promedio x 100 mil hab. por departamentos. Paraguay, 2012-2016.</a:t>
            </a:r>
            <a:endParaRPr lang="es-PY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61" y="1087643"/>
            <a:ext cx="5214691" cy="576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50ADF0A-0262-4485-822F-9101EED779DB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55041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8952" cy="847226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/>
              <a:t>Tasa de mortalidad por </a:t>
            </a:r>
            <a:r>
              <a:rPr lang="es-PY" sz="2800" b="1" dirty="0" err="1"/>
              <a:t>Enf</a:t>
            </a:r>
            <a:r>
              <a:rPr lang="es-PY" sz="2800" b="1" dirty="0"/>
              <a:t>. Transmisibles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Paraguay, 2012-2016.</a:t>
            </a:r>
            <a:endParaRPr lang="es-PY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7" y="1561672"/>
            <a:ext cx="11560325" cy="45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465F4C7-FD90-4EC9-AFE2-445B37F00FC5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23871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9427" y="180191"/>
            <a:ext cx="10946258" cy="898596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por </a:t>
            </a:r>
            <a:r>
              <a:rPr lang="es-PY" sz="2800" b="1" dirty="0" err="1"/>
              <a:t>Enf</a:t>
            </a:r>
            <a:r>
              <a:rPr lang="es-PY" sz="2800" b="1" dirty="0"/>
              <a:t>. Transmisibles promedio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472" y="1094942"/>
            <a:ext cx="5364842" cy="5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A9654EA-B89F-4F03-AED0-5CAF49EF0D50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6581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5733" y="190465"/>
            <a:ext cx="10515600" cy="1021886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TM por diabetes x 100 mil </a:t>
            </a:r>
            <a:r>
              <a:rPr lang="pt-BR" sz="3200" b="1" dirty="0" err="1"/>
              <a:t>hab</a:t>
            </a:r>
            <a:r>
              <a:rPr lang="pt-BR" sz="3200" b="1" dirty="0"/>
              <a:t> por sexo. Paraguay, 2012-2016.</a:t>
            </a:r>
            <a:endParaRPr lang="es-PY" sz="32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2" y="1212352"/>
            <a:ext cx="9130841" cy="52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3005084"/>
            <a:ext cx="2514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CC1446A-E5D8-486E-A7E7-7E5458843B69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05541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TM por diabetes x 100 mil </a:t>
            </a:r>
            <a:r>
              <a:rPr lang="pt-BR" sz="2800" b="1" dirty="0" err="1"/>
              <a:t>hab</a:t>
            </a:r>
            <a:r>
              <a:rPr lang="pt-BR" sz="2800" b="1" dirty="0"/>
              <a:t> por </a:t>
            </a:r>
            <a:r>
              <a:rPr lang="pt-BR" sz="2800" b="1" dirty="0" err="1"/>
              <a:t>regiones</a:t>
            </a:r>
            <a:r>
              <a:rPr lang="pt-BR" sz="2800" b="1" dirty="0"/>
              <a:t> </a:t>
            </a:r>
            <a:r>
              <a:rPr lang="pt-BR" sz="2800" b="1" dirty="0" err="1"/>
              <a:t>del</a:t>
            </a:r>
            <a:r>
              <a:rPr lang="pt-BR" sz="2800" b="1" dirty="0"/>
              <a:t> pais. </a:t>
            </a:r>
            <a:br>
              <a:rPr lang="pt-BR" sz="2800" b="1" dirty="0"/>
            </a:br>
            <a:r>
              <a:rPr lang="pt-BR" sz="2800" b="1" dirty="0" err="1"/>
              <a:t>Paraguay</a:t>
            </a:r>
            <a:r>
              <a:rPr lang="pt-BR" sz="2800" b="1" dirty="0"/>
              <a:t>, 2012-2016.</a:t>
            </a:r>
            <a:endParaRPr lang="es-PY" sz="28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8" y="1541131"/>
            <a:ext cx="8173556" cy="48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3081924"/>
            <a:ext cx="2353294" cy="6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CF5AB4D-61E5-43BD-B56D-59CE8EF0684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419945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925" y="169917"/>
            <a:ext cx="10515600" cy="77530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TM por diabetes x 100 mil hab. </a:t>
            </a:r>
            <a:r>
              <a:rPr lang="pt-BR" sz="2800" b="1" dirty="0" err="1"/>
              <a:t>promedio</a:t>
            </a:r>
            <a:r>
              <a:rPr lang="pt-BR" sz="2800" b="1" dirty="0"/>
              <a:t> por departamentos. </a:t>
            </a:r>
            <a:br>
              <a:rPr lang="pt-BR" sz="2800" b="1" dirty="0"/>
            </a:br>
            <a:r>
              <a:rPr lang="pt-BR" sz="2800" b="1" dirty="0" err="1"/>
              <a:t>Paraguay</a:t>
            </a:r>
            <a:r>
              <a:rPr lang="pt-BR" sz="2800" b="1" dirty="0"/>
              <a:t>, 2012-2016.</a:t>
            </a:r>
            <a:endParaRPr lang="es-PY" sz="28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8" y="1034892"/>
            <a:ext cx="5322887" cy="581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506EBA9-6699-41D3-B6A5-ECB92A812DE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2679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Heptagon 7"/>
          <p:cNvSpPr/>
          <p:nvPr/>
        </p:nvSpPr>
        <p:spPr>
          <a:xfrm flipH="1">
            <a:off x="6732192" y="857846"/>
            <a:ext cx="3934619" cy="5142905"/>
          </a:xfrm>
          <a:custGeom>
            <a:avLst/>
            <a:gdLst>
              <a:gd name="connsiteX0" fmla="*/ -5 w 1873770"/>
              <a:gd name="connsiteY0" fmla="*/ 1161653 h 1806315"/>
              <a:gd name="connsiteX1" fmla="*/ 185561 w 1873770"/>
              <a:gd name="connsiteY1" fmla="*/ 357764 h 1806315"/>
              <a:gd name="connsiteX2" fmla="*/ 936885 w 1873770"/>
              <a:gd name="connsiteY2" fmla="*/ 0 h 1806315"/>
              <a:gd name="connsiteX3" fmla="*/ 1688209 w 1873770"/>
              <a:gd name="connsiteY3" fmla="*/ 357764 h 1806315"/>
              <a:gd name="connsiteX4" fmla="*/ 1873775 w 1873770"/>
              <a:gd name="connsiteY4" fmla="*/ 1161653 h 1806315"/>
              <a:gd name="connsiteX5" fmla="*/ 1353836 w 1873770"/>
              <a:gd name="connsiteY5" fmla="*/ 1806325 h 1806315"/>
              <a:gd name="connsiteX6" fmla="*/ 519934 w 1873770"/>
              <a:gd name="connsiteY6" fmla="*/ 1806325 h 1806315"/>
              <a:gd name="connsiteX7" fmla="*/ -5 w 1873770"/>
              <a:gd name="connsiteY7" fmla="*/ 1161653 h 1806315"/>
              <a:gd name="connsiteX0" fmla="*/ 951871 w 2825651"/>
              <a:gd name="connsiteY0" fmla="*/ 1438971 h 2083643"/>
              <a:gd name="connsiteX1" fmla="*/ 1137437 w 2825651"/>
              <a:gd name="connsiteY1" fmla="*/ 635082 h 2083643"/>
              <a:gd name="connsiteX2" fmla="*/ 0 w 2825651"/>
              <a:gd name="connsiteY2" fmla="*/ 0 h 2083643"/>
              <a:gd name="connsiteX3" fmla="*/ 2640085 w 2825651"/>
              <a:gd name="connsiteY3" fmla="*/ 635082 h 2083643"/>
              <a:gd name="connsiteX4" fmla="*/ 2825651 w 2825651"/>
              <a:gd name="connsiteY4" fmla="*/ 1438971 h 2083643"/>
              <a:gd name="connsiteX5" fmla="*/ 2305712 w 2825651"/>
              <a:gd name="connsiteY5" fmla="*/ 2083643 h 2083643"/>
              <a:gd name="connsiteX6" fmla="*/ 1471810 w 2825651"/>
              <a:gd name="connsiteY6" fmla="*/ 2083643 h 2083643"/>
              <a:gd name="connsiteX7" fmla="*/ 951871 w 2825651"/>
              <a:gd name="connsiteY7" fmla="*/ 1438971 h 2083643"/>
              <a:gd name="connsiteX0" fmla="*/ 951871 w 2954879"/>
              <a:gd name="connsiteY0" fmla="*/ 1463456 h 2108128"/>
              <a:gd name="connsiteX1" fmla="*/ 1137437 w 2954879"/>
              <a:gd name="connsiteY1" fmla="*/ 659567 h 2108128"/>
              <a:gd name="connsiteX2" fmla="*/ 0 w 2954879"/>
              <a:gd name="connsiteY2" fmla="*/ 24485 h 2108128"/>
              <a:gd name="connsiteX3" fmla="*/ 2954879 w 2954879"/>
              <a:gd name="connsiteY3" fmla="*/ 0 h 2108128"/>
              <a:gd name="connsiteX4" fmla="*/ 2825651 w 2954879"/>
              <a:gd name="connsiteY4" fmla="*/ 1463456 h 2108128"/>
              <a:gd name="connsiteX5" fmla="*/ 2305712 w 2954879"/>
              <a:gd name="connsiteY5" fmla="*/ 2108128 h 2108128"/>
              <a:gd name="connsiteX6" fmla="*/ 1471810 w 2954879"/>
              <a:gd name="connsiteY6" fmla="*/ 2108128 h 2108128"/>
              <a:gd name="connsiteX7" fmla="*/ 951871 w 2954879"/>
              <a:gd name="connsiteY7" fmla="*/ 1463456 h 2108128"/>
              <a:gd name="connsiteX0" fmla="*/ 951871 w 2969869"/>
              <a:gd name="connsiteY0" fmla="*/ 1438971 h 2083643"/>
              <a:gd name="connsiteX1" fmla="*/ 1137437 w 2969869"/>
              <a:gd name="connsiteY1" fmla="*/ 635082 h 2083643"/>
              <a:gd name="connsiteX2" fmla="*/ 0 w 2969869"/>
              <a:gd name="connsiteY2" fmla="*/ 0 h 2083643"/>
              <a:gd name="connsiteX3" fmla="*/ 2969869 w 2969869"/>
              <a:gd name="connsiteY3" fmla="*/ 5495 h 2083643"/>
              <a:gd name="connsiteX4" fmla="*/ 2825651 w 2969869"/>
              <a:gd name="connsiteY4" fmla="*/ 1438971 h 2083643"/>
              <a:gd name="connsiteX5" fmla="*/ 2305712 w 2969869"/>
              <a:gd name="connsiteY5" fmla="*/ 2083643 h 2083643"/>
              <a:gd name="connsiteX6" fmla="*/ 1471810 w 2969869"/>
              <a:gd name="connsiteY6" fmla="*/ 2083643 h 2083643"/>
              <a:gd name="connsiteX7" fmla="*/ 951871 w 2969869"/>
              <a:gd name="connsiteY7" fmla="*/ 1438971 h 2083643"/>
              <a:gd name="connsiteX0" fmla="*/ 951871 w 4062339"/>
              <a:gd name="connsiteY0" fmla="*/ 1438971 h 2083643"/>
              <a:gd name="connsiteX1" fmla="*/ 1137437 w 4062339"/>
              <a:gd name="connsiteY1" fmla="*/ 635082 h 2083643"/>
              <a:gd name="connsiteX2" fmla="*/ 0 w 4062339"/>
              <a:gd name="connsiteY2" fmla="*/ 0 h 2083643"/>
              <a:gd name="connsiteX3" fmla="*/ 2969869 w 4062339"/>
              <a:gd name="connsiteY3" fmla="*/ 5495 h 2083643"/>
              <a:gd name="connsiteX4" fmla="*/ 4062339 w 4062339"/>
              <a:gd name="connsiteY4" fmla="*/ 569541 h 2083643"/>
              <a:gd name="connsiteX5" fmla="*/ 2305712 w 4062339"/>
              <a:gd name="connsiteY5" fmla="*/ 2083643 h 2083643"/>
              <a:gd name="connsiteX6" fmla="*/ 1471810 w 4062339"/>
              <a:gd name="connsiteY6" fmla="*/ 2083643 h 2083643"/>
              <a:gd name="connsiteX7" fmla="*/ 951871 w 4062339"/>
              <a:gd name="connsiteY7" fmla="*/ 1438971 h 2083643"/>
              <a:gd name="connsiteX0" fmla="*/ 951871 w 4479286"/>
              <a:gd name="connsiteY0" fmla="*/ 1438971 h 2083643"/>
              <a:gd name="connsiteX1" fmla="*/ 1137437 w 4479286"/>
              <a:gd name="connsiteY1" fmla="*/ 635082 h 2083643"/>
              <a:gd name="connsiteX2" fmla="*/ 0 w 4479286"/>
              <a:gd name="connsiteY2" fmla="*/ 0 h 2083643"/>
              <a:gd name="connsiteX3" fmla="*/ 2969869 w 4479286"/>
              <a:gd name="connsiteY3" fmla="*/ 5495 h 2083643"/>
              <a:gd name="connsiteX4" fmla="*/ 4062339 w 4479286"/>
              <a:gd name="connsiteY4" fmla="*/ 569541 h 2083643"/>
              <a:gd name="connsiteX5" fmla="*/ 4479286 w 4479286"/>
              <a:gd name="connsiteY5" fmla="*/ 1918751 h 2083643"/>
              <a:gd name="connsiteX6" fmla="*/ 1471810 w 4479286"/>
              <a:gd name="connsiteY6" fmla="*/ 2083643 h 2083643"/>
              <a:gd name="connsiteX7" fmla="*/ 951871 w 4479286"/>
              <a:gd name="connsiteY7" fmla="*/ 1438971 h 2083643"/>
              <a:gd name="connsiteX0" fmla="*/ 951871 w 4479286"/>
              <a:gd name="connsiteY0" fmla="*/ 1438971 h 5096666"/>
              <a:gd name="connsiteX1" fmla="*/ 1137437 w 4479286"/>
              <a:gd name="connsiteY1" fmla="*/ 635082 h 5096666"/>
              <a:gd name="connsiteX2" fmla="*/ 0 w 4479286"/>
              <a:gd name="connsiteY2" fmla="*/ 0 h 5096666"/>
              <a:gd name="connsiteX3" fmla="*/ 2969869 w 4479286"/>
              <a:gd name="connsiteY3" fmla="*/ 5495 h 5096666"/>
              <a:gd name="connsiteX4" fmla="*/ 4062339 w 4479286"/>
              <a:gd name="connsiteY4" fmla="*/ 569541 h 5096666"/>
              <a:gd name="connsiteX5" fmla="*/ 4479286 w 4479286"/>
              <a:gd name="connsiteY5" fmla="*/ 1918751 h 5096666"/>
              <a:gd name="connsiteX6" fmla="*/ 3075757 w 4479286"/>
              <a:gd name="connsiteY6" fmla="*/ 5096666 h 5096666"/>
              <a:gd name="connsiteX7" fmla="*/ 951871 w 4479286"/>
              <a:gd name="connsiteY7" fmla="*/ 1438971 h 5096666"/>
              <a:gd name="connsiteX0" fmla="*/ 1161734 w 4479286"/>
              <a:gd name="connsiteY0" fmla="*/ 5119056 h 5119056"/>
              <a:gd name="connsiteX1" fmla="*/ 1137437 w 4479286"/>
              <a:gd name="connsiteY1" fmla="*/ 635082 h 5119056"/>
              <a:gd name="connsiteX2" fmla="*/ 0 w 4479286"/>
              <a:gd name="connsiteY2" fmla="*/ 0 h 5119056"/>
              <a:gd name="connsiteX3" fmla="*/ 2969869 w 4479286"/>
              <a:gd name="connsiteY3" fmla="*/ 5495 h 5119056"/>
              <a:gd name="connsiteX4" fmla="*/ 4062339 w 4479286"/>
              <a:gd name="connsiteY4" fmla="*/ 569541 h 5119056"/>
              <a:gd name="connsiteX5" fmla="*/ 4479286 w 4479286"/>
              <a:gd name="connsiteY5" fmla="*/ 1918751 h 5119056"/>
              <a:gd name="connsiteX6" fmla="*/ 3075757 w 4479286"/>
              <a:gd name="connsiteY6" fmla="*/ 5096666 h 5119056"/>
              <a:gd name="connsiteX7" fmla="*/ 1161734 w 4479286"/>
              <a:gd name="connsiteY7" fmla="*/ 5119056 h 5119056"/>
              <a:gd name="connsiteX0" fmla="*/ 1161734 w 4479286"/>
              <a:gd name="connsiteY0" fmla="*/ 5119056 h 5119056"/>
              <a:gd name="connsiteX1" fmla="*/ 140591 w 4479286"/>
              <a:gd name="connsiteY1" fmla="*/ 4165266 h 5119056"/>
              <a:gd name="connsiteX2" fmla="*/ 0 w 4479286"/>
              <a:gd name="connsiteY2" fmla="*/ 0 h 5119056"/>
              <a:gd name="connsiteX3" fmla="*/ 2969869 w 4479286"/>
              <a:gd name="connsiteY3" fmla="*/ 5495 h 5119056"/>
              <a:gd name="connsiteX4" fmla="*/ 4062339 w 4479286"/>
              <a:gd name="connsiteY4" fmla="*/ 569541 h 5119056"/>
              <a:gd name="connsiteX5" fmla="*/ 4479286 w 4479286"/>
              <a:gd name="connsiteY5" fmla="*/ 1918751 h 5119056"/>
              <a:gd name="connsiteX6" fmla="*/ 3075757 w 4479286"/>
              <a:gd name="connsiteY6" fmla="*/ 5096666 h 5119056"/>
              <a:gd name="connsiteX7" fmla="*/ 1161734 w 4479286"/>
              <a:gd name="connsiteY7" fmla="*/ 5119056 h 5119056"/>
              <a:gd name="connsiteX0" fmla="*/ 1161734 w 4479286"/>
              <a:gd name="connsiteY0" fmla="*/ 5119056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61734 w 4479286"/>
              <a:gd name="connsiteY7" fmla="*/ 5119056 h 5119151"/>
              <a:gd name="connsiteX0" fmla="*/ 1304140 w 4479286"/>
              <a:gd name="connsiteY0" fmla="*/ 4796768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304140 w 4479286"/>
              <a:gd name="connsiteY7" fmla="*/ 4796768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562826"/>
              <a:gd name="connsiteY0" fmla="*/ 5111561 h 5119151"/>
              <a:gd name="connsiteX1" fmla="*/ 140591 w 4562826"/>
              <a:gd name="connsiteY1" fmla="*/ 4165266 h 5119151"/>
              <a:gd name="connsiteX2" fmla="*/ 0 w 4562826"/>
              <a:gd name="connsiteY2" fmla="*/ 0 h 5119151"/>
              <a:gd name="connsiteX3" fmla="*/ 2969869 w 4562826"/>
              <a:gd name="connsiteY3" fmla="*/ 5495 h 5119151"/>
              <a:gd name="connsiteX4" fmla="*/ 4062339 w 4562826"/>
              <a:gd name="connsiteY4" fmla="*/ 569541 h 5119151"/>
              <a:gd name="connsiteX5" fmla="*/ 4479286 w 4562826"/>
              <a:gd name="connsiteY5" fmla="*/ 1918751 h 5119151"/>
              <a:gd name="connsiteX6" fmla="*/ 3045777 w 4562826"/>
              <a:gd name="connsiteY6" fmla="*/ 5119151 h 5119151"/>
              <a:gd name="connsiteX7" fmla="*/ 1131754 w 4562826"/>
              <a:gd name="connsiteY7" fmla="*/ 5111561 h 5119151"/>
              <a:gd name="connsiteX0" fmla="*/ 1131754 w 4614082"/>
              <a:gd name="connsiteY0" fmla="*/ 5111561 h 5119151"/>
              <a:gd name="connsiteX1" fmla="*/ 140591 w 4614082"/>
              <a:gd name="connsiteY1" fmla="*/ 4165266 h 5119151"/>
              <a:gd name="connsiteX2" fmla="*/ 0 w 4614082"/>
              <a:gd name="connsiteY2" fmla="*/ 0 h 5119151"/>
              <a:gd name="connsiteX3" fmla="*/ 2969869 w 4614082"/>
              <a:gd name="connsiteY3" fmla="*/ 5495 h 5119151"/>
              <a:gd name="connsiteX4" fmla="*/ 4062339 w 4614082"/>
              <a:gd name="connsiteY4" fmla="*/ 569541 h 5119151"/>
              <a:gd name="connsiteX5" fmla="*/ 4479286 w 4614082"/>
              <a:gd name="connsiteY5" fmla="*/ 1918751 h 5119151"/>
              <a:gd name="connsiteX6" fmla="*/ 3045777 w 4614082"/>
              <a:gd name="connsiteY6" fmla="*/ 5119151 h 5119151"/>
              <a:gd name="connsiteX7" fmla="*/ 1131754 w 4614082"/>
              <a:gd name="connsiteY7" fmla="*/ 5111561 h 51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082" h="5119151">
                <a:moveTo>
                  <a:pt x="1131754" y="5111561"/>
                </a:moveTo>
                <a:cubicBezTo>
                  <a:pt x="636474" y="5118418"/>
                  <a:pt x="208652" y="4817977"/>
                  <a:pt x="140591" y="4165266"/>
                </a:cubicBezTo>
                <a:lnTo>
                  <a:pt x="0" y="0"/>
                </a:lnTo>
                <a:lnTo>
                  <a:pt x="2969869" y="5495"/>
                </a:lnTo>
                <a:lnTo>
                  <a:pt x="4062339" y="569541"/>
                </a:lnTo>
                <a:cubicBezTo>
                  <a:pt x="4561085" y="854387"/>
                  <a:pt x="4775018" y="1379073"/>
                  <a:pt x="4479286" y="1918751"/>
                </a:cubicBezTo>
                <a:lnTo>
                  <a:pt x="3045777" y="5119151"/>
                </a:lnTo>
                <a:lnTo>
                  <a:pt x="1131754" y="5111561"/>
                </a:lnTo>
                <a:close/>
              </a:path>
            </a:pathLst>
          </a:custGeom>
          <a:solidFill>
            <a:srgbClr val="009AD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/>
          </a:p>
        </p:txBody>
      </p:sp>
      <p:sp>
        <p:nvSpPr>
          <p:cNvPr id="6" name="TextBox 5"/>
          <p:cNvSpPr txBox="1"/>
          <p:nvPr/>
        </p:nvSpPr>
        <p:spPr>
          <a:xfrm>
            <a:off x="7858214" y="3213877"/>
            <a:ext cx="220784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5175" dirty="0">
                <a:solidFill>
                  <a:schemeClr val="bg1"/>
                </a:solidFill>
                <a:latin typeface="+mj-lt"/>
              </a:rPr>
              <a:t>Gracias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7" y="2335665"/>
            <a:ext cx="2478688" cy="24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3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59B8-A725-4A6F-8E06-1BB0FB68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2" y="105067"/>
            <a:ext cx="10515600" cy="893223"/>
          </a:xfrm>
        </p:spPr>
        <p:txBody>
          <a:bodyPr>
            <a:normAutofit fontScale="90000"/>
          </a:bodyPr>
          <a:lstStyle/>
          <a:p>
            <a:r>
              <a:rPr lang="es-PY" sz="3200" b="1" dirty="0"/>
              <a:t>Tasa bruta de mortalidad general x mil hab.  Paraguay, 2007 – 2016.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9" y="1140901"/>
            <a:ext cx="10086160" cy="514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3A168C1-B2B3-4841-98E3-5CBCEF6DFA97}"/>
              </a:ext>
            </a:extLst>
          </p:cNvPr>
          <p:cNvSpPr/>
          <p:nvPr/>
        </p:nvSpPr>
        <p:spPr>
          <a:xfrm>
            <a:off x="0" y="62109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34046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D694-1C19-47C3-8D7C-39184B5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566461"/>
            <a:ext cx="10515600" cy="87644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Porcentaje de defunciones en población general</a:t>
            </a:r>
            <a:br>
              <a:rPr lang="es-ES" sz="2800" b="1" dirty="0"/>
            </a:br>
            <a:r>
              <a:rPr lang="es-ES" sz="2800" b="1" dirty="0"/>
              <a:t>según causas. Paraguay, 2012-2016.</a:t>
            </a:r>
            <a:endParaRPr lang="es-PY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3" y="1694576"/>
            <a:ext cx="11887797" cy="361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9AE4EF-2F1A-4209-AFC9-4C1532F8F9D0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10233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6D31-10EF-49C5-AF1D-8E1001E1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796"/>
            <a:ext cx="10515600" cy="1102948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Porcentaje promedio de causas defunción en población general. Paraguay, 2012-2016.</a:t>
            </a:r>
            <a:endParaRPr lang="es-PY" sz="32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" y="1868556"/>
            <a:ext cx="11918667" cy="392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82FBA5-E20F-449D-942D-DD10BEF7AE09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32223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6A27-0AF5-42EF-8FA0-FA6F990C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/>
              <a:t>Porcentaje de defunciones según causas en población indígena. </a:t>
            </a:r>
            <a:br>
              <a:rPr lang="es-ES" sz="2800" b="1" dirty="0"/>
            </a:br>
            <a:r>
              <a:rPr lang="es-ES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0" y="1786855"/>
            <a:ext cx="11779674" cy="35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AFB4DF0-94D1-4205-919F-019E68B33F73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132861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11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/>
              <a:t>Porcentaje promedio de defunciones según causas en población indígena. </a:t>
            </a:r>
            <a:br>
              <a:rPr lang="es-ES" sz="2800" b="1" dirty="0"/>
            </a:br>
            <a:r>
              <a:rPr lang="es-ES" sz="2800" b="1" dirty="0"/>
              <a:t>Paraguay, 2012-2016.</a:t>
            </a:r>
            <a:endParaRPr lang="es-PY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4" y="1493240"/>
            <a:ext cx="11948480" cy="41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7B9B345-E471-4CBC-ACD4-10535CA3D8BE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31512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029" y="278442"/>
            <a:ext cx="10515600" cy="89322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 err="1"/>
              <a:t>Tasa</a:t>
            </a:r>
            <a:r>
              <a:rPr lang="pt-BR" sz="3200" b="1" dirty="0"/>
              <a:t> de </a:t>
            </a:r>
            <a:r>
              <a:rPr lang="pt-BR" sz="3200" b="1" dirty="0" err="1"/>
              <a:t>mortalidad</a:t>
            </a:r>
            <a:r>
              <a:rPr lang="pt-BR" sz="3200" b="1" dirty="0"/>
              <a:t> por grandes causas x 100 mil hab. </a:t>
            </a:r>
            <a:br>
              <a:rPr lang="pt-BR" sz="3200" b="1" dirty="0"/>
            </a:br>
            <a:r>
              <a:rPr lang="pt-BR" sz="3200" b="1" dirty="0" err="1"/>
              <a:t>Paraguay</a:t>
            </a:r>
            <a:r>
              <a:rPr lang="pt-BR" sz="3200" b="1" dirty="0"/>
              <a:t>, 2012-2016.</a:t>
            </a:r>
            <a:endParaRPr lang="es-PY" sz="32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" y="1451124"/>
            <a:ext cx="10098783" cy="485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11" y="2983083"/>
            <a:ext cx="18415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7612B36-AAEA-43E0-BC3F-706B1F71373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8567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92850"/>
            <a:ext cx="10515600" cy="910001"/>
          </a:xfrm>
        </p:spPr>
        <p:txBody>
          <a:bodyPr>
            <a:normAutofit/>
          </a:bodyPr>
          <a:lstStyle/>
          <a:p>
            <a:pPr algn="ctr"/>
            <a:r>
              <a:rPr lang="es-PY" sz="2400" b="1" dirty="0"/>
              <a:t>Tasa de mortalidad de </a:t>
            </a:r>
            <a:r>
              <a:rPr lang="es-PY" sz="2400" b="1" dirty="0" err="1"/>
              <a:t>Enf</a:t>
            </a:r>
            <a:r>
              <a:rPr lang="es-PY" sz="2400" b="1" dirty="0"/>
              <a:t>. Ap. </a:t>
            </a:r>
            <a:r>
              <a:rPr lang="es-PY" sz="2400" b="1" dirty="0" err="1"/>
              <a:t>Ciruculatorio</a:t>
            </a:r>
            <a:r>
              <a:rPr lang="es-PY" sz="2400" b="1" dirty="0"/>
              <a:t> x 100 mil hab. por departamentos. </a:t>
            </a:r>
            <a:br>
              <a:rPr lang="es-PY" sz="2400" b="1" dirty="0"/>
            </a:br>
            <a:r>
              <a:rPr lang="es-PY" sz="2400" b="1" dirty="0"/>
              <a:t>Paraguay, 2012-2016.</a:t>
            </a:r>
            <a:endParaRPr lang="es-PY" sz="24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0" y="1417983"/>
            <a:ext cx="11787330" cy="453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564487-0397-4B8A-B7C2-84C3AADF9AD3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3419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1894" y="0"/>
            <a:ext cx="10812694" cy="1083531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</a:t>
            </a:r>
            <a:r>
              <a:rPr lang="es-PY" sz="2800" b="1" dirty="0" err="1"/>
              <a:t>Enf</a:t>
            </a:r>
            <a:r>
              <a:rPr lang="es-PY" sz="2800" b="1" dirty="0"/>
              <a:t>. Ap. Circulatorio promedio x 100 mil hab.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89" y="986319"/>
            <a:ext cx="6350973" cy="570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CC0C471-080B-46B5-8DF3-815A9974CB65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079041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458</Words>
  <Application>Microsoft Office PowerPoint</Application>
  <PresentationFormat>Panorámica</PresentationFormat>
  <Paragraphs>37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Mortalidad en población general</vt:lpstr>
      <vt:lpstr>Tasa bruta de mortalidad general x mil hab.  Paraguay, 2007 – 2016.</vt:lpstr>
      <vt:lpstr>Porcentaje de defunciones en población general según causas. Paraguay, 2012-2016.</vt:lpstr>
      <vt:lpstr>Porcentaje promedio de causas defunción en población general. Paraguay, 2012-2016.</vt:lpstr>
      <vt:lpstr>Porcentaje de defunciones según causas en población indígena.  Paraguay, 2012-2016.</vt:lpstr>
      <vt:lpstr>Porcentaje promedio de defunciones según causas en población indígena.  Paraguay, 2012-2016.</vt:lpstr>
      <vt:lpstr>Tasa de mortalidad por grandes causas x 100 mil hab.  Paraguay, 2012-2016.</vt:lpstr>
      <vt:lpstr>Tasa de mortalidad de Enf. Ap. Ciruculatorio x 100 mil hab. por departamentos.  Paraguay, 2012-2016.</vt:lpstr>
      <vt:lpstr>Tasa de mortalidad Enf. Ap. Circulatorio promedio x 100 mil hab. por departamentos.  Paraguay, 2012-2016.</vt:lpstr>
      <vt:lpstr>Tasa de mortalidad por Tumores x 100 mil hab por departamentos. Paraguay, 2012-2016.</vt:lpstr>
      <vt:lpstr>Tasa de mortalidad por Tumores promedio x 100 mil hab por departamentos.  Paraguay, 2012-2016.</vt:lpstr>
      <vt:lpstr>Tasa de mortalidad por causas externas x 100 mil hab. por departamentos.  Paraguay, 2012-2016.</vt:lpstr>
      <vt:lpstr>Tasa de mortalidad por causas externas promedio x 100 mil hab. por departamentos. Paraguay, 2012-2016.</vt:lpstr>
      <vt:lpstr>Tasa de mortalidad por Enf. Transmisibles x 100 mil hab por departamentos. Paraguay, 2012-2016.</vt:lpstr>
      <vt:lpstr>Tasa de mortalidad por Enf. Transmisibles promedio x 100 mil hab por departamentos.  Paraguay, 2012-2016.</vt:lpstr>
      <vt:lpstr>TM por diabetes x 100 mil hab por sexo. Paraguay, 2012-2016.</vt:lpstr>
      <vt:lpstr>TM por diabetes x 100 mil hab por regiones del pais.  Paraguay, 2012-2016.</vt:lpstr>
      <vt:lpstr>TM por diabetes x 100 mil hab. promedio por departamentos.  Paraguay, 2012-2016.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Mortalidad General</dc:title>
  <dc:creator>Aragón López, Dr. Miguel Angel (PAR)</dc:creator>
  <cp:lastModifiedBy>Jorge Ale</cp:lastModifiedBy>
  <cp:revision>32</cp:revision>
  <dcterms:created xsi:type="dcterms:W3CDTF">2019-02-21T08:04:10Z</dcterms:created>
  <dcterms:modified xsi:type="dcterms:W3CDTF">2019-03-11T02:55:01Z</dcterms:modified>
</cp:coreProperties>
</file>