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23272E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>
        <p:scale>
          <a:sx n="75" d="100"/>
          <a:sy n="75" d="100"/>
        </p:scale>
        <p:origin x="1315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90AF-7349-C1FF-8C1C-4DE136BF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51AC8-2A7E-6AA1-88A4-0E134853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E92D1-AFBE-5F3F-D38E-7286432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2A1DF-663C-9683-5828-F52A8152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47E45-4811-BB6C-D8DB-BD7ABBD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15CDA-6A30-6EC9-4EF4-0BF3319B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C03870-E606-93E0-B190-BDE0F713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E70F6-5A8C-2B2E-2C8A-86F16F60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0D0C8-D228-210D-DBF7-543DAF8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C8DE9-B391-7CB1-3DF7-185DCD17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7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5EC932-AD8A-CE2B-56F3-16666C19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5F141-CCBE-8F47-661F-2F6DD9FE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A0D05-5003-87E2-CEE0-374C568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4A35E-A10A-ED28-9519-4224E9F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5325B-BBEA-4F5D-F520-2700E59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20AE-77E5-D9E8-FEB3-B3F7DDD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1C6A8-BF9D-5B6B-D513-DCFC7093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2D416-F0A3-3E81-FE35-494426A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5F218-B12F-A667-7520-D08BEAF8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15124-0BE8-80A5-1DBC-3BB6756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4A106-3076-A00D-D8D0-E57AA52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000C8-57B2-12C3-23E9-7434862B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92D51-F069-748C-798A-1F5F7A17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11C4D-A6D4-6220-5EA1-283C9C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1B6D-3F81-A464-D7F5-727546A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0D399-487D-2669-678E-BCBFA0CB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10434-1CF8-C78A-681A-0D8289F7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E13C4-9B99-117C-027A-5983C06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3EB9C-D744-A7C2-521A-1B465DAF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1BF2D-1C9E-154D-4641-185BC13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1C7AE9-6E41-4FDA-299D-F5D6F23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8E19-F53A-C12E-B9AF-B6025749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8A710-60AD-30C4-7920-3628E01A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85FC4-17AB-2131-48D2-180D4D35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0575ED-8C1B-AE53-1A6D-CAC31B13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155EA8-F06C-1C22-0A3B-ED4AFF2D3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37E9E6-D949-3DE2-581D-9A2629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0EF1D2-5681-000E-6D1B-5789CD0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0228BF-3614-FF37-1C1D-EA66649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7100A-460D-4FF4-3214-7F8217FD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89E36B-4AB9-6AA1-64E5-9BE6F1F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ED6D6-1F1C-D0BD-63FC-073829A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9D57C4-D362-CF1A-24E4-422A0E9D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6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05128-7F93-F239-EB6B-94E2E5A3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94F62B-0086-F9CE-58C1-8205992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D91F1E-E40F-820B-5F11-A53954A5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7BE1-76D9-7F23-5293-9EB4B76F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11320-D860-EDB3-529B-57BD5041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FB8AA-90B5-697E-E52F-F687B636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78DF8-6949-8020-DF87-0D83DE3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20D62-4C97-7FA2-868A-F0A8DB30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2F206-F57C-FF60-C0D8-7AA8AD44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2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CC14-AC0C-B870-FAC4-B0084AB8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C7FCF-8759-5444-73F8-0485FD10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D83F29-56F5-7939-82E0-99C3F30B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A0B702-DE26-7AA4-E92F-6614B5FD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69C2E-1E00-E42C-A4FC-14244DB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DF70B-116A-439F-2097-7FD28C9A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818F-D293-83F7-6235-CF6CE30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C4FF1-E61B-6316-7FB7-39D44A89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E2804-7712-91A3-19EC-52552FBE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8AE8-7926-4A14-B77C-8678081EA4A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118B9-1D0C-1B45-D3A4-B9A3AC88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28D1F8-71F4-2978-3262-38A5DC6F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4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9E5C9-375A-0382-4B8F-3BFE0505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4" y="3188000"/>
            <a:ext cx="3430145" cy="2981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2091-B8AB-6B2E-C2DD-E7E54E54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1" y="2248466"/>
            <a:ext cx="10250905" cy="1501818"/>
          </a:xfrm>
        </p:spPr>
        <p:txBody>
          <a:bodyPr anchor="t">
            <a:normAutofit/>
          </a:bodyPr>
          <a:lstStyle/>
          <a:p>
            <a:pPr algn="l"/>
            <a:r>
              <a:rPr lang="ru-RU" sz="4000" spc="-300" dirty="0"/>
              <a:t>Разработка клиентских частей интернет-ресурсов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6975F-D60F-64FB-32FA-0ABEB2BE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31" y="3022922"/>
            <a:ext cx="8726905" cy="1655762"/>
          </a:xfrm>
        </p:spPr>
        <p:txBody>
          <a:bodyPr>
            <a:noAutofit/>
          </a:bodyPr>
          <a:lstStyle/>
          <a:p>
            <a:pPr algn="l"/>
            <a:r>
              <a:rPr lang="ru-RU" sz="7200" dirty="0"/>
              <a:t>Введение в </a:t>
            </a:r>
            <a:r>
              <a:rPr lang="en-US" sz="7200" dirty="0"/>
              <a:t>React</a:t>
            </a:r>
            <a:endParaRPr lang="ru-RU" sz="7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7B413-AED9-6A11-F43F-875D783F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2" y="471362"/>
            <a:ext cx="2330702" cy="1501818"/>
          </a:xfrm>
          <a:prstGeom prst="rect">
            <a:avLst/>
          </a:prstGeom>
        </p:spPr>
      </p:pic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437F65ED-DCEB-F719-F4CF-88A9D023B766}"/>
              </a:ext>
            </a:extLst>
          </p:cNvPr>
          <p:cNvSpPr/>
          <p:nvPr/>
        </p:nvSpPr>
        <p:spPr>
          <a:xfrm>
            <a:off x="0" y="5054138"/>
            <a:ext cx="2593570" cy="1803862"/>
          </a:xfrm>
          <a:prstGeom prst="triangle">
            <a:avLst>
              <a:gd name="adj" fmla="val 0"/>
            </a:avLst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Хук </a:t>
            </a:r>
            <a:r>
              <a:rPr lang="en-US" b="1" spc="300" dirty="0"/>
              <a:t>useState()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16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Добавим в приложение некоторую динамику, а именно счётчик нажатий. Для этого познакомимся с </a:t>
            </a:r>
            <a:r>
              <a:rPr lang="en-US" sz="2500" spc="-150" dirty="0"/>
              <a:t>React-</a:t>
            </a:r>
            <a:r>
              <a:rPr lang="ru-RU" sz="2500" spc="-150" dirty="0"/>
              <a:t>хуком </a:t>
            </a:r>
            <a:r>
              <a:rPr lang="ru-RU" sz="2500" b="1" spc="-150" dirty="0"/>
              <a:t>useState()</a:t>
            </a:r>
            <a:r>
              <a:rPr lang="ru-RU" sz="2500" spc="-150" dirty="0"/>
              <a:t>, который позволяет определить состояние компонента.</a:t>
            </a:r>
            <a:endParaRPr lang="en-US" sz="2500" spc="-150" dirty="0"/>
          </a:p>
          <a:p>
            <a:pPr marL="0" indent="0">
              <a:buNone/>
            </a:pPr>
            <a:r>
              <a:rPr lang="ru-RU" sz="2500" spc="-150" dirty="0"/>
              <a:t>Добавим в функцию </a:t>
            </a:r>
            <a:r>
              <a:rPr lang="en-US" sz="2500" spc="-150" dirty="0"/>
              <a:t>App</a:t>
            </a:r>
            <a:r>
              <a:rPr lang="ru-RU" sz="2500" spc="-150" dirty="0"/>
              <a:t> перед </a:t>
            </a:r>
            <a:r>
              <a:rPr lang="en-US" sz="2500" spc="-150" dirty="0"/>
              <a:t>return </a:t>
            </a:r>
            <a:r>
              <a:rPr lang="ru-RU" sz="2500" spc="-150" dirty="0"/>
              <a:t>следующую строку:</a:t>
            </a:r>
          </a:p>
          <a:p>
            <a:pPr marL="0" indent="0">
              <a:buNone/>
            </a:pPr>
            <a:endParaRPr lang="ru-RU" sz="2500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3E049-9DE5-70D5-179D-DB3A4081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" y="2978048"/>
            <a:ext cx="6256251" cy="43999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A4C9CD9-59DA-9E60-F2D2-8664DC0343D6}"/>
              </a:ext>
            </a:extLst>
          </p:cNvPr>
          <p:cNvSpPr txBox="1">
            <a:spLocks/>
          </p:cNvSpPr>
          <p:nvPr/>
        </p:nvSpPr>
        <p:spPr>
          <a:xfrm>
            <a:off x="632821" y="3597431"/>
            <a:ext cx="10926351" cy="305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Функция </a:t>
            </a:r>
            <a:r>
              <a:rPr lang="en-US" sz="2500" spc="-150" dirty="0"/>
              <a:t>useState </a:t>
            </a:r>
            <a:r>
              <a:rPr lang="ru-RU" sz="2500" spc="-150" dirty="0"/>
              <a:t>принимает начальное состояние и возвращает значение с состоянием и функцию для его обновления.  В данном случае возвращаемая функция </a:t>
            </a:r>
            <a:r>
              <a:rPr lang="en-US" sz="2500" spc="-150" dirty="0"/>
              <a:t>setCounter()</a:t>
            </a:r>
            <a:r>
              <a:rPr lang="ru-RU" sz="2500" spc="-150" dirty="0"/>
              <a:t> используется для обновления состояния счетчика </a:t>
            </a:r>
            <a:r>
              <a:rPr lang="en-US" sz="2500" spc="-150" dirty="0"/>
              <a:t>counter. </a:t>
            </a:r>
            <a:r>
              <a:rPr lang="ru-RU" sz="2500" spc="-150" dirty="0"/>
              <a:t>После изменения состояния компонент перерисовывается. Это и обеспечивает реактивность </a:t>
            </a:r>
            <a:r>
              <a:rPr lang="en-US" sz="2500" spc="-150" dirty="0"/>
              <a:t>React.</a:t>
            </a:r>
            <a:endParaRPr lang="ru-RU" sz="2500" spc="-1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Идея реактивности такова: вместо того, чтобы каждый раз вручную в коде в императивном виде менять интерфейс приложения, гораздо удобнее изначально в декларативном виде задать связь между данными и их отображением и в дальнейшем в коде менять только данные.</a:t>
            </a:r>
          </a:p>
        </p:txBody>
      </p:sp>
    </p:spTree>
    <p:extLst>
      <p:ext uri="{BB962C8B-B14F-4D97-AF65-F5344CB8AC3E}">
        <p14:creationId xmlns:p14="http://schemas.microsoft.com/office/powerpoint/2010/main" val="424447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Применение хука </a:t>
            </a:r>
            <a:r>
              <a:rPr lang="en-US" b="1" spc="300" dirty="0"/>
              <a:t>useState()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16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Для реализации счётчика нажатий изменим заголовок, добавив в него отображение значения текущего состояния счётчика и изменение состояния при нажатии:</a:t>
            </a:r>
          </a:p>
          <a:p>
            <a:pPr marL="0" indent="0">
              <a:buNone/>
            </a:pPr>
            <a:endParaRPr lang="ru-RU" sz="2500" spc="-15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A4C9CD9-59DA-9E60-F2D2-8664DC0343D6}"/>
              </a:ext>
            </a:extLst>
          </p:cNvPr>
          <p:cNvSpPr txBox="1">
            <a:spLocks/>
          </p:cNvSpPr>
          <p:nvPr/>
        </p:nvSpPr>
        <p:spPr>
          <a:xfrm>
            <a:off x="652338" y="4030084"/>
            <a:ext cx="10926351" cy="262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Таким образом, при нажатии на заголовок вызывается функция </a:t>
            </a:r>
            <a:r>
              <a:rPr lang="en-US" sz="2500" spc="-150" dirty="0"/>
              <a:t>setCounter</a:t>
            </a:r>
            <a:r>
              <a:rPr lang="ru-RU" sz="2500" spc="-150" dirty="0"/>
              <a:t>(), которая изменяет состояние счётчика, добавляя к прошлому состоянию счётчика единицу.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При этом при каждом изменении состояния счётчика компонент перерисовывается, отображая актуальное состояние: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086A44-7F96-ADB3-CD12-79224CED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2" y="2105578"/>
            <a:ext cx="9283205" cy="18050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454FC-80E5-B587-614E-4FC60D564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25"/>
          <a:stretch/>
        </p:blipFill>
        <p:spPr>
          <a:xfrm>
            <a:off x="5023599" y="5309624"/>
            <a:ext cx="2355545" cy="13682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782D20-A46A-66D1-57F7-B5BA2EF10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41" b="12125"/>
          <a:stretch/>
        </p:blipFill>
        <p:spPr>
          <a:xfrm>
            <a:off x="7523545" y="5386385"/>
            <a:ext cx="2287383" cy="6073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675092-475A-1EDE-4EA1-2C3BDE893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86" b="13757"/>
          <a:stretch/>
        </p:blipFill>
        <p:spPr>
          <a:xfrm>
            <a:off x="8244012" y="5984505"/>
            <a:ext cx="2264712" cy="5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Что такое</a:t>
            </a:r>
            <a:r>
              <a:rPr lang="en-US" b="1" spc="300" dirty="0"/>
              <a:t> React?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404967"/>
            <a:ext cx="8276097" cy="53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React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JavaScript-библиотека с открытым исходным кодом для разработки пользовательских интерфейсов.</a:t>
            </a:r>
            <a:r>
              <a:rPr lang="en-US" dirty="0"/>
              <a:t> </a:t>
            </a:r>
            <a:r>
              <a:rPr lang="ru-RU" dirty="0"/>
              <a:t>Цель </a:t>
            </a:r>
            <a:r>
              <a:rPr lang="en-US" dirty="0"/>
              <a:t>React</a:t>
            </a:r>
            <a:r>
              <a:rPr lang="ru-RU" dirty="0"/>
              <a:t> — предоставить высокую скорость разработки, простоту и масштабируемость.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 сегодняшний день </a:t>
            </a:r>
            <a:r>
              <a:rPr lang="en-US" dirty="0"/>
              <a:t>React</a:t>
            </a:r>
            <a:r>
              <a:rPr lang="ru-RU" dirty="0"/>
              <a:t> является одной из наиболее популярных технологий для построения веб проектов</a:t>
            </a:r>
            <a:r>
              <a:rPr lang="en-US" dirty="0"/>
              <a:t>*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2668D6-A149-8A6E-EE1E-57F95E0DE584}"/>
              </a:ext>
            </a:extLst>
          </p:cNvPr>
          <p:cNvSpPr/>
          <p:nvPr/>
        </p:nvSpPr>
        <p:spPr>
          <a:xfrm>
            <a:off x="9294085" y="0"/>
            <a:ext cx="2931166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513731-55B8-3D2E-D24D-AEA799F8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3" r="32893"/>
          <a:stretch/>
        </p:blipFill>
        <p:spPr>
          <a:xfrm>
            <a:off x="9407371" y="1404967"/>
            <a:ext cx="2638092" cy="4048065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95D46F91-E07A-AF4A-3F1E-19925CFC8381}"/>
              </a:ext>
            </a:extLst>
          </p:cNvPr>
          <p:cNvSpPr txBox="1">
            <a:spLocks/>
          </p:cNvSpPr>
          <p:nvPr/>
        </p:nvSpPr>
        <p:spPr>
          <a:xfrm>
            <a:off x="5719201" y="4568198"/>
            <a:ext cx="3189721" cy="1769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</a:t>
            </a:r>
            <a:r>
              <a:rPr lang="ru-RU" sz="2400" dirty="0"/>
              <a:t>по данным пакетного менеджера </a:t>
            </a:r>
            <a:r>
              <a:rPr lang="en-US" sz="2400" dirty="0" err="1"/>
              <a:t>npm</a:t>
            </a:r>
            <a:r>
              <a:rPr lang="ru-RU" sz="2400" dirty="0"/>
              <a:t>,</a:t>
            </a:r>
            <a:r>
              <a:rPr lang="en-US" sz="2400" dirty="0"/>
              <a:t> React</a:t>
            </a:r>
            <a:r>
              <a:rPr lang="ru-RU" sz="2400" dirty="0"/>
              <a:t> каждую неделю скачивают более 18 млн. раз</a:t>
            </a:r>
            <a:r>
              <a:rPr lang="en-US" sz="24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FC3C7-D9AD-8408-166D-0147078C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5" y="4338038"/>
            <a:ext cx="4928844" cy="22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Начало работы с </a:t>
            </a:r>
            <a:r>
              <a:rPr lang="en-US" b="1" spc="300" dirty="0"/>
              <a:t>React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начала необходимо убедиться</a:t>
            </a:r>
            <a:r>
              <a:rPr lang="en-US" dirty="0"/>
              <a:t>, </a:t>
            </a:r>
            <a:r>
              <a:rPr lang="ru-RU" dirty="0"/>
              <a:t>что на компьютере установлен </a:t>
            </a:r>
            <a:r>
              <a:rPr lang="en-US" dirty="0"/>
              <a:t>Node.js </a:t>
            </a:r>
            <a:r>
              <a:rPr lang="ru-RU" dirty="0"/>
              <a:t>для доступа к менеджеру пакетов </a:t>
            </a:r>
            <a:r>
              <a:rPr lang="en-US" dirty="0"/>
              <a:t>npm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создания </a:t>
            </a:r>
            <a:r>
              <a:rPr lang="en-US" dirty="0"/>
              <a:t>React-</a:t>
            </a:r>
            <a:r>
              <a:rPr lang="ru-RU" dirty="0"/>
              <a:t>приложения необходимо прописать в терминале команду: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53EA8-0545-2643-E744-2E2D06E8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17" y="1139929"/>
            <a:ext cx="3618000" cy="22130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23CC2E-FC75-7AED-E1E6-00BB6D9D4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40"/>
          <a:stretch/>
        </p:blipFill>
        <p:spPr>
          <a:xfrm>
            <a:off x="632825" y="4551751"/>
            <a:ext cx="11097492" cy="17632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7CFFA7-3B98-53F3-BD24-E93FCB159473}"/>
              </a:ext>
            </a:extLst>
          </p:cNvPr>
          <p:cNvSpPr txBox="1"/>
          <p:nvPr/>
        </p:nvSpPr>
        <p:spPr>
          <a:xfrm>
            <a:off x="632824" y="3768695"/>
            <a:ext cx="11097492" cy="523220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npx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&lt;</a:t>
            </a:r>
            <a:r>
              <a:rPr lang="ru-RU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название приложения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47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Запуск </a:t>
            </a:r>
            <a:r>
              <a:rPr lang="en-US" b="1" spc="300" dirty="0"/>
              <a:t>React</a:t>
            </a:r>
            <a:r>
              <a:rPr lang="ru-RU" b="1" spc="300" dirty="0"/>
              <a:t>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успешного выполнения команды, появится новая папка с необходимыми стартовыми файлами для </a:t>
            </a:r>
            <a:r>
              <a:rPr lang="en-US" dirty="0"/>
              <a:t>React-</a:t>
            </a:r>
            <a:r>
              <a:rPr lang="ru-RU" dirty="0"/>
              <a:t>приложения.</a:t>
            </a:r>
          </a:p>
          <a:p>
            <a:pPr marL="0" indent="0">
              <a:buNone/>
            </a:pPr>
            <a:r>
              <a:rPr lang="ru-RU" dirty="0"/>
              <a:t>Попробуем его запустить. Для этого пропишем команду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D2E9AE-2C19-A577-74A0-3AF8F8C3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244" y="373644"/>
            <a:ext cx="2895349" cy="6110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3" y="3579623"/>
            <a:ext cx="7829533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npm 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145CEC2-A611-FCA7-0893-722AAFD9E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169"/>
          <a:stretch/>
        </p:blipFill>
        <p:spPr>
          <a:xfrm>
            <a:off x="632824" y="4230297"/>
            <a:ext cx="7373345" cy="225406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A1FAAF-A345-7C5D-27D0-A6F792138970}"/>
              </a:ext>
            </a:extLst>
          </p:cNvPr>
          <p:cNvSpPr/>
          <p:nvPr/>
        </p:nvSpPr>
        <p:spPr>
          <a:xfrm>
            <a:off x="8006168" y="4230297"/>
            <a:ext cx="456188" cy="2254059"/>
          </a:xfrm>
          <a:prstGeom prst="rect">
            <a:avLst/>
          </a:prstGeom>
          <a:solidFill>
            <a:srgbClr val="23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Просмотр </a:t>
            </a:r>
            <a:r>
              <a:rPr lang="en-US" b="1" spc="300" dirty="0"/>
              <a:t>React-</a:t>
            </a:r>
            <a:r>
              <a:rPr lang="ru-RU" b="1" spc="300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366612"/>
            <a:ext cx="633324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запуска приложения для его просмотра необходимо перейти по адресу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4" y="2791938"/>
            <a:ext cx="6333241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http://localhost:3000</a:t>
            </a:r>
            <a:endParaRPr lang="en-US" sz="2800" spc="-1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7C2546-036B-EFA6-2C18-D2A7D7FD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4" y="1366612"/>
            <a:ext cx="4120533" cy="496773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4453907-4CA4-AB33-9CFD-8C238212ABFB}"/>
              </a:ext>
            </a:extLst>
          </p:cNvPr>
          <p:cNvSpPr txBox="1">
            <a:spLocks/>
          </p:cNvSpPr>
          <p:nvPr/>
        </p:nvSpPr>
        <p:spPr>
          <a:xfrm>
            <a:off x="632824" y="3528765"/>
            <a:ext cx="6333242" cy="280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Откроется веб-страница с иконкой </a:t>
            </a:r>
            <a:r>
              <a:rPr lang="en-US" dirty="0"/>
              <a:t>React</a:t>
            </a:r>
            <a:r>
              <a:rPr lang="ru-RU" dirty="0"/>
              <a:t> и ссылкой на документацию.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Данная страница является стандартной</a:t>
            </a:r>
            <a:r>
              <a:rPr lang="en-US" dirty="0"/>
              <a:t> </a:t>
            </a:r>
            <a:r>
              <a:rPr lang="ru-RU" dirty="0"/>
              <a:t>для набора инструментов создания </a:t>
            </a:r>
            <a:r>
              <a:rPr lang="en-US" dirty="0"/>
              <a:t>React-</a:t>
            </a:r>
            <a:r>
              <a:rPr lang="ru-RU" dirty="0"/>
              <a:t>приложения </a:t>
            </a:r>
            <a:r>
              <a:rPr lang="en-US" dirty="0"/>
              <a:t>Create React App (сокращенно CRA)</a:t>
            </a:r>
            <a:r>
              <a:rPr lang="ru-RU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E754F-765F-6060-CB62-3C2B93F35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r="18494"/>
          <a:stretch/>
        </p:blipFill>
        <p:spPr>
          <a:xfrm>
            <a:off x="10640291" y="425112"/>
            <a:ext cx="918884" cy="8772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Импорт </a:t>
            </a:r>
            <a:r>
              <a:rPr lang="en-US" b="1" spc="300" dirty="0"/>
              <a:t>ES6</a:t>
            </a:r>
            <a:r>
              <a:rPr lang="ru-RU" b="1" spc="300" dirty="0"/>
              <a:t>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1"/>
            <a:ext cx="10926351" cy="529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pc="-150" dirty="0"/>
              <a:t>Рассмотрим содержимое</a:t>
            </a:r>
            <a:r>
              <a:rPr lang="en-US" spc="-150" dirty="0"/>
              <a:t> React-</a:t>
            </a:r>
            <a:r>
              <a:rPr lang="ru-RU" spc="-150" dirty="0"/>
              <a:t>приложения. Для начала откроем файл index.js в папке src. Во-первых, рассмотрим как происходит импорт.</a:t>
            </a:r>
          </a:p>
          <a:p>
            <a:pPr marL="0" indent="0">
              <a:buNone/>
            </a:pPr>
            <a:r>
              <a:rPr lang="ru-RU" spc="-150" dirty="0"/>
              <a:t>Можно заметить, что для импортов используется синтаксис </a:t>
            </a:r>
            <a:r>
              <a:rPr lang="en-US" spc="-150" dirty="0"/>
              <a:t>ES6 (ECMAScript 2015).</a:t>
            </a:r>
            <a:r>
              <a:rPr lang="ru-RU" spc="-150" dirty="0"/>
              <a:t> Синтаксис импорта очень прост: ключевое слово import, элементы, которые нужно импортировать, а затем расположение модуля относительно текущего файла</a:t>
            </a:r>
            <a:r>
              <a:rPr lang="en-US" spc="-150" dirty="0"/>
              <a:t>.</a:t>
            </a:r>
            <a:r>
              <a:rPr lang="ru-RU" spc="-150" dirty="0"/>
              <a:t> В этом файле мы импортируем</a:t>
            </a:r>
            <a:r>
              <a:rPr lang="en-US" spc="-150" dirty="0"/>
              <a:t> </a:t>
            </a:r>
            <a:r>
              <a:rPr lang="ru-RU" spc="-150" dirty="0"/>
              <a:t>библиотеку </a:t>
            </a:r>
            <a:r>
              <a:rPr lang="en-US" spc="-150" dirty="0"/>
              <a:t>R</a:t>
            </a:r>
            <a:r>
              <a:rPr lang="ru-RU" spc="-150" dirty="0"/>
              <a:t>eact, </a:t>
            </a:r>
            <a:r>
              <a:rPr lang="en-US" spc="-150" dirty="0"/>
              <a:t>React</a:t>
            </a:r>
            <a:r>
              <a:rPr lang="ru-RU" spc="-150" dirty="0"/>
              <a:t> </a:t>
            </a:r>
            <a:r>
              <a:rPr lang="en-US" spc="-150" dirty="0"/>
              <a:t>DOM-</a:t>
            </a:r>
            <a:r>
              <a:rPr lang="ru-RU" spc="-150" dirty="0"/>
              <a:t>дерево, некоторый глобальный </a:t>
            </a:r>
            <a:r>
              <a:rPr lang="en-US" spc="-150" dirty="0"/>
              <a:t>CSS</a:t>
            </a:r>
            <a:r>
              <a:rPr lang="ru-RU" spc="-150" dirty="0"/>
              <a:t>-файл, а также компонент App. Это тот компонент,  в котором будет написано </a:t>
            </a:r>
            <a:r>
              <a:rPr lang="en-US" spc="-150" dirty="0"/>
              <a:t>React-</a:t>
            </a:r>
            <a:r>
              <a:rPr lang="ru-RU" spc="-150" dirty="0"/>
              <a:t>приложение. </a:t>
            </a:r>
          </a:p>
          <a:p>
            <a:pPr marL="0" indent="0">
              <a:buNone/>
            </a:pPr>
            <a:endParaRPr lang="en-US" spc="-150" dirty="0"/>
          </a:p>
          <a:p>
            <a:pPr marL="0" indent="0">
              <a:buNone/>
            </a:pPr>
            <a:endParaRPr lang="en-US" spc="-150" dirty="0"/>
          </a:p>
          <a:p>
            <a:pPr marL="0" indent="0">
              <a:buNone/>
            </a:pPr>
            <a:endParaRPr lang="en-US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BF67B-6B97-B55D-DA96-382C52273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632823" y="4770402"/>
            <a:ext cx="11135320" cy="16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3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Рендеринг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3" y="1216982"/>
            <a:ext cx="11304252" cy="408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pc="-150" dirty="0"/>
              <a:t>Для рендеринга элементов в React вначале необходимо определить корневой элемент. Для этого применяется метод ReactDOM.createRoot(). В него передается элемент веб-страницы, в котором будет производиться рендеринг.</a:t>
            </a:r>
          </a:p>
          <a:p>
            <a:pPr marL="0" indent="0">
              <a:buNone/>
            </a:pPr>
            <a:r>
              <a:rPr lang="ru-RU" spc="-150" dirty="0"/>
              <a:t>Непосредственно для рендеринга у объекта ReactDOMRoot вызывается метод render(). В него передается компонент, который мы хотим отобразить на веб-странице.</a:t>
            </a:r>
            <a:r>
              <a:rPr lang="en-US" spc="-150" dirty="0"/>
              <a:t> </a:t>
            </a:r>
            <a:r>
              <a:rPr lang="ru-RU" spc="-150" dirty="0"/>
              <a:t>В данном случае передается компонент </a:t>
            </a:r>
            <a:r>
              <a:rPr lang="en-US" spc="-150" dirty="0"/>
              <a:t>App. </a:t>
            </a:r>
            <a:endParaRPr lang="ru-RU" spc="-150" dirty="0"/>
          </a:p>
          <a:p>
            <a:pPr marL="0" indent="0">
              <a:buNone/>
            </a:pPr>
            <a:r>
              <a:rPr lang="en-US" spc="-150" dirty="0"/>
              <a:t>React.StrictMode </a:t>
            </a:r>
            <a:r>
              <a:rPr lang="ru-RU" spc="-150" dirty="0"/>
              <a:t>это инструмент для</a:t>
            </a:r>
            <a:r>
              <a:rPr lang="ru-RU" b="0" i="0" spc="-150" dirty="0">
                <a:solidFill>
                  <a:srgbClr val="212529"/>
                </a:solidFill>
                <a:effectLst/>
              </a:rPr>
              <a:t> выявления потенциальных проблем в приложении в режиме разработки. На него пока можно не обращать внимания.</a:t>
            </a:r>
            <a:endParaRPr lang="ru-RU" spc="-150" dirty="0"/>
          </a:p>
          <a:p>
            <a:pPr marL="0" indent="0">
              <a:buNone/>
            </a:pPr>
            <a:endParaRPr lang="ru-RU" spc="-150" dirty="0"/>
          </a:p>
          <a:p>
            <a:pPr marL="0" indent="0">
              <a:buNone/>
            </a:pPr>
            <a:endParaRPr lang="en-US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BF67B-6B97-B55D-DA96-382C5227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36" b="2851"/>
          <a:stretch/>
        </p:blipFill>
        <p:spPr>
          <a:xfrm>
            <a:off x="1599156" y="4664573"/>
            <a:ext cx="8993687" cy="19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Знакомство с </a:t>
            </a:r>
            <a:r>
              <a:rPr lang="en-US" b="1" spc="300" dirty="0"/>
              <a:t>JSX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188960"/>
            <a:ext cx="5270264" cy="584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Теперь откроем файл </a:t>
            </a:r>
            <a:r>
              <a:rPr lang="en-US" sz="2500" spc="-150" dirty="0"/>
              <a:t>App.js </a:t>
            </a:r>
            <a:r>
              <a:rPr lang="ru-RU" sz="2500" spc="-150" dirty="0"/>
              <a:t>из папки </a:t>
            </a:r>
            <a:r>
              <a:rPr lang="en-US" sz="2500" spc="-150" dirty="0"/>
              <a:t>src. </a:t>
            </a:r>
            <a:r>
              <a:rPr lang="ru-RU" sz="2500" spc="-150" dirty="0"/>
              <a:t>В нем мы увидим функцию </a:t>
            </a:r>
            <a:r>
              <a:rPr lang="en-US" sz="2500" spc="-150" dirty="0"/>
              <a:t>App</a:t>
            </a:r>
            <a:r>
              <a:rPr lang="ru-RU" sz="2500" spc="-150" dirty="0"/>
              <a:t>, в которой описывается сам компонент </a:t>
            </a:r>
            <a:r>
              <a:rPr lang="en-US" sz="2500" spc="-150" dirty="0"/>
              <a:t>React-</a:t>
            </a:r>
            <a:r>
              <a:rPr lang="ru-RU" sz="2500" spc="-150" dirty="0"/>
              <a:t>приложения. Функция возвращает некоторый, похожий на </a:t>
            </a:r>
            <a:r>
              <a:rPr lang="en-US" sz="2500" spc="-150" dirty="0"/>
              <a:t>HTML</a:t>
            </a:r>
            <a:r>
              <a:rPr lang="ru-RU" sz="2500" spc="-150" dirty="0"/>
              <a:t>, шаблон</a:t>
            </a:r>
            <a:r>
              <a:rPr lang="en-US" sz="2500" spc="-150" dirty="0"/>
              <a:t>, </a:t>
            </a:r>
            <a:r>
              <a:rPr lang="ru-RU" sz="2500" spc="-150" dirty="0"/>
              <a:t>называемый </a:t>
            </a:r>
            <a:r>
              <a:rPr lang="en-US" sz="2500" b="1" dirty="0"/>
              <a:t>JSX-</a:t>
            </a:r>
            <a:r>
              <a:rPr lang="ru-RU" sz="2500" b="1" dirty="0"/>
              <a:t>выражением.</a:t>
            </a:r>
          </a:p>
          <a:p>
            <a:pPr marL="0" indent="0">
              <a:buNone/>
            </a:pPr>
            <a:r>
              <a:rPr lang="en-US" sz="2500" spc="-150" dirty="0"/>
              <a:t>JSX 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похож на HTML, но у них есть значительные отличия. </a:t>
            </a:r>
            <a:r>
              <a:rPr lang="ru-RU" sz="2500" b="0" i="0" spc="-150" dirty="0">
                <a:solidFill>
                  <a:srgbClr val="000000"/>
                </a:solidFill>
                <a:effectLst/>
              </a:rPr>
              <a:t>JSX напоминает язык шаблонов, наделённый </a:t>
            </a:r>
            <a:r>
              <a:rPr lang="ru-RU" sz="2500" spc="-150" dirty="0">
                <a:solidFill>
                  <a:srgbClr val="000000"/>
                </a:solidFill>
              </a:rPr>
              <a:t>силой</a:t>
            </a:r>
            <a:r>
              <a:rPr lang="ru-RU" sz="2500" b="0" i="0" spc="-150" dirty="0">
                <a:solidFill>
                  <a:srgbClr val="000000"/>
                </a:solidFill>
                <a:effectLst/>
              </a:rPr>
              <a:t> JavaScript.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 </a:t>
            </a:r>
            <a:r>
              <a:rPr lang="ru-RU" sz="2500" spc="-150" dirty="0">
                <a:solidFill>
                  <a:srgbClr val="212529"/>
                </a:solidFill>
              </a:rPr>
              <a:t>JSX допускает использование любых корректных JavaScript-выражений внутри фигурных скобок. Также в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 JSX все свойства DOM и атрибуты должны быть записаны в</a:t>
            </a:r>
            <a:r>
              <a:rPr lang="en-US" sz="2500" b="0" i="0" spc="-150" dirty="0">
                <a:solidFill>
                  <a:srgbClr val="212529"/>
                </a:solidFill>
                <a:effectLst/>
              </a:rPr>
              <a:t> camelCase</a:t>
            </a:r>
            <a:r>
              <a:rPr lang="ru-RU" sz="2500" spc="-150" dirty="0">
                <a:solidFill>
                  <a:srgbClr val="212529"/>
                </a:solidFill>
              </a:rPr>
              <a:t> (например, </a:t>
            </a:r>
            <a:r>
              <a:rPr lang="en-US" sz="2500" spc="-150" dirty="0">
                <a:solidFill>
                  <a:srgbClr val="212529"/>
                </a:solidFill>
              </a:rPr>
              <a:t>className)</a:t>
            </a:r>
            <a:r>
              <a:rPr lang="ru-RU" sz="2500" spc="-150" dirty="0">
                <a:solidFill>
                  <a:srgbClr val="212529"/>
                </a:solidFill>
              </a:rPr>
              <a:t>. </a:t>
            </a:r>
            <a:endParaRPr lang="ru-RU" sz="2500" spc="-150" dirty="0"/>
          </a:p>
          <a:p>
            <a:pPr marL="0" indent="0">
              <a:buNone/>
            </a:pPr>
            <a:endParaRPr lang="ru-RU" sz="2600" spc="-150" dirty="0"/>
          </a:p>
          <a:p>
            <a:pPr marL="0" indent="0">
              <a:buNone/>
            </a:pPr>
            <a:endParaRPr lang="ru-RU" sz="2600" spc="-150" dirty="0"/>
          </a:p>
          <a:p>
            <a:pPr marL="0" indent="0">
              <a:buNone/>
            </a:pPr>
            <a:endParaRPr lang="en-US" sz="2600" spc="-1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FA319A-B2A3-AEBA-1536-24366F89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61" y="679944"/>
            <a:ext cx="5834367" cy="597710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B8A7790-6B51-39F8-D0DC-B15A2E77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12" y="4968815"/>
            <a:ext cx="2583421" cy="1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Создание компонента </a:t>
            </a:r>
            <a:r>
              <a:rPr lang="en-US" b="1" spc="300" dirty="0"/>
              <a:t>App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529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spc="-150" dirty="0"/>
              <a:t>Давайте напишем код компонента </a:t>
            </a:r>
            <a:r>
              <a:rPr lang="en-US" sz="2400" spc="-150" dirty="0"/>
              <a:t>App</a:t>
            </a:r>
            <a:r>
              <a:rPr lang="ru-RU" sz="2400" spc="-150" dirty="0"/>
              <a:t> с нуля для лучшего понимания, как всё устроено. Удалим всё содержимое файла </a:t>
            </a:r>
            <a:r>
              <a:rPr lang="en-US" sz="2400" spc="-150" dirty="0"/>
              <a:t>app.js</a:t>
            </a:r>
            <a:r>
              <a:rPr lang="ru-RU" sz="2400" spc="-150" dirty="0"/>
              <a:t> и напишем</a:t>
            </a:r>
            <a:r>
              <a:rPr lang="en-US" sz="2400" spc="-150" dirty="0"/>
              <a:t> </a:t>
            </a:r>
            <a:r>
              <a:rPr lang="ru-RU" sz="2400" spc="-150" dirty="0"/>
              <a:t>простую стрелочную функцию </a:t>
            </a:r>
            <a:r>
              <a:rPr lang="en-US" sz="2400" spc="-150" dirty="0"/>
              <a:t>App</a:t>
            </a:r>
            <a:r>
              <a:rPr lang="ru-RU" sz="2400" spc="-150" dirty="0"/>
              <a:t>, которая возвращает</a:t>
            </a:r>
            <a:r>
              <a:rPr lang="en-US" sz="2400" spc="-150" dirty="0"/>
              <a:t> </a:t>
            </a:r>
            <a:r>
              <a:rPr lang="ru-RU" sz="2400" spc="-150" dirty="0"/>
              <a:t>заголовок «Привет, мир!». </a:t>
            </a:r>
            <a:endParaRPr lang="en-US" sz="2400" spc="-150" dirty="0"/>
          </a:p>
          <a:p>
            <a:pPr marL="0" indent="0">
              <a:buNone/>
            </a:pPr>
            <a:r>
              <a:rPr lang="ru-RU" sz="2400" spc="-150" dirty="0"/>
              <a:t>Также добавим инлайн-стили заголовку</a:t>
            </a:r>
            <a:r>
              <a:rPr lang="en-US" sz="2400" spc="-150" dirty="0"/>
              <a:t>.</a:t>
            </a:r>
            <a:r>
              <a:rPr lang="ru-RU" sz="2400" spc="-150" dirty="0"/>
              <a:t> Обратите внимание, на скобки.</a:t>
            </a:r>
            <a:r>
              <a:rPr lang="en-US" sz="2400" spc="-150" dirty="0"/>
              <a:t> </a:t>
            </a:r>
            <a:r>
              <a:rPr lang="ru-RU" sz="2400" b="0" i="0" spc="-150" dirty="0">
                <a:solidFill>
                  <a:srgbClr val="292929"/>
                </a:solidFill>
                <a:effectLst/>
              </a:rPr>
              <a:t>Первые фигурные скобки вставляют JavaScript в JSX. Внутренние фигурные скобки создают объект литерал. Стили передаются в JSX в виде объекта.</a:t>
            </a:r>
            <a:endParaRPr lang="en-US" sz="2400" spc="-150" dirty="0"/>
          </a:p>
          <a:p>
            <a:pPr marL="0" indent="0">
              <a:buNone/>
            </a:pPr>
            <a:endParaRPr lang="ru-RU" sz="2400" spc="-15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1442A1D-F33A-A1CA-C37A-AC22DF5C6FE9}"/>
              </a:ext>
            </a:extLst>
          </p:cNvPr>
          <p:cNvSpPr txBox="1">
            <a:spLocks/>
          </p:cNvSpPr>
          <p:nvPr/>
        </p:nvSpPr>
        <p:spPr>
          <a:xfrm>
            <a:off x="632822" y="5236208"/>
            <a:ext cx="6624505" cy="1621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spc="-150" dirty="0"/>
              <a:t>Для того чтобы этот компонент мог быть импортирован в других файлах, компонент был экспортирован по умолчанию.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600" spc="-150" dirty="0"/>
              <a:t>Запустим приложение и увидим написанный заголовок:</a:t>
            </a:r>
            <a:endParaRPr lang="en-US" sz="2600" spc="-150" dirty="0"/>
          </a:p>
          <a:p>
            <a:pPr marL="0" indent="0">
              <a:buFont typeface="Arial" panose="020B0604020202020204" pitchFamily="34" charset="0"/>
              <a:buNone/>
            </a:pPr>
            <a:endParaRPr lang="ru-RU" spc="-15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5234FA5-214C-38D6-02A4-E3F67FF2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/>
          <a:stretch/>
        </p:blipFill>
        <p:spPr>
          <a:xfrm>
            <a:off x="7361053" y="5215824"/>
            <a:ext cx="3653945" cy="164217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B9DF2E8-F1F2-B3CA-E7EB-C74FC1EE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" y="3569221"/>
            <a:ext cx="10382176" cy="15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5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740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Тема Office</vt:lpstr>
      <vt:lpstr>Разработка клиентских частей интернет-ресурсов</vt:lpstr>
      <vt:lpstr>Что такое React?</vt:lpstr>
      <vt:lpstr>Начало работы с React</vt:lpstr>
      <vt:lpstr>Запуск React-приложения</vt:lpstr>
      <vt:lpstr>Просмотр React-приложения</vt:lpstr>
      <vt:lpstr>Импорт ES6 модулей</vt:lpstr>
      <vt:lpstr>Рендеринг компонентов</vt:lpstr>
      <vt:lpstr>Знакомство с JSX</vt:lpstr>
      <vt:lpstr>Создание компонента App</vt:lpstr>
      <vt:lpstr>Хук useState()</vt:lpstr>
      <vt:lpstr>Применение хука useState()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creator>Александр Быченков</dc:creator>
  <cp:lastModifiedBy>Александр Быченков</cp:lastModifiedBy>
  <cp:revision>116</cp:revision>
  <dcterms:created xsi:type="dcterms:W3CDTF">2022-11-15T17:28:53Z</dcterms:created>
  <dcterms:modified xsi:type="dcterms:W3CDTF">2022-11-16T00:32:45Z</dcterms:modified>
</cp:coreProperties>
</file>