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1" r:id="rId21"/>
    <p:sldId id="28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AFB"/>
    <a:srgbClr val="23272E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7" autoAdjust="0"/>
    <p:restoredTop sz="94660"/>
  </p:normalViewPr>
  <p:slideViewPr>
    <p:cSldViewPr snapToGrid="0">
      <p:cViewPr>
        <p:scale>
          <a:sx n="66" d="100"/>
          <a:sy n="66" d="100"/>
        </p:scale>
        <p:origin x="1679" y="7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E90AF-7349-C1FF-8C1C-4DE136BFE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451AC8-2A7E-6AA1-88A4-0E134853C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7E92D1-AFBE-5F3F-D38E-72864328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D2A1DF-663C-9683-5828-F52A8152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647E45-4811-BB6C-D8DB-BD7ABBDA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87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15CDA-6A30-6EC9-4EF4-0BF3319B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C03870-E606-93E0-B190-BDE0F7131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DE70F6-5A8C-2B2E-2C8A-86F16F60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30D0C8-D228-210D-DBF7-543DAF81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DC8DE9-B391-7CB1-3DF7-185DCD17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7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5EC932-AD8A-CE2B-56F3-16666C193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B5F141-CCBE-8F47-661F-2F6DD9FE9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1A0D05-5003-87E2-CEE0-374C5684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E4A35E-A10A-ED28-9519-4224E9F5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D5325B-BBEA-4F5D-F520-2700E594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16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620AE-77E5-D9E8-FEB3-B3F7DDD6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1C6A8-BF9D-5B6B-D513-DCFC7093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2D416-F0A3-3E81-FE35-494426A3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5F218-B12F-A667-7520-D08BEAF8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715124-0BE8-80A5-1DBC-3BB6756E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05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4A106-3076-A00D-D8D0-E57AA520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5000C8-57B2-12C3-23E9-7434862B9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492D51-F069-748C-798A-1F5F7A17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F11C4D-A6D4-6220-5EA1-283C9CFF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361B6D-3F81-A464-D7F5-727546AD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0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0D399-487D-2669-678E-BCBFA0CB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410434-1CF8-C78A-681A-0D8289F76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AE13C4-9B99-117C-027A-5983C060C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73EB9C-D744-A7C2-521A-1B465DAF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81BF2D-1C9E-154D-4641-185BC13C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1C7AE9-6E41-4FDA-299D-F5D6F232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42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C8E19-F53A-C12E-B9AF-B6025749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E8A710-60AD-30C4-7920-3628E01A2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685FC4-17AB-2131-48D2-180D4D358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F0575ED-8C1B-AE53-1A6D-CAC31B13A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155EA8-F06C-1C22-0A3B-ED4AFF2D3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37E9E6-D949-3DE2-581D-9A2629B6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0EF1D2-5681-000E-6D1B-5789CD06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0228BF-3614-FF37-1C1D-EA66649A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74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7100A-460D-4FF4-3214-7F8217FD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389E36B-4AB9-6AA1-64E5-9BE6F1FA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CED6D6-1F1C-D0BD-63FC-073829A7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9D57C4-D362-CF1A-24E4-422A0E9D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06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205128-7F93-F239-EB6B-94E2E5A3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394F62B-0086-F9CE-58C1-82059927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D91F1E-E40F-820B-5F11-A53954A5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56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57BE1-76D9-7F23-5293-9EB4B76F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11320-D860-EDB3-529B-57BD50411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9FB8AA-90B5-697E-E52F-F687B6366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378DF8-6949-8020-DF87-0D83DE3A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220D62-4C97-7FA2-868A-F0A8DB30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B2F206-F57C-FF60-C0D8-7AA8AD44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42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5CC14-AC0C-B870-FAC4-B0084AB8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DC7FCF-8759-5444-73F8-0485FD10D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D83F29-56F5-7939-82E0-99C3F30B5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A0B702-DE26-7AA4-E92F-6614B5FD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AE8-7926-4A14-B77C-8678081EA4A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069C2E-1E00-E42C-A4FC-14244DB7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8DF70B-116A-439F-2097-7FD28C9A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89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5818F-D293-83F7-6235-CF6CE302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3C4FF1-E61B-6316-7FB7-39D44A89B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8E2804-7712-91A3-19EC-52552FBEA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C8AE8-7926-4A14-B77C-8678081EA4A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A118B9-1D0C-1B45-D3A4-B9A3AC88C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28D1F8-71F4-2978-3262-38A5DC6F2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04438-C8D3-4B6C-8824-97B808058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64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99E5C9-375A-0382-4B8F-3BFE05059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624" y="3188000"/>
            <a:ext cx="3430145" cy="29813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82091-B8AB-6B2E-C2DD-E7E54E54E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231" y="2248466"/>
            <a:ext cx="10250905" cy="1501818"/>
          </a:xfrm>
        </p:spPr>
        <p:txBody>
          <a:bodyPr anchor="t">
            <a:normAutofit/>
          </a:bodyPr>
          <a:lstStyle/>
          <a:p>
            <a:pPr algn="l"/>
            <a:r>
              <a:rPr lang="ru-RU" sz="4000" spc="-300" dirty="0"/>
              <a:t>Разработка клиентских частей интернет-ресурсов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F6975F-D60F-64FB-32FA-0ABEB2BE6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231" y="3022922"/>
            <a:ext cx="8726905" cy="1655762"/>
          </a:xfrm>
        </p:spPr>
        <p:txBody>
          <a:bodyPr>
            <a:noAutofit/>
          </a:bodyPr>
          <a:lstStyle/>
          <a:p>
            <a:pPr algn="l"/>
            <a:r>
              <a:rPr lang="ru-RU" sz="7200" dirty="0"/>
              <a:t>Введение в </a:t>
            </a:r>
            <a:r>
              <a:rPr lang="en-US" sz="7200" dirty="0"/>
              <a:t>React</a:t>
            </a:r>
            <a:endParaRPr lang="ru-RU" sz="7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87B413-AED9-6A11-F43F-875D783F6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32" y="471362"/>
            <a:ext cx="2330702" cy="1501818"/>
          </a:xfrm>
          <a:prstGeom prst="rect">
            <a:avLst/>
          </a:prstGeom>
        </p:spPr>
      </p:pic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437F65ED-DCEB-F719-F4CF-88A9D023B766}"/>
              </a:ext>
            </a:extLst>
          </p:cNvPr>
          <p:cNvSpPr/>
          <p:nvPr/>
        </p:nvSpPr>
        <p:spPr>
          <a:xfrm>
            <a:off x="0" y="5054138"/>
            <a:ext cx="2593570" cy="1803862"/>
          </a:xfrm>
          <a:prstGeom prst="triangle">
            <a:avLst>
              <a:gd name="adj" fmla="val 0"/>
            </a:avLst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8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Хук </a:t>
            </a:r>
            <a:r>
              <a:rPr lang="en-US" b="1" spc="300" dirty="0"/>
              <a:t>useState</a:t>
            </a:r>
            <a:endParaRPr lang="ru-RU" b="1" spc="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2" y="1263802"/>
            <a:ext cx="10926351" cy="1683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spc="-150" dirty="0"/>
              <a:t>Попробуем добавить в приложение некоторую динамику, например, счётчик нажатий. Для этого познакомимся с </a:t>
            </a:r>
            <a:r>
              <a:rPr lang="en-US" sz="2500" spc="-150" dirty="0"/>
              <a:t>React-</a:t>
            </a:r>
            <a:r>
              <a:rPr lang="ru-RU" sz="2500" spc="-150" dirty="0"/>
              <a:t>хуком </a:t>
            </a:r>
            <a:r>
              <a:rPr lang="ru-RU" sz="2500" b="1" spc="-150" dirty="0" err="1"/>
              <a:t>useState</a:t>
            </a:r>
            <a:r>
              <a:rPr lang="en-US" sz="2500" spc="-150" dirty="0"/>
              <a:t>,</a:t>
            </a:r>
            <a:r>
              <a:rPr lang="ru-RU" sz="2500" spc="-150" dirty="0"/>
              <a:t> который позволяет определить состояние компонента. Для начала импортируем его</a:t>
            </a:r>
            <a:r>
              <a:rPr lang="en-US" sz="2500" spc="-150" dirty="0"/>
              <a:t> </a:t>
            </a:r>
            <a:r>
              <a:rPr lang="ru-RU" sz="2500" spc="-150" dirty="0"/>
              <a:t>из </a:t>
            </a:r>
            <a:r>
              <a:rPr lang="en-US" sz="2500" spc="-150" dirty="0"/>
              <a:t>React: </a:t>
            </a:r>
          </a:p>
          <a:p>
            <a:pPr marL="0" indent="0">
              <a:buNone/>
            </a:pPr>
            <a:r>
              <a:rPr lang="ru-RU" sz="2500" spc="-150" dirty="0"/>
              <a:t>Затем добавим в функцию </a:t>
            </a:r>
            <a:r>
              <a:rPr lang="en-US" sz="2500" spc="-150" dirty="0"/>
              <a:t>App</a:t>
            </a:r>
            <a:r>
              <a:rPr lang="ru-RU" sz="2500" spc="-150" dirty="0"/>
              <a:t> перед </a:t>
            </a:r>
            <a:r>
              <a:rPr lang="en-US" sz="2500" spc="-150" dirty="0"/>
              <a:t>return </a:t>
            </a:r>
            <a:r>
              <a:rPr lang="ru-RU" sz="2500" spc="-150" dirty="0"/>
              <a:t>следующую строку:</a:t>
            </a:r>
          </a:p>
          <a:p>
            <a:pPr marL="0" indent="0">
              <a:buNone/>
            </a:pPr>
            <a:endParaRPr lang="ru-RU" sz="2500" spc="-1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63E049-9DE5-70D5-179D-DB3A4081D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93" y="2978048"/>
            <a:ext cx="6256251" cy="439996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BA4C9CD9-59DA-9E60-F2D2-8664DC0343D6}"/>
              </a:ext>
            </a:extLst>
          </p:cNvPr>
          <p:cNvSpPr txBox="1">
            <a:spLocks/>
          </p:cNvSpPr>
          <p:nvPr/>
        </p:nvSpPr>
        <p:spPr>
          <a:xfrm>
            <a:off x="632821" y="3597431"/>
            <a:ext cx="10926351" cy="305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500" spc="-150" dirty="0"/>
              <a:t>Функция </a:t>
            </a:r>
            <a:r>
              <a:rPr lang="en-US" sz="2500" spc="-150" dirty="0"/>
              <a:t>useState </a:t>
            </a:r>
            <a:r>
              <a:rPr lang="ru-RU" sz="2500" spc="-150" dirty="0"/>
              <a:t>принимает начальное состояние и возвращает состояние и функцию изменения состояния. Состояние может быть любым типом данных. В данном случае состояние будет типом </a:t>
            </a:r>
            <a:r>
              <a:rPr lang="en-US" sz="2500" spc="-150" dirty="0"/>
              <a:t>number</a:t>
            </a:r>
            <a:r>
              <a:rPr lang="ru-RU" sz="2500" spc="-150" dirty="0"/>
              <a:t>, функция </a:t>
            </a:r>
            <a:r>
              <a:rPr lang="en-US" sz="2500" spc="-150" dirty="0"/>
              <a:t>setCounter</a:t>
            </a:r>
            <a:r>
              <a:rPr lang="ru-RU" sz="2500" spc="-150" dirty="0"/>
              <a:t> будет менять состояние. </a:t>
            </a:r>
            <a:r>
              <a:rPr lang="en-US" sz="2500" spc="-150" dirty="0"/>
              <a:t> </a:t>
            </a:r>
            <a:r>
              <a:rPr lang="ru-RU" sz="2500" spc="-150" dirty="0"/>
              <a:t>После изменения состояния компонент перерисовывается. Это и обеспечивает реактивность </a:t>
            </a:r>
            <a:r>
              <a:rPr lang="en-US" sz="2500" spc="-150" dirty="0"/>
              <a:t>React.</a:t>
            </a:r>
            <a:endParaRPr lang="ru-RU" sz="2500" spc="-1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500" spc="-150" dirty="0"/>
              <a:t>Идея реактивности такова: вместо того, чтобы каждый раз вручную в коде менять интерфейс приложения, гораздо удобнее изначально задать связь между данными и их отображением и в дальнейшем в коде менять только данные.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996384-1AB2-53C7-45E8-56AC526CC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8" t="15906" b="18288"/>
          <a:stretch/>
        </p:blipFill>
        <p:spPr>
          <a:xfrm>
            <a:off x="6947140" y="2002679"/>
            <a:ext cx="4727331" cy="3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7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Применение хука </a:t>
            </a:r>
            <a:r>
              <a:rPr lang="en-US" b="1" spc="300" dirty="0"/>
              <a:t>useState</a:t>
            </a:r>
            <a:endParaRPr lang="ru-RU" b="1" spc="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2" y="1263802"/>
            <a:ext cx="10926351" cy="1683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spc="-150" dirty="0"/>
              <a:t>Для реализации счётчика нажатий изменим заголовок, добавив в него отображение значения текущего состояния счётчика и изменение состояния при нажатии:</a:t>
            </a:r>
          </a:p>
          <a:p>
            <a:pPr marL="0" indent="0">
              <a:buNone/>
            </a:pPr>
            <a:endParaRPr lang="ru-RU" sz="2500" spc="-15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BA4C9CD9-59DA-9E60-F2D2-8664DC0343D6}"/>
              </a:ext>
            </a:extLst>
          </p:cNvPr>
          <p:cNvSpPr txBox="1">
            <a:spLocks/>
          </p:cNvSpPr>
          <p:nvPr/>
        </p:nvSpPr>
        <p:spPr>
          <a:xfrm>
            <a:off x="652338" y="4030084"/>
            <a:ext cx="10926351" cy="262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500" spc="-150" dirty="0"/>
              <a:t>Таким образом, при нажатии на заголовок вызывается функция </a:t>
            </a:r>
            <a:r>
              <a:rPr lang="en-US" sz="2500" spc="-150" dirty="0"/>
              <a:t>setCounter</a:t>
            </a:r>
            <a:r>
              <a:rPr lang="ru-RU" sz="2500" spc="-150" dirty="0"/>
              <a:t>(), которая изменяет состояние счётчика, добавляя к прошлому состоянию счётчика единицу.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500" spc="-150" dirty="0"/>
              <a:t>При этом при каждом изменении состояния счётчика компонент перерисовывается, отображая актуальное состояние: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086A44-7F96-ADB3-CD12-79224CED1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92" y="2078945"/>
            <a:ext cx="9283205" cy="18050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E454FC-80E5-B587-614E-4FC60D5643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25"/>
          <a:stretch/>
        </p:blipFill>
        <p:spPr>
          <a:xfrm>
            <a:off x="5023599" y="5425438"/>
            <a:ext cx="2355545" cy="1368294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F2AD133A-A80D-AB62-5B2D-A606DA083E8E}"/>
              </a:ext>
            </a:extLst>
          </p:cNvPr>
          <p:cNvGrpSpPr/>
          <p:nvPr/>
        </p:nvGrpSpPr>
        <p:grpSpPr>
          <a:xfrm>
            <a:off x="7664652" y="5425438"/>
            <a:ext cx="2355545" cy="1368294"/>
            <a:chOff x="8633155" y="4485515"/>
            <a:chExt cx="2355545" cy="1368294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8AB39672-D262-28AB-927E-507B6D35BB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725"/>
            <a:stretch/>
          </p:blipFill>
          <p:spPr>
            <a:xfrm>
              <a:off x="8633155" y="4485515"/>
              <a:ext cx="2355545" cy="1368294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02782D20-A46A-66D1-57F7-B5BA2EF10C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6341" b="12125"/>
            <a:stretch/>
          </p:blipFill>
          <p:spPr>
            <a:xfrm>
              <a:off x="8633155" y="4986812"/>
              <a:ext cx="2287383" cy="6073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2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Хук </a:t>
            </a:r>
            <a:r>
              <a:rPr lang="en-US" b="1" spc="300" dirty="0"/>
              <a:t>useEffect</a:t>
            </a:r>
            <a:endParaRPr lang="ru-RU" b="1" spc="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2" y="1263802"/>
            <a:ext cx="10926351" cy="5594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spc="-150" dirty="0"/>
              <a:t>Далее рассмотрим хук useEffect. </a:t>
            </a:r>
            <a:r>
              <a:rPr lang="en-US" sz="2500" spc="-150" dirty="0"/>
              <a:t> </a:t>
            </a:r>
            <a:r>
              <a:rPr lang="ru-RU" sz="2500" spc="-150" dirty="0"/>
              <a:t>Как и любой другой хук, </a:t>
            </a:r>
            <a:r>
              <a:rPr lang="en-US" sz="2500" spc="-150" dirty="0"/>
              <a:t>useEffect</a:t>
            </a:r>
            <a:r>
              <a:rPr lang="ru-RU" sz="2500" spc="-150" dirty="0"/>
              <a:t> - это функция. Она принимает 2 аргумента: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500" spc="-150" dirty="0"/>
              <a:t>Эффект (effect) - это функция, внутри которой происходит работа с обновленными данными, например с изменённым состояние хука </a:t>
            </a:r>
            <a:r>
              <a:rPr lang="en-US" sz="2500" spc="-150" dirty="0"/>
              <a:t>useState</a:t>
            </a:r>
            <a:r>
              <a:rPr lang="ru-RU" sz="2500" spc="-15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500" spc="-150" dirty="0"/>
              <a:t>Массив зависимостей (опционально). По умолчанию эффект выполняется при каждом повторном рендеринге на веб-странице, однако мы можем указать, чтобы React не применял эффект, если определенные значения не изменились с момента последнего рендеринга. Для этого и нужен массив зависимостей.</a:t>
            </a:r>
          </a:p>
          <a:p>
            <a:pPr marL="0" indent="0">
              <a:buNone/>
            </a:pPr>
            <a:r>
              <a:rPr lang="ru-RU" sz="2500" spc="-150" dirty="0"/>
              <a:t>Первый и самый естественный случай: использовать useEffect для подписки на изменения какой-либо переменной, например, состояния или пропса.</a:t>
            </a:r>
            <a:endParaRPr lang="en-US" sz="2500" spc="-150" dirty="0"/>
          </a:p>
          <a:p>
            <a:pPr marL="0" indent="0">
              <a:buNone/>
            </a:pPr>
            <a:r>
              <a:rPr lang="ru-RU" sz="2500" spc="-150" dirty="0"/>
              <a:t>Второй распространённый случай: для отправки запроса на сервер для получения данных. В этом случае массивом зависимостей будет пустой массив. Тогда эффект будет вызываться только при первом рендеринге компонента.</a:t>
            </a:r>
            <a:r>
              <a:rPr lang="en-US" sz="2500" spc="-150" dirty="0"/>
              <a:t> </a:t>
            </a:r>
            <a:r>
              <a:rPr lang="ru-RU" sz="2500" spc="-150" dirty="0"/>
              <a:t>Если в массив зависимостей ничего не передавать,  эффект будет вызываться при каждом рендеринге компонента.</a:t>
            </a:r>
            <a:endParaRPr lang="en-US" sz="2500" spc="-150" dirty="0"/>
          </a:p>
          <a:p>
            <a:pPr marL="0" indent="0">
              <a:buNone/>
            </a:pPr>
            <a:endParaRPr lang="ru-RU" sz="2500" spc="-150" dirty="0"/>
          </a:p>
        </p:txBody>
      </p:sp>
    </p:spTree>
    <p:extLst>
      <p:ext uri="{BB962C8B-B14F-4D97-AF65-F5344CB8AC3E}">
        <p14:creationId xmlns:p14="http://schemas.microsoft.com/office/powerpoint/2010/main" val="335629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Отслеживание изменений с </a:t>
            </a:r>
            <a:r>
              <a:rPr lang="en-US" b="1" spc="300" dirty="0"/>
              <a:t>useEffect</a:t>
            </a:r>
            <a:endParaRPr lang="ru-RU" b="1" spc="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2" y="1263801"/>
            <a:ext cx="10926351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spc="-150" dirty="0"/>
              <a:t>Применим </a:t>
            </a:r>
            <a:r>
              <a:rPr lang="en-US" sz="2500" spc="-150" dirty="0"/>
              <a:t>useEffect, </a:t>
            </a:r>
            <a:r>
              <a:rPr lang="ru-RU" sz="2500" spc="-150" dirty="0"/>
              <a:t>для отслеживания изменения состояния, написанного ранее счётчика. Импортируем хук из </a:t>
            </a:r>
            <a:r>
              <a:rPr lang="en-US" sz="2500" spc="-150" dirty="0"/>
              <a:t>React:</a:t>
            </a:r>
          </a:p>
          <a:p>
            <a:pPr marL="0" indent="0">
              <a:buNone/>
            </a:pPr>
            <a:r>
              <a:rPr lang="ru-RU" sz="2500" spc="-150" dirty="0"/>
              <a:t>Затем после хука </a:t>
            </a:r>
            <a:r>
              <a:rPr lang="en-US" sz="2500" spc="-150" dirty="0"/>
              <a:t>useState</a:t>
            </a:r>
            <a:r>
              <a:rPr lang="ru-RU" sz="2500" spc="-150" dirty="0"/>
              <a:t> напишем:</a:t>
            </a:r>
            <a:endParaRPr lang="en-US" sz="2500" spc="-15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0DB5B2-B2F5-A3C7-5342-733878641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45"/>
          <a:stretch/>
        </p:blipFill>
        <p:spPr>
          <a:xfrm>
            <a:off x="632822" y="4119304"/>
            <a:ext cx="5629059" cy="24684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9554E9-A273-7444-56BA-BDAC378A5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2" y="2493602"/>
            <a:ext cx="8361374" cy="999992"/>
          </a:xfrm>
          <a:prstGeom prst="rect">
            <a:avLst/>
          </a:prstGeom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B08DFF2C-6F38-D24D-6127-F2BF79AD00C5}"/>
              </a:ext>
            </a:extLst>
          </p:cNvPr>
          <p:cNvSpPr txBox="1">
            <a:spLocks/>
          </p:cNvSpPr>
          <p:nvPr/>
        </p:nvSpPr>
        <p:spPr>
          <a:xfrm>
            <a:off x="632821" y="3595031"/>
            <a:ext cx="10926351" cy="877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500" spc="-150" dirty="0"/>
              <a:t>При изменении состояния счётчика, в консоли будут печататься следующие строки:</a:t>
            </a:r>
            <a:endParaRPr lang="en-US" sz="2500" spc="-15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B0609FC-22C7-22A3-4FA3-1012B7783DC9}"/>
              </a:ext>
            </a:extLst>
          </p:cNvPr>
          <p:cNvSpPr txBox="1">
            <a:spLocks/>
          </p:cNvSpPr>
          <p:nvPr/>
        </p:nvSpPr>
        <p:spPr>
          <a:xfrm>
            <a:off x="6426127" y="4112187"/>
            <a:ext cx="4722298" cy="277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200" spc="-150" dirty="0"/>
              <a:t>Можно заметить, что начальное состояние счётчика напечаталось дважды. Это происходит потому, что включен </a:t>
            </a:r>
            <a:r>
              <a:rPr lang="en-US" sz="2200" b="1" spc="-150" dirty="0"/>
              <a:t>StrictMode</a:t>
            </a:r>
            <a:r>
              <a:rPr lang="en-US" sz="2200" spc="-150" dirty="0"/>
              <a:t> (</a:t>
            </a:r>
            <a:r>
              <a:rPr lang="ru-RU" sz="2200" spc="-150" dirty="0"/>
              <a:t>строгий режим), который для отладки производит двойной вызов методов жизненного цикла компонентов. При желании его можно отключить, удалив соответствующие строки в </a:t>
            </a:r>
            <a:r>
              <a:rPr lang="en-US" sz="2200" spc="-150" dirty="0"/>
              <a:t>index.js.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F5F0389-A924-8818-63C3-DC0674622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514" y="1672981"/>
            <a:ext cx="6032911" cy="3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7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Загрузка данных с </a:t>
            </a:r>
            <a:r>
              <a:rPr lang="en-US" b="1" spc="300" dirty="0"/>
              <a:t>useEffect</a:t>
            </a:r>
            <a:endParaRPr lang="ru-RU" b="1" spc="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2" y="1263799"/>
            <a:ext cx="10926351" cy="4144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700" spc="-150" dirty="0"/>
              <a:t>Попробуем с помощью </a:t>
            </a:r>
            <a:r>
              <a:rPr lang="en-US" sz="2700" spc="-150" dirty="0"/>
              <a:t>useEffect</a:t>
            </a:r>
            <a:r>
              <a:rPr lang="ru-RU" sz="2700" spc="-150" dirty="0"/>
              <a:t> реализовать загрузку данных с сервера. Для этого в эффекте отправим на сервер </a:t>
            </a:r>
            <a:r>
              <a:rPr lang="en-US" sz="2700" spc="-150" dirty="0"/>
              <a:t>GET-</a:t>
            </a:r>
            <a:r>
              <a:rPr lang="ru-RU" sz="2700" spc="-150" dirty="0"/>
              <a:t>запрос и запишем данные в состояние. В массив зависимостей передадим пустой массив, чтобы данные загружались только при первой отрисовке компонента.</a:t>
            </a:r>
          </a:p>
          <a:p>
            <a:pPr marL="0" indent="0">
              <a:buNone/>
            </a:pPr>
            <a:r>
              <a:rPr lang="ru-RU" sz="2700" spc="-150" dirty="0"/>
              <a:t>С помощью </a:t>
            </a:r>
            <a:r>
              <a:rPr lang="en-US" sz="2700" spc="-150" dirty="0"/>
              <a:t>useState</a:t>
            </a:r>
            <a:r>
              <a:rPr lang="ru-RU" sz="2700" spc="-150" dirty="0"/>
              <a:t> создадим состояние, которое будет хранить случайные факты о кошках:</a:t>
            </a:r>
          </a:p>
          <a:p>
            <a:pPr marL="0" indent="0">
              <a:buNone/>
            </a:pPr>
            <a:r>
              <a:rPr lang="ru-RU" sz="2700" spc="-150" dirty="0"/>
              <a:t>Затем в </a:t>
            </a:r>
            <a:r>
              <a:rPr lang="en-US" sz="2700" spc="-150" dirty="0"/>
              <a:t>useEffect </a:t>
            </a:r>
            <a:r>
              <a:rPr lang="ru-RU" sz="2700" spc="-150" dirty="0"/>
              <a:t>загрузим данные из </a:t>
            </a:r>
            <a:r>
              <a:rPr lang="en-US" sz="2700" spc="-150" dirty="0"/>
              <a:t>API</a:t>
            </a:r>
            <a:r>
              <a:rPr lang="ru-RU" sz="2700" spc="-150" dirty="0"/>
              <a:t> с помощью </a:t>
            </a:r>
            <a:r>
              <a:rPr lang="en-US" sz="2700" spc="-150" dirty="0"/>
              <a:t>fetch </a:t>
            </a:r>
            <a:r>
              <a:rPr lang="ru-RU" sz="2700" spc="-150" dirty="0"/>
              <a:t>и в состояние </a:t>
            </a:r>
            <a:r>
              <a:rPr lang="en-US" sz="2700" spc="-150" dirty="0"/>
              <a:t>facts </a:t>
            </a:r>
            <a:r>
              <a:rPr lang="ru-RU" sz="2700" spc="-150" dirty="0"/>
              <a:t>с помощью</a:t>
            </a:r>
            <a:r>
              <a:rPr lang="en-US" sz="2700" spc="-150" dirty="0"/>
              <a:t> </a:t>
            </a:r>
            <a:r>
              <a:rPr lang="ru-RU" sz="2700" spc="-150" dirty="0"/>
              <a:t>функции </a:t>
            </a:r>
            <a:r>
              <a:rPr lang="en-US" sz="2700" spc="-150" dirty="0"/>
              <a:t>setFacts</a:t>
            </a:r>
            <a:r>
              <a:rPr lang="ru-RU" sz="2700" spc="-150" dirty="0"/>
              <a:t> запишем полученные случайные факты о кошках</a:t>
            </a:r>
            <a:r>
              <a:rPr lang="en-US" sz="2700" spc="-150" dirty="0"/>
              <a:t>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3BC15CA-8C56-8863-63B8-F2414173F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" t="-728" r="-158" b="2061"/>
          <a:stretch/>
        </p:blipFill>
        <p:spPr>
          <a:xfrm>
            <a:off x="734160" y="4726951"/>
            <a:ext cx="9867703" cy="18085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EC01DFF-0414-6934-93F8-D35A3D1FA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569" y="3288649"/>
            <a:ext cx="5690964" cy="41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Создание компонента </a:t>
            </a:r>
            <a:r>
              <a:rPr lang="en-US" b="1" spc="300" dirty="0"/>
              <a:t>CatFact</a:t>
            </a:r>
            <a:endParaRPr lang="ru-RU" b="1" spc="3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08DFF2C-6F38-D24D-6127-F2BF79AD00C5}"/>
              </a:ext>
            </a:extLst>
          </p:cNvPr>
          <p:cNvSpPr txBox="1">
            <a:spLocks/>
          </p:cNvSpPr>
          <p:nvPr/>
        </p:nvSpPr>
        <p:spPr>
          <a:xfrm>
            <a:off x="5890625" y="2981737"/>
            <a:ext cx="5629054" cy="419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500" spc="-150" dirty="0"/>
              <a:t>Далее добавим к компоненту стили с помощью </a:t>
            </a:r>
            <a:r>
              <a:rPr lang="en-US" sz="2500" spc="-150" dirty="0"/>
              <a:t>CSS</a:t>
            </a:r>
            <a:r>
              <a:rPr lang="ru-RU" sz="2500" spc="-150" dirty="0"/>
              <a:t>-модулей.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b="1" spc="-150" dirty="0"/>
              <a:t>CSS-</a:t>
            </a:r>
            <a:r>
              <a:rPr lang="ru-RU" sz="2500" b="1" spc="-150" dirty="0"/>
              <a:t>модули </a:t>
            </a:r>
            <a:r>
              <a:rPr lang="ru-RU" sz="2500" spc="-150" dirty="0"/>
              <a:t>– CSS-файлы, в которых все классы и анимации по умолчанию находятся в локальной области видимости. Преимущество </a:t>
            </a:r>
            <a:r>
              <a:rPr lang="en-US" sz="2500" spc="-150" dirty="0"/>
              <a:t>CSS-</a:t>
            </a:r>
            <a:r>
              <a:rPr lang="ru-RU" sz="2500" spc="-150" dirty="0"/>
              <a:t>модулей: они находятся в одном месте и применяются только к этому компоненту и никакому другому. </a:t>
            </a:r>
          </a:p>
          <a:p>
            <a:pPr marL="0" indent="0">
              <a:buNone/>
            </a:pPr>
            <a:r>
              <a:rPr lang="ru-RU" sz="2500" spc="-150" dirty="0"/>
              <a:t>По содержанию </a:t>
            </a:r>
            <a:r>
              <a:rPr lang="en-US" sz="2500" spc="-150" dirty="0"/>
              <a:t>CSS-</a:t>
            </a:r>
            <a:r>
              <a:rPr lang="ru-RU" sz="2500" spc="-150" dirty="0"/>
              <a:t>модули ничем не отличаются от обычных </a:t>
            </a:r>
            <a:r>
              <a:rPr lang="en-US" sz="2500" spc="-150" dirty="0"/>
              <a:t>CSS-</a:t>
            </a:r>
            <a:r>
              <a:rPr lang="ru-RU" sz="2500" spc="-150" dirty="0"/>
              <a:t>файлов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500" spc="-150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3CEBF9C-0411-3A95-1260-2403441E211D}"/>
              </a:ext>
            </a:extLst>
          </p:cNvPr>
          <p:cNvSpPr txBox="1">
            <a:spLocks/>
          </p:cNvSpPr>
          <p:nvPr/>
        </p:nvSpPr>
        <p:spPr>
          <a:xfrm>
            <a:off x="632821" y="1333033"/>
            <a:ext cx="11208080" cy="164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500" spc="-150" dirty="0"/>
              <a:t>Для отображения случайного факта о кошках, создадим отдельный компонент для каждого факта</a:t>
            </a:r>
            <a:r>
              <a:rPr lang="en-US" sz="2500" spc="-150" dirty="0"/>
              <a:t>. </a:t>
            </a:r>
            <a:r>
              <a:rPr lang="ru-RU" sz="2500" spc="-150" dirty="0"/>
              <a:t>Для этого создадим папку </a:t>
            </a:r>
            <a:r>
              <a:rPr lang="en-US" sz="2500" spc="-150" dirty="0"/>
              <a:t>CatFact, </a:t>
            </a:r>
            <a:r>
              <a:rPr lang="ru-RU" sz="2500" spc="-150" dirty="0"/>
              <a:t>в ней создадим файл компонента </a:t>
            </a:r>
            <a:r>
              <a:rPr lang="en-US" sz="2500" spc="-150" dirty="0"/>
              <a:t>CatFact</a:t>
            </a:r>
            <a:r>
              <a:rPr lang="ru-RU" sz="2500" spc="-150" dirty="0"/>
              <a:t>.</a:t>
            </a:r>
            <a:r>
              <a:rPr lang="en-US" sz="2500" spc="-150" dirty="0" err="1"/>
              <a:t>jsx</a:t>
            </a:r>
            <a:r>
              <a:rPr lang="ru-RU" sz="2500" spc="-150" dirty="0"/>
              <a:t>. Компонент</a:t>
            </a:r>
            <a:r>
              <a:rPr lang="en-US" sz="2500" spc="-150" dirty="0"/>
              <a:t> CatFact</a:t>
            </a:r>
            <a:r>
              <a:rPr lang="ru-RU" sz="2500" spc="-150" dirty="0"/>
              <a:t> будет принимать параметр </a:t>
            </a:r>
            <a:r>
              <a:rPr lang="en-US" sz="2500" spc="-150" dirty="0"/>
              <a:t>fact</a:t>
            </a:r>
            <a:r>
              <a:rPr lang="ru-RU" sz="2500" spc="-150" dirty="0"/>
              <a:t>. Параметры, которые принимает компонент называются </a:t>
            </a:r>
            <a:r>
              <a:rPr lang="ru-RU" sz="2500" b="1" spc="-150" dirty="0"/>
              <a:t>пропсами</a:t>
            </a:r>
            <a:r>
              <a:rPr lang="ru-RU" sz="2500" spc="-150" dirty="0"/>
              <a:t> (</a:t>
            </a:r>
            <a:r>
              <a:rPr lang="en-US" sz="2500" spc="-150" dirty="0"/>
              <a:t>props)</a:t>
            </a:r>
            <a:r>
              <a:rPr lang="ru-RU" sz="2500" spc="-150" dirty="0"/>
              <a:t>. Пропсы указываются в фигурных скобках.</a:t>
            </a:r>
            <a:endParaRPr lang="en-US" sz="2500" spc="-15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500" spc="-15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6E6D748-A12F-FA33-7C0F-0BEB6F7A2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54" y="2997569"/>
            <a:ext cx="4726498" cy="35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67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Создание </a:t>
            </a:r>
            <a:r>
              <a:rPr lang="en-US" b="1" spc="300" dirty="0"/>
              <a:t>CSS-</a:t>
            </a:r>
            <a:r>
              <a:rPr lang="ru-RU" b="1" spc="300" dirty="0"/>
              <a:t>модулей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3CEBF9C-0411-3A95-1260-2403441E211D}"/>
              </a:ext>
            </a:extLst>
          </p:cNvPr>
          <p:cNvSpPr txBox="1">
            <a:spLocks/>
          </p:cNvSpPr>
          <p:nvPr/>
        </p:nvSpPr>
        <p:spPr>
          <a:xfrm>
            <a:off x="632821" y="1333033"/>
            <a:ext cx="10926351" cy="107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spc="-150" dirty="0"/>
              <a:t>CSS</a:t>
            </a:r>
            <a:r>
              <a:rPr lang="ru-RU" sz="2500" spc="-150" dirty="0"/>
              <a:t>-модули принять называть по следующему правилу: </a:t>
            </a:r>
            <a:r>
              <a:rPr lang="ru-RU" sz="2500" spc="-150" dirty="0" err="1"/>
              <a:t>НазваниеКомпонента</a:t>
            </a:r>
            <a:r>
              <a:rPr lang="ru-RU" sz="2500" spc="-150" dirty="0"/>
              <a:t>.</a:t>
            </a:r>
            <a:r>
              <a:rPr lang="en-US" sz="2500" spc="-150" dirty="0"/>
              <a:t>module.css.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500" spc="-150" dirty="0"/>
              <a:t>Создадим </a:t>
            </a:r>
            <a:r>
              <a:rPr lang="en-US" sz="2500" spc="-150" dirty="0"/>
              <a:t>CatFact.module.css </a:t>
            </a:r>
            <a:r>
              <a:rPr lang="ru-RU" sz="2500" spc="-150" dirty="0"/>
              <a:t>в папке с компонентом </a:t>
            </a:r>
            <a:r>
              <a:rPr lang="en-US" sz="2500" spc="-150" dirty="0"/>
              <a:t>CatFact</a:t>
            </a:r>
            <a:r>
              <a:rPr lang="ru-RU" sz="2500" spc="-150" dirty="0"/>
              <a:t> и напишем следующие стили: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500" spc="-15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A43A558-C711-A662-9E0C-BFF181D9B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523" y="3072500"/>
            <a:ext cx="5314126" cy="56625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D74D7E-716C-2BBE-6C0F-3CF887118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1" y="2293332"/>
            <a:ext cx="5223120" cy="3231636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14EA6473-ADF0-2B33-9FB4-57D6543CFF33}"/>
              </a:ext>
            </a:extLst>
          </p:cNvPr>
          <p:cNvSpPr txBox="1">
            <a:spLocks/>
          </p:cNvSpPr>
          <p:nvPr/>
        </p:nvSpPr>
        <p:spPr>
          <a:xfrm>
            <a:off x="6096000" y="2293332"/>
            <a:ext cx="5463172" cy="795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500" spc="-150" dirty="0"/>
              <a:t>В компоненте </a:t>
            </a:r>
            <a:r>
              <a:rPr lang="en-US" sz="2500" spc="-150" dirty="0"/>
              <a:t>CatFact </a:t>
            </a:r>
            <a:r>
              <a:rPr lang="ru-RU" sz="2500" spc="-150" dirty="0"/>
              <a:t>импортируем созданные стили строчкой: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B348E558-0413-BE49-63C7-F669E67A8CB8}"/>
              </a:ext>
            </a:extLst>
          </p:cNvPr>
          <p:cNvSpPr txBox="1">
            <a:spLocks/>
          </p:cNvSpPr>
          <p:nvPr/>
        </p:nvSpPr>
        <p:spPr>
          <a:xfrm>
            <a:off x="6096000" y="3717285"/>
            <a:ext cx="5463172" cy="180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500" spc="-150" dirty="0"/>
              <a:t>В компоненте также создадим элемент </a:t>
            </a:r>
            <a:r>
              <a:rPr lang="en-US" sz="2500" spc="-150" dirty="0"/>
              <a:t>img</a:t>
            </a:r>
            <a:r>
              <a:rPr lang="ru-RU" sz="2500" spc="-150" dirty="0"/>
              <a:t> и применим стили к </a:t>
            </a:r>
            <a:r>
              <a:rPr lang="en-US" sz="2500" spc="-150" dirty="0"/>
              <a:t>div </a:t>
            </a:r>
            <a:r>
              <a:rPr lang="ru-RU" sz="2500" spc="-150" dirty="0"/>
              <a:t>и </a:t>
            </a:r>
            <a:r>
              <a:rPr lang="en-US" sz="2500" spc="-150" dirty="0"/>
              <a:t>img</a:t>
            </a:r>
            <a:endParaRPr lang="ru-RU" sz="2500" spc="-15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E9EAED1-35F0-11C3-4E85-53F69CB7E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523" y="4621126"/>
            <a:ext cx="5591848" cy="141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52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Загрузка изображений кошек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3CEBF9C-0411-3A95-1260-2403441E211D}"/>
              </a:ext>
            </a:extLst>
          </p:cNvPr>
          <p:cNvSpPr txBox="1">
            <a:spLocks/>
          </p:cNvSpPr>
          <p:nvPr/>
        </p:nvSpPr>
        <p:spPr>
          <a:xfrm>
            <a:off x="632821" y="1333033"/>
            <a:ext cx="10926351" cy="139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500" spc="-150" dirty="0"/>
              <a:t>Сделаем, так чтобы при создании компонента </a:t>
            </a:r>
            <a:r>
              <a:rPr lang="en-US" sz="2500" spc="-150" dirty="0"/>
              <a:t>CatFact </a:t>
            </a:r>
            <a:r>
              <a:rPr lang="ru-RU" sz="2500" spc="-150" dirty="0"/>
              <a:t>загружалась случайная картинка с кошкой, которая затем будет выводиться вместе с фактом.</a:t>
            </a:r>
            <a:endParaRPr lang="en-US" sz="2500" spc="-1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500" spc="-150" dirty="0"/>
              <a:t>Создадим состояние для </a:t>
            </a:r>
            <a:r>
              <a:rPr lang="en-US" sz="2500" spc="-150" dirty="0"/>
              <a:t>URL</a:t>
            </a:r>
            <a:r>
              <a:rPr lang="ru-RU" sz="2500" spc="-150" dirty="0"/>
              <a:t> изображения: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99E126-F29A-6BF5-5CC0-98234CE17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22" y="2732085"/>
            <a:ext cx="6430588" cy="605231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91AD3CB8-07DF-64B0-776B-1EC94E987FC7}"/>
              </a:ext>
            </a:extLst>
          </p:cNvPr>
          <p:cNvSpPr txBox="1">
            <a:spLocks/>
          </p:cNvSpPr>
          <p:nvPr/>
        </p:nvSpPr>
        <p:spPr>
          <a:xfrm>
            <a:off x="632820" y="3501514"/>
            <a:ext cx="11029093" cy="871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500" spc="-150" dirty="0"/>
              <a:t>В </a:t>
            </a:r>
            <a:r>
              <a:rPr lang="en-US" sz="2500" spc="-150" dirty="0"/>
              <a:t>useEffect</a:t>
            </a:r>
            <a:r>
              <a:rPr lang="ru-RU" sz="2500" spc="-150" dirty="0"/>
              <a:t> загрузим изображение случайной кошки из </a:t>
            </a:r>
            <a:r>
              <a:rPr lang="en-US" sz="2500" spc="-150" dirty="0"/>
              <a:t>API</a:t>
            </a:r>
            <a:r>
              <a:rPr lang="ru-RU" sz="2500" spc="-150" dirty="0"/>
              <a:t> и изменим состояние </a:t>
            </a:r>
            <a:r>
              <a:rPr lang="en-US" sz="2500" spc="-150" dirty="0"/>
              <a:t>imageURL</a:t>
            </a:r>
            <a:r>
              <a:rPr lang="ru-RU" sz="2500" spc="-150" dirty="0"/>
              <a:t>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9E0C89-D9DF-0EB3-77AC-356793951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0" y="4082032"/>
            <a:ext cx="7372127" cy="241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5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-117830"/>
            <a:ext cx="10515600" cy="1325563"/>
          </a:xfrm>
        </p:spPr>
        <p:txBody>
          <a:bodyPr/>
          <a:lstStyle/>
          <a:p>
            <a:r>
              <a:rPr lang="ru-RU" b="1" spc="300" dirty="0"/>
              <a:t>Отображение данных в </a:t>
            </a:r>
            <a:r>
              <a:rPr lang="en-US" b="1" spc="300" dirty="0"/>
              <a:t>CatFact</a:t>
            </a:r>
            <a:endParaRPr lang="ru-RU" b="1" spc="300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3CEBF9C-0411-3A95-1260-2403441E211D}"/>
              </a:ext>
            </a:extLst>
          </p:cNvPr>
          <p:cNvSpPr txBox="1">
            <a:spLocks/>
          </p:cNvSpPr>
          <p:nvPr/>
        </p:nvSpPr>
        <p:spPr>
          <a:xfrm>
            <a:off x="632825" y="881378"/>
            <a:ext cx="11265950" cy="139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spc="-150" dirty="0"/>
              <a:t>Получение данных, необходимых</a:t>
            </a:r>
            <a:r>
              <a:rPr lang="en-US" sz="2400" spc="-150" dirty="0"/>
              <a:t> </a:t>
            </a:r>
            <a:r>
              <a:rPr lang="ru-RU" sz="2400" spc="-150" dirty="0"/>
              <a:t>для компонента </a:t>
            </a:r>
            <a:r>
              <a:rPr lang="en-US" sz="2400" spc="-150" dirty="0"/>
              <a:t>CatFact</a:t>
            </a:r>
            <a:r>
              <a:rPr lang="ru-RU" sz="2400" spc="-150" dirty="0"/>
              <a:t> реализовано, осталось их вывести. Для этого изменим возвращаемый </a:t>
            </a:r>
            <a:r>
              <a:rPr lang="en-US" sz="2400" spc="-150" dirty="0"/>
              <a:t>JSX-</a:t>
            </a:r>
            <a:r>
              <a:rPr lang="ru-RU" sz="2400" spc="-150" dirty="0"/>
              <a:t>код. Свяжем</a:t>
            </a:r>
            <a:r>
              <a:rPr lang="en-US" sz="2400" spc="-150" dirty="0"/>
              <a:t> </a:t>
            </a:r>
            <a:r>
              <a:rPr lang="ru-RU" sz="2400" spc="-150" dirty="0"/>
              <a:t>состояние </a:t>
            </a:r>
            <a:r>
              <a:rPr lang="en-US" sz="2400" spc="-150" dirty="0"/>
              <a:t>imageURL </a:t>
            </a:r>
            <a:r>
              <a:rPr lang="ru-RU" sz="2400" spc="-150" dirty="0"/>
              <a:t>с атрибутом </a:t>
            </a:r>
            <a:r>
              <a:rPr lang="en-US" sz="2400" spc="-150" dirty="0"/>
              <a:t>src</a:t>
            </a:r>
            <a:r>
              <a:rPr lang="ru-RU" sz="2400" spc="-150" dirty="0"/>
              <a:t> в элементе </a:t>
            </a:r>
            <a:r>
              <a:rPr lang="en-US" sz="2400" spc="-150" dirty="0"/>
              <a:t>img</a:t>
            </a:r>
            <a:r>
              <a:rPr lang="ru-RU" sz="2400" spc="-150" dirty="0"/>
              <a:t>, а также обрежем строку факта до 150 символов для того, чтобы она вместилась на карточке факта. В итоге получим следующий код компонента: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FB60A6-AB0F-9E09-D7C8-FA5C00007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409" y="2280430"/>
            <a:ext cx="7241692" cy="458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65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Функция </a:t>
            </a:r>
            <a:r>
              <a:rPr lang="en-US" b="1" spc="300" dirty="0"/>
              <a:t>map</a:t>
            </a:r>
            <a:endParaRPr lang="ru-RU" b="1" spc="300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3CEBF9C-0411-3A95-1260-2403441E211D}"/>
              </a:ext>
            </a:extLst>
          </p:cNvPr>
          <p:cNvSpPr txBox="1">
            <a:spLocks/>
          </p:cNvSpPr>
          <p:nvPr/>
        </p:nvSpPr>
        <p:spPr>
          <a:xfrm>
            <a:off x="632821" y="1333032"/>
            <a:ext cx="10926351" cy="260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500" spc="-150" dirty="0"/>
              <a:t>Теперь вернёмся к компоненту приложения </a:t>
            </a:r>
            <a:r>
              <a:rPr lang="en-US" sz="2500" spc="-150" dirty="0"/>
              <a:t>App</a:t>
            </a:r>
            <a:r>
              <a:rPr lang="ru-RU" sz="2500" spc="-150" dirty="0"/>
              <a:t>. Ранее была реализована загрузка случайных фактов в состояние </a:t>
            </a:r>
            <a:r>
              <a:rPr lang="en-US" sz="2500" spc="-150" dirty="0"/>
              <a:t>facts. </a:t>
            </a:r>
            <a:r>
              <a:rPr lang="ru-RU" sz="2500" spc="-150" dirty="0"/>
              <a:t>Теперь необходимо для каждого факта создать компонент </a:t>
            </a:r>
            <a:r>
              <a:rPr lang="en-US" sz="2500" spc="-150" dirty="0"/>
              <a:t>CatFact</a:t>
            </a:r>
            <a:r>
              <a:rPr lang="ru-RU" sz="2500" spc="-150" dirty="0"/>
              <a:t>, в который передать факт. Для этого воспользуемся функцией </a:t>
            </a:r>
            <a:r>
              <a:rPr lang="en-US" sz="2500" b="1" spc="-150" dirty="0"/>
              <a:t>map</a:t>
            </a:r>
            <a:r>
              <a:rPr lang="en-US" sz="2500" spc="-150" dirty="0"/>
              <a:t>, </a:t>
            </a:r>
            <a:r>
              <a:rPr lang="ru-RU" sz="2500" spc="-150" dirty="0"/>
              <a:t>который будет трансформировать массив строк фактов в массив компонентов </a:t>
            </a:r>
            <a:r>
              <a:rPr lang="en-US" sz="2500" spc="-150" dirty="0"/>
              <a:t>CatFact. </a:t>
            </a:r>
            <a:endParaRPr lang="ru-RU" sz="2500" spc="-1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500" spc="-150" dirty="0"/>
              <a:t>Для начала импортируем компонент </a:t>
            </a:r>
            <a:r>
              <a:rPr lang="en-US" sz="2500" spc="-150" dirty="0"/>
              <a:t>CatFact</a:t>
            </a:r>
            <a:r>
              <a:rPr lang="ru-RU" sz="2500" spc="-15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500" spc="-150" dirty="0"/>
              <a:t>Далее напишем следующий </a:t>
            </a:r>
            <a:r>
              <a:rPr lang="en-US" sz="2500" spc="-150" dirty="0"/>
              <a:t>JSX-</a:t>
            </a:r>
            <a:r>
              <a:rPr lang="ru-RU" sz="2500" spc="-150" dirty="0"/>
              <a:t>код: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1426871-FDC7-6CD1-BC3D-1E0E3CEEF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8" b="12781"/>
          <a:stretch/>
        </p:blipFill>
        <p:spPr>
          <a:xfrm>
            <a:off x="6173237" y="2880381"/>
            <a:ext cx="5536394" cy="397831"/>
          </a:xfrm>
          <a:prstGeom prst="rect">
            <a:avLst/>
          </a:prstGeom>
        </p:spPr>
      </p:pic>
      <p:sp>
        <p:nvSpPr>
          <p:cNvPr id="22" name="Объект 2">
            <a:extLst>
              <a:ext uri="{FF2B5EF4-FFF2-40B4-BE49-F238E27FC236}">
                <a16:creationId xmlns:a16="http://schemas.microsoft.com/office/drawing/2014/main" id="{CC9A8FB6-2A40-5A6A-F069-761B1725BBF5}"/>
              </a:ext>
            </a:extLst>
          </p:cNvPr>
          <p:cNvSpPr txBox="1">
            <a:spLocks/>
          </p:cNvSpPr>
          <p:nvPr/>
        </p:nvSpPr>
        <p:spPr>
          <a:xfrm>
            <a:off x="6832746" y="3948161"/>
            <a:ext cx="4674092" cy="2708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300" spc="-150" dirty="0"/>
              <a:t>Кроме параметра</a:t>
            </a:r>
            <a:r>
              <a:rPr lang="en-US" sz="2300" spc="-150" dirty="0"/>
              <a:t> fact </a:t>
            </a:r>
            <a:r>
              <a:rPr lang="ru-RU" sz="2300" spc="-150" dirty="0"/>
              <a:t>был также передан </a:t>
            </a:r>
            <a:r>
              <a:rPr lang="en-US" sz="2300" b="1" spc="-150" dirty="0"/>
              <a:t>key</a:t>
            </a:r>
            <a:r>
              <a:rPr lang="en-US" sz="2300" spc="-150" dirty="0"/>
              <a:t> (</a:t>
            </a:r>
            <a:r>
              <a:rPr lang="ru-RU" sz="2300" spc="-150" dirty="0"/>
              <a:t>ключ).</a:t>
            </a:r>
            <a:r>
              <a:rPr lang="en-US" sz="2300" spc="-150" dirty="0"/>
              <a:t> </a:t>
            </a:r>
            <a:r>
              <a:rPr lang="ru-RU" sz="2300" spc="-150" dirty="0"/>
              <a:t>Ключи необходимы React для сопоставления элементов массива, чтобы определять, какие элементы были изменены, добавлены или удалены. Ключ должен быть уникальным. </a:t>
            </a:r>
            <a:endParaRPr lang="en-US" sz="2300" spc="-1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300" spc="-150" dirty="0"/>
              <a:t>В данном случае был передан индекс факта.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300" spc="-150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D762A23E-10D5-75DE-DF92-30838F57B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2" y="3845915"/>
            <a:ext cx="5853806" cy="24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9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Что такое</a:t>
            </a:r>
            <a:r>
              <a:rPr lang="en-US" b="1" spc="300" dirty="0"/>
              <a:t> React?</a:t>
            </a:r>
            <a:endParaRPr lang="ru-RU" b="1" spc="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5" y="1404967"/>
            <a:ext cx="8276097" cy="5317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React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JavaScript-библиотека с открытым исходным кодом для разработки пользовательских интерфейсов.</a:t>
            </a:r>
            <a:r>
              <a:rPr lang="en-US" dirty="0"/>
              <a:t> </a:t>
            </a:r>
            <a:r>
              <a:rPr lang="ru-RU" dirty="0"/>
              <a:t>Цель </a:t>
            </a:r>
            <a:r>
              <a:rPr lang="en-US" dirty="0"/>
              <a:t>React</a:t>
            </a:r>
            <a:r>
              <a:rPr lang="ru-RU" dirty="0"/>
              <a:t> — предоставить высокую скорость разработки, простоту и масштабируемость.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На сегодняшний день </a:t>
            </a:r>
            <a:r>
              <a:rPr lang="en-US" dirty="0"/>
              <a:t>React</a:t>
            </a:r>
            <a:r>
              <a:rPr lang="ru-RU" dirty="0"/>
              <a:t> является одной из наиболее популярных технологий для построения веб проектов</a:t>
            </a:r>
            <a:r>
              <a:rPr lang="en-US" dirty="0"/>
              <a:t>*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02668D6-A149-8A6E-EE1E-57F95E0DE584}"/>
              </a:ext>
            </a:extLst>
          </p:cNvPr>
          <p:cNvSpPr/>
          <p:nvPr/>
        </p:nvSpPr>
        <p:spPr>
          <a:xfrm>
            <a:off x="9294085" y="0"/>
            <a:ext cx="2931166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513731-55B8-3D2E-D24D-AEA799F8C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3" r="32893"/>
          <a:stretch/>
        </p:blipFill>
        <p:spPr>
          <a:xfrm>
            <a:off x="9407371" y="1404967"/>
            <a:ext cx="2638092" cy="4048065"/>
          </a:xfrm>
          <a:prstGeom prst="rect">
            <a:avLst/>
          </a:prstGeom>
        </p:spPr>
      </p:pic>
      <p:sp>
        <p:nvSpPr>
          <p:cNvPr id="19" name="Объект 2">
            <a:extLst>
              <a:ext uri="{FF2B5EF4-FFF2-40B4-BE49-F238E27FC236}">
                <a16:creationId xmlns:a16="http://schemas.microsoft.com/office/drawing/2014/main" id="{95D46F91-E07A-AF4A-3F1E-19925CFC8381}"/>
              </a:ext>
            </a:extLst>
          </p:cNvPr>
          <p:cNvSpPr txBox="1">
            <a:spLocks/>
          </p:cNvSpPr>
          <p:nvPr/>
        </p:nvSpPr>
        <p:spPr>
          <a:xfrm>
            <a:off x="5719201" y="4568198"/>
            <a:ext cx="3189721" cy="1769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*</a:t>
            </a:r>
            <a:r>
              <a:rPr lang="ru-RU" sz="2400" dirty="0"/>
              <a:t>по данным пакетного менеджера </a:t>
            </a:r>
            <a:r>
              <a:rPr lang="en-US" sz="2400" dirty="0" err="1"/>
              <a:t>npm</a:t>
            </a:r>
            <a:r>
              <a:rPr lang="ru-RU" sz="2400" dirty="0"/>
              <a:t>,</a:t>
            </a:r>
            <a:r>
              <a:rPr lang="en-US" sz="2400" dirty="0"/>
              <a:t> React</a:t>
            </a:r>
            <a:r>
              <a:rPr lang="ru-RU" sz="2400" dirty="0"/>
              <a:t> каждую неделю скачивают более 18 млн. раз</a:t>
            </a:r>
            <a:r>
              <a:rPr lang="en-US" sz="2400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6FC3C7-D9AD-8408-166D-0147078C3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5" y="4338038"/>
            <a:ext cx="4928844" cy="222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97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Код </a:t>
            </a:r>
            <a:r>
              <a:rPr lang="en-US" b="1" spc="300" dirty="0"/>
              <a:t>App.js</a:t>
            </a:r>
            <a:endParaRPr lang="ru-RU" b="1" spc="3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415F39-A8A7-34D7-EFF3-0D19C2F48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24" y="1298603"/>
            <a:ext cx="7051669" cy="51817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1BF005-0AA0-4EF5-BA36-F75F49670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257" y="2281024"/>
            <a:ext cx="4217387" cy="321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37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Результат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3CEBF9C-0411-3A95-1260-2403441E211D}"/>
              </a:ext>
            </a:extLst>
          </p:cNvPr>
          <p:cNvSpPr txBox="1">
            <a:spLocks/>
          </p:cNvSpPr>
          <p:nvPr/>
        </p:nvSpPr>
        <p:spPr>
          <a:xfrm>
            <a:off x="632821" y="1333032"/>
            <a:ext cx="10926351" cy="260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500" spc="-150" dirty="0"/>
              <a:t>Приложение готово, откроем его в браузере: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8A0E8E-7907-22AF-1E24-1D0AFAA43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22" y="1867428"/>
            <a:ext cx="9749666" cy="478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Начало работы с </a:t>
            </a:r>
            <a:r>
              <a:rPr lang="en-US" b="1" spc="300" dirty="0"/>
              <a:t>React</a:t>
            </a:r>
            <a:endParaRPr lang="ru-RU" b="1" spc="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4" y="1366613"/>
            <a:ext cx="7131263" cy="221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начала необходимо убедиться</a:t>
            </a:r>
            <a:r>
              <a:rPr lang="en-US" dirty="0"/>
              <a:t>, </a:t>
            </a:r>
            <a:r>
              <a:rPr lang="ru-RU" dirty="0"/>
              <a:t>что на компьютере установлен </a:t>
            </a:r>
            <a:r>
              <a:rPr lang="en-US" dirty="0"/>
              <a:t>Node.js </a:t>
            </a:r>
            <a:r>
              <a:rPr lang="ru-RU" dirty="0"/>
              <a:t>для доступа к менеджеру пакетов </a:t>
            </a:r>
            <a:r>
              <a:rPr lang="en-US" dirty="0"/>
              <a:t>npm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Для создания </a:t>
            </a:r>
            <a:r>
              <a:rPr lang="en-US" dirty="0"/>
              <a:t>React-</a:t>
            </a:r>
            <a:r>
              <a:rPr lang="ru-RU" dirty="0"/>
              <a:t>приложения необходимо прописать в терминале команду: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953EA8-0545-2643-E744-2E2D06E89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17" y="1139929"/>
            <a:ext cx="3618000" cy="22130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423CC2E-FC75-7AED-E1E6-00BB6D9D4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240"/>
          <a:stretch/>
        </p:blipFill>
        <p:spPr>
          <a:xfrm>
            <a:off x="632825" y="4551751"/>
            <a:ext cx="11097492" cy="17632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7CFFA7-3B98-53F3-BD24-E93FCB159473}"/>
              </a:ext>
            </a:extLst>
          </p:cNvPr>
          <p:cNvSpPr txBox="1"/>
          <p:nvPr/>
        </p:nvSpPr>
        <p:spPr>
          <a:xfrm>
            <a:off x="632824" y="3768695"/>
            <a:ext cx="11097492" cy="523220"/>
          </a:xfrm>
          <a:prstGeom prst="rect">
            <a:avLst/>
          </a:prstGeom>
          <a:solidFill>
            <a:srgbClr val="23272E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spc="-15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npx</a:t>
            </a:r>
            <a:r>
              <a:rPr lang="en-US" sz="2800" spc="-150" dirty="0">
                <a:solidFill>
                  <a:schemeClr val="bg1"/>
                </a:solidFill>
                <a:latin typeface="Consolas" panose="020B0609020204030204" pitchFamily="49" charset="0"/>
              </a:rPr>
              <a:t> create-react-app &lt;</a:t>
            </a:r>
            <a:r>
              <a:rPr lang="ru-RU" sz="2800" spc="-150" dirty="0">
                <a:solidFill>
                  <a:schemeClr val="bg1"/>
                </a:solidFill>
                <a:latin typeface="Consolas" panose="020B0609020204030204" pitchFamily="49" charset="0"/>
              </a:rPr>
              <a:t>название приложения</a:t>
            </a:r>
            <a:r>
              <a:rPr lang="en-US" sz="2800" spc="-15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2347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Запуск </a:t>
            </a:r>
            <a:r>
              <a:rPr lang="en-US" b="1" spc="300" dirty="0"/>
              <a:t>React</a:t>
            </a:r>
            <a:r>
              <a:rPr lang="ru-RU" b="1" spc="300" dirty="0"/>
              <a:t>-приложения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4" y="1366613"/>
            <a:ext cx="7131263" cy="221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После успешного выполнения команды, появится новая папка с необходимыми стартовыми файлами для </a:t>
            </a:r>
            <a:r>
              <a:rPr lang="en-US" dirty="0"/>
              <a:t>React-</a:t>
            </a:r>
            <a:r>
              <a:rPr lang="ru-RU" dirty="0"/>
              <a:t>приложения.</a:t>
            </a:r>
          </a:p>
          <a:p>
            <a:pPr marL="0" indent="0">
              <a:buNone/>
            </a:pPr>
            <a:r>
              <a:rPr lang="ru-RU" dirty="0"/>
              <a:t>Попробуем его запустить. Для этого пропишем команду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CD2E9AE-2C19-A577-74A0-3AF8F8C38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244" y="373644"/>
            <a:ext cx="2895349" cy="61107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03CD75-9950-C154-80C2-D0B81D40AE75}"/>
              </a:ext>
            </a:extLst>
          </p:cNvPr>
          <p:cNvSpPr txBox="1"/>
          <p:nvPr/>
        </p:nvSpPr>
        <p:spPr>
          <a:xfrm>
            <a:off x="632823" y="3579623"/>
            <a:ext cx="7829533" cy="537298"/>
          </a:xfrm>
          <a:prstGeom prst="rect">
            <a:avLst/>
          </a:prstGeom>
          <a:solidFill>
            <a:srgbClr val="23272E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npm </a:t>
            </a:r>
            <a:r>
              <a:rPr lang="en-US" sz="2800" spc="-150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145CEC2-A611-FCA7-0893-722AAFD9E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48169"/>
          <a:stretch/>
        </p:blipFill>
        <p:spPr>
          <a:xfrm>
            <a:off x="632824" y="4230297"/>
            <a:ext cx="7373345" cy="2254060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CA1FAAF-A345-7C5D-27D0-A6F792138970}"/>
              </a:ext>
            </a:extLst>
          </p:cNvPr>
          <p:cNvSpPr/>
          <p:nvPr/>
        </p:nvSpPr>
        <p:spPr>
          <a:xfrm>
            <a:off x="8006168" y="4230297"/>
            <a:ext cx="456188" cy="2254059"/>
          </a:xfrm>
          <a:prstGeom prst="rect">
            <a:avLst/>
          </a:prstGeom>
          <a:solidFill>
            <a:srgbClr val="23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65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Просмотр </a:t>
            </a:r>
            <a:r>
              <a:rPr lang="en-US" b="1" spc="300" dirty="0"/>
              <a:t>React-</a:t>
            </a:r>
            <a:r>
              <a:rPr lang="ru-RU" b="1" spc="300" dirty="0"/>
              <a:t>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5" y="1366612"/>
            <a:ext cx="6333242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После запуска приложения для его просмотра необходимо перейти по адресу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3CD75-9950-C154-80C2-D0B81D40AE75}"/>
              </a:ext>
            </a:extLst>
          </p:cNvPr>
          <p:cNvSpPr txBox="1"/>
          <p:nvPr/>
        </p:nvSpPr>
        <p:spPr>
          <a:xfrm>
            <a:off x="632824" y="2791938"/>
            <a:ext cx="6333241" cy="537298"/>
          </a:xfrm>
          <a:prstGeom prst="rect">
            <a:avLst/>
          </a:prstGeom>
          <a:solidFill>
            <a:srgbClr val="23272E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http://localhost:3000</a:t>
            </a:r>
            <a:endParaRPr lang="en-US" sz="2800" spc="-1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B7C2546-036B-EFA6-2C18-D2A7D7FD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94" y="1366612"/>
            <a:ext cx="4120533" cy="4967736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A4453907-4CA4-AB33-9CFD-8C238212ABFB}"/>
              </a:ext>
            </a:extLst>
          </p:cNvPr>
          <p:cNvSpPr txBox="1">
            <a:spLocks/>
          </p:cNvSpPr>
          <p:nvPr/>
        </p:nvSpPr>
        <p:spPr>
          <a:xfrm>
            <a:off x="632824" y="3528765"/>
            <a:ext cx="6333242" cy="2805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Откроется веб-страница с иконкой </a:t>
            </a:r>
            <a:r>
              <a:rPr lang="en-US" dirty="0"/>
              <a:t>React</a:t>
            </a:r>
            <a:r>
              <a:rPr lang="ru-RU" dirty="0"/>
              <a:t> и ссылкой на документацию.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Данная страница является стандартной</a:t>
            </a:r>
            <a:r>
              <a:rPr lang="en-US" dirty="0"/>
              <a:t> </a:t>
            </a:r>
            <a:r>
              <a:rPr lang="ru-RU" dirty="0"/>
              <a:t>для набора инструментов создания </a:t>
            </a:r>
            <a:r>
              <a:rPr lang="en-US" dirty="0"/>
              <a:t>React-</a:t>
            </a:r>
            <a:r>
              <a:rPr lang="ru-RU" dirty="0"/>
              <a:t>приложения </a:t>
            </a:r>
            <a:r>
              <a:rPr lang="en-US" dirty="0"/>
              <a:t>Create React App (сокращенно CRA)</a:t>
            </a:r>
            <a:r>
              <a:rPr lang="ru-RU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8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6E754F-765F-6060-CB62-3C2B93F35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4" r="18494"/>
          <a:stretch/>
        </p:blipFill>
        <p:spPr>
          <a:xfrm>
            <a:off x="10640291" y="425112"/>
            <a:ext cx="918884" cy="87724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Импорт </a:t>
            </a:r>
            <a:r>
              <a:rPr lang="en-US" b="1" spc="300" dirty="0"/>
              <a:t>ES6</a:t>
            </a:r>
            <a:r>
              <a:rPr lang="ru-RU" b="1" spc="300" dirty="0"/>
              <a:t> модулей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4" y="1366611"/>
            <a:ext cx="10926351" cy="5290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pc="-150" dirty="0"/>
              <a:t>Рассмотрим содержимое</a:t>
            </a:r>
            <a:r>
              <a:rPr lang="en-US" spc="-150" dirty="0"/>
              <a:t> React-</a:t>
            </a:r>
            <a:r>
              <a:rPr lang="ru-RU" spc="-150" dirty="0"/>
              <a:t>приложения. Для начала откроем файл index.js в папке src. Во-первых, рассмотрим как происходит импорт.</a:t>
            </a:r>
          </a:p>
          <a:p>
            <a:pPr marL="0" indent="0">
              <a:buNone/>
            </a:pPr>
            <a:r>
              <a:rPr lang="ru-RU" spc="-150" dirty="0"/>
              <a:t>Можно заметить, что для импортов используется синтаксис </a:t>
            </a:r>
            <a:r>
              <a:rPr lang="en-US" spc="-150" dirty="0"/>
              <a:t>ES6 (ECMAScript 2015).</a:t>
            </a:r>
            <a:r>
              <a:rPr lang="ru-RU" spc="-150" dirty="0"/>
              <a:t> Синтаксис импорта очень прост: ключевое слово import, элементы, которые нужно импортировать, а затем расположение модуля относительно текущего файла</a:t>
            </a:r>
            <a:r>
              <a:rPr lang="en-US" spc="-150" dirty="0"/>
              <a:t>.</a:t>
            </a:r>
            <a:r>
              <a:rPr lang="ru-RU" spc="-150" dirty="0"/>
              <a:t> В этом файле мы импортируем</a:t>
            </a:r>
            <a:r>
              <a:rPr lang="en-US" spc="-150" dirty="0"/>
              <a:t> </a:t>
            </a:r>
            <a:r>
              <a:rPr lang="ru-RU" spc="-150" dirty="0"/>
              <a:t>библиотеку </a:t>
            </a:r>
            <a:r>
              <a:rPr lang="en-US" spc="-150" dirty="0"/>
              <a:t>R</a:t>
            </a:r>
            <a:r>
              <a:rPr lang="ru-RU" spc="-150" dirty="0"/>
              <a:t>eact, </a:t>
            </a:r>
            <a:r>
              <a:rPr lang="en-US" spc="-150" dirty="0"/>
              <a:t>React</a:t>
            </a:r>
            <a:r>
              <a:rPr lang="ru-RU" spc="-150" dirty="0"/>
              <a:t> </a:t>
            </a:r>
            <a:r>
              <a:rPr lang="en-US" spc="-150" dirty="0"/>
              <a:t>DOM-</a:t>
            </a:r>
            <a:r>
              <a:rPr lang="ru-RU" spc="-150" dirty="0"/>
              <a:t>дерево, некоторый глобальный </a:t>
            </a:r>
            <a:r>
              <a:rPr lang="en-US" spc="-150" dirty="0"/>
              <a:t>CSS</a:t>
            </a:r>
            <a:r>
              <a:rPr lang="ru-RU" spc="-150" dirty="0"/>
              <a:t>-файл, а также компонент App. Это тот компонент,  в котором будет написано </a:t>
            </a:r>
            <a:r>
              <a:rPr lang="en-US" spc="-150" dirty="0"/>
              <a:t>React-</a:t>
            </a:r>
            <a:r>
              <a:rPr lang="ru-RU" spc="-150" dirty="0"/>
              <a:t>приложение. </a:t>
            </a:r>
          </a:p>
          <a:p>
            <a:pPr marL="0" indent="0">
              <a:buNone/>
            </a:pPr>
            <a:endParaRPr lang="en-US" spc="-150" dirty="0"/>
          </a:p>
          <a:p>
            <a:pPr marL="0" indent="0">
              <a:buNone/>
            </a:pPr>
            <a:endParaRPr lang="en-US" spc="-150" dirty="0"/>
          </a:p>
          <a:p>
            <a:pPr marL="0" indent="0">
              <a:buNone/>
            </a:pPr>
            <a:endParaRPr lang="en-US" spc="-1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CBF67B-6B97-B55D-DA96-382C52273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566"/>
          <a:stretch/>
        </p:blipFill>
        <p:spPr>
          <a:xfrm>
            <a:off x="632823" y="4770402"/>
            <a:ext cx="11135320" cy="166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3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Рендеринг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3" y="1216982"/>
            <a:ext cx="11304252" cy="3447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pc="-150" dirty="0"/>
              <a:t>Для рендеринга элементов в React вначале необходимо определить корневой элемент. Для этого применяется метод ReactDOM.createRoot(). В него передается элемент веб-страницы, в котором будет производиться рендеринг.</a:t>
            </a:r>
          </a:p>
          <a:p>
            <a:pPr marL="0" indent="0">
              <a:buNone/>
            </a:pPr>
            <a:r>
              <a:rPr lang="ru-RU" spc="-150" dirty="0"/>
              <a:t>Непосредственно для рендеринга у объекта ReactDOMRoot вызывается метод render(). В него передается компонент, который мы хотим отобразить на веб-странице.</a:t>
            </a:r>
            <a:r>
              <a:rPr lang="en-US" spc="-150" dirty="0"/>
              <a:t> </a:t>
            </a:r>
            <a:r>
              <a:rPr lang="ru-RU" spc="-150" dirty="0"/>
              <a:t>В данном случае передается компонент </a:t>
            </a:r>
            <a:r>
              <a:rPr lang="en-US" spc="-150" dirty="0"/>
              <a:t>App. </a:t>
            </a:r>
            <a:endParaRPr lang="ru-RU" spc="-150" dirty="0"/>
          </a:p>
          <a:p>
            <a:pPr marL="0" indent="0">
              <a:buNone/>
            </a:pPr>
            <a:r>
              <a:rPr lang="en-US" spc="-150" dirty="0" err="1"/>
              <a:t>React.StrictMode</a:t>
            </a:r>
            <a:r>
              <a:rPr lang="en-US" spc="-150" dirty="0"/>
              <a:t> </a:t>
            </a:r>
            <a:r>
              <a:rPr lang="ru-RU" spc="-150" dirty="0"/>
              <a:t>это инструмент для</a:t>
            </a:r>
            <a:r>
              <a:rPr lang="ru-RU" b="0" i="0" spc="-150" dirty="0">
                <a:solidFill>
                  <a:srgbClr val="212529"/>
                </a:solidFill>
                <a:effectLst/>
              </a:rPr>
              <a:t> выявления потенциальных проблем в приложении в режиме разработки. На него пока можно не обращать внимания.</a:t>
            </a:r>
            <a:endParaRPr lang="ru-RU" spc="-150" dirty="0"/>
          </a:p>
          <a:p>
            <a:pPr marL="0" indent="0">
              <a:buNone/>
            </a:pPr>
            <a:endParaRPr lang="ru-RU" spc="-150" dirty="0"/>
          </a:p>
          <a:p>
            <a:pPr marL="0" indent="0">
              <a:buNone/>
            </a:pPr>
            <a:endParaRPr lang="en-US" spc="-1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CBF67B-6B97-B55D-DA96-382C52273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36" b="2851"/>
          <a:stretch/>
        </p:blipFill>
        <p:spPr>
          <a:xfrm>
            <a:off x="1599156" y="4664573"/>
            <a:ext cx="8993687" cy="199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5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Знакомство с </a:t>
            </a:r>
            <a:r>
              <a:rPr lang="en-US" b="1" spc="300" dirty="0"/>
              <a:t>JSX</a:t>
            </a:r>
            <a:endParaRPr lang="ru-RU" b="1" spc="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5" y="1188960"/>
            <a:ext cx="5270264" cy="5848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spc="-150" dirty="0"/>
              <a:t>Теперь откроем файл </a:t>
            </a:r>
            <a:r>
              <a:rPr lang="en-US" sz="2500" spc="-150" dirty="0"/>
              <a:t>App.js </a:t>
            </a:r>
            <a:r>
              <a:rPr lang="ru-RU" sz="2500" spc="-150" dirty="0"/>
              <a:t>из папки </a:t>
            </a:r>
            <a:r>
              <a:rPr lang="en-US" sz="2500" spc="-150" dirty="0"/>
              <a:t>src. </a:t>
            </a:r>
            <a:r>
              <a:rPr lang="ru-RU" sz="2500" spc="-150" dirty="0"/>
              <a:t>В нем мы увидим функцию </a:t>
            </a:r>
            <a:r>
              <a:rPr lang="en-US" sz="2500" spc="-150" dirty="0"/>
              <a:t>App</a:t>
            </a:r>
            <a:r>
              <a:rPr lang="ru-RU" sz="2500" spc="-150" dirty="0"/>
              <a:t>, в которой описывается сам компонент </a:t>
            </a:r>
            <a:r>
              <a:rPr lang="en-US" sz="2500" spc="-150" dirty="0"/>
              <a:t>React-</a:t>
            </a:r>
            <a:r>
              <a:rPr lang="ru-RU" sz="2500" spc="-150" dirty="0"/>
              <a:t>приложения. Функция возвращает некоторый, похожий на </a:t>
            </a:r>
            <a:r>
              <a:rPr lang="en-US" sz="2500" spc="-150" dirty="0"/>
              <a:t>HTML</a:t>
            </a:r>
            <a:r>
              <a:rPr lang="ru-RU" sz="2500" spc="-150" dirty="0"/>
              <a:t>, шаблон</a:t>
            </a:r>
            <a:r>
              <a:rPr lang="en-US" sz="2500" spc="-150" dirty="0"/>
              <a:t>, </a:t>
            </a:r>
            <a:r>
              <a:rPr lang="ru-RU" sz="2500" spc="-150" dirty="0"/>
              <a:t>называемый </a:t>
            </a:r>
            <a:r>
              <a:rPr lang="en-US" sz="2500" b="1" dirty="0"/>
              <a:t>JSX-</a:t>
            </a:r>
            <a:r>
              <a:rPr lang="ru-RU" sz="2500" b="1" dirty="0"/>
              <a:t>выражением.</a:t>
            </a:r>
          </a:p>
          <a:p>
            <a:pPr marL="0" indent="0">
              <a:buNone/>
            </a:pPr>
            <a:r>
              <a:rPr lang="en-US" sz="2500" spc="-150" dirty="0"/>
              <a:t>JSX </a:t>
            </a:r>
            <a:r>
              <a:rPr lang="ru-RU" sz="2500" b="0" i="0" spc="-150" dirty="0">
                <a:solidFill>
                  <a:srgbClr val="212529"/>
                </a:solidFill>
                <a:effectLst/>
              </a:rPr>
              <a:t>похож на HTML, но у них есть значительные отличия. </a:t>
            </a:r>
            <a:r>
              <a:rPr lang="ru-RU" sz="2500" b="0" i="0" spc="-150" dirty="0">
                <a:solidFill>
                  <a:srgbClr val="000000"/>
                </a:solidFill>
                <a:effectLst/>
              </a:rPr>
              <a:t>JSX напоминает язык шаблонов, наделённый </a:t>
            </a:r>
            <a:r>
              <a:rPr lang="ru-RU" sz="2500" spc="-150" dirty="0">
                <a:solidFill>
                  <a:srgbClr val="000000"/>
                </a:solidFill>
              </a:rPr>
              <a:t>силой</a:t>
            </a:r>
            <a:r>
              <a:rPr lang="ru-RU" sz="2500" b="0" i="0" spc="-150" dirty="0">
                <a:solidFill>
                  <a:srgbClr val="000000"/>
                </a:solidFill>
                <a:effectLst/>
              </a:rPr>
              <a:t> JavaScript.</a:t>
            </a:r>
            <a:r>
              <a:rPr lang="ru-RU" sz="2500" b="0" i="0" spc="-150" dirty="0">
                <a:solidFill>
                  <a:srgbClr val="212529"/>
                </a:solidFill>
                <a:effectLst/>
              </a:rPr>
              <a:t> </a:t>
            </a:r>
            <a:r>
              <a:rPr lang="ru-RU" sz="2500" spc="-150" dirty="0">
                <a:solidFill>
                  <a:srgbClr val="212529"/>
                </a:solidFill>
              </a:rPr>
              <a:t>JSX допускает использование любых корректных JavaScript-выражений внутри фигурных скобок. Также в</a:t>
            </a:r>
            <a:r>
              <a:rPr lang="ru-RU" sz="2500" b="0" i="0" spc="-150" dirty="0">
                <a:solidFill>
                  <a:srgbClr val="212529"/>
                </a:solidFill>
                <a:effectLst/>
              </a:rPr>
              <a:t> JSX все свойства DOM и атрибуты должны быть записаны в</a:t>
            </a:r>
            <a:r>
              <a:rPr lang="en-US" sz="2500" b="0" i="0" spc="-150" dirty="0">
                <a:solidFill>
                  <a:srgbClr val="212529"/>
                </a:solidFill>
                <a:effectLst/>
              </a:rPr>
              <a:t> camelCase</a:t>
            </a:r>
            <a:r>
              <a:rPr lang="ru-RU" sz="2500" spc="-150" dirty="0">
                <a:solidFill>
                  <a:srgbClr val="212529"/>
                </a:solidFill>
              </a:rPr>
              <a:t> (например, </a:t>
            </a:r>
            <a:r>
              <a:rPr lang="en-US" sz="2500" spc="-150" dirty="0">
                <a:solidFill>
                  <a:srgbClr val="212529"/>
                </a:solidFill>
              </a:rPr>
              <a:t>className)</a:t>
            </a:r>
            <a:r>
              <a:rPr lang="ru-RU" sz="2500" spc="-150" dirty="0">
                <a:solidFill>
                  <a:srgbClr val="212529"/>
                </a:solidFill>
              </a:rPr>
              <a:t>. </a:t>
            </a:r>
            <a:endParaRPr lang="ru-RU" sz="2500" spc="-150" dirty="0"/>
          </a:p>
          <a:p>
            <a:pPr marL="0" indent="0">
              <a:buNone/>
            </a:pPr>
            <a:endParaRPr lang="ru-RU" sz="2600" spc="-150" dirty="0"/>
          </a:p>
          <a:p>
            <a:pPr marL="0" indent="0">
              <a:buNone/>
            </a:pPr>
            <a:endParaRPr lang="ru-RU" sz="2600" spc="-150" dirty="0"/>
          </a:p>
          <a:p>
            <a:pPr marL="0" indent="0">
              <a:buNone/>
            </a:pPr>
            <a:endParaRPr lang="en-US" sz="2600" spc="-15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5FA319A-B2A3-AEBA-1536-24366F892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261" y="679944"/>
            <a:ext cx="5834367" cy="597710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B8A7790-6B51-39F8-D0DC-B15A2E772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812" y="4968815"/>
            <a:ext cx="2583421" cy="178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0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51D2-ED12-F57D-3664-30FE598F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5" y="200953"/>
            <a:ext cx="10515600" cy="1325563"/>
          </a:xfrm>
        </p:spPr>
        <p:txBody>
          <a:bodyPr/>
          <a:lstStyle/>
          <a:p>
            <a:r>
              <a:rPr lang="ru-RU" b="1" spc="300" dirty="0"/>
              <a:t>Создание компонента </a:t>
            </a:r>
            <a:r>
              <a:rPr lang="en-US" b="1" spc="300" dirty="0"/>
              <a:t>App</a:t>
            </a:r>
            <a:endParaRPr lang="ru-RU" b="1" spc="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731BF-818E-3C10-0B75-60D4A5E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2" y="1263802"/>
            <a:ext cx="10926351" cy="5290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spc="-150" dirty="0"/>
              <a:t>Давайте напишем код компонента </a:t>
            </a:r>
            <a:r>
              <a:rPr lang="en-US" sz="2400" spc="-150" dirty="0"/>
              <a:t>App</a:t>
            </a:r>
            <a:r>
              <a:rPr lang="ru-RU" sz="2400" spc="-150" dirty="0"/>
              <a:t> с нуля для лучшего понимания, как всё устроено. Удалим всё содержимое файла </a:t>
            </a:r>
            <a:r>
              <a:rPr lang="en-US" sz="2400" spc="-150" dirty="0"/>
              <a:t>app.js</a:t>
            </a:r>
            <a:r>
              <a:rPr lang="ru-RU" sz="2400" spc="-150" dirty="0"/>
              <a:t> и напишем</a:t>
            </a:r>
            <a:r>
              <a:rPr lang="en-US" sz="2400" spc="-150" dirty="0"/>
              <a:t> </a:t>
            </a:r>
            <a:r>
              <a:rPr lang="ru-RU" sz="2400" spc="-150" dirty="0"/>
              <a:t>простую стрелочную функцию </a:t>
            </a:r>
            <a:r>
              <a:rPr lang="en-US" sz="2400" spc="-150" dirty="0"/>
              <a:t>App</a:t>
            </a:r>
            <a:r>
              <a:rPr lang="ru-RU" sz="2400" spc="-150" dirty="0"/>
              <a:t>, которая возвращает</a:t>
            </a:r>
            <a:r>
              <a:rPr lang="en-US" sz="2400" spc="-150" dirty="0"/>
              <a:t> </a:t>
            </a:r>
            <a:r>
              <a:rPr lang="ru-RU" sz="2400" spc="-150" dirty="0"/>
              <a:t>заголовок «Привет, мир!». </a:t>
            </a:r>
            <a:endParaRPr lang="en-US" sz="2400" spc="-150" dirty="0"/>
          </a:p>
          <a:p>
            <a:pPr marL="0" indent="0">
              <a:buNone/>
            </a:pPr>
            <a:r>
              <a:rPr lang="ru-RU" sz="2400" spc="-150" dirty="0"/>
              <a:t>Также добавим инлайн-стили заголовку</a:t>
            </a:r>
            <a:r>
              <a:rPr lang="en-US" sz="2400" spc="-150" dirty="0"/>
              <a:t>.</a:t>
            </a:r>
            <a:r>
              <a:rPr lang="ru-RU" sz="2400" spc="-150" dirty="0"/>
              <a:t> Обратите внимание, на скобки.</a:t>
            </a:r>
            <a:r>
              <a:rPr lang="en-US" sz="2400" spc="-150" dirty="0"/>
              <a:t> </a:t>
            </a:r>
            <a:r>
              <a:rPr lang="ru-RU" sz="2400" b="0" i="0" spc="-150" dirty="0">
                <a:solidFill>
                  <a:srgbClr val="292929"/>
                </a:solidFill>
                <a:effectLst/>
              </a:rPr>
              <a:t>Первые фигурные скобки вставляют JavaScript в JSX. Внутренние фигурные скобки создают объект литерал. Стили передаются в JSX в виде объекта.</a:t>
            </a:r>
            <a:endParaRPr lang="en-US" sz="2400" spc="-150" dirty="0"/>
          </a:p>
          <a:p>
            <a:pPr marL="0" indent="0">
              <a:buNone/>
            </a:pPr>
            <a:endParaRPr lang="ru-RU" sz="2400" spc="-150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B1442A1D-F33A-A1CA-C37A-AC22DF5C6FE9}"/>
              </a:ext>
            </a:extLst>
          </p:cNvPr>
          <p:cNvSpPr txBox="1">
            <a:spLocks/>
          </p:cNvSpPr>
          <p:nvPr/>
        </p:nvSpPr>
        <p:spPr>
          <a:xfrm>
            <a:off x="632822" y="5236208"/>
            <a:ext cx="6624505" cy="1621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600" spc="-150" dirty="0"/>
              <a:t>Для того чтобы этот компонент мог быть импортирован в других файлах, компонент был экспортирован по умолчанию.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600" spc="-150" dirty="0"/>
              <a:t>Запустим приложение и увидим написанный заголовок:</a:t>
            </a:r>
            <a:endParaRPr lang="en-US" sz="2600" spc="-150" dirty="0"/>
          </a:p>
          <a:p>
            <a:pPr marL="0" indent="0">
              <a:buFont typeface="Arial" panose="020B0604020202020204" pitchFamily="34" charset="0"/>
              <a:buNone/>
            </a:pPr>
            <a:endParaRPr lang="ru-RU" spc="-150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5234FA5-214C-38D6-02A4-E3F67FF2D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8"/>
          <a:stretch/>
        </p:blipFill>
        <p:spPr>
          <a:xfrm>
            <a:off x="7361053" y="5215824"/>
            <a:ext cx="3653945" cy="164217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B9DF2E8-F1F2-B3CA-E7EB-C74FC1EE5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2" y="3569221"/>
            <a:ext cx="10382176" cy="156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659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1463</Words>
  <Application>Microsoft Office PowerPoint</Application>
  <PresentationFormat>Широкоэкранный</PresentationFormat>
  <Paragraphs>88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Тема Office</vt:lpstr>
      <vt:lpstr>Разработка клиентских частей интернет-ресурсов</vt:lpstr>
      <vt:lpstr>Что такое React?</vt:lpstr>
      <vt:lpstr>Начало работы с React</vt:lpstr>
      <vt:lpstr>Запуск React-приложения</vt:lpstr>
      <vt:lpstr>Просмотр React-приложения</vt:lpstr>
      <vt:lpstr>Импорт ES6 модулей</vt:lpstr>
      <vt:lpstr>Рендеринг компонентов</vt:lpstr>
      <vt:lpstr>Знакомство с JSX</vt:lpstr>
      <vt:lpstr>Создание компонента App</vt:lpstr>
      <vt:lpstr>Хук useState</vt:lpstr>
      <vt:lpstr>Применение хука useState</vt:lpstr>
      <vt:lpstr>Хук useEffect</vt:lpstr>
      <vt:lpstr>Отслеживание изменений с useEffect</vt:lpstr>
      <vt:lpstr>Загрузка данных с useEffect</vt:lpstr>
      <vt:lpstr>Создание компонента CatFact</vt:lpstr>
      <vt:lpstr>Создание CSS-модулей</vt:lpstr>
      <vt:lpstr>Загрузка изображений кошек</vt:lpstr>
      <vt:lpstr>Отображение данных в CatFact</vt:lpstr>
      <vt:lpstr>Функция map</vt:lpstr>
      <vt:lpstr>Код App.js</vt:lpstr>
      <vt:lpstr>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клиентских частей интернет-ресурсов</dc:title>
  <dc:creator>Александр Быченков</dc:creator>
  <cp:lastModifiedBy>Александр Быченков</cp:lastModifiedBy>
  <cp:revision>268</cp:revision>
  <dcterms:created xsi:type="dcterms:W3CDTF">2022-11-15T17:28:53Z</dcterms:created>
  <dcterms:modified xsi:type="dcterms:W3CDTF">2022-11-18T22:38:22Z</dcterms:modified>
</cp:coreProperties>
</file>