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2B735-78F8-438A-8730-C89E1D10F377}">
          <p14:sldIdLst>
            <p14:sldId id="256"/>
            <p14:sldId id="257"/>
            <p14:sldId id="258"/>
            <p14:sldId id="259"/>
            <p14:sldId id="264"/>
            <p14:sldId id="263"/>
            <p14:sldId id="260"/>
            <p14:sldId id="261"/>
            <p14:sldId id="265"/>
            <p14:sldId id="266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5A7E-B7D0-A600-C47B-6067294E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08B0D-7545-A30F-F82E-487461D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400A5-8BC9-208F-7DEC-81199FF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68EC5-8DDD-D108-9C45-EFB13B7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C19B6-C098-C830-FEA0-3609FFD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3C15-506F-E250-4EA6-C44EFE9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C731B-F5F0-AE11-C2FD-B37C4FA3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CA0A-4159-A965-E9DC-A196440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11C58-981B-6359-406C-52E2B2C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8CAD7-AC24-65A3-87E5-D6972C4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281BF-0CF3-C36D-63F7-B5050C039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71BC5-0BC1-5757-97E9-4ABB790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01F9-FCC6-E047-4678-AC703A73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B910D-28B2-D9C4-578E-3F842C6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27FAF-8411-B947-BA48-B10963B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EF711-3C18-DC67-B623-A1A38587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FAFCA-7F35-CDE3-DCFF-667497CF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8CFC4-5F5A-60A8-D8AD-FD92370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3D737-2EF1-B525-2E7F-BF41997D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66DB5-F958-A5D9-7AE7-A0413DD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6B6D-38FF-DB3C-C429-02F7CD18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84AE4-884D-D404-D539-2D1B2C7E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016F7-D0A3-1A17-8978-AAD9A4C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F1085-E0EC-CD50-1C0C-54F0E71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298C-05DC-5748-2E8E-331D549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AD6-A77A-FF17-86B2-D0C5B44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648F8-D49B-C726-E939-D1B0656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30803-8690-AA77-8C0C-C5E5A2E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5676-E226-1BC0-B9AA-FD37766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639B5-3FD0-3695-E196-8F681FE8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1CDB1-765B-D7F8-8153-C593074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43310-400D-C153-8731-20EFC4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5C312-E01D-287B-F067-740D753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4FEC0-24C1-946C-67AA-9056808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856B6-ADB0-98E7-2F09-E197EAA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D0D5D-8BA2-5B42-85A5-6375CE5AB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92C06-A264-9438-6984-EF307EB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A64994-01AB-0187-A24F-66EE2A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C9FAF-F005-1FAB-F6A7-60CA9CB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A637E-5BAF-1B48-18AF-B3D287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2E116-0F85-ADE7-006D-2CE5485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8A2E5-63DB-3428-9E48-280D794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988CF-3B28-1D12-EE16-52EB641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590B0-A6CF-0C36-A9FF-05501AC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7A1F53-B495-7015-9B4A-381D878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7A8DB-6287-8D29-26EA-5E7024F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A2FC-5144-979C-6705-F931D8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2A9EB-C6E7-4314-9C7A-20C8CFA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BC0E-A939-6AB0-CD04-295E5B9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A8CA8-5C92-0695-813D-A5B83D89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885D-8989-215D-0162-F07C323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D9CAE-6A9C-931B-7B53-4E9056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5769-0CB6-6069-BE0D-3700145D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37D2F-9768-DA41-3D66-9E9FBA6F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F56EF-A5B3-DF3B-8C78-7835673F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C6D2-2CEA-BD49-411B-BC90BED8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6A03C-B0B3-6BC5-7F5F-752954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B0D58-895B-A4A0-AE77-539B21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56EB9-3A43-B1B5-4CE4-77DF80E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E6A98-367F-8688-4E51-2E65C49A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10AA-3EC9-756E-1F2E-D616210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4A2AB-B826-5106-346E-DD637013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AE732-8B7E-B495-8D33-EB997DB6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centy/in-delivery-frontend" TargetMode="External"/><Relationship Id="rId2" Type="http://schemas.openxmlformats.org/officeDocument/2006/relationships/hyperlink" Target="https://github.com/descenty/in-delivery-back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0431-8387-09CD-5A72-8FC9341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5" y="2668280"/>
            <a:ext cx="10559844" cy="1746590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Тема: «Веб-сервис доставки продуктов питания»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CB4E4-1E86-AECF-9BA7-35BD6DA06327}"/>
              </a:ext>
            </a:extLst>
          </p:cNvPr>
          <p:cNvSpPr txBox="1">
            <a:spLocks/>
          </p:cNvSpPr>
          <p:nvPr/>
        </p:nvSpPr>
        <p:spPr>
          <a:xfrm>
            <a:off x="914401" y="4614508"/>
            <a:ext cx="14854988" cy="120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+mn-lt"/>
              </a:rPr>
              <a:t>Студент: Быченков Александр Константинович, группа ИКБО-32-21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Руководитель: старший преподаватель Волков Михаил Юрьевич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F88E332-BE3D-7C50-AC9F-23E626B9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5940" y="194040"/>
            <a:ext cx="920115" cy="101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6053-52BF-3F65-9D45-EC7E4235C699}"/>
              </a:ext>
            </a:extLst>
          </p:cNvPr>
          <p:cNvSpPr txBox="1"/>
          <p:nvPr/>
        </p:nvSpPr>
        <p:spPr>
          <a:xfrm>
            <a:off x="0" y="1315634"/>
            <a:ext cx="12192000" cy="115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дисциплине: Разработка серверных частей интернет ресурсов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профилю: Разработка программных продуктов и проектирование информационных систем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направления профессиональной подготовки: 09.03.04 «Программная инженерия»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8CFE484-30BF-A062-7187-34FC88337771}"/>
              </a:ext>
            </a:extLst>
          </p:cNvPr>
          <p:cNvSpPr txBox="1">
            <a:spLocks/>
          </p:cNvSpPr>
          <p:nvPr/>
        </p:nvSpPr>
        <p:spPr>
          <a:xfrm>
            <a:off x="2021306" y="5937584"/>
            <a:ext cx="8149388" cy="641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Москва, 202</a:t>
            </a:r>
            <a:r>
              <a:rPr lang="en-US" sz="1800" dirty="0">
                <a:latin typeface="+mn-lt"/>
              </a:rPr>
              <a:t>4</a:t>
            </a:r>
            <a:r>
              <a:rPr lang="ru-RU" sz="1800" dirty="0">
                <a:latin typeface="+mn-lt"/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208879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56494-A437-9E0A-24DC-C975B060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279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0780CC8-DA1F-4E6F-380C-802812F456DD}"/>
              </a:ext>
            </a:extLst>
          </p:cNvPr>
          <p:cNvSpPr txBox="1">
            <a:spLocks/>
          </p:cNvSpPr>
          <p:nvPr/>
        </p:nvSpPr>
        <p:spPr>
          <a:xfrm>
            <a:off x="2013097" y="6096959"/>
            <a:ext cx="8165805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+mn-lt"/>
              </a:rPr>
              <a:t>Выбор нового адреса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350845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27CD-7E81-A50E-052F-4AB981C0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95E615B-98B4-3D0C-4DE8-D499CC3A2E36}"/>
              </a:ext>
            </a:extLst>
          </p:cNvPr>
          <p:cNvSpPr txBox="1">
            <a:spLocks/>
          </p:cNvSpPr>
          <p:nvPr/>
        </p:nvSpPr>
        <p:spPr>
          <a:xfrm>
            <a:off x="2013096" y="6065062"/>
            <a:ext cx="8165805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+mn-lt"/>
              </a:rPr>
              <a:t>Оформление заказа на доставку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CC578-CE5E-D7A3-5C3A-64AA894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718135B7-6D7F-DCFC-D2A6-A1D39304A41C}"/>
              </a:ext>
            </a:extLst>
          </p:cNvPr>
          <p:cNvSpPr txBox="1">
            <a:spLocks/>
          </p:cNvSpPr>
          <p:nvPr/>
        </p:nvSpPr>
        <p:spPr>
          <a:xfrm>
            <a:off x="506777" y="328127"/>
            <a:ext cx="6837776" cy="62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/>
              <a:t>Результаты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В рамках данной курсовой работы было разработано </a:t>
            </a:r>
            <a:r>
              <a:rPr lang="en-US" sz="2000" dirty="0" err="1"/>
              <a:t>fullstack</a:t>
            </a:r>
            <a:r>
              <a:rPr lang="ru-RU" sz="2000" dirty="0"/>
              <a:t> веб-приложение службы доставки продуктов</a:t>
            </a:r>
            <a:r>
              <a:rPr lang="en-US" sz="2000" dirty="0"/>
              <a:t> </a:t>
            </a:r>
            <a:r>
              <a:rPr lang="ru-RU" sz="2000" dirty="0"/>
              <a:t>питания.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Были использованы наиболее актуальные подходы к разработке современных веб-приложений.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С проектом можно ознакомиться в </a:t>
            </a:r>
            <a:r>
              <a:rPr lang="ru-RU" sz="2000" dirty="0" err="1"/>
              <a:t>GitHub</a:t>
            </a:r>
            <a:r>
              <a:rPr lang="ru-RU" sz="2000" dirty="0"/>
              <a:t>-репозиториях:</a:t>
            </a: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>
                <a:hlinkClick r:id="rId2"/>
              </a:rPr>
              <a:t>https://github.com/descenty/in-delivery-backend</a:t>
            </a: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https://github.com/descenty/in-delivery-frontend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61928-8325-212A-85E7-61EDF0BEF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05" y="0"/>
            <a:ext cx="4751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746A-5CB9-B9FB-B80E-43BC5EC2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2"/>
            <a:ext cx="10515600" cy="6150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4000" dirty="0"/>
              <a:t>Задачи курсовой работы: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анализ предметной области разрабатываемого веб-приложения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Обосновать выбор технологий разработки веб-приложения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Разработать архитектуру веб-приложения на основе выбранного паттерна проектирования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серверной логики веб-приложения с применением выбранной технологии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логики базы данных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Разработать слой клиентского представления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231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12ADEEE-B222-A04D-1304-97392DAA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16" y="4506913"/>
            <a:ext cx="2417036" cy="241703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58CB-9E74-5087-E77B-8DCE32C4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4"/>
            <a:ext cx="9352935" cy="52627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Серверная часть: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en-US" sz="2700" dirty="0"/>
              <a:t>Python 3.12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Веб-фреймворк </a:t>
            </a:r>
            <a:r>
              <a:rPr lang="en-US" sz="2700" dirty="0" err="1"/>
              <a:t>FastAPI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ru-RU" sz="2700" dirty="0"/>
              <a:t>СУБД </a:t>
            </a:r>
            <a:r>
              <a:rPr lang="en-US" sz="2700" dirty="0"/>
              <a:t>PostgreSQL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Identity-</a:t>
            </a:r>
            <a:r>
              <a:rPr lang="ru-RU" sz="2700" dirty="0"/>
              <a:t>провайдер </a:t>
            </a:r>
            <a:r>
              <a:rPr lang="en-US" sz="2700" dirty="0" err="1"/>
              <a:t>KeyCloak</a:t>
            </a:r>
            <a:endParaRPr lang="ru-RU" sz="2700" dirty="0"/>
          </a:p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Клиентская часть: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en-US" sz="2700" dirty="0"/>
              <a:t>TypeScript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React</a:t>
            </a:r>
            <a:r>
              <a:rPr lang="ru-RU" sz="2700" dirty="0"/>
              <a:t>-фреймворк </a:t>
            </a:r>
            <a:r>
              <a:rPr lang="en-US" sz="2700" dirty="0"/>
              <a:t>Next.js</a:t>
            </a:r>
            <a:endParaRPr lang="ru-RU" sz="2700" dirty="0"/>
          </a:p>
          <a:p>
            <a:pPr>
              <a:lnSpc>
                <a:spcPct val="125000"/>
              </a:lnSpc>
            </a:pPr>
            <a:r>
              <a:rPr lang="en-US" sz="2700" dirty="0"/>
              <a:t>CSS-</a:t>
            </a:r>
            <a:r>
              <a:rPr lang="ru-RU" sz="2700" dirty="0"/>
              <a:t>фреймворк </a:t>
            </a:r>
            <a:r>
              <a:rPr lang="en-US" sz="2700" dirty="0"/>
              <a:t>Tailwind CSS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Библиотека компонентов </a:t>
            </a:r>
            <a:r>
              <a:rPr lang="en-US" sz="2700" dirty="0" err="1"/>
              <a:t>NextUI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ru-RU" sz="2700" dirty="0"/>
              <a:t>Менеджер состояний </a:t>
            </a:r>
            <a:r>
              <a:rPr lang="en-US" sz="2700" dirty="0"/>
              <a:t>effector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156D005-1E6F-1FFA-18F8-3CDECC0F5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70" y="1919337"/>
            <a:ext cx="1398779" cy="13987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1C49E7-61B5-33FA-A5AB-13042A69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13" y="5343031"/>
            <a:ext cx="1095254" cy="112993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EAF6E4-59C2-B787-53CA-AD0B3B3B3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67" y="2599694"/>
            <a:ext cx="1618519" cy="13848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77DC-7265-EA0D-D11E-73095EB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Технологии разработки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FC17D-6D2A-F50E-0AD2-9255258A5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23" y="1670345"/>
            <a:ext cx="1409087" cy="1544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DD7E4-CDB8-56E0-D6FC-2AB3C9B8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93" y="800620"/>
            <a:ext cx="3814792" cy="1374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067BA5-C4E5-7827-4A33-535DDCEE18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15" y="5227829"/>
            <a:ext cx="1215565" cy="12155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269999-1DF9-BA8A-0AE7-7D55D70BCD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41" y="4419856"/>
            <a:ext cx="3982480" cy="4878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B22692-1250-375F-DD38-29B41204AD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89" y="3318116"/>
            <a:ext cx="1581591" cy="13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F15899-DC52-BEC3-D294-F8F77DD3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77" y="263066"/>
            <a:ext cx="3410223" cy="4655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75616-3D7F-5F83-90EA-0528467C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87" y="4022171"/>
            <a:ext cx="4679605" cy="2668454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816078" y="18288"/>
            <a:ext cx="10559844" cy="160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Серверная часть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E32AF-0B7D-E375-82E2-236309B9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761" y="167373"/>
            <a:ext cx="2014009" cy="6523252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9C3D88D-EC90-DC0A-7AF0-112FEE1D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9" y="1295654"/>
            <a:ext cx="4517922" cy="526275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sz="2700" dirty="0"/>
              <a:t>Python + </a:t>
            </a:r>
            <a:r>
              <a:rPr lang="en-US" sz="2700" dirty="0" err="1"/>
              <a:t>FastAPI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ru-RU" sz="2700" dirty="0"/>
              <a:t>Разделение на слои </a:t>
            </a:r>
            <a:r>
              <a:rPr lang="en-US" sz="2700" dirty="0"/>
              <a:t>(MVC)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Внедрение зависимостей (</a:t>
            </a:r>
            <a:r>
              <a:rPr lang="en-US" sz="2700" dirty="0"/>
              <a:t>DI)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Запросы к БД на </a:t>
            </a:r>
            <a:r>
              <a:rPr lang="en-US" sz="2700" dirty="0"/>
              <a:t>SQL</a:t>
            </a:r>
            <a:r>
              <a:rPr lang="ru-RU" sz="2700" dirty="0"/>
              <a:t> без </a:t>
            </a:r>
            <a:r>
              <a:rPr lang="en-US" sz="2700" dirty="0"/>
              <a:t>ORM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Асинхронная обработка запросов</a:t>
            </a:r>
          </a:p>
          <a:p>
            <a:pPr>
              <a:lnSpc>
                <a:spcPct val="125000"/>
              </a:lnSpc>
            </a:pPr>
            <a:r>
              <a:rPr lang="en-US" sz="2700" dirty="0" err="1"/>
              <a:t>OpenAPI</a:t>
            </a:r>
            <a:r>
              <a:rPr lang="ru-RU" sz="2700" dirty="0"/>
              <a:t> документация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80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C225F-1329-1E41-0027-97731547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C783CF-24C7-ACDB-711E-AA8A82B3E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374"/>
          <a:stretch/>
        </p:blipFill>
        <p:spPr>
          <a:xfrm>
            <a:off x="5574482" y="1307930"/>
            <a:ext cx="6300018" cy="4835311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DF4CD89-C149-CC83-653E-CDDBC51EB7D0}"/>
              </a:ext>
            </a:extLst>
          </p:cNvPr>
          <p:cNvSpPr txBox="1">
            <a:spLocks/>
          </p:cNvSpPr>
          <p:nvPr/>
        </p:nvSpPr>
        <p:spPr>
          <a:xfrm>
            <a:off x="917679" y="-216338"/>
            <a:ext cx="10559844" cy="181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Identity-</a:t>
            </a:r>
            <a:r>
              <a:rPr lang="ru-RU" dirty="0">
                <a:latin typeface="+mn-lt"/>
              </a:rPr>
              <a:t>провайдер </a:t>
            </a:r>
            <a:r>
              <a:rPr lang="en-US" dirty="0" err="1">
                <a:latin typeface="+mn-lt"/>
              </a:rPr>
              <a:t>KeyCloak</a:t>
            </a:r>
            <a:endParaRPr lang="ru-RU" dirty="0">
              <a:latin typeface="+mn-lt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8D8C088-F394-01FC-25D7-D2D71978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79" y="1270254"/>
            <a:ext cx="4517922" cy="52627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2700" dirty="0"/>
              <a:t>Администрирование пользователей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Выдача токенов доступа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Система ролей</a:t>
            </a: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76179-0368-7CE9-AF44-31F8F350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" y="4782771"/>
            <a:ext cx="12079386" cy="1609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F04702-CEE5-3B7E-5449-9B16EFFCF118}"/>
              </a:ext>
            </a:extLst>
          </p:cNvPr>
          <p:cNvSpPr/>
          <p:nvPr/>
        </p:nvSpPr>
        <p:spPr>
          <a:xfrm>
            <a:off x="778799" y="5497448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87342-80CB-05F7-E343-BBC638E05B69}"/>
              </a:ext>
            </a:extLst>
          </p:cNvPr>
          <p:cNvSpPr/>
          <p:nvPr/>
        </p:nvSpPr>
        <p:spPr>
          <a:xfrm>
            <a:off x="917679" y="5945084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8BAC0-8ED9-554F-866B-46D0464E7680}"/>
              </a:ext>
            </a:extLst>
          </p:cNvPr>
          <p:cNvSpPr/>
          <p:nvPr/>
        </p:nvSpPr>
        <p:spPr>
          <a:xfrm>
            <a:off x="5116340" y="5945084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053B4-3B76-42D2-E60A-7C482640B04E}"/>
              </a:ext>
            </a:extLst>
          </p:cNvPr>
          <p:cNvSpPr/>
          <p:nvPr/>
        </p:nvSpPr>
        <p:spPr>
          <a:xfrm>
            <a:off x="5096020" y="5497448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3">
            <a:extLst>
              <a:ext uri="{FF2B5EF4-FFF2-40B4-BE49-F238E27FC236}">
                <a16:creationId xmlns:a16="http://schemas.microsoft.com/office/drawing/2014/main" id="{CF2B3CE5-9790-36AE-A98D-86B5343E5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82" y="3233616"/>
            <a:ext cx="2010618" cy="20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1EAE4-8F5F-CF52-3543-304EF481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9" y="446199"/>
            <a:ext cx="10433041" cy="573944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37E1D9A-FDE8-F336-DEF5-108238AC915A}"/>
              </a:ext>
            </a:extLst>
          </p:cNvPr>
          <p:cNvSpPr txBox="1">
            <a:spLocks/>
          </p:cNvSpPr>
          <p:nvPr/>
        </p:nvSpPr>
        <p:spPr>
          <a:xfrm>
            <a:off x="4330698" y="6057695"/>
            <a:ext cx="3530601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+mn-lt"/>
              </a:rPr>
              <a:t>Структура БД</a:t>
            </a:r>
          </a:p>
        </p:txBody>
      </p:sp>
    </p:spTree>
    <p:extLst>
      <p:ext uri="{BB962C8B-B14F-4D97-AF65-F5344CB8AC3E}">
        <p14:creationId xmlns:p14="http://schemas.microsoft.com/office/powerpoint/2010/main" val="152640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20EB67-32AB-860D-7C17-25B05D559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52" b="58282"/>
          <a:stretch/>
        </p:blipFill>
        <p:spPr>
          <a:xfrm>
            <a:off x="1494339" y="4274105"/>
            <a:ext cx="6280285" cy="20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466DC-24ED-1914-47E7-B6FFC4B93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1" t="5538" r="36337" b="5183"/>
          <a:stretch/>
        </p:blipFill>
        <p:spPr>
          <a:xfrm>
            <a:off x="8452884" y="637955"/>
            <a:ext cx="3381153" cy="53481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9D1D-52EC-108B-61C4-8A2D8A4AAD0A}"/>
              </a:ext>
            </a:extLst>
          </p:cNvPr>
          <p:cNvSpPr txBox="1">
            <a:spLocks/>
          </p:cNvSpPr>
          <p:nvPr/>
        </p:nvSpPr>
        <p:spPr>
          <a:xfrm>
            <a:off x="816078" y="18288"/>
            <a:ext cx="10559844" cy="160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+mn-lt"/>
              </a:rPr>
              <a:t>Клиентская часть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6A981-5D9A-C675-C8A8-42FD4C26643C}"/>
              </a:ext>
            </a:extLst>
          </p:cNvPr>
          <p:cNvSpPr txBox="1"/>
          <p:nvPr/>
        </p:nvSpPr>
        <p:spPr>
          <a:xfrm>
            <a:off x="816077" y="1229861"/>
            <a:ext cx="7178692" cy="274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TypeScript + Next.js</a:t>
            </a:r>
            <a:endParaRPr lang="ru-RU" sz="28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Серверный рендеринг (</a:t>
            </a:r>
            <a:r>
              <a:rPr lang="en-US" sz="2800" dirty="0"/>
              <a:t>SSR) </a:t>
            </a:r>
            <a:endParaRPr lang="ru-RU" sz="28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Интерфейс собран из готовых  компонентов библиотеки </a:t>
            </a:r>
            <a:r>
              <a:rPr lang="en-US" sz="2800" dirty="0" err="1"/>
              <a:t>NextUI</a:t>
            </a:r>
            <a:endParaRPr lang="ru-RU" sz="28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</a:t>
            </a:r>
            <a:r>
              <a:rPr lang="en-US" sz="2800" dirty="0"/>
              <a:t>CSS-</a:t>
            </a:r>
            <a:r>
              <a:rPr lang="ru-RU" sz="2800" dirty="0"/>
              <a:t>фреймворк </a:t>
            </a:r>
            <a:r>
              <a:rPr lang="en-US" sz="2800" dirty="0"/>
              <a:t>Tailwind CSS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92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2375561" y="2654530"/>
            <a:ext cx="7440873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+mn-lt"/>
              </a:rPr>
              <a:t>Функции для отправки </a:t>
            </a:r>
            <a:r>
              <a:rPr lang="en-US" sz="2400" dirty="0">
                <a:latin typeface="+mn-lt"/>
              </a:rPr>
              <a:t>HTTP-</a:t>
            </a:r>
            <a:r>
              <a:rPr lang="ru-RU" sz="2400" dirty="0">
                <a:latin typeface="+mn-lt"/>
              </a:rPr>
              <a:t>запросов на сервер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88A48-57FB-9C7B-F302-C53C90824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48"/>
          <a:stretch/>
        </p:blipFill>
        <p:spPr>
          <a:xfrm>
            <a:off x="1885358" y="3196186"/>
            <a:ext cx="8421275" cy="309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28DD4-9B45-24B6-FC36-4F2CF69D4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57"/>
          <a:stretch/>
        </p:blipFill>
        <p:spPr>
          <a:xfrm>
            <a:off x="710608" y="169053"/>
            <a:ext cx="10770783" cy="242529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16FF9B2-E1CE-8919-C8CB-E1106D7C27FC}"/>
              </a:ext>
            </a:extLst>
          </p:cNvPr>
          <p:cNvSpPr txBox="1">
            <a:spLocks/>
          </p:cNvSpPr>
          <p:nvPr/>
        </p:nvSpPr>
        <p:spPr>
          <a:xfrm>
            <a:off x="2919593" y="6316344"/>
            <a:ext cx="6352807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+mn-lt"/>
              </a:rPr>
              <a:t>Управление состоянием корзины </a:t>
            </a:r>
            <a:r>
              <a:rPr lang="en-US" sz="2400" dirty="0">
                <a:latin typeface="+mn-lt"/>
              </a:rPr>
              <a:t>(effector)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5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1FF3-D934-074C-30E8-CC58CC12A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7832EF-26F6-CDE9-C6F0-4ECB81E5ACC9}"/>
              </a:ext>
            </a:extLst>
          </p:cNvPr>
          <p:cNvSpPr txBox="1">
            <a:spLocks/>
          </p:cNvSpPr>
          <p:nvPr/>
        </p:nvSpPr>
        <p:spPr>
          <a:xfrm>
            <a:off x="2013097" y="6064840"/>
            <a:ext cx="8576931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+mn-lt"/>
              </a:rPr>
              <a:t>Внешний вид приложения (подкатегория «Конфеты»)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3616A-0440-EBCE-4615-3EDBDC83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3084"/>
            <a:ext cx="121920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17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277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Тема: «Веб-сервис доставки продуктов питания»</vt:lpstr>
      <vt:lpstr>PowerPoint Presentation</vt:lpstr>
      <vt:lpstr>Технологии разработки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часть интернет-ресурса «Пиццерия»</dc:title>
  <dc:creator>Александр Быченков</dc:creator>
  <cp:lastModifiedBy>Александр Быченков</cp:lastModifiedBy>
  <cp:revision>198</cp:revision>
  <dcterms:created xsi:type="dcterms:W3CDTF">2022-12-27T16:05:08Z</dcterms:created>
  <dcterms:modified xsi:type="dcterms:W3CDTF">2024-02-27T12:13:35Z</dcterms:modified>
</cp:coreProperties>
</file>