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1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682B735-78F8-438A-8730-C89E1D10F377}">
          <p14:sldIdLst>
            <p14:sldId id="256"/>
            <p14:sldId id="257"/>
            <p14:sldId id="258"/>
            <p14:sldId id="259"/>
            <p14:sldId id="264"/>
            <p14:sldId id="263"/>
            <p14:sldId id="260"/>
            <p14:sldId id="261"/>
            <p14:sldId id="265"/>
            <p14:sldId id="266"/>
            <p14:sldId id="26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A5A7E-B7D0-A600-C47B-6067294E4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808B0D-7545-A30F-F82E-487461D2C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D400A5-8BC9-208F-7DEC-81199FF0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568EC5-8DDD-D108-9C45-EFB13B72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0C19B6-C098-C830-FEA0-3609FFDA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44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B3C15-506F-E250-4EA6-C44EFE9A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3C731B-F5F0-AE11-C2FD-B37C4FA3D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41CA0A-4159-A965-E9DC-A1964402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011C58-981B-6359-406C-52E2B2CF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28CAD7-AC24-65A3-87E5-D6972C43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45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A281BF-0CF3-C36D-63F7-B5050C039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271BC5-0BC1-5757-97E9-4ABB790A1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DE01F9-FCC6-E047-4678-AC703A73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EB910D-28B2-D9C4-578E-3F842C64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D27FAF-8411-B947-BA48-B10963B7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73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2EF711-3C18-DC67-B623-A1A38587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EFAFCA-7F35-CDE3-DCFF-667497CF1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B8CFC4-5F5A-60A8-D8AD-FD923703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A3D737-2EF1-B525-2E7F-BF41997D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566DB5-F958-A5D9-7AE7-A0413DD1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29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B6B6D-38FF-DB3C-C429-02F7CD181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384AE4-884D-D404-D539-2D1B2C7EE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5016F7-D0A3-1A17-8978-AAD9A4CE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EF1085-E0EC-CD50-1C0C-54F0E711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1B298C-05DC-5748-2E8E-331D5494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03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91AD6-A77A-FF17-86B2-D0C5B44F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0648F8-D49B-C726-E939-D1B06567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C30803-8690-AA77-8C0C-C5E5A2ECC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C95676-E226-1BC0-B9AA-FD37766E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5639B5-3FD0-3695-E196-8F681FE8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41CDB1-765B-D7F8-8153-C5930740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60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43310-400D-C153-8731-20EFC48C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B5C312-E01D-287B-F067-740D753DB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E4FEC0-24C1-946C-67AA-905680808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7856B6-ADB0-98E7-2F09-E197EAAB6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69D0D5D-8BA2-5B42-85A5-6375CE5AB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D92C06-A264-9438-6984-EF307EB8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4A64994-01AB-0187-A24F-66EE2AE9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8C9FAF-F005-1FAB-F6A7-60CA9CBE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2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A637E-5BAF-1B48-18AF-B3D287EF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32E116-0F85-ADE7-006D-2CE54852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98A2E5-63DB-3428-9E48-280D7948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B988CF-3B28-1D12-EE16-52EB6414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7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0590B0-A6CF-0C36-A9FF-05501AC9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7A1F53-B495-7015-9B4A-381D8788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A7A8DB-6287-8D29-26EA-5E7024F6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5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AA2FC-5144-979C-6705-F931D81F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2A9EB-C6E7-4314-9C7A-20C8CFA06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F7BC0E-A939-6AB0-CD04-295E5B9CB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8A8CA8-5C92-0695-813D-A5B83D89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45885D-8989-215D-0162-F07C3235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9D9CAE-6A9C-931B-7B53-4E905611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80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C5769-0CB6-6069-BE0D-3700145D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937D2F-9768-DA41-3D66-9E9FBA6FD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9F56EF-A5B3-DF3B-8C78-7835673F5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2AC6D2-2CEA-BD49-411B-BC90BED8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6A03C-B0B3-6BC5-7F5F-752954B6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1B0D58-895B-A4A0-AE77-539B21B4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82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56EB9-3A43-B1B5-4CE4-77DF80E5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3E6A98-367F-8688-4E51-2E65C49AC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E310AA-3EC9-756E-1F2E-D61621022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6725-3AD4-4D8F-9350-9CF3FCCD27D8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4A2AB-B826-5106-346E-DD6370135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5AE732-8B7E-B495-8D33-EB997DB69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1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scenty/in-delivery-frontend" TargetMode="External"/><Relationship Id="rId2" Type="http://schemas.openxmlformats.org/officeDocument/2006/relationships/hyperlink" Target="https://github.com/descenty/in-delivery-backen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E0431-8387-09CD-5A72-8FC934108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075" y="2668280"/>
            <a:ext cx="10559844" cy="1746590"/>
          </a:xfrm>
        </p:spPr>
        <p:txBody>
          <a:bodyPr>
            <a:normAutofit/>
          </a:bodyPr>
          <a:lstStyle/>
          <a:p>
            <a:pPr algn="l"/>
            <a:r>
              <a:rPr lang="ru-RU" sz="4800" dirty="0"/>
              <a:t>Тема: «Веб-сервис доставки продуктов питания»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28CB4E4-1E86-AECF-9BA7-35BD6DA06327}"/>
              </a:ext>
            </a:extLst>
          </p:cNvPr>
          <p:cNvSpPr txBox="1">
            <a:spLocks/>
          </p:cNvSpPr>
          <p:nvPr/>
        </p:nvSpPr>
        <p:spPr>
          <a:xfrm>
            <a:off x="914401" y="4614508"/>
            <a:ext cx="14854988" cy="1202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2000" dirty="0">
                <a:latin typeface="+mn-lt"/>
              </a:rPr>
              <a:t>Студент: Быченков Александр Константинович, группа ИКБО-32-21</a:t>
            </a:r>
            <a:br>
              <a:rPr lang="ru-RU" sz="2000" dirty="0">
                <a:latin typeface="+mn-lt"/>
              </a:rPr>
            </a:br>
            <a:r>
              <a:rPr lang="ru-RU" sz="2000" dirty="0">
                <a:latin typeface="+mn-lt"/>
              </a:rPr>
              <a:t>Руководитель: старший преподаватель Волков Михаил Юрьевич 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CF88E332-BE3D-7C50-AC9F-23E626B95F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35940" y="194040"/>
            <a:ext cx="920115" cy="1017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FA6053-52BF-3F65-9D45-EC7E4235C699}"/>
              </a:ext>
            </a:extLst>
          </p:cNvPr>
          <p:cNvSpPr txBox="1"/>
          <p:nvPr/>
        </p:nvSpPr>
        <p:spPr>
          <a:xfrm>
            <a:off x="0" y="1315634"/>
            <a:ext cx="12192000" cy="1153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9000"/>
              </a:lnSpc>
              <a:spcAft>
                <a:spcPts val="15"/>
              </a:spcAft>
            </a:pPr>
            <a:r>
              <a:rPr lang="ru-RU" sz="16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КУРСОВАЯ РАБОТА</a:t>
            </a:r>
          </a:p>
          <a:p>
            <a:pPr algn="ctr">
              <a:lnSpc>
                <a:spcPct val="109000"/>
              </a:lnSpc>
              <a:spcAft>
                <a:spcPts val="15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по дисциплине: Разработка серверных частей интернет ресурсов</a:t>
            </a:r>
          </a:p>
          <a:p>
            <a:pPr algn="ctr">
              <a:lnSpc>
                <a:spcPct val="109000"/>
              </a:lnSpc>
              <a:spcAft>
                <a:spcPts val="15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по профилю: Разработка программных продуктов и проектирование информационных систем</a:t>
            </a:r>
          </a:p>
          <a:p>
            <a:pPr algn="ctr">
              <a:lnSpc>
                <a:spcPct val="109000"/>
              </a:lnSpc>
              <a:spcAft>
                <a:spcPts val="15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направления профессиональной подготовки: 09.03.04 «Программная инженерия»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8CFE484-30BF-A062-7187-34FC88337771}"/>
              </a:ext>
            </a:extLst>
          </p:cNvPr>
          <p:cNvSpPr txBox="1">
            <a:spLocks/>
          </p:cNvSpPr>
          <p:nvPr/>
        </p:nvSpPr>
        <p:spPr>
          <a:xfrm>
            <a:off x="2021306" y="5937584"/>
            <a:ext cx="8149388" cy="641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1800" dirty="0">
                <a:latin typeface="+mn-lt"/>
              </a:rPr>
              <a:t>Москва, 202</a:t>
            </a:r>
            <a:r>
              <a:rPr lang="en-US" sz="1800" dirty="0">
                <a:latin typeface="+mn-lt"/>
              </a:rPr>
              <a:t>4</a:t>
            </a:r>
            <a:r>
              <a:rPr lang="ru-RU" sz="1800" dirty="0">
                <a:latin typeface="+mn-lt"/>
              </a:rPr>
              <a:t> г.</a:t>
            </a:r>
          </a:p>
        </p:txBody>
      </p:sp>
    </p:spTree>
    <p:extLst>
      <p:ext uri="{BB962C8B-B14F-4D97-AF65-F5344CB8AC3E}">
        <p14:creationId xmlns:p14="http://schemas.microsoft.com/office/powerpoint/2010/main" val="2088790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356494-A437-9E0A-24DC-C975B060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279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0780CC8-DA1F-4E6F-380C-802812F456DD}"/>
              </a:ext>
            </a:extLst>
          </p:cNvPr>
          <p:cNvSpPr txBox="1">
            <a:spLocks/>
          </p:cNvSpPr>
          <p:nvPr/>
        </p:nvSpPr>
        <p:spPr>
          <a:xfrm>
            <a:off x="2013097" y="6096959"/>
            <a:ext cx="8165805" cy="708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+mn-lt"/>
              </a:rPr>
              <a:t>Выбор нового адреса доставки</a:t>
            </a:r>
          </a:p>
        </p:txBody>
      </p:sp>
    </p:spTree>
    <p:extLst>
      <p:ext uri="{BB962C8B-B14F-4D97-AF65-F5344CB8AC3E}">
        <p14:creationId xmlns:p14="http://schemas.microsoft.com/office/powerpoint/2010/main" val="3508451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827CD-7E81-A50E-052F-4AB981C0C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95E615B-98B4-3D0C-4DE8-D499CC3A2E36}"/>
              </a:ext>
            </a:extLst>
          </p:cNvPr>
          <p:cNvSpPr txBox="1">
            <a:spLocks/>
          </p:cNvSpPr>
          <p:nvPr/>
        </p:nvSpPr>
        <p:spPr>
          <a:xfrm>
            <a:off x="2013096" y="6065062"/>
            <a:ext cx="8165805" cy="708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+mn-lt"/>
              </a:rPr>
              <a:t>Оформление заказа на доставку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CC578-CE5E-D7A3-5C3A-64AA8949E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25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718135B7-6D7F-DCFC-D2A6-A1D39304A41C}"/>
              </a:ext>
            </a:extLst>
          </p:cNvPr>
          <p:cNvSpPr txBox="1">
            <a:spLocks/>
          </p:cNvSpPr>
          <p:nvPr/>
        </p:nvSpPr>
        <p:spPr>
          <a:xfrm>
            <a:off x="506777" y="328127"/>
            <a:ext cx="6837776" cy="6294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3600" dirty="0"/>
              <a:t>Результаты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2000" dirty="0"/>
              <a:t>В рамках данной курсовой работы было разработано </a:t>
            </a:r>
            <a:r>
              <a:rPr lang="en-US" sz="2000" dirty="0" err="1"/>
              <a:t>fullstack</a:t>
            </a:r>
            <a:r>
              <a:rPr lang="ru-RU" sz="2000" dirty="0"/>
              <a:t> веб-приложение службы доставки продуктов</a:t>
            </a:r>
            <a:r>
              <a:rPr lang="en-US" sz="2000" dirty="0"/>
              <a:t> </a:t>
            </a:r>
            <a:r>
              <a:rPr lang="ru-RU" sz="2000" dirty="0"/>
              <a:t>питания.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2000" dirty="0"/>
              <a:t>Были использованы наиболее актуальные подходы к разработке современных веб-приложений.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2000" dirty="0"/>
              <a:t>С проектом можно ознакомиться в </a:t>
            </a:r>
            <a:r>
              <a:rPr lang="ru-RU" sz="2000" dirty="0" err="1"/>
              <a:t>GitHub</a:t>
            </a:r>
            <a:r>
              <a:rPr lang="ru-RU" sz="2000" dirty="0"/>
              <a:t>-репозиториях:</a:t>
            </a:r>
            <a:endParaRPr lang="en-US" sz="20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000" dirty="0">
                <a:hlinkClick r:id="rId2"/>
              </a:rPr>
              <a:t>https://github.com/descenty/in-delivery-backend</a:t>
            </a:r>
            <a:endParaRPr lang="en-US" sz="20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000" dirty="0">
                <a:hlinkClick r:id="rId3"/>
              </a:rPr>
              <a:t>https://github.com/descenty/in-delivery-frontend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61928-8325-212A-85E7-61EDF0BEF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705" y="0"/>
            <a:ext cx="4751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6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73B746A-5CB9-B9FB-B80E-43BC5EC23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922"/>
            <a:ext cx="10515600" cy="61500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4000" dirty="0"/>
              <a:t>Задачи курсовой работы: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Провести анализ предметной области разрабатываемого веб-приложения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Обосновать выбор технологий разработки веб-приложения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Разработать архитектуру веб-приложения на основе выбранного паттерна проектирования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Реализовать слой серверной логики веб-приложения с применением выбранной технологии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Реализовать слой логики базы данных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Разработать слой клиентского представления веб-приложения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23162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C12ADEEE-B222-A04D-1304-97392DAA6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516" y="4506913"/>
            <a:ext cx="2417036" cy="2417036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E4058CB-9E74-5087-E77B-8DCE32C44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4"/>
            <a:ext cx="9352935" cy="526275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ru-RU" sz="2700" dirty="0"/>
              <a:t>Серверная часть:</a:t>
            </a:r>
            <a:endParaRPr lang="en-US" sz="2700" dirty="0"/>
          </a:p>
          <a:p>
            <a:pPr>
              <a:lnSpc>
                <a:spcPct val="125000"/>
              </a:lnSpc>
            </a:pPr>
            <a:r>
              <a:rPr lang="en-US" sz="2700" dirty="0"/>
              <a:t>Python 3.12</a:t>
            </a:r>
          </a:p>
          <a:p>
            <a:pPr>
              <a:lnSpc>
                <a:spcPct val="125000"/>
              </a:lnSpc>
            </a:pPr>
            <a:r>
              <a:rPr lang="ru-RU" sz="2700" dirty="0"/>
              <a:t>Веб-фреймворк </a:t>
            </a:r>
            <a:r>
              <a:rPr lang="en-US" sz="2700" dirty="0" err="1"/>
              <a:t>FastAPI</a:t>
            </a:r>
            <a:endParaRPr lang="en-US" sz="2700" dirty="0"/>
          </a:p>
          <a:p>
            <a:pPr>
              <a:lnSpc>
                <a:spcPct val="125000"/>
              </a:lnSpc>
            </a:pPr>
            <a:r>
              <a:rPr lang="ru-RU" sz="2700" dirty="0"/>
              <a:t>СУБД </a:t>
            </a:r>
            <a:r>
              <a:rPr lang="en-US" sz="2700" dirty="0"/>
              <a:t>PostgreSQL</a:t>
            </a:r>
          </a:p>
          <a:p>
            <a:pPr>
              <a:lnSpc>
                <a:spcPct val="125000"/>
              </a:lnSpc>
            </a:pPr>
            <a:r>
              <a:rPr lang="en-US" sz="2700" dirty="0"/>
              <a:t>Identity-</a:t>
            </a:r>
            <a:r>
              <a:rPr lang="ru-RU" sz="2700" dirty="0"/>
              <a:t>провайдер </a:t>
            </a:r>
            <a:r>
              <a:rPr lang="en-US" sz="2700" dirty="0" err="1"/>
              <a:t>KeyCloak</a:t>
            </a:r>
            <a:endParaRPr lang="ru-RU" sz="2700" dirty="0"/>
          </a:p>
          <a:p>
            <a:pPr marL="0" indent="0">
              <a:lnSpc>
                <a:spcPct val="125000"/>
              </a:lnSpc>
              <a:buNone/>
            </a:pPr>
            <a:r>
              <a:rPr lang="ru-RU" sz="2700" dirty="0"/>
              <a:t>Клиентская часть:</a:t>
            </a:r>
            <a:endParaRPr lang="en-US" sz="2700" dirty="0"/>
          </a:p>
          <a:p>
            <a:pPr>
              <a:lnSpc>
                <a:spcPct val="125000"/>
              </a:lnSpc>
            </a:pPr>
            <a:r>
              <a:rPr lang="en-US" sz="2700" dirty="0"/>
              <a:t>TypeScript</a:t>
            </a:r>
          </a:p>
          <a:p>
            <a:pPr>
              <a:lnSpc>
                <a:spcPct val="125000"/>
              </a:lnSpc>
            </a:pPr>
            <a:r>
              <a:rPr lang="en-US" sz="2700" dirty="0"/>
              <a:t>React</a:t>
            </a:r>
            <a:r>
              <a:rPr lang="ru-RU" sz="2700" dirty="0"/>
              <a:t>-фреймворк </a:t>
            </a:r>
            <a:r>
              <a:rPr lang="en-US" sz="2700" dirty="0"/>
              <a:t>Next.js</a:t>
            </a:r>
            <a:endParaRPr lang="ru-RU" sz="2700" dirty="0"/>
          </a:p>
          <a:p>
            <a:pPr>
              <a:lnSpc>
                <a:spcPct val="125000"/>
              </a:lnSpc>
            </a:pPr>
            <a:r>
              <a:rPr lang="en-US" sz="2700" dirty="0"/>
              <a:t>CSS-</a:t>
            </a:r>
            <a:r>
              <a:rPr lang="ru-RU" sz="2700" dirty="0"/>
              <a:t>фреймворк </a:t>
            </a:r>
            <a:r>
              <a:rPr lang="en-US" sz="2700" dirty="0"/>
              <a:t>Tailwind CSS</a:t>
            </a:r>
          </a:p>
          <a:p>
            <a:pPr>
              <a:lnSpc>
                <a:spcPct val="125000"/>
              </a:lnSpc>
            </a:pPr>
            <a:r>
              <a:rPr lang="ru-RU" sz="2700" dirty="0"/>
              <a:t>Библиотека компонентов </a:t>
            </a:r>
            <a:r>
              <a:rPr lang="en-US" sz="2700" dirty="0" err="1"/>
              <a:t>NextUI</a:t>
            </a:r>
            <a:endParaRPr lang="en-US" sz="2700" dirty="0"/>
          </a:p>
          <a:p>
            <a:pPr>
              <a:lnSpc>
                <a:spcPct val="125000"/>
              </a:lnSpc>
            </a:pPr>
            <a:r>
              <a:rPr lang="ru-RU" sz="2700" dirty="0"/>
              <a:t>Менеджер состояний </a:t>
            </a:r>
            <a:r>
              <a:rPr lang="en-US" sz="2700" dirty="0"/>
              <a:t>effector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156D005-1E6F-1FFA-18F8-3CDECC0F5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370" y="1919337"/>
            <a:ext cx="1398779" cy="139877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61C49E7-61B5-33FA-A5AB-13042A69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13" y="5343031"/>
            <a:ext cx="1095254" cy="112993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AEAF6E4-59C2-B787-53CA-AD0B3B3B34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67" y="2599694"/>
            <a:ext cx="1618519" cy="138484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077DC-7265-EA0D-D11E-73095EBB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914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</a:rPr>
              <a:t>Технологии разработки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FC17D-6D2A-F50E-0AD2-9255258A5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423" y="1670345"/>
            <a:ext cx="1409087" cy="15447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BDD7E4-CDB8-56E0-D6FC-2AB3C9B8A9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693" y="800620"/>
            <a:ext cx="3814792" cy="13746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067BA5-C4E5-7827-4A33-535DDCEE18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715" y="5227829"/>
            <a:ext cx="1215565" cy="12155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A269999-1DF9-BA8A-0AE7-7D55D70BCD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41" y="4419856"/>
            <a:ext cx="3982480" cy="48785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2B22692-1250-375F-DD38-29B41204AD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689" y="3318116"/>
            <a:ext cx="1581591" cy="137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6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8F15899-DC52-BEC3-D294-F8F77DD36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077" y="263066"/>
            <a:ext cx="3410223" cy="4655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D75616-3D7F-5F83-90EA-0528467C3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387" y="4022171"/>
            <a:ext cx="4679605" cy="2668454"/>
          </a:xfrm>
          <a:prstGeom prst="rect">
            <a:avLst/>
          </a:pr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DB1A40D-460A-5BC2-9F2E-3FBE4DAC01B5}"/>
              </a:ext>
            </a:extLst>
          </p:cNvPr>
          <p:cNvSpPr txBox="1">
            <a:spLocks/>
          </p:cNvSpPr>
          <p:nvPr/>
        </p:nvSpPr>
        <p:spPr>
          <a:xfrm>
            <a:off x="816078" y="18288"/>
            <a:ext cx="10559844" cy="1609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+mn-lt"/>
              </a:rPr>
              <a:t>Серверная часть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AE32AF-0B7D-E375-82E2-236309B99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761" y="167373"/>
            <a:ext cx="2014009" cy="6523252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19C3D88D-EC90-DC0A-7AF0-112FEE1D8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9" y="1295654"/>
            <a:ext cx="4517922" cy="5262758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en-US" sz="2700" dirty="0"/>
              <a:t>Python + </a:t>
            </a:r>
            <a:r>
              <a:rPr lang="en-US" sz="2700" dirty="0" err="1"/>
              <a:t>FastAPI</a:t>
            </a:r>
            <a:endParaRPr lang="en-US" sz="2700" dirty="0"/>
          </a:p>
          <a:p>
            <a:pPr>
              <a:lnSpc>
                <a:spcPct val="125000"/>
              </a:lnSpc>
            </a:pPr>
            <a:r>
              <a:rPr lang="ru-RU" sz="2700" dirty="0"/>
              <a:t>Разделение на слои </a:t>
            </a:r>
            <a:r>
              <a:rPr lang="en-US" sz="2700" dirty="0"/>
              <a:t>(MVC)</a:t>
            </a:r>
          </a:p>
          <a:p>
            <a:pPr>
              <a:lnSpc>
                <a:spcPct val="125000"/>
              </a:lnSpc>
            </a:pPr>
            <a:r>
              <a:rPr lang="ru-RU" sz="2700" dirty="0"/>
              <a:t>Внедрение зависимостей (</a:t>
            </a:r>
            <a:r>
              <a:rPr lang="en-US" sz="2700" dirty="0"/>
              <a:t>DI)</a:t>
            </a:r>
          </a:p>
          <a:p>
            <a:pPr>
              <a:lnSpc>
                <a:spcPct val="125000"/>
              </a:lnSpc>
            </a:pPr>
            <a:r>
              <a:rPr lang="ru-RU" sz="2700" dirty="0"/>
              <a:t>Запросы к БД на </a:t>
            </a:r>
            <a:r>
              <a:rPr lang="en-US" sz="2700" dirty="0"/>
              <a:t>SQL</a:t>
            </a:r>
            <a:r>
              <a:rPr lang="ru-RU" sz="2700" dirty="0"/>
              <a:t> без </a:t>
            </a:r>
            <a:r>
              <a:rPr lang="en-US" sz="2700" dirty="0"/>
              <a:t>ORM</a:t>
            </a:r>
          </a:p>
          <a:p>
            <a:pPr>
              <a:lnSpc>
                <a:spcPct val="125000"/>
              </a:lnSpc>
            </a:pPr>
            <a:r>
              <a:rPr lang="ru-RU" sz="2700" dirty="0"/>
              <a:t>Асинхронная обработка запросов</a:t>
            </a:r>
          </a:p>
          <a:p>
            <a:pPr>
              <a:lnSpc>
                <a:spcPct val="125000"/>
              </a:lnSpc>
            </a:pPr>
            <a:r>
              <a:rPr lang="en-US" sz="2700" dirty="0" err="1"/>
              <a:t>OpenAPI</a:t>
            </a:r>
            <a:r>
              <a:rPr lang="ru-RU" sz="2700" dirty="0"/>
              <a:t> документация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48027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C225F-1329-1E41-0027-97731547E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AC783CF-24C7-ACDB-711E-AA8A82B3E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374"/>
          <a:stretch/>
        </p:blipFill>
        <p:spPr>
          <a:xfrm>
            <a:off x="5574482" y="1307930"/>
            <a:ext cx="6300018" cy="4835311"/>
          </a:xfrm>
          <a:prstGeom prst="rect">
            <a:avLst/>
          </a:pr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7DF4CD89-C149-CC83-653E-CDDBC51EB7D0}"/>
              </a:ext>
            </a:extLst>
          </p:cNvPr>
          <p:cNvSpPr txBox="1">
            <a:spLocks/>
          </p:cNvSpPr>
          <p:nvPr/>
        </p:nvSpPr>
        <p:spPr>
          <a:xfrm>
            <a:off x="917679" y="-216338"/>
            <a:ext cx="10559844" cy="181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Identity-</a:t>
            </a:r>
            <a:r>
              <a:rPr lang="ru-RU" dirty="0">
                <a:latin typeface="+mn-lt"/>
              </a:rPr>
              <a:t>провайдер </a:t>
            </a:r>
            <a:r>
              <a:rPr lang="en-US" dirty="0" err="1">
                <a:latin typeface="+mn-lt"/>
              </a:rPr>
              <a:t>KeyCloak</a:t>
            </a:r>
            <a:endParaRPr lang="ru-RU" dirty="0">
              <a:latin typeface="+mn-lt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8D8C088-F394-01FC-25D7-D2D719785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679" y="1270254"/>
            <a:ext cx="4517922" cy="526275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ru-RU" sz="2700" dirty="0"/>
              <a:t>Администрирование пользователей</a:t>
            </a:r>
          </a:p>
          <a:p>
            <a:pPr>
              <a:lnSpc>
                <a:spcPct val="125000"/>
              </a:lnSpc>
            </a:pPr>
            <a:r>
              <a:rPr lang="ru-RU" sz="2700" dirty="0"/>
              <a:t>Выдача токенов доступа</a:t>
            </a:r>
          </a:p>
          <a:p>
            <a:pPr>
              <a:lnSpc>
                <a:spcPct val="125000"/>
              </a:lnSpc>
            </a:pPr>
            <a:r>
              <a:rPr lang="ru-RU" sz="2700" dirty="0"/>
              <a:t>Система ролей</a:t>
            </a:r>
            <a:endParaRPr lang="en-US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576179-0368-7CE9-AF44-31F8F3505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7" y="4782771"/>
            <a:ext cx="12079386" cy="16099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F04702-CEE5-3B7E-5449-9B16EFFCF118}"/>
              </a:ext>
            </a:extLst>
          </p:cNvPr>
          <p:cNvSpPr/>
          <p:nvPr/>
        </p:nvSpPr>
        <p:spPr>
          <a:xfrm>
            <a:off x="778799" y="5497448"/>
            <a:ext cx="638521" cy="2480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287342-80CB-05F7-E343-BBC638E05B69}"/>
              </a:ext>
            </a:extLst>
          </p:cNvPr>
          <p:cNvSpPr/>
          <p:nvPr/>
        </p:nvSpPr>
        <p:spPr>
          <a:xfrm>
            <a:off x="917679" y="5945084"/>
            <a:ext cx="638521" cy="2480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8BAC0-8ED9-554F-866B-46D0464E7680}"/>
              </a:ext>
            </a:extLst>
          </p:cNvPr>
          <p:cNvSpPr/>
          <p:nvPr/>
        </p:nvSpPr>
        <p:spPr>
          <a:xfrm>
            <a:off x="5116340" y="5945084"/>
            <a:ext cx="638521" cy="2480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C053B4-3B76-42D2-E60A-7C482640B04E}"/>
              </a:ext>
            </a:extLst>
          </p:cNvPr>
          <p:cNvSpPr/>
          <p:nvPr/>
        </p:nvSpPr>
        <p:spPr>
          <a:xfrm>
            <a:off x="5096020" y="5497448"/>
            <a:ext cx="638521" cy="2480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3">
            <a:extLst>
              <a:ext uri="{FF2B5EF4-FFF2-40B4-BE49-F238E27FC236}">
                <a16:creationId xmlns:a16="http://schemas.microsoft.com/office/drawing/2014/main" id="{CF2B3CE5-9790-36AE-A98D-86B5343E5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882" y="3233616"/>
            <a:ext cx="2010618" cy="201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4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F1EAE4-8F5F-CF52-3543-304EF4817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79" y="446199"/>
            <a:ext cx="10433041" cy="5739448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37E1D9A-FDE8-F336-DEF5-108238AC915A}"/>
              </a:ext>
            </a:extLst>
          </p:cNvPr>
          <p:cNvSpPr txBox="1">
            <a:spLocks/>
          </p:cNvSpPr>
          <p:nvPr/>
        </p:nvSpPr>
        <p:spPr>
          <a:xfrm>
            <a:off x="4330698" y="6057695"/>
            <a:ext cx="3530601" cy="708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+mn-lt"/>
              </a:rPr>
              <a:t>Структура БД</a:t>
            </a:r>
          </a:p>
        </p:txBody>
      </p:sp>
    </p:spTree>
    <p:extLst>
      <p:ext uri="{BB962C8B-B14F-4D97-AF65-F5344CB8AC3E}">
        <p14:creationId xmlns:p14="http://schemas.microsoft.com/office/powerpoint/2010/main" val="152640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F20EB67-32AB-860D-7C17-25B05D559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952" b="58282"/>
          <a:stretch/>
        </p:blipFill>
        <p:spPr>
          <a:xfrm>
            <a:off x="1494339" y="4274105"/>
            <a:ext cx="6280285" cy="2009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A466DC-24ED-1914-47E7-B6FFC4B938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31" t="5538" r="36337" b="5183"/>
          <a:stretch/>
        </p:blipFill>
        <p:spPr>
          <a:xfrm>
            <a:off x="8452884" y="637955"/>
            <a:ext cx="3381153" cy="534817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59D1D-52EC-108B-61C4-8A2D8A4AAD0A}"/>
              </a:ext>
            </a:extLst>
          </p:cNvPr>
          <p:cNvSpPr txBox="1">
            <a:spLocks/>
          </p:cNvSpPr>
          <p:nvPr/>
        </p:nvSpPr>
        <p:spPr>
          <a:xfrm>
            <a:off x="816078" y="18288"/>
            <a:ext cx="10559844" cy="1609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+mn-lt"/>
              </a:rPr>
              <a:t>Клиентская часть</a:t>
            </a:r>
            <a:endParaRPr lang="ru-RU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6A981-5D9A-C675-C8A8-42FD4C26643C}"/>
              </a:ext>
            </a:extLst>
          </p:cNvPr>
          <p:cNvSpPr txBox="1"/>
          <p:nvPr/>
        </p:nvSpPr>
        <p:spPr>
          <a:xfrm>
            <a:off x="816077" y="1229861"/>
            <a:ext cx="7178692" cy="274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TypeScript + Next.js</a:t>
            </a:r>
            <a:endParaRPr lang="ru-RU" sz="2800" dirty="0"/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Серверный рендеринг (</a:t>
            </a:r>
            <a:r>
              <a:rPr lang="en-US" sz="2800" dirty="0"/>
              <a:t>SSR) </a:t>
            </a:r>
            <a:endParaRPr lang="ru-RU" sz="2800" dirty="0"/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Интерфейс собран из готовых  компонентов библиотеки </a:t>
            </a:r>
            <a:r>
              <a:rPr lang="en-US" sz="2800" dirty="0" err="1"/>
              <a:t>NextUI</a:t>
            </a:r>
            <a:endParaRPr lang="ru-RU" sz="2800" dirty="0"/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Используется </a:t>
            </a:r>
            <a:r>
              <a:rPr lang="en-US" sz="2800" dirty="0"/>
              <a:t>CSS-</a:t>
            </a:r>
            <a:r>
              <a:rPr lang="ru-RU" sz="2800" dirty="0"/>
              <a:t>фреймворк </a:t>
            </a:r>
            <a:r>
              <a:rPr lang="en-US" sz="2800" dirty="0"/>
              <a:t>Tailwind CSS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5929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2B5CE6E-F6C3-A078-2DC0-E097AD53508C}"/>
              </a:ext>
            </a:extLst>
          </p:cNvPr>
          <p:cNvSpPr txBox="1">
            <a:spLocks/>
          </p:cNvSpPr>
          <p:nvPr/>
        </p:nvSpPr>
        <p:spPr>
          <a:xfrm>
            <a:off x="2375561" y="2654530"/>
            <a:ext cx="7440873" cy="54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>
                <a:latin typeface="+mn-lt"/>
              </a:rPr>
              <a:t>Функции для отправки </a:t>
            </a:r>
            <a:r>
              <a:rPr lang="en-US" sz="2400" dirty="0">
                <a:latin typeface="+mn-lt"/>
              </a:rPr>
              <a:t>HTTP-</a:t>
            </a:r>
            <a:r>
              <a:rPr lang="ru-RU" sz="2400" dirty="0">
                <a:latin typeface="+mn-lt"/>
              </a:rPr>
              <a:t>запросов на сервер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88A48-57FB-9C7B-F302-C53C90824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248"/>
          <a:stretch/>
        </p:blipFill>
        <p:spPr>
          <a:xfrm>
            <a:off x="1885358" y="3196186"/>
            <a:ext cx="8421275" cy="3090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D28DD4-9B45-24B6-FC36-4F2CF69D4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57"/>
          <a:stretch/>
        </p:blipFill>
        <p:spPr>
          <a:xfrm>
            <a:off x="710608" y="169053"/>
            <a:ext cx="10770783" cy="242529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16FF9B2-E1CE-8919-C8CB-E1106D7C27FC}"/>
              </a:ext>
            </a:extLst>
          </p:cNvPr>
          <p:cNvSpPr txBox="1">
            <a:spLocks/>
          </p:cNvSpPr>
          <p:nvPr/>
        </p:nvSpPr>
        <p:spPr>
          <a:xfrm>
            <a:off x="2919593" y="6316344"/>
            <a:ext cx="6352807" cy="54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>
                <a:latin typeface="+mn-lt"/>
              </a:rPr>
              <a:t>Управление состоянием корзины </a:t>
            </a:r>
            <a:r>
              <a:rPr lang="en-US" sz="2400" dirty="0">
                <a:latin typeface="+mn-lt"/>
              </a:rPr>
              <a:t>(effector)</a:t>
            </a:r>
            <a:endParaRPr lang="ru-RU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35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61FF3-D934-074C-30E8-CC58CC12A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87832EF-26F6-CDE9-C6F0-4ECB81E5ACC9}"/>
              </a:ext>
            </a:extLst>
          </p:cNvPr>
          <p:cNvSpPr txBox="1">
            <a:spLocks/>
          </p:cNvSpPr>
          <p:nvPr/>
        </p:nvSpPr>
        <p:spPr>
          <a:xfrm>
            <a:off x="2013097" y="6064840"/>
            <a:ext cx="8576931" cy="708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+mn-lt"/>
              </a:rPr>
              <a:t>Внешний вид приложения (подкатегория «Конфеты»)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83616A-0440-EBCE-4615-3EDBDC838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3940"/>
            <a:ext cx="12192000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178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277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Тема: «Веб-сервис доставки продуктов питания»</vt:lpstr>
      <vt:lpstr>PowerPoint Presentation</vt:lpstr>
      <vt:lpstr>Технологии разработки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Клиентская часть интернет-ресурса «Пиццерия»</dc:title>
  <dc:creator>Александр Быченков</dc:creator>
  <cp:lastModifiedBy>Александр Быченков</cp:lastModifiedBy>
  <cp:revision>197</cp:revision>
  <dcterms:created xsi:type="dcterms:W3CDTF">2022-12-27T16:05:08Z</dcterms:created>
  <dcterms:modified xsi:type="dcterms:W3CDTF">2024-02-27T00:55:35Z</dcterms:modified>
</cp:coreProperties>
</file>