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0" r:id="rId2"/>
    <p:sldId id="265" r:id="rId3"/>
    <p:sldId id="261" r:id="rId4"/>
    <p:sldId id="262" r:id="rId5"/>
    <p:sldId id="259" r:id="rId6"/>
    <p:sldId id="257" r:id="rId7"/>
    <p:sldId id="258" r:id="rId8"/>
    <p:sldId id="267" r:id="rId9"/>
    <p:sldId id="275" r:id="rId10"/>
    <p:sldId id="268" r:id="rId11"/>
    <p:sldId id="269" r:id="rId12"/>
    <p:sldId id="273" r:id="rId13"/>
    <p:sldId id="27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94"/>
  </p:normalViewPr>
  <p:slideViewPr>
    <p:cSldViewPr snapToGrid="0" snapToObjects="1">
      <p:cViewPr varScale="1">
        <p:scale>
          <a:sx n="98" d="100"/>
          <a:sy n="98" d="100"/>
        </p:scale>
        <p:origin x="1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juanvila1/Dropbox/GIT2/ML/machinelearning/Project/graphs_gen.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a:effectLst/>
              </a:rPr>
              <a:t>One Year Survival (2017)</a:t>
            </a:r>
            <a:endParaRPr lang="en-US">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Random</a:t>
            </a:r>
            <a:r>
              <a:rPr lang="en-US" baseline="0"/>
              <a:t> Forest</a:t>
            </a: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outcomes_0!$E$6</c:f>
              <c:strCache>
                <c:ptCount val="1"/>
                <c:pt idx="0">
                  <c:v>Precision</c:v>
                </c:pt>
              </c:strCache>
            </c:strRef>
          </c:tx>
          <c:spPr>
            <a:ln w="28575" cap="rnd">
              <a:solidFill>
                <a:schemeClr val="accent1"/>
              </a:solidFill>
              <a:round/>
            </a:ln>
            <a:effectLst/>
          </c:spPr>
          <c:marker>
            <c:symbol val="none"/>
          </c:marker>
          <c:cat>
            <c:numRef>
              <c:f>outcomes_0!$D$7:$D$15</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outcomes_0!$E$7:$E$15</c:f>
              <c:numCache>
                <c:formatCode>General</c:formatCode>
                <c:ptCount val="9"/>
                <c:pt idx="0">
                  <c:v>0.85832188365051199</c:v>
                </c:pt>
                <c:pt idx="1">
                  <c:v>0.98684210526315697</c:v>
                </c:pt>
                <c:pt idx="2">
                  <c:v>0.96710526315789402</c:v>
                </c:pt>
                <c:pt idx="3">
                  <c:v>0.96850393700787396</c:v>
                </c:pt>
                <c:pt idx="4">
                  <c:v>0.837270341207349</c:v>
                </c:pt>
                <c:pt idx="5">
                  <c:v>0.58202099737532798</c:v>
                </c:pt>
                <c:pt idx="6">
                  <c:v>0.45756780402449598</c:v>
                </c:pt>
                <c:pt idx="7">
                  <c:v>0.31461558646024601</c:v>
                </c:pt>
                <c:pt idx="8">
                  <c:v>0.239692653673163</c:v>
                </c:pt>
              </c:numCache>
            </c:numRef>
          </c:val>
          <c:smooth val="0"/>
          <c:extLst>
            <c:ext xmlns:c16="http://schemas.microsoft.com/office/drawing/2014/chart" uri="{C3380CC4-5D6E-409C-BE32-E72D297353CC}">
              <c16:uniqueId val="{00000000-45A1-E14F-A0F1-744CD6F32A49}"/>
            </c:ext>
          </c:extLst>
        </c:ser>
        <c:ser>
          <c:idx val="1"/>
          <c:order val="1"/>
          <c:tx>
            <c:strRef>
              <c:f>outcomes_0!$F$6</c:f>
              <c:strCache>
                <c:ptCount val="1"/>
                <c:pt idx="0">
                  <c:v>Recall</c:v>
                </c:pt>
              </c:strCache>
            </c:strRef>
          </c:tx>
          <c:spPr>
            <a:ln w="28575" cap="rnd">
              <a:solidFill>
                <a:schemeClr val="accent2"/>
              </a:solidFill>
              <a:round/>
            </a:ln>
            <a:effectLst/>
          </c:spPr>
          <c:marker>
            <c:symbol val="none"/>
          </c:marker>
          <c:cat>
            <c:numRef>
              <c:f>outcomes_0!$D$7:$D$15</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outcomes_0!$F$7:$F$15</c:f>
              <c:numCache>
                <c:formatCode>General</c:formatCode>
                <c:ptCount val="9"/>
                <c:pt idx="0">
                  <c:v>0.17788272333726801</c:v>
                </c:pt>
                <c:pt idx="1">
                  <c:v>5.5309734513274297E-2</c:v>
                </c:pt>
                <c:pt idx="2">
                  <c:v>0.10840707964601699</c:v>
                </c:pt>
                <c:pt idx="3">
                  <c:v>0.27212389380530899</c:v>
                </c:pt>
                <c:pt idx="4">
                  <c:v>0.47050147492625299</c:v>
                </c:pt>
                <c:pt idx="5">
                  <c:v>0.65412979351032396</c:v>
                </c:pt>
                <c:pt idx="6">
                  <c:v>0.77138643067846602</c:v>
                </c:pt>
                <c:pt idx="7">
                  <c:v>0.88421828908554501</c:v>
                </c:pt>
                <c:pt idx="8">
                  <c:v>0.94321533923303802</c:v>
                </c:pt>
              </c:numCache>
            </c:numRef>
          </c:val>
          <c:smooth val="0"/>
          <c:extLst>
            <c:ext xmlns:c16="http://schemas.microsoft.com/office/drawing/2014/chart" uri="{C3380CC4-5D6E-409C-BE32-E72D297353CC}">
              <c16:uniqueId val="{00000001-45A1-E14F-A0F1-744CD6F32A49}"/>
            </c:ext>
          </c:extLst>
        </c:ser>
        <c:dLbls>
          <c:showLegendKey val="0"/>
          <c:showVal val="0"/>
          <c:showCatName val="0"/>
          <c:showSerName val="0"/>
          <c:showPercent val="0"/>
          <c:showBubbleSize val="0"/>
        </c:dLbls>
        <c:smooth val="0"/>
        <c:axId val="795633567"/>
        <c:axId val="795628159"/>
      </c:lineChart>
      <c:catAx>
        <c:axId val="79563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28159"/>
        <c:crosses val="autoZero"/>
        <c:auto val="1"/>
        <c:lblAlgn val="ctr"/>
        <c:lblOffset val="100"/>
        <c:noMultiLvlLbl val="0"/>
      </c:catAx>
      <c:valAx>
        <c:axId val="79562815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5633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One Year Survival (2017)</a:t>
            </a:r>
            <a:endParaRPr lang="en-US">
              <a:effectLst/>
            </a:endParaRPr>
          </a:p>
          <a:p>
            <a:pPr>
              <a:defRPr/>
            </a:pPr>
            <a:r>
              <a:rPr lang="en-US" sz="1400" b="0" i="0" baseline="0">
                <a:effectLst/>
              </a:rPr>
              <a:t>Logistic Regression</a:t>
            </a:r>
            <a:endParaRPr lang="en-US" sz="1400"/>
          </a:p>
        </c:rich>
      </c:tx>
      <c:layout>
        <c:manualLayout>
          <c:xMode val="edge"/>
          <c:yMode val="edge"/>
          <c:x val="0.24866671482578442"/>
          <c:y val="2.370370001692232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outcomes_0!$B$6</c:f>
              <c:strCache>
                <c:ptCount val="1"/>
                <c:pt idx="0">
                  <c:v>Precision</c:v>
                </c:pt>
              </c:strCache>
            </c:strRef>
          </c:tx>
          <c:spPr>
            <a:ln w="28575" cap="rnd">
              <a:solidFill>
                <a:schemeClr val="accent1"/>
              </a:solidFill>
              <a:round/>
            </a:ln>
            <a:effectLst/>
          </c:spPr>
          <c:marker>
            <c:symbol val="none"/>
          </c:marker>
          <c:cat>
            <c:numRef>
              <c:f>outcomes_3!$D$9:$D$17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outcomes_0!$B$7:$B$15</c:f>
              <c:numCache>
                <c:formatCode>General</c:formatCode>
                <c:ptCount val="9"/>
                <c:pt idx="0">
                  <c:v>1</c:v>
                </c:pt>
                <c:pt idx="1">
                  <c:v>0.99468085106382897</c:v>
                </c:pt>
                <c:pt idx="2">
                  <c:v>0.99148936170212698</c:v>
                </c:pt>
                <c:pt idx="3">
                  <c:v>0.98193411264612096</c:v>
                </c:pt>
                <c:pt idx="4">
                  <c:v>0.80244291024960102</c:v>
                </c:pt>
                <c:pt idx="5">
                  <c:v>0.57592920353982302</c:v>
                </c:pt>
                <c:pt idx="6">
                  <c:v>0.36483329794011399</c:v>
                </c:pt>
                <c:pt idx="7">
                  <c:v>0.27028666767783999</c:v>
                </c:pt>
                <c:pt idx="8">
                  <c:v>0.19343879392716801</c:v>
                </c:pt>
              </c:numCache>
            </c:numRef>
          </c:val>
          <c:smooth val="0"/>
          <c:extLst>
            <c:ext xmlns:c16="http://schemas.microsoft.com/office/drawing/2014/chart" uri="{C3380CC4-5D6E-409C-BE32-E72D297353CC}">
              <c16:uniqueId val="{00000000-3AB9-EE4F-BC37-8763559AFF5C}"/>
            </c:ext>
          </c:extLst>
        </c:ser>
        <c:ser>
          <c:idx val="1"/>
          <c:order val="1"/>
          <c:tx>
            <c:strRef>
              <c:f>outcomes_0!$C$6</c:f>
              <c:strCache>
                <c:ptCount val="1"/>
                <c:pt idx="0">
                  <c:v>Recall</c:v>
                </c:pt>
              </c:strCache>
            </c:strRef>
          </c:tx>
          <c:spPr>
            <a:ln w="28575" cap="rnd">
              <a:solidFill>
                <a:schemeClr val="accent2"/>
              </a:solidFill>
              <a:round/>
            </a:ln>
            <a:effectLst/>
          </c:spPr>
          <c:marker>
            <c:symbol val="none"/>
          </c:marker>
          <c:cat>
            <c:numRef>
              <c:f>outcomes_3!$D$9:$D$17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outcomes_0!$C$7:$C$15</c:f>
              <c:numCache>
                <c:formatCode>General</c:formatCode>
                <c:ptCount val="9"/>
                <c:pt idx="0">
                  <c:v>5.1591657519209598E-2</c:v>
                </c:pt>
                <c:pt idx="1">
                  <c:v>0.102634467618002</c:v>
                </c:pt>
                <c:pt idx="2">
                  <c:v>0.25576289791437901</c:v>
                </c:pt>
                <c:pt idx="3">
                  <c:v>0.50713501646542203</c:v>
                </c:pt>
                <c:pt idx="4">
                  <c:v>0.82930845225027405</c:v>
                </c:pt>
                <c:pt idx="5">
                  <c:v>0.89297475301866003</c:v>
                </c:pt>
                <c:pt idx="6">
                  <c:v>0.942919868276619</c:v>
                </c:pt>
                <c:pt idx="7">
                  <c:v>0.97804610318331497</c:v>
                </c:pt>
                <c:pt idx="8">
                  <c:v>1</c:v>
                </c:pt>
              </c:numCache>
            </c:numRef>
          </c:val>
          <c:smooth val="0"/>
          <c:extLst>
            <c:ext xmlns:c16="http://schemas.microsoft.com/office/drawing/2014/chart" uri="{C3380CC4-5D6E-409C-BE32-E72D297353CC}">
              <c16:uniqueId val="{00000001-3AB9-EE4F-BC37-8763559AFF5C}"/>
            </c:ext>
          </c:extLst>
        </c:ser>
        <c:dLbls>
          <c:showLegendKey val="0"/>
          <c:showVal val="0"/>
          <c:showCatName val="0"/>
          <c:showSerName val="0"/>
          <c:showPercent val="0"/>
          <c:showBubbleSize val="0"/>
        </c:dLbls>
        <c:smooth val="0"/>
        <c:axId val="796307487"/>
        <c:axId val="796302495"/>
      </c:lineChart>
      <c:catAx>
        <c:axId val="79630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6302495"/>
        <c:crosses val="autoZero"/>
        <c:auto val="1"/>
        <c:lblAlgn val="ctr"/>
        <c:lblOffset val="100"/>
        <c:noMultiLvlLbl val="0"/>
      </c:catAx>
      <c:valAx>
        <c:axId val="796302495"/>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6307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Three Years Survival (2015-2018)</a:t>
            </a:r>
            <a:endParaRPr lang="en-US">
              <a:effectLst/>
            </a:endParaRPr>
          </a:p>
          <a:p>
            <a:pPr>
              <a:defRPr/>
            </a:pPr>
            <a:r>
              <a:rPr lang="en-US" sz="1400" b="0" i="0" baseline="0">
                <a:effectLst/>
              </a:rPr>
              <a:t>Random Forest</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outcomes_3!$E$8</c:f>
              <c:strCache>
                <c:ptCount val="1"/>
                <c:pt idx="0">
                  <c:v>Precision</c:v>
                </c:pt>
              </c:strCache>
            </c:strRef>
          </c:tx>
          <c:spPr>
            <a:ln w="28575" cap="rnd">
              <a:solidFill>
                <a:schemeClr val="accent1"/>
              </a:solidFill>
              <a:round/>
            </a:ln>
            <a:effectLst/>
          </c:spPr>
          <c:marker>
            <c:symbol val="none"/>
          </c:marker>
          <c:cat>
            <c:numRef>
              <c:f>outcomes_3!$D$9:$D$17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outcomes_3!$E$9:$E$17</c:f>
              <c:numCache>
                <c:formatCode>General</c:formatCode>
                <c:ptCount val="9"/>
                <c:pt idx="0">
                  <c:v>0.534810126582278</c:v>
                </c:pt>
                <c:pt idx="1">
                  <c:v>0.492088607594936</c:v>
                </c:pt>
                <c:pt idx="2">
                  <c:v>0.453510436432637</c:v>
                </c:pt>
                <c:pt idx="3">
                  <c:v>0.40784065760353999</c:v>
                </c:pt>
                <c:pt idx="4">
                  <c:v>0.37521732258574297</c:v>
                </c:pt>
                <c:pt idx="5">
                  <c:v>0.35374077976817703</c:v>
                </c:pt>
                <c:pt idx="6">
                  <c:v>0.32951887209963898</c:v>
                </c:pt>
                <c:pt idx="7">
                  <c:v>0.31408056358381498</c:v>
                </c:pt>
                <c:pt idx="8">
                  <c:v>0.27694009799272901</c:v>
                </c:pt>
              </c:numCache>
            </c:numRef>
          </c:val>
          <c:smooth val="0"/>
          <c:extLst>
            <c:ext xmlns:c16="http://schemas.microsoft.com/office/drawing/2014/chart" uri="{C3380CC4-5D6E-409C-BE32-E72D297353CC}">
              <c16:uniqueId val="{00000000-7B7C-A34F-90A5-F965FF4C4952}"/>
            </c:ext>
          </c:extLst>
        </c:ser>
        <c:ser>
          <c:idx val="1"/>
          <c:order val="1"/>
          <c:tx>
            <c:strRef>
              <c:f>outcomes_3!$F$8</c:f>
              <c:strCache>
                <c:ptCount val="1"/>
                <c:pt idx="0">
                  <c:v>Recall</c:v>
                </c:pt>
              </c:strCache>
            </c:strRef>
          </c:tx>
          <c:spPr>
            <a:ln w="28575" cap="rnd">
              <a:solidFill>
                <a:schemeClr val="accent2"/>
              </a:solidFill>
              <a:round/>
            </a:ln>
            <a:effectLst/>
          </c:spPr>
          <c:marker>
            <c:symbol val="none"/>
          </c:marker>
          <c:cat>
            <c:numRef>
              <c:f>outcomes_3!$D$9:$D$17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outcomes_3!$F$9:$F$17</c:f>
              <c:numCache>
                <c:formatCode>General</c:formatCode>
                <c:ptCount val="9"/>
                <c:pt idx="0">
                  <c:v>1.9290035384088501E-2</c:v>
                </c:pt>
                <c:pt idx="1">
                  <c:v>3.5498230795571198E-2</c:v>
                </c:pt>
                <c:pt idx="2">
                  <c:v>8.1839972605866895E-2</c:v>
                </c:pt>
                <c:pt idx="3">
                  <c:v>0.147243465357835</c:v>
                </c:pt>
                <c:pt idx="4">
                  <c:v>0.27097363314690098</c:v>
                </c:pt>
                <c:pt idx="5">
                  <c:v>0.383175436593996</c:v>
                </c:pt>
                <c:pt idx="6">
                  <c:v>0.59490925693413998</c:v>
                </c:pt>
                <c:pt idx="7">
                  <c:v>0.79385914849902905</c:v>
                </c:pt>
                <c:pt idx="8">
                  <c:v>1</c:v>
                </c:pt>
              </c:numCache>
            </c:numRef>
          </c:val>
          <c:smooth val="0"/>
          <c:extLst>
            <c:ext xmlns:c16="http://schemas.microsoft.com/office/drawing/2014/chart" uri="{C3380CC4-5D6E-409C-BE32-E72D297353CC}">
              <c16:uniqueId val="{00000001-7B7C-A34F-90A5-F965FF4C4952}"/>
            </c:ext>
          </c:extLst>
        </c:ser>
        <c:dLbls>
          <c:showLegendKey val="0"/>
          <c:showVal val="0"/>
          <c:showCatName val="0"/>
          <c:showSerName val="0"/>
          <c:showPercent val="0"/>
          <c:showBubbleSize val="0"/>
        </c:dLbls>
        <c:smooth val="0"/>
        <c:axId val="710087183"/>
        <c:axId val="710088847"/>
      </c:lineChart>
      <c:catAx>
        <c:axId val="710087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088847"/>
        <c:crosses val="autoZero"/>
        <c:auto val="1"/>
        <c:lblAlgn val="ctr"/>
        <c:lblOffset val="100"/>
        <c:noMultiLvlLbl val="0"/>
      </c:catAx>
      <c:valAx>
        <c:axId val="71008884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0087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Three Years Survival (2015-2018)</a:t>
            </a:r>
            <a:endParaRPr lang="en-US">
              <a:effectLst/>
            </a:endParaRPr>
          </a:p>
          <a:p>
            <a:pPr>
              <a:defRPr/>
            </a:pPr>
            <a:r>
              <a:rPr lang="en-US" sz="1400" b="0" i="0" baseline="0">
                <a:effectLst/>
              </a:rPr>
              <a:t>Logistic Regression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outcomes_3!$H$8</c:f>
              <c:strCache>
                <c:ptCount val="1"/>
                <c:pt idx="0">
                  <c:v>Precision</c:v>
                </c:pt>
              </c:strCache>
            </c:strRef>
          </c:tx>
          <c:spPr>
            <a:ln w="28575" cap="rnd">
              <a:solidFill>
                <a:schemeClr val="accent1"/>
              </a:solidFill>
              <a:round/>
            </a:ln>
            <a:effectLst/>
          </c:spPr>
          <c:marker>
            <c:symbol val="none"/>
          </c:marker>
          <c:cat>
            <c:numRef>
              <c:f>outcomes_3!$G$9:$G$17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outcomes_3!$H$9:$H$17</c:f>
              <c:numCache>
                <c:formatCode>General</c:formatCode>
                <c:ptCount val="9"/>
                <c:pt idx="0">
                  <c:v>0.541139240506329</c:v>
                </c:pt>
                <c:pt idx="1">
                  <c:v>0.531645569620253</c:v>
                </c:pt>
                <c:pt idx="2">
                  <c:v>0.48956356736242801</c:v>
                </c:pt>
                <c:pt idx="3">
                  <c:v>0.45842554536832097</c:v>
                </c:pt>
                <c:pt idx="4">
                  <c:v>0.27694009799272901</c:v>
                </c:pt>
                <c:pt idx="5">
                  <c:v>0.411727516990674</c:v>
                </c:pt>
                <c:pt idx="6">
                  <c:v>0.39135932560589998</c:v>
                </c:pt>
                <c:pt idx="7">
                  <c:v>0.35436555604728998</c:v>
                </c:pt>
                <c:pt idx="8">
                  <c:v>0.32708634393063502</c:v>
                </c:pt>
              </c:numCache>
            </c:numRef>
          </c:val>
          <c:smooth val="0"/>
          <c:extLst>
            <c:ext xmlns:c16="http://schemas.microsoft.com/office/drawing/2014/chart" uri="{C3380CC4-5D6E-409C-BE32-E72D297353CC}">
              <c16:uniqueId val="{00000000-3DBD-784E-BA02-24222A39574F}"/>
            </c:ext>
          </c:extLst>
        </c:ser>
        <c:ser>
          <c:idx val="1"/>
          <c:order val="1"/>
          <c:tx>
            <c:strRef>
              <c:f>outcomes_3!$I$8</c:f>
              <c:strCache>
                <c:ptCount val="1"/>
                <c:pt idx="0">
                  <c:v>Recall</c:v>
                </c:pt>
              </c:strCache>
            </c:strRef>
          </c:tx>
          <c:spPr>
            <a:ln w="28575" cap="rnd">
              <a:solidFill>
                <a:schemeClr val="accent2"/>
              </a:solidFill>
              <a:round/>
            </a:ln>
            <a:effectLst/>
          </c:spPr>
          <c:marker>
            <c:symbol val="none"/>
          </c:marker>
          <c:cat>
            <c:numRef>
              <c:f>outcomes_3!$G$9:$G$17</c:f>
              <c:numCache>
                <c:formatCode>General</c:formatCode>
                <c:ptCount val="9"/>
                <c:pt idx="0">
                  <c:v>1</c:v>
                </c:pt>
                <c:pt idx="1">
                  <c:v>2</c:v>
                </c:pt>
                <c:pt idx="2">
                  <c:v>5</c:v>
                </c:pt>
                <c:pt idx="3">
                  <c:v>10</c:v>
                </c:pt>
                <c:pt idx="4">
                  <c:v>20</c:v>
                </c:pt>
                <c:pt idx="5">
                  <c:v>30</c:v>
                </c:pt>
                <c:pt idx="6">
                  <c:v>50</c:v>
                </c:pt>
                <c:pt idx="7">
                  <c:v>70</c:v>
                </c:pt>
                <c:pt idx="8">
                  <c:v>100</c:v>
                </c:pt>
              </c:numCache>
            </c:numRef>
          </c:cat>
          <c:val>
            <c:numRef>
              <c:f>outcomes_3!$I$9:$I$17</c:f>
              <c:numCache>
                <c:formatCode>General</c:formatCode>
                <c:ptCount val="9"/>
                <c:pt idx="0">
                  <c:v>1.9518319826503799E-2</c:v>
                </c:pt>
                <c:pt idx="1">
                  <c:v>3.8351786325761902E-2</c:v>
                </c:pt>
                <c:pt idx="2">
                  <c:v>8.8346079214701501E-2</c:v>
                </c:pt>
                <c:pt idx="3">
                  <c:v>0.16550622075105501</c:v>
                </c:pt>
                <c:pt idx="4">
                  <c:v>0.29734048624586201</c:v>
                </c:pt>
                <c:pt idx="5">
                  <c:v>0.423924209565118</c:v>
                </c:pt>
                <c:pt idx="6">
                  <c:v>0.63976714986873595</c:v>
                </c:pt>
                <c:pt idx="7">
                  <c:v>0.82673210820682497</c:v>
                </c:pt>
                <c:pt idx="8">
                  <c:v>1</c:v>
                </c:pt>
              </c:numCache>
            </c:numRef>
          </c:val>
          <c:smooth val="0"/>
          <c:extLst>
            <c:ext xmlns:c16="http://schemas.microsoft.com/office/drawing/2014/chart" uri="{C3380CC4-5D6E-409C-BE32-E72D297353CC}">
              <c16:uniqueId val="{00000001-3DBD-784E-BA02-24222A39574F}"/>
            </c:ext>
          </c:extLst>
        </c:ser>
        <c:dLbls>
          <c:showLegendKey val="0"/>
          <c:showVal val="0"/>
          <c:showCatName val="0"/>
          <c:showSerName val="0"/>
          <c:showPercent val="0"/>
          <c:showBubbleSize val="0"/>
        </c:dLbls>
        <c:smooth val="0"/>
        <c:axId val="803046415"/>
        <c:axId val="803045999"/>
      </c:lineChart>
      <c:catAx>
        <c:axId val="80304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045999"/>
        <c:crosses val="autoZero"/>
        <c:auto val="1"/>
        <c:lblAlgn val="ctr"/>
        <c:lblOffset val="100"/>
        <c:noMultiLvlLbl val="0"/>
      </c:catAx>
      <c:valAx>
        <c:axId val="80304599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3046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Evaluation Over Time</a:t>
            </a:r>
          </a:p>
          <a:p>
            <a:pPr>
              <a:defRPr/>
            </a:pPr>
            <a:r>
              <a:rPr lang="en-US" sz="1200"/>
              <a:t>One</a:t>
            </a:r>
            <a:r>
              <a:rPr lang="en-US" sz="1200" baseline="0"/>
              <a:t> Year Survival</a:t>
            </a:r>
            <a:endParaRPr lang="en-US" sz="12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over_time!$H$1</c:f>
              <c:strCache>
                <c:ptCount val="1"/>
                <c:pt idx="0">
                  <c:v>Precision at 20</c:v>
                </c:pt>
              </c:strCache>
            </c:strRef>
          </c:tx>
          <c:spPr>
            <a:ln w="28575" cap="rnd">
              <a:solidFill>
                <a:schemeClr val="accent1"/>
              </a:solidFill>
              <a:round/>
            </a:ln>
            <a:effectLst/>
          </c:spPr>
          <c:marker>
            <c:symbol val="none"/>
          </c:marker>
          <c:cat>
            <c:numRef>
              <c:f>over_time!$C$2:$C$13</c:f>
              <c:numCache>
                <c:formatCode>m/d/yy</c:formatCode>
                <c:ptCount val="12"/>
                <c:pt idx="0">
                  <c:v>39083</c:v>
                </c:pt>
                <c:pt idx="1">
                  <c:v>39448</c:v>
                </c:pt>
                <c:pt idx="2">
                  <c:v>39814</c:v>
                </c:pt>
                <c:pt idx="3">
                  <c:v>40179</c:v>
                </c:pt>
                <c:pt idx="4">
                  <c:v>40544</c:v>
                </c:pt>
                <c:pt idx="5">
                  <c:v>40909</c:v>
                </c:pt>
                <c:pt idx="6">
                  <c:v>41275</c:v>
                </c:pt>
                <c:pt idx="7">
                  <c:v>41640</c:v>
                </c:pt>
                <c:pt idx="8">
                  <c:v>42005</c:v>
                </c:pt>
                <c:pt idx="9">
                  <c:v>42370</c:v>
                </c:pt>
                <c:pt idx="10">
                  <c:v>42736</c:v>
                </c:pt>
                <c:pt idx="11">
                  <c:v>43101</c:v>
                </c:pt>
              </c:numCache>
            </c:numRef>
          </c:cat>
          <c:val>
            <c:numRef>
              <c:f>over_time!$H$2:$H$13</c:f>
              <c:numCache>
                <c:formatCode>General</c:formatCode>
                <c:ptCount val="12"/>
                <c:pt idx="0">
                  <c:v>0.131816230141691</c:v>
                </c:pt>
                <c:pt idx="1">
                  <c:v>0.106883283454467</c:v>
                </c:pt>
                <c:pt idx="2">
                  <c:v>0.64571694599627505</c:v>
                </c:pt>
                <c:pt idx="3">
                  <c:v>0.74257907542579005</c:v>
                </c:pt>
                <c:pt idx="4">
                  <c:v>0.72957746478873198</c:v>
                </c:pt>
                <c:pt idx="5">
                  <c:v>0.36199405442487897</c:v>
                </c:pt>
                <c:pt idx="6">
                  <c:v>0.82899628252788105</c:v>
                </c:pt>
                <c:pt idx="7">
                  <c:v>0.74604072398190002</c:v>
                </c:pt>
                <c:pt idx="8">
                  <c:v>0.57696827262044603</c:v>
                </c:pt>
                <c:pt idx="9">
                  <c:v>0.53751705320600196</c:v>
                </c:pt>
                <c:pt idx="10">
                  <c:v>0.53521126760563298</c:v>
                </c:pt>
                <c:pt idx="11">
                  <c:v>0.58202099737532798</c:v>
                </c:pt>
              </c:numCache>
            </c:numRef>
          </c:val>
          <c:smooth val="0"/>
          <c:extLst>
            <c:ext xmlns:c16="http://schemas.microsoft.com/office/drawing/2014/chart" uri="{C3380CC4-5D6E-409C-BE32-E72D297353CC}">
              <c16:uniqueId val="{00000000-BCF7-4A4B-8244-C16B0EA67365}"/>
            </c:ext>
          </c:extLst>
        </c:ser>
        <c:ser>
          <c:idx val="1"/>
          <c:order val="1"/>
          <c:tx>
            <c:strRef>
              <c:f>over_time!$J$1</c:f>
              <c:strCache>
                <c:ptCount val="1"/>
                <c:pt idx="0">
                  <c:v>Recall at 20</c:v>
                </c:pt>
              </c:strCache>
            </c:strRef>
          </c:tx>
          <c:spPr>
            <a:ln w="28575" cap="rnd">
              <a:solidFill>
                <a:schemeClr val="accent2"/>
              </a:solidFill>
              <a:round/>
            </a:ln>
            <a:effectLst/>
          </c:spPr>
          <c:marker>
            <c:symbol val="none"/>
          </c:marker>
          <c:cat>
            <c:numRef>
              <c:f>over_time!$C$2:$C$13</c:f>
              <c:numCache>
                <c:formatCode>m/d/yy</c:formatCode>
                <c:ptCount val="12"/>
                <c:pt idx="0">
                  <c:v>39083</c:v>
                </c:pt>
                <c:pt idx="1">
                  <c:v>39448</c:v>
                </c:pt>
                <c:pt idx="2">
                  <c:v>39814</c:v>
                </c:pt>
                <c:pt idx="3">
                  <c:v>40179</c:v>
                </c:pt>
                <c:pt idx="4">
                  <c:v>40544</c:v>
                </c:pt>
                <c:pt idx="5">
                  <c:v>40909</c:v>
                </c:pt>
                <c:pt idx="6">
                  <c:v>41275</c:v>
                </c:pt>
                <c:pt idx="7">
                  <c:v>41640</c:v>
                </c:pt>
                <c:pt idx="8">
                  <c:v>42005</c:v>
                </c:pt>
                <c:pt idx="9">
                  <c:v>42370</c:v>
                </c:pt>
                <c:pt idx="10">
                  <c:v>42736</c:v>
                </c:pt>
                <c:pt idx="11">
                  <c:v>43101</c:v>
                </c:pt>
              </c:numCache>
            </c:numRef>
          </c:cat>
          <c:val>
            <c:numRef>
              <c:f>over_time!$J$2:$J$13</c:f>
              <c:numCache>
                <c:formatCode>General</c:formatCode>
                <c:ptCount val="12"/>
                <c:pt idx="0">
                  <c:v>0.15228174603174599</c:v>
                </c:pt>
                <c:pt idx="1">
                  <c:v>0.1187648456057</c:v>
                </c:pt>
                <c:pt idx="2">
                  <c:v>0.68697374938088096</c:v>
                </c:pt>
                <c:pt idx="3">
                  <c:v>0.84542936288088599</c:v>
                </c:pt>
                <c:pt idx="4">
                  <c:v>0.95104039167686605</c:v>
                </c:pt>
                <c:pt idx="5">
                  <c:v>0.93008225616921203</c:v>
                </c:pt>
                <c:pt idx="6">
                  <c:v>0.85675082327112995</c:v>
                </c:pt>
                <c:pt idx="7">
                  <c:v>0.70610278372590995</c:v>
                </c:pt>
                <c:pt idx="8">
                  <c:v>0.726331360946745</c:v>
                </c:pt>
                <c:pt idx="9">
                  <c:v>0.68820960698689904</c:v>
                </c:pt>
                <c:pt idx="10">
                  <c:v>0.75344827586206897</c:v>
                </c:pt>
                <c:pt idx="11">
                  <c:v>0.65412979351032396</c:v>
                </c:pt>
              </c:numCache>
            </c:numRef>
          </c:val>
          <c:smooth val="0"/>
          <c:extLst>
            <c:ext xmlns:c16="http://schemas.microsoft.com/office/drawing/2014/chart" uri="{C3380CC4-5D6E-409C-BE32-E72D297353CC}">
              <c16:uniqueId val="{00000001-BCF7-4A4B-8244-C16B0EA67365}"/>
            </c:ext>
          </c:extLst>
        </c:ser>
        <c:ser>
          <c:idx val="2"/>
          <c:order val="2"/>
          <c:tx>
            <c:strRef>
              <c:f>over_time!$K$1</c:f>
              <c:strCache>
                <c:ptCount val="1"/>
                <c:pt idx="0">
                  <c:v>Baseline</c:v>
                </c:pt>
              </c:strCache>
            </c:strRef>
          </c:tx>
          <c:spPr>
            <a:ln w="28575" cap="rnd">
              <a:solidFill>
                <a:schemeClr val="accent3"/>
              </a:solidFill>
              <a:prstDash val="dash"/>
              <a:round/>
            </a:ln>
            <a:effectLst/>
          </c:spPr>
          <c:marker>
            <c:symbol val="none"/>
          </c:marker>
          <c:cat>
            <c:numRef>
              <c:f>over_time!$C$2:$C$13</c:f>
              <c:numCache>
                <c:formatCode>m/d/yy</c:formatCode>
                <c:ptCount val="12"/>
                <c:pt idx="0">
                  <c:v>39083</c:v>
                </c:pt>
                <c:pt idx="1">
                  <c:v>39448</c:v>
                </c:pt>
                <c:pt idx="2">
                  <c:v>39814</c:v>
                </c:pt>
                <c:pt idx="3">
                  <c:v>40179</c:v>
                </c:pt>
                <c:pt idx="4">
                  <c:v>40544</c:v>
                </c:pt>
                <c:pt idx="5">
                  <c:v>40909</c:v>
                </c:pt>
                <c:pt idx="6">
                  <c:v>41275</c:v>
                </c:pt>
                <c:pt idx="7">
                  <c:v>41640</c:v>
                </c:pt>
                <c:pt idx="8">
                  <c:v>42005</c:v>
                </c:pt>
                <c:pt idx="9">
                  <c:v>42370</c:v>
                </c:pt>
                <c:pt idx="10">
                  <c:v>42736</c:v>
                </c:pt>
                <c:pt idx="11">
                  <c:v>43101</c:v>
                </c:pt>
              </c:numCache>
            </c:numRef>
          </c:cat>
          <c:val>
            <c:numRef>
              <c:f>over_time!$K$2:$K$13</c:f>
              <c:numCache>
                <c:formatCode>General</c:formatCode>
                <c:ptCount val="12"/>
                <c:pt idx="0">
                  <c:v>0.17306206541333999</c:v>
                </c:pt>
                <c:pt idx="1">
                  <c:v>0.17997606019151799</c:v>
                </c:pt>
                <c:pt idx="2">
                  <c:v>0.187918838421444</c:v>
                </c:pt>
                <c:pt idx="3">
                  <c:v>0.17561782447947</c:v>
                </c:pt>
                <c:pt idx="4">
                  <c:v>0.15339842283139299</c:v>
                </c:pt>
                <c:pt idx="5">
                  <c:v>7.7827061136768905E-2</c:v>
                </c:pt>
                <c:pt idx="6">
                  <c:v>0.19343879392716801</c:v>
                </c:pt>
                <c:pt idx="7">
                  <c:v>0.211288315801379</c:v>
                </c:pt>
                <c:pt idx="8">
                  <c:v>0.15885324873692799</c:v>
                </c:pt>
                <c:pt idx="9">
                  <c:v>0.156164757228587</c:v>
                </c:pt>
                <c:pt idx="10">
                  <c:v>0.14200024482800799</c:v>
                </c:pt>
                <c:pt idx="11">
                  <c:v>0.17788272333726801</c:v>
                </c:pt>
              </c:numCache>
            </c:numRef>
          </c:val>
          <c:smooth val="0"/>
          <c:extLst>
            <c:ext xmlns:c16="http://schemas.microsoft.com/office/drawing/2014/chart" uri="{C3380CC4-5D6E-409C-BE32-E72D297353CC}">
              <c16:uniqueId val="{00000002-BCF7-4A4B-8244-C16B0EA67365}"/>
            </c:ext>
          </c:extLst>
        </c:ser>
        <c:dLbls>
          <c:showLegendKey val="0"/>
          <c:showVal val="0"/>
          <c:showCatName val="0"/>
          <c:showSerName val="0"/>
          <c:showPercent val="0"/>
          <c:showBubbleSize val="0"/>
        </c:dLbls>
        <c:smooth val="0"/>
        <c:axId val="711010495"/>
        <c:axId val="711004255"/>
      </c:lineChart>
      <c:dateAx>
        <c:axId val="711010495"/>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004255"/>
        <c:crosses val="autoZero"/>
        <c:auto val="1"/>
        <c:lblOffset val="100"/>
        <c:baseTimeUnit val="years"/>
      </c:dateAx>
      <c:valAx>
        <c:axId val="711004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0104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dirty="0">
                <a:effectLst/>
              </a:rPr>
              <a:t>Evaluation Over Time</a:t>
            </a:r>
            <a:endParaRPr lang="en-US" dirty="0">
              <a:effectLst/>
            </a:endParaRPr>
          </a:p>
          <a:p>
            <a:pPr>
              <a:defRPr/>
            </a:pPr>
            <a:r>
              <a:rPr lang="en-US" sz="1200" b="0" i="0" baseline="0" dirty="0">
                <a:effectLst/>
              </a:rPr>
              <a:t>Three + Years Survival</a:t>
            </a:r>
            <a:endParaRPr lang="en-US" sz="1200"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over_time!$H$23</c:f>
              <c:strCache>
                <c:ptCount val="1"/>
                <c:pt idx="0">
                  <c:v>Precision at 20</c:v>
                </c:pt>
              </c:strCache>
            </c:strRef>
          </c:tx>
          <c:spPr>
            <a:ln w="28575" cap="rnd">
              <a:solidFill>
                <a:schemeClr val="accent1"/>
              </a:solidFill>
              <a:round/>
            </a:ln>
            <a:effectLst/>
          </c:spPr>
          <c:marker>
            <c:symbol val="none"/>
          </c:marker>
          <c:cat>
            <c:numRef>
              <c:f>over_time!$C$24:$C$29</c:f>
              <c:numCache>
                <c:formatCode>m/d/yy</c:formatCode>
                <c:ptCount val="6"/>
                <c:pt idx="0">
                  <c:v>39448</c:v>
                </c:pt>
                <c:pt idx="1">
                  <c:v>40179</c:v>
                </c:pt>
                <c:pt idx="2">
                  <c:v>40909</c:v>
                </c:pt>
                <c:pt idx="3">
                  <c:v>41640</c:v>
                </c:pt>
                <c:pt idx="4">
                  <c:v>42370</c:v>
                </c:pt>
                <c:pt idx="5">
                  <c:v>43101</c:v>
                </c:pt>
              </c:numCache>
            </c:numRef>
          </c:cat>
          <c:val>
            <c:numRef>
              <c:f>over_time!$H$24:$H$29</c:f>
              <c:numCache>
                <c:formatCode>General</c:formatCode>
                <c:ptCount val="6"/>
                <c:pt idx="0">
                  <c:v>0.21953309059755799</c:v>
                </c:pt>
                <c:pt idx="1">
                  <c:v>0.25666032350142698</c:v>
                </c:pt>
                <c:pt idx="2">
                  <c:v>6.2884378843788405E-2</c:v>
                </c:pt>
                <c:pt idx="3">
                  <c:v>8.4063526834611102E-2</c:v>
                </c:pt>
                <c:pt idx="4">
                  <c:v>7.1969696969696906E-2</c:v>
                </c:pt>
                <c:pt idx="5">
                  <c:v>0.14566181127295699</c:v>
                </c:pt>
              </c:numCache>
            </c:numRef>
          </c:val>
          <c:smooth val="0"/>
          <c:extLst>
            <c:ext xmlns:c16="http://schemas.microsoft.com/office/drawing/2014/chart" uri="{C3380CC4-5D6E-409C-BE32-E72D297353CC}">
              <c16:uniqueId val="{00000000-6433-6B47-8B11-0B132673FF5C}"/>
            </c:ext>
          </c:extLst>
        </c:ser>
        <c:ser>
          <c:idx val="1"/>
          <c:order val="1"/>
          <c:tx>
            <c:strRef>
              <c:f>over_time!$J$23</c:f>
              <c:strCache>
                <c:ptCount val="1"/>
                <c:pt idx="0">
                  <c:v>Recall at 20</c:v>
                </c:pt>
              </c:strCache>
            </c:strRef>
          </c:tx>
          <c:spPr>
            <a:ln w="28575" cap="rnd">
              <a:solidFill>
                <a:schemeClr val="accent2"/>
              </a:solidFill>
              <a:round/>
            </a:ln>
            <a:effectLst/>
          </c:spPr>
          <c:marker>
            <c:symbol val="none"/>
          </c:marker>
          <c:cat>
            <c:numRef>
              <c:f>over_time!$C$24:$C$29</c:f>
              <c:numCache>
                <c:formatCode>m/d/yy</c:formatCode>
                <c:ptCount val="6"/>
                <c:pt idx="0">
                  <c:v>39448</c:v>
                </c:pt>
                <c:pt idx="1">
                  <c:v>40179</c:v>
                </c:pt>
                <c:pt idx="2">
                  <c:v>40909</c:v>
                </c:pt>
                <c:pt idx="3">
                  <c:v>41640</c:v>
                </c:pt>
                <c:pt idx="4">
                  <c:v>42370</c:v>
                </c:pt>
                <c:pt idx="5">
                  <c:v>43101</c:v>
                </c:pt>
              </c:numCache>
            </c:numRef>
          </c:cat>
          <c:val>
            <c:numRef>
              <c:f>over_time!$J$24:$J$29</c:f>
              <c:numCache>
                <c:formatCode>General</c:formatCode>
                <c:ptCount val="6"/>
                <c:pt idx="0">
                  <c:v>0.29667149059334202</c:v>
                </c:pt>
                <c:pt idx="1">
                  <c:v>0.37727272727272698</c:v>
                </c:pt>
                <c:pt idx="2">
                  <c:v>0.35017123287671198</c:v>
                </c:pt>
                <c:pt idx="3">
                  <c:v>0.40288713910761098</c:v>
                </c:pt>
                <c:pt idx="4">
                  <c:v>0.29921259842519599</c:v>
                </c:pt>
                <c:pt idx="5">
                  <c:v>0.25598219254312699</c:v>
                </c:pt>
              </c:numCache>
            </c:numRef>
          </c:val>
          <c:smooth val="0"/>
          <c:extLst>
            <c:ext xmlns:c16="http://schemas.microsoft.com/office/drawing/2014/chart" uri="{C3380CC4-5D6E-409C-BE32-E72D297353CC}">
              <c16:uniqueId val="{00000001-6433-6B47-8B11-0B132673FF5C}"/>
            </c:ext>
          </c:extLst>
        </c:ser>
        <c:ser>
          <c:idx val="2"/>
          <c:order val="2"/>
          <c:tx>
            <c:strRef>
              <c:f>over_time!$K$23</c:f>
              <c:strCache>
                <c:ptCount val="1"/>
                <c:pt idx="0">
                  <c:v>Baseline</c:v>
                </c:pt>
              </c:strCache>
            </c:strRef>
          </c:tx>
          <c:spPr>
            <a:ln w="28575" cap="rnd">
              <a:solidFill>
                <a:schemeClr val="accent3"/>
              </a:solidFill>
              <a:prstDash val="dash"/>
              <a:round/>
            </a:ln>
            <a:effectLst/>
          </c:spPr>
          <c:marker>
            <c:symbol val="none"/>
          </c:marker>
          <c:cat>
            <c:numRef>
              <c:f>over_time!$C$24:$C$29</c:f>
              <c:numCache>
                <c:formatCode>m/d/yy</c:formatCode>
                <c:ptCount val="6"/>
                <c:pt idx="0">
                  <c:v>39448</c:v>
                </c:pt>
                <c:pt idx="1">
                  <c:v>40179</c:v>
                </c:pt>
                <c:pt idx="2">
                  <c:v>40909</c:v>
                </c:pt>
                <c:pt idx="3">
                  <c:v>41640</c:v>
                </c:pt>
                <c:pt idx="4">
                  <c:v>42370</c:v>
                </c:pt>
                <c:pt idx="5">
                  <c:v>43101</c:v>
                </c:pt>
              </c:numCache>
            </c:numRef>
          </c:cat>
          <c:val>
            <c:numRef>
              <c:f>over_time!$K$24:$K$29</c:f>
              <c:numCache>
                <c:formatCode>General</c:formatCode>
                <c:ptCount val="6"/>
                <c:pt idx="0">
                  <c:v>0.1479974298565</c:v>
                </c:pt>
                <c:pt idx="1">
                  <c:v>0.13604794976691001</c:v>
                </c:pt>
                <c:pt idx="2">
                  <c:v>3.5915254758463702E-2</c:v>
                </c:pt>
                <c:pt idx="3">
                  <c:v>4.1730558598028399E-2</c:v>
                </c:pt>
                <c:pt idx="4">
                  <c:v>4.8096951334974401E-2</c:v>
                </c:pt>
                <c:pt idx="5">
                  <c:v>0.113791793313069</c:v>
                </c:pt>
              </c:numCache>
            </c:numRef>
          </c:val>
          <c:smooth val="0"/>
          <c:extLst>
            <c:ext xmlns:c16="http://schemas.microsoft.com/office/drawing/2014/chart" uri="{C3380CC4-5D6E-409C-BE32-E72D297353CC}">
              <c16:uniqueId val="{00000002-6433-6B47-8B11-0B132673FF5C}"/>
            </c:ext>
          </c:extLst>
        </c:ser>
        <c:dLbls>
          <c:showLegendKey val="0"/>
          <c:showVal val="0"/>
          <c:showCatName val="0"/>
          <c:showSerName val="0"/>
          <c:showPercent val="0"/>
          <c:showBubbleSize val="0"/>
        </c:dLbls>
        <c:smooth val="0"/>
        <c:axId val="818832703"/>
        <c:axId val="818834367"/>
      </c:lineChart>
      <c:dateAx>
        <c:axId val="818832703"/>
        <c:scaling>
          <c:orientation val="minMax"/>
        </c:scaling>
        <c:delete val="0"/>
        <c:axPos val="b"/>
        <c:numFmt formatCode="m/d/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834367"/>
        <c:crosses val="autoZero"/>
        <c:auto val="1"/>
        <c:lblOffset val="100"/>
        <c:baseTimeUnit val="years"/>
      </c:dateAx>
      <c:valAx>
        <c:axId val="81883436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832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16687-D749-014B-AB3B-DDFB208EEDA6}" type="datetimeFigureOut">
              <a:rPr lang="en-US" smtClean="0"/>
              <a:t>6/9/19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D500F-1516-5845-A46B-EF7F15A8A24A}" type="slidenum">
              <a:rPr lang="en-US" smtClean="0"/>
              <a:t>‹#›</a:t>
            </a:fld>
            <a:endParaRPr lang="en-US"/>
          </a:p>
        </p:txBody>
      </p:sp>
    </p:spTree>
    <p:extLst>
      <p:ext uri="{BB962C8B-B14F-4D97-AF65-F5344CB8AC3E}">
        <p14:creationId xmlns:p14="http://schemas.microsoft.com/office/powerpoint/2010/main" val="4171248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611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14c3598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14c3598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87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914c3598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914c3598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08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 May 9, 2012, the Chicago City Council approved Mayor Rahm Emanuel’s reform ordinance which reduces the number of business licenses by 60% and will lower licensing fees for over 10,000 businesses in Chicago.  The effort will also cut red tape, improve transparency, and offer consolidated licenses for commonly paired activities.  It will make it easier to start and grow a business in Chicago. For one year model, this effect are softened in the three year model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2008 crisis.</a:t>
            </a:r>
          </a:p>
          <a:p>
            <a:endParaRPr lang="en-US" dirty="0"/>
          </a:p>
        </p:txBody>
      </p:sp>
      <p:sp>
        <p:nvSpPr>
          <p:cNvPr id="4" name="Slide Number Placeholder 3"/>
          <p:cNvSpPr>
            <a:spLocks noGrp="1"/>
          </p:cNvSpPr>
          <p:nvPr>
            <p:ph type="sldNum" sz="quarter" idx="5"/>
          </p:nvPr>
        </p:nvSpPr>
        <p:spPr/>
        <p:txBody>
          <a:bodyPr/>
          <a:lstStyle/>
          <a:p>
            <a:fld id="{301D500F-1516-5845-A46B-EF7F15A8A24A}" type="slidenum">
              <a:rPr lang="en-US" smtClean="0"/>
              <a:t>12</a:t>
            </a:fld>
            <a:endParaRPr lang="en-US"/>
          </a:p>
        </p:txBody>
      </p:sp>
    </p:spTree>
    <p:extLst>
      <p:ext uri="{BB962C8B-B14F-4D97-AF65-F5344CB8AC3E}">
        <p14:creationId xmlns:p14="http://schemas.microsoft.com/office/powerpoint/2010/main" val="584030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914c3598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914c3598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73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E6200-7169-AE43-A636-A547A648B1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DC74B-50BB-DC44-81C8-5556AFD7C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0FA436-D6A7-934B-9196-582CF0394476}"/>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FD0E31B6-4C28-1743-89CD-F9ECF515D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EF78F-A96E-5943-BA71-D52797F8AE80}"/>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374458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493E-CE51-7044-A392-9226AC7727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75BE3-72E1-EF4B-BB26-37861F5728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1D955-EF2D-1947-A37D-A0D471A78786}"/>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C39DC18D-455B-1545-9DB2-996E54917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EFB5A-547E-ED4B-B3E1-5D77A81EBB74}"/>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279390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8F9DB-0353-F843-8735-2E02816A7C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5D90EB-BF50-4548-B189-BC54B5B55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23284-C4BD-964E-A427-3AD705AF7AC8}"/>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53C52BCE-B955-2C4E-ACB5-75EC283C9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D3890-A734-1C4B-810C-953D414E00D5}"/>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86302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4876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039D-7C77-DB4E-A38A-4D42BC3D9A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80EAE-B54A-264C-A04C-34F4D5E37E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DA227-87E1-254F-91BC-16B235EAE5D5}"/>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43DA19F0-700F-1249-B607-6196C8E3FB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03DD7-E946-BF4E-8B91-C2BFEB6D86F9}"/>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727223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A051-AFB0-2846-91C1-41601E96FA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E32776-CFD5-E94F-B71D-718F07452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CC31A8-5225-644E-8D7D-E70252026131}"/>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89C8146C-C131-2B4A-AB05-047685E5F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BB3C0-094D-5E4E-84EF-A3BCA5BE6AF8}"/>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107523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BEBE-ED61-3C4B-AE61-74D9955202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19FEA-9C2D-6C48-A057-6C72F59A1E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875CD-0EBA-4C42-B750-1651D5A77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72BD5B-06D8-9448-9E5B-1B6A31B0F02E}"/>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6" name="Footer Placeholder 5">
            <a:extLst>
              <a:ext uri="{FF2B5EF4-FFF2-40B4-BE49-F238E27FC236}">
                <a16:creationId xmlns:a16="http://schemas.microsoft.com/office/drawing/2014/main" id="{70C0C8A7-658E-2142-A8F2-8BD21D7A6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C9A9E-F168-9C49-BB95-68ED22C6F716}"/>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637901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D0A-BFB0-C745-A054-8480EC23E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9F170B-36B2-7A45-B65F-953B61CD5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6CC22-A95D-3740-B63C-02F325640C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4B71D-4BE3-284F-B9BC-AB2F2D6EA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DC6357-1176-AA41-A73D-D4392DE1DD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870649-D5E1-DE42-8143-314E5A408771}"/>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8" name="Footer Placeholder 7">
            <a:extLst>
              <a:ext uri="{FF2B5EF4-FFF2-40B4-BE49-F238E27FC236}">
                <a16:creationId xmlns:a16="http://schemas.microsoft.com/office/drawing/2014/main" id="{CD480B03-C217-AF42-9A68-0BB8B15780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258AD-A2CF-9244-AF75-50251B369CAA}"/>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330669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E937-BC57-B944-BE67-E5E1596C9E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A72750-014A-4D45-B8B2-A3C1577F5530}"/>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4" name="Footer Placeholder 3">
            <a:extLst>
              <a:ext uri="{FF2B5EF4-FFF2-40B4-BE49-F238E27FC236}">
                <a16:creationId xmlns:a16="http://schemas.microsoft.com/office/drawing/2014/main" id="{503053E6-66B0-4446-91C5-44704596A5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4B58B-7AE8-CA4B-9B92-1D3EB59BAAAE}"/>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1000642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4B984-845B-EC4C-8C75-F3C7A76BC4AD}"/>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3" name="Footer Placeholder 2">
            <a:extLst>
              <a:ext uri="{FF2B5EF4-FFF2-40B4-BE49-F238E27FC236}">
                <a16:creationId xmlns:a16="http://schemas.microsoft.com/office/drawing/2014/main" id="{83BB0017-1390-284E-8331-B13CA92703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78A6E7-45B6-9249-AA34-1A5EE90A4A65}"/>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410422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E789-2B02-5143-AF54-95840C3F8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5E31C7-945F-CD4B-870C-88F0EB6BF5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A7E60-D55B-5C48-92FD-05165B743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F9280A-84F9-D841-89E2-EF27BB92BB97}"/>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6" name="Footer Placeholder 5">
            <a:extLst>
              <a:ext uri="{FF2B5EF4-FFF2-40B4-BE49-F238E27FC236}">
                <a16:creationId xmlns:a16="http://schemas.microsoft.com/office/drawing/2014/main" id="{A72D74F2-7246-7B40-9325-EB0334D88B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38F51-5B7D-FE4F-B43D-564B08219C85}"/>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4752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D9B48-01A0-7E4F-B373-984EB6BDE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A167BB-C915-F446-9D4A-64A06A8B69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55782E-9779-794F-A16F-B583CAD5F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E8507-77EF-C548-8E73-3657832913B8}"/>
              </a:ext>
            </a:extLst>
          </p:cNvPr>
          <p:cNvSpPr>
            <a:spLocks noGrp="1"/>
          </p:cNvSpPr>
          <p:nvPr>
            <p:ph type="dt" sz="half" idx="10"/>
          </p:nvPr>
        </p:nvSpPr>
        <p:spPr/>
        <p:txBody>
          <a:bodyPr/>
          <a:lstStyle/>
          <a:p>
            <a:fld id="{6B6A6238-D1C9-A947-83DB-A19821FCBCAF}" type="datetimeFigureOut">
              <a:rPr lang="en-US" smtClean="0"/>
              <a:t>6/9/19</a:t>
            </a:fld>
            <a:endParaRPr lang="en-US"/>
          </a:p>
        </p:txBody>
      </p:sp>
      <p:sp>
        <p:nvSpPr>
          <p:cNvPr id="6" name="Footer Placeholder 5">
            <a:extLst>
              <a:ext uri="{FF2B5EF4-FFF2-40B4-BE49-F238E27FC236}">
                <a16:creationId xmlns:a16="http://schemas.microsoft.com/office/drawing/2014/main" id="{175E563E-1EC3-D845-B22E-72312288C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9FD95-29D3-874E-9AFB-C74FF2026869}"/>
              </a:ext>
            </a:extLst>
          </p:cNvPr>
          <p:cNvSpPr>
            <a:spLocks noGrp="1"/>
          </p:cNvSpPr>
          <p:nvPr>
            <p:ph type="sldNum" sz="quarter" idx="12"/>
          </p:nvPr>
        </p:nvSpPr>
        <p:spPr/>
        <p:txBody>
          <a:bodyPr/>
          <a:lstStyle/>
          <a:p>
            <a:fld id="{0F8EA1B2-3E49-5745-94C0-57856E2B7892}" type="slidenum">
              <a:rPr lang="en-US" smtClean="0"/>
              <a:t>‹#›</a:t>
            </a:fld>
            <a:endParaRPr lang="en-US"/>
          </a:p>
        </p:txBody>
      </p:sp>
    </p:spTree>
    <p:extLst>
      <p:ext uri="{BB962C8B-B14F-4D97-AF65-F5344CB8AC3E}">
        <p14:creationId xmlns:p14="http://schemas.microsoft.com/office/powerpoint/2010/main" val="3938496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3F6F1-9E2C-554A-9466-E1F7B345D0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B9FE42-56EE-CD47-BE9A-82BA1D7AD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E1816-4138-F443-9CD6-6049F9B6B6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6A6238-D1C9-A947-83DB-A19821FCBCAF}" type="datetimeFigureOut">
              <a:rPr lang="en-US" smtClean="0"/>
              <a:t>6/9/19</a:t>
            </a:fld>
            <a:endParaRPr lang="en-US"/>
          </a:p>
        </p:txBody>
      </p:sp>
      <p:sp>
        <p:nvSpPr>
          <p:cNvPr id="5" name="Footer Placeholder 4">
            <a:extLst>
              <a:ext uri="{FF2B5EF4-FFF2-40B4-BE49-F238E27FC236}">
                <a16:creationId xmlns:a16="http://schemas.microsoft.com/office/drawing/2014/main" id="{179FE958-B115-F040-883F-FDFA42E07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F8A8B4-CFCF-B649-952E-92C05CB2F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EA1B2-3E49-5745-94C0-57856E2B7892}" type="slidenum">
              <a:rPr lang="en-US" smtClean="0"/>
              <a:t>‹#›</a:t>
            </a:fld>
            <a:endParaRPr lang="en-US"/>
          </a:p>
        </p:txBody>
      </p:sp>
    </p:spTree>
    <p:extLst>
      <p:ext uri="{BB962C8B-B14F-4D97-AF65-F5344CB8AC3E}">
        <p14:creationId xmlns:p14="http://schemas.microsoft.com/office/powerpoint/2010/main" val="1660098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319067"/>
            <a:ext cx="11360800" cy="1974400"/>
          </a:xfrm>
          <a:prstGeom prst="rect">
            <a:avLst/>
          </a:prstGeom>
        </p:spPr>
        <p:txBody>
          <a:bodyPr spcFirstLastPara="1" vert="horz" wrap="square" lIns="121900" tIns="121900" rIns="121900" bIns="121900" rtlCol="0" anchor="b" anchorCtr="0">
            <a:noAutofit/>
          </a:bodyPr>
          <a:lstStyle/>
          <a:p>
            <a:pPr>
              <a:spcBef>
                <a:spcPts val="0"/>
              </a:spcBef>
            </a:pPr>
            <a:r>
              <a:rPr lang="en" sz="5600" dirty="0"/>
              <a:t>A Bad Time or a Bad Business?</a:t>
            </a:r>
            <a:endParaRPr sz="5600" dirty="0"/>
          </a:p>
        </p:txBody>
      </p:sp>
      <p:sp>
        <p:nvSpPr>
          <p:cNvPr id="55" name="Google Shape;55;p13"/>
          <p:cNvSpPr txBox="1">
            <a:spLocks noGrp="1"/>
          </p:cNvSpPr>
          <p:nvPr>
            <p:ph type="subTitle" idx="1"/>
          </p:nvPr>
        </p:nvSpPr>
        <p:spPr>
          <a:xfrm>
            <a:off x="415600" y="2293467"/>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 sz="3200" dirty="0">
                <a:solidFill>
                  <a:schemeClr val="dk1"/>
                </a:solidFill>
              </a:rPr>
              <a:t>Identification of Profitable Firms with Short Run Problems</a:t>
            </a:r>
            <a:endParaRPr sz="3200" dirty="0">
              <a:solidFill>
                <a:schemeClr val="dk1"/>
              </a:solidFill>
            </a:endParaRPr>
          </a:p>
          <a:p>
            <a:pPr>
              <a:spcBef>
                <a:spcPts val="0"/>
              </a:spcBef>
            </a:pPr>
            <a:endParaRPr sz="3200" dirty="0">
              <a:solidFill>
                <a:schemeClr val="dk1"/>
              </a:solidFill>
            </a:endParaRPr>
          </a:p>
          <a:p>
            <a:pPr>
              <a:spcBef>
                <a:spcPts val="0"/>
              </a:spcBef>
            </a:pPr>
            <a:endParaRPr sz="3200" dirty="0">
              <a:solidFill>
                <a:schemeClr val="dk1"/>
              </a:solidFill>
            </a:endParaRPr>
          </a:p>
          <a:p>
            <a:pPr>
              <a:spcBef>
                <a:spcPts val="0"/>
              </a:spcBef>
            </a:pPr>
            <a:r>
              <a:rPr lang="en" sz="3200" dirty="0">
                <a:solidFill>
                  <a:schemeClr val="dk1"/>
                </a:solidFill>
              </a:rPr>
              <a:t>Diego Escobar</a:t>
            </a:r>
            <a:endParaRPr sz="3200" dirty="0">
              <a:solidFill>
                <a:schemeClr val="dk1"/>
              </a:solidFill>
            </a:endParaRPr>
          </a:p>
          <a:p>
            <a:pPr>
              <a:spcBef>
                <a:spcPts val="0"/>
              </a:spcBef>
            </a:pPr>
            <a:r>
              <a:rPr lang="en" sz="3200" dirty="0">
                <a:solidFill>
                  <a:schemeClr val="dk1"/>
                </a:solidFill>
              </a:rPr>
              <a:t>Juan Ignacio Vila</a:t>
            </a:r>
            <a:endParaRPr sz="3200" dirty="0">
              <a:solidFill>
                <a:schemeClr val="dk1"/>
              </a:solidFill>
            </a:endParaRPr>
          </a:p>
          <a:p>
            <a:pPr>
              <a:spcBef>
                <a:spcPts val="0"/>
              </a:spcBef>
            </a:pPr>
            <a:endParaRPr sz="3200" dirty="0">
              <a:solidFill>
                <a:schemeClr val="dk1"/>
              </a:solidFill>
            </a:endParaRPr>
          </a:p>
          <a:p>
            <a:pPr>
              <a:spcBef>
                <a:spcPts val="0"/>
              </a:spcBef>
              <a:buClr>
                <a:schemeClr val="dk1"/>
              </a:buClr>
              <a:buSzPts val="1100"/>
            </a:pPr>
            <a:r>
              <a:rPr lang="en" sz="3200" dirty="0">
                <a:solidFill>
                  <a:schemeClr val="dk1"/>
                </a:solidFill>
              </a:rPr>
              <a:t>June 2019</a:t>
            </a:r>
            <a:endParaRPr sz="3200" dirty="0">
              <a:solidFill>
                <a:schemeClr val="dk1"/>
              </a:solidFill>
            </a:endParaRPr>
          </a:p>
        </p:txBody>
      </p:sp>
    </p:spTree>
    <p:extLst>
      <p:ext uri="{BB962C8B-B14F-4D97-AF65-F5344CB8AC3E}">
        <p14:creationId xmlns:p14="http://schemas.microsoft.com/office/powerpoint/2010/main" val="2622215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B144-C3E3-F243-B0C2-436AB70B3681}"/>
              </a:ext>
            </a:extLst>
          </p:cNvPr>
          <p:cNvSpPr>
            <a:spLocks noGrp="1"/>
          </p:cNvSpPr>
          <p:nvPr>
            <p:ph type="title"/>
          </p:nvPr>
        </p:nvSpPr>
        <p:spPr/>
        <p:txBody>
          <a:bodyPr/>
          <a:lstStyle/>
          <a:p>
            <a:r>
              <a:rPr lang="en-US" dirty="0"/>
              <a:t>Results: Outcome - Three year</a:t>
            </a:r>
            <a:br>
              <a:rPr lang="en-US" dirty="0"/>
            </a:br>
            <a:r>
              <a:rPr lang="en-US" dirty="0"/>
              <a:t>Precision-Recall</a:t>
            </a:r>
          </a:p>
        </p:txBody>
      </p:sp>
      <p:graphicFrame>
        <p:nvGraphicFramePr>
          <p:cNvPr id="4" name="Chart 3">
            <a:extLst>
              <a:ext uri="{FF2B5EF4-FFF2-40B4-BE49-F238E27FC236}">
                <a16:creationId xmlns:a16="http://schemas.microsoft.com/office/drawing/2014/main" id="{00000000-0008-0000-0100-000005000000}"/>
              </a:ext>
            </a:extLst>
          </p:cNvPr>
          <p:cNvGraphicFramePr>
            <a:graphicFrameLocks/>
          </p:cNvGraphicFramePr>
          <p:nvPr>
            <p:extLst>
              <p:ext uri="{D42A27DB-BD31-4B8C-83A1-F6EECF244321}">
                <p14:modId xmlns:p14="http://schemas.microsoft.com/office/powerpoint/2010/main" val="2081473034"/>
              </p:ext>
            </p:extLst>
          </p:nvPr>
        </p:nvGraphicFramePr>
        <p:xfrm>
          <a:off x="838200" y="1897601"/>
          <a:ext cx="5016500" cy="40326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0000000-0008-0000-0100-000006000000}"/>
              </a:ext>
            </a:extLst>
          </p:cNvPr>
          <p:cNvGraphicFramePr>
            <a:graphicFrameLocks/>
          </p:cNvGraphicFramePr>
          <p:nvPr>
            <p:extLst>
              <p:ext uri="{D42A27DB-BD31-4B8C-83A1-F6EECF244321}">
                <p14:modId xmlns:p14="http://schemas.microsoft.com/office/powerpoint/2010/main" val="3567611149"/>
              </p:ext>
            </p:extLst>
          </p:nvPr>
        </p:nvGraphicFramePr>
        <p:xfrm>
          <a:off x="5854700" y="1897600"/>
          <a:ext cx="5080000" cy="40326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5782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2F8D-C608-6547-9E7D-936C0E7A3863}"/>
              </a:ext>
            </a:extLst>
          </p:cNvPr>
          <p:cNvSpPr>
            <a:spLocks noGrp="1"/>
          </p:cNvSpPr>
          <p:nvPr>
            <p:ph type="title"/>
          </p:nvPr>
        </p:nvSpPr>
        <p:spPr/>
        <p:txBody>
          <a:bodyPr/>
          <a:lstStyle/>
          <a:p>
            <a:r>
              <a:rPr lang="en-US" dirty="0"/>
              <a:t>Results at different threshold</a:t>
            </a:r>
          </a:p>
        </p:txBody>
      </p:sp>
      <p:graphicFrame>
        <p:nvGraphicFramePr>
          <p:cNvPr id="10" name="Object 9">
            <a:extLst>
              <a:ext uri="{FF2B5EF4-FFF2-40B4-BE49-F238E27FC236}">
                <a16:creationId xmlns:a16="http://schemas.microsoft.com/office/drawing/2014/main" id="{4F63720B-84E8-324D-AE28-6F0BA1B220A3}"/>
              </a:ext>
            </a:extLst>
          </p:cNvPr>
          <p:cNvGraphicFramePr>
            <a:graphicFrameLocks noChangeAspect="1"/>
          </p:cNvGraphicFramePr>
          <p:nvPr>
            <p:extLst>
              <p:ext uri="{D42A27DB-BD31-4B8C-83A1-F6EECF244321}">
                <p14:modId xmlns:p14="http://schemas.microsoft.com/office/powerpoint/2010/main" val="1649004695"/>
              </p:ext>
            </p:extLst>
          </p:nvPr>
        </p:nvGraphicFramePr>
        <p:xfrm>
          <a:off x="851497" y="1775647"/>
          <a:ext cx="10489006" cy="4128441"/>
        </p:xfrm>
        <a:graphic>
          <a:graphicData uri="http://schemas.openxmlformats.org/presentationml/2006/ole">
            <mc:AlternateContent xmlns:mc="http://schemas.openxmlformats.org/markup-compatibility/2006">
              <mc:Choice xmlns:v="urn:schemas-microsoft-com:vml" Requires="v">
                <p:oleObj spid="_x0000_s3082" name="Worksheet" r:id="rId3" imgW="6743700" imgH="2654300" progId="Excel.Sheet.12">
                  <p:embed/>
                </p:oleObj>
              </mc:Choice>
              <mc:Fallback>
                <p:oleObj name="Worksheet" r:id="rId3" imgW="6743700" imgH="2654300" progId="Excel.Sheet.12">
                  <p:embed/>
                  <p:pic>
                    <p:nvPicPr>
                      <p:cNvPr id="0" name=""/>
                      <p:cNvPicPr/>
                      <p:nvPr/>
                    </p:nvPicPr>
                    <p:blipFill>
                      <a:blip r:embed="rId4"/>
                      <a:stretch>
                        <a:fillRect/>
                      </a:stretch>
                    </p:blipFill>
                    <p:spPr>
                      <a:xfrm>
                        <a:off x="851497" y="1775647"/>
                        <a:ext cx="10489006" cy="4128441"/>
                      </a:xfrm>
                      <a:prstGeom prst="rect">
                        <a:avLst/>
                      </a:prstGeom>
                    </p:spPr>
                  </p:pic>
                </p:oleObj>
              </mc:Fallback>
            </mc:AlternateContent>
          </a:graphicData>
        </a:graphic>
      </p:graphicFrame>
    </p:spTree>
    <p:extLst>
      <p:ext uri="{BB962C8B-B14F-4D97-AF65-F5344CB8AC3E}">
        <p14:creationId xmlns:p14="http://schemas.microsoft.com/office/powerpoint/2010/main" val="238763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B144-C3E3-F243-B0C2-436AB70B3681}"/>
              </a:ext>
            </a:extLst>
          </p:cNvPr>
          <p:cNvSpPr>
            <a:spLocks noGrp="1"/>
          </p:cNvSpPr>
          <p:nvPr>
            <p:ph type="title"/>
          </p:nvPr>
        </p:nvSpPr>
        <p:spPr>
          <a:xfrm>
            <a:off x="838200" y="327974"/>
            <a:ext cx="10515600" cy="1325563"/>
          </a:xfrm>
        </p:spPr>
        <p:txBody>
          <a:bodyPr/>
          <a:lstStyle/>
          <a:p>
            <a:r>
              <a:rPr lang="en-US" dirty="0"/>
              <a:t>Results: Over time at k=20%</a:t>
            </a:r>
          </a:p>
        </p:txBody>
      </p:sp>
      <p:graphicFrame>
        <p:nvGraphicFramePr>
          <p:cNvPr id="4" name="Content Placeholder 3">
            <a:extLst>
              <a:ext uri="{FF2B5EF4-FFF2-40B4-BE49-F238E27FC236}">
                <a16:creationId xmlns:a16="http://schemas.microsoft.com/office/drawing/2014/main" id="{00000000-0008-0000-0300-000004000000}"/>
              </a:ext>
            </a:extLst>
          </p:cNvPr>
          <p:cNvGraphicFramePr>
            <a:graphicFrameLocks noGrp="1"/>
          </p:cNvGraphicFramePr>
          <p:nvPr>
            <p:ph idx="1"/>
            <p:extLst>
              <p:ext uri="{D42A27DB-BD31-4B8C-83A1-F6EECF244321}">
                <p14:modId xmlns:p14="http://schemas.microsoft.com/office/powerpoint/2010/main" val="923750393"/>
              </p:ext>
            </p:extLst>
          </p:nvPr>
        </p:nvGraphicFramePr>
        <p:xfrm>
          <a:off x="838200" y="1825625"/>
          <a:ext cx="4887897" cy="4326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0000000-0008-0000-0300-000005000000}"/>
              </a:ext>
            </a:extLst>
          </p:cNvPr>
          <p:cNvGraphicFramePr>
            <a:graphicFrameLocks/>
          </p:cNvGraphicFramePr>
          <p:nvPr>
            <p:extLst>
              <p:ext uri="{D42A27DB-BD31-4B8C-83A1-F6EECF244321}">
                <p14:modId xmlns:p14="http://schemas.microsoft.com/office/powerpoint/2010/main" val="137380303"/>
              </p:ext>
            </p:extLst>
          </p:nvPr>
        </p:nvGraphicFramePr>
        <p:xfrm>
          <a:off x="6096000" y="1825625"/>
          <a:ext cx="5257800" cy="4137292"/>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50A844DA-D6C0-FD46-8D85-834082F8ABA8}"/>
              </a:ext>
            </a:extLst>
          </p:cNvPr>
          <p:cNvSpPr txBox="1"/>
          <p:nvPr/>
        </p:nvSpPr>
        <p:spPr>
          <a:xfrm>
            <a:off x="838200" y="6285390"/>
            <a:ext cx="6503633" cy="276999"/>
          </a:xfrm>
          <a:prstGeom prst="rect">
            <a:avLst/>
          </a:prstGeom>
          <a:noFill/>
        </p:spPr>
        <p:txBody>
          <a:bodyPr wrap="square" rtlCol="0">
            <a:spAutoFit/>
          </a:bodyPr>
          <a:lstStyle/>
          <a:p>
            <a:r>
              <a:rPr lang="en-US" sz="1200" dirty="0"/>
              <a:t>*Model used in this part is RF.</a:t>
            </a:r>
          </a:p>
        </p:txBody>
      </p:sp>
    </p:spTree>
    <p:extLst>
      <p:ext uri="{BB962C8B-B14F-4D97-AF65-F5344CB8AC3E}">
        <p14:creationId xmlns:p14="http://schemas.microsoft.com/office/powerpoint/2010/main" val="3526378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A294-06B7-9F4B-B0DF-5419AE711941}"/>
              </a:ext>
            </a:extLst>
          </p:cNvPr>
          <p:cNvSpPr>
            <a:spLocks noGrp="1"/>
          </p:cNvSpPr>
          <p:nvPr>
            <p:ph type="title"/>
          </p:nvPr>
        </p:nvSpPr>
        <p:spPr/>
        <p:txBody>
          <a:bodyPr/>
          <a:lstStyle/>
          <a:p>
            <a:r>
              <a:rPr lang="en-US" dirty="0"/>
              <a:t>Discussion and Findings</a:t>
            </a:r>
          </a:p>
        </p:txBody>
      </p:sp>
      <p:sp>
        <p:nvSpPr>
          <p:cNvPr id="3" name="Content Placeholder 2">
            <a:extLst>
              <a:ext uri="{FF2B5EF4-FFF2-40B4-BE49-F238E27FC236}">
                <a16:creationId xmlns:a16="http://schemas.microsoft.com/office/drawing/2014/main" id="{A3623B8B-16BB-CE41-9AD6-4B8F57566813}"/>
              </a:ext>
            </a:extLst>
          </p:cNvPr>
          <p:cNvSpPr>
            <a:spLocks noGrp="1"/>
          </p:cNvSpPr>
          <p:nvPr>
            <p:ph idx="1"/>
          </p:nvPr>
        </p:nvSpPr>
        <p:spPr/>
        <p:txBody>
          <a:bodyPr/>
          <a:lstStyle/>
          <a:p>
            <a:r>
              <a:rPr lang="en-US" dirty="0"/>
              <a:t>Work in progress: Crossing of the predicted labels.</a:t>
            </a:r>
          </a:p>
          <a:p>
            <a:endParaRPr lang="en-US" dirty="0"/>
          </a:p>
          <a:p>
            <a:r>
              <a:rPr lang="en-US" dirty="0"/>
              <a:t>We observe an issue with outcomes between 1 and 2 years. Nonetheless, the models precision remains over the baseline.</a:t>
            </a:r>
          </a:p>
          <a:p>
            <a:endParaRPr lang="en-US" dirty="0"/>
          </a:p>
          <a:p>
            <a:r>
              <a:rPr lang="en-US" dirty="0"/>
              <a:t>We can see that the models may be capturing structural changes that </a:t>
            </a:r>
            <a:r>
              <a:rPr lang="en-US" dirty="0" err="1"/>
              <a:t>occured</a:t>
            </a:r>
            <a:r>
              <a:rPr lang="en-US" dirty="0"/>
              <a:t> during the sample period (2008 crisis and 2012 business licenses reform).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91372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Caveats</a:t>
            </a:r>
            <a:endParaRPr/>
          </a:p>
        </p:txBody>
      </p:sp>
      <p:sp>
        <p:nvSpPr>
          <p:cNvPr id="88" name="Google Shape;88;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sz="2400" dirty="0"/>
              <a:t>Survival data as a </a:t>
            </a:r>
            <a:r>
              <a:rPr lang="en" sz="2400" b="1" dirty="0"/>
              <a:t>proxy </a:t>
            </a:r>
            <a:r>
              <a:rPr lang="en" sz="2400" dirty="0"/>
              <a:t>for our policy goal: business survival does not necessarily translate into businesses profitability, employment creation or in general positive spillovers over the neighborhoods where they operate. </a:t>
            </a:r>
          </a:p>
          <a:p>
            <a:endParaRPr lang="en" sz="2400" dirty="0"/>
          </a:p>
          <a:p>
            <a:r>
              <a:rPr lang="en" sz="2400" dirty="0"/>
              <a:t>Structural changes.</a:t>
            </a:r>
          </a:p>
          <a:p>
            <a:endParaRPr lang="en" sz="2400" dirty="0"/>
          </a:p>
          <a:p>
            <a:r>
              <a:rPr lang="en" sz="2000" dirty="0"/>
              <a:t>We identify a subset of firms </a:t>
            </a:r>
            <a:r>
              <a:rPr lang="en-US" sz="2000" dirty="0"/>
              <a:t>that should be inspected more closely and that are likely to close. We do not assert whether they would benefit from a particular program.</a:t>
            </a:r>
            <a:endParaRPr sz="2000" dirty="0"/>
          </a:p>
          <a:p>
            <a:pPr marL="1219170" indent="0">
              <a:spcBef>
                <a:spcPts val="2133"/>
              </a:spcBef>
              <a:buNone/>
            </a:pPr>
            <a:endParaRPr sz="100" dirty="0"/>
          </a:p>
          <a:p>
            <a:pPr>
              <a:spcBef>
                <a:spcPts val="2133"/>
              </a:spcBef>
            </a:pPr>
            <a:r>
              <a:rPr lang="en" sz="2400" b="1" dirty="0"/>
              <a:t>Data availability:</a:t>
            </a:r>
          </a:p>
          <a:p>
            <a:pPr lvl="1"/>
            <a:r>
              <a:rPr lang="en" sz="2000" dirty="0"/>
              <a:t> Over a long time horizon: potentially up to 5 years ahead.</a:t>
            </a:r>
          </a:p>
          <a:p>
            <a:pPr lvl="1"/>
            <a:r>
              <a:rPr lang="en" sz="2000" dirty="0"/>
              <a:t>Lack of firm financial data.</a:t>
            </a:r>
          </a:p>
          <a:p>
            <a:pPr>
              <a:spcBef>
                <a:spcPts val="2133"/>
              </a:spcBef>
            </a:pPr>
            <a:endParaRPr sz="2400" dirty="0"/>
          </a:p>
          <a:p>
            <a:pPr marL="0" indent="0">
              <a:spcBef>
                <a:spcPts val="2133"/>
              </a:spcBef>
              <a:spcAft>
                <a:spcPts val="2133"/>
              </a:spcAft>
              <a:buNone/>
            </a:pPr>
            <a:endParaRPr dirty="0"/>
          </a:p>
        </p:txBody>
      </p:sp>
    </p:spTree>
    <p:extLst>
      <p:ext uri="{BB962C8B-B14F-4D97-AF65-F5344CB8AC3E}">
        <p14:creationId xmlns:p14="http://schemas.microsoft.com/office/powerpoint/2010/main" val="356033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4ED2-4E9D-5249-91C0-D600C9F5AA4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4CFB83F-A1B0-5440-AC2B-E52EEC005314}"/>
              </a:ext>
            </a:extLst>
          </p:cNvPr>
          <p:cNvSpPr>
            <a:spLocks noGrp="1"/>
          </p:cNvSpPr>
          <p:nvPr>
            <p:ph idx="1"/>
          </p:nvPr>
        </p:nvSpPr>
        <p:spPr/>
        <p:txBody>
          <a:bodyPr/>
          <a:lstStyle/>
          <a:p>
            <a:r>
              <a:rPr lang="en-US" dirty="0"/>
              <a:t>Problem</a:t>
            </a:r>
          </a:p>
          <a:p>
            <a:r>
              <a:rPr lang="en-US" dirty="0"/>
              <a:t>Assumptions and filtering over the data</a:t>
            </a:r>
          </a:p>
          <a:p>
            <a:r>
              <a:rPr lang="en-US" dirty="0"/>
              <a:t>Data sources and descriptive statistics</a:t>
            </a:r>
          </a:p>
          <a:p>
            <a:r>
              <a:rPr lang="en-US" dirty="0"/>
              <a:t>Models</a:t>
            </a:r>
          </a:p>
          <a:p>
            <a:r>
              <a:rPr lang="en-US" dirty="0"/>
              <a:t>Results</a:t>
            </a:r>
          </a:p>
          <a:p>
            <a:r>
              <a:rPr lang="en-US" dirty="0"/>
              <a:t>Discussion and findings</a:t>
            </a:r>
          </a:p>
          <a:p>
            <a:r>
              <a:rPr lang="en-US" dirty="0"/>
              <a:t>Caveats</a:t>
            </a:r>
          </a:p>
          <a:p>
            <a:endParaRPr lang="en-US" dirty="0"/>
          </a:p>
        </p:txBody>
      </p:sp>
    </p:spTree>
    <p:extLst>
      <p:ext uri="{BB962C8B-B14F-4D97-AF65-F5344CB8AC3E}">
        <p14:creationId xmlns:p14="http://schemas.microsoft.com/office/powerpoint/2010/main" val="64798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Problem: Description of the issue</a:t>
            </a:r>
            <a:endParaRPr dirty="0"/>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r>
              <a:rPr lang="en" dirty="0"/>
              <a:t>Small firms have</a:t>
            </a:r>
            <a:r>
              <a:rPr lang="en" b="1" dirty="0"/>
              <a:t> short-term constraints</a:t>
            </a:r>
            <a:r>
              <a:rPr lang="en" dirty="0"/>
              <a:t> that may lead them to closure.</a:t>
            </a:r>
            <a:endParaRPr dirty="0"/>
          </a:p>
          <a:p>
            <a:pPr marL="0" indent="0">
              <a:spcBef>
                <a:spcPts val="2133"/>
              </a:spcBef>
              <a:buNone/>
            </a:pPr>
            <a:endParaRPr sz="667" dirty="0"/>
          </a:p>
          <a:p>
            <a:pPr>
              <a:spcBef>
                <a:spcPts val="2133"/>
              </a:spcBef>
            </a:pPr>
            <a:r>
              <a:rPr lang="en" dirty="0"/>
              <a:t>Even if we counted with policy instruments that could help firms</a:t>
            </a:r>
            <a:r>
              <a:rPr lang="en" b="1" dirty="0"/>
              <a:t> survive in the short run</a:t>
            </a:r>
            <a:r>
              <a:rPr lang="en" dirty="0"/>
              <a:t>, it is not clear that we should support all of them:</a:t>
            </a:r>
            <a:endParaRPr dirty="0"/>
          </a:p>
          <a:p>
            <a:pPr lvl="1">
              <a:spcBef>
                <a:spcPts val="0"/>
              </a:spcBef>
            </a:pPr>
            <a:r>
              <a:rPr lang="en" sz="1867" dirty="0"/>
              <a:t>Some would be </a:t>
            </a:r>
            <a:r>
              <a:rPr lang="en" sz="1867" b="1" dirty="0"/>
              <a:t>profitable in the long </a:t>
            </a:r>
            <a:r>
              <a:rPr lang="en" sz="1867" dirty="0"/>
              <a:t>if they survive those “bad times”.</a:t>
            </a:r>
            <a:endParaRPr dirty="0"/>
          </a:p>
          <a:p>
            <a:pPr lvl="1">
              <a:spcBef>
                <a:spcPts val="0"/>
              </a:spcBef>
            </a:pPr>
            <a:r>
              <a:rPr lang="en" sz="1867" dirty="0"/>
              <a:t>Some others are simply not profitable. If we wanted to assist them we should point them somewhere else.</a:t>
            </a:r>
            <a:endParaRPr dirty="0"/>
          </a:p>
          <a:p>
            <a:pPr marL="1219170" indent="0">
              <a:spcBef>
                <a:spcPts val="2133"/>
              </a:spcBef>
              <a:buNone/>
            </a:pPr>
            <a:endParaRPr sz="667" dirty="0"/>
          </a:p>
          <a:p>
            <a:pPr>
              <a:spcBef>
                <a:spcPts val="2133"/>
              </a:spcBef>
            </a:pPr>
            <a:r>
              <a:rPr lang="en" b="1" dirty="0"/>
              <a:t>Policy goal: </a:t>
            </a:r>
            <a:r>
              <a:rPr lang="en" dirty="0"/>
              <a:t>Improve</a:t>
            </a:r>
            <a:r>
              <a:rPr lang="en" b="1" dirty="0"/>
              <a:t> </a:t>
            </a:r>
            <a:r>
              <a:rPr lang="en" dirty="0"/>
              <a:t>businesses profitability, employment creation and general improvement of the neighborhoods where the firms operate. </a:t>
            </a:r>
            <a:endParaRPr dirty="0"/>
          </a:p>
          <a:p>
            <a:pPr indent="0">
              <a:spcBef>
                <a:spcPts val="2133"/>
              </a:spcBef>
              <a:spcAft>
                <a:spcPts val="2133"/>
              </a:spcAft>
              <a:buNone/>
            </a:pPr>
            <a:r>
              <a:rPr lang="en" sz="1867" dirty="0"/>
              <a:t>	</a:t>
            </a:r>
            <a:endParaRPr sz="1867" dirty="0"/>
          </a:p>
        </p:txBody>
      </p:sp>
    </p:spTree>
    <p:extLst>
      <p:ext uri="{BB962C8B-B14F-4D97-AF65-F5344CB8AC3E}">
        <p14:creationId xmlns:p14="http://schemas.microsoft.com/office/powerpoint/2010/main" val="198735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415600" y="317533"/>
            <a:ext cx="11360800" cy="763600"/>
          </a:xfrm>
          <a:prstGeom prst="rect">
            <a:avLst/>
          </a:prstGeom>
        </p:spPr>
        <p:txBody>
          <a:bodyPr spcFirstLastPara="1" vert="horz" wrap="square" lIns="121900" tIns="121900" rIns="121900" bIns="121900" rtlCol="0" anchor="t" anchorCtr="0">
            <a:noAutofit/>
          </a:bodyPr>
          <a:lstStyle/>
          <a:p>
            <a:r>
              <a:rPr lang="en" dirty="0"/>
              <a:t>Problem: Survival as Proxy for Profitability</a:t>
            </a:r>
            <a:endParaRPr dirty="0"/>
          </a:p>
        </p:txBody>
      </p:sp>
      <p:sp>
        <p:nvSpPr>
          <p:cNvPr id="67" name="Google Shape;67;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spcAft>
                <a:spcPts val="2133"/>
              </a:spcAft>
              <a:buNone/>
            </a:pPr>
            <a:endParaRPr/>
          </a:p>
        </p:txBody>
      </p:sp>
      <p:pic>
        <p:nvPicPr>
          <p:cNvPr id="68" name="Google Shape;68;p15"/>
          <p:cNvPicPr preferRelativeResize="0"/>
          <p:nvPr/>
        </p:nvPicPr>
        <p:blipFill>
          <a:blip r:embed="rId3">
            <a:alphaModFix/>
          </a:blip>
          <a:stretch>
            <a:fillRect/>
          </a:stretch>
        </p:blipFill>
        <p:spPr>
          <a:xfrm>
            <a:off x="1" y="1081145"/>
            <a:ext cx="12191999" cy="5466176"/>
          </a:xfrm>
          <a:prstGeom prst="rect">
            <a:avLst/>
          </a:prstGeom>
          <a:noFill/>
          <a:ln>
            <a:noFill/>
          </a:ln>
        </p:spPr>
      </p:pic>
    </p:spTree>
    <p:extLst>
      <p:ext uri="{BB962C8B-B14F-4D97-AF65-F5344CB8AC3E}">
        <p14:creationId xmlns:p14="http://schemas.microsoft.com/office/powerpoint/2010/main" val="320093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2A5E-8982-814C-BBBB-2B4A270694CC}"/>
              </a:ext>
            </a:extLst>
          </p:cNvPr>
          <p:cNvSpPr>
            <a:spLocks noGrp="1"/>
          </p:cNvSpPr>
          <p:nvPr>
            <p:ph type="title"/>
          </p:nvPr>
        </p:nvSpPr>
        <p:spPr/>
        <p:txBody>
          <a:bodyPr/>
          <a:lstStyle/>
          <a:p>
            <a:r>
              <a:rPr lang="en-US" dirty="0"/>
              <a:t>Assumptions and filtering over the data to predict</a:t>
            </a:r>
          </a:p>
        </p:txBody>
      </p:sp>
      <p:sp>
        <p:nvSpPr>
          <p:cNvPr id="3" name="Content Placeholder 2">
            <a:extLst>
              <a:ext uri="{FF2B5EF4-FFF2-40B4-BE49-F238E27FC236}">
                <a16:creationId xmlns:a16="http://schemas.microsoft.com/office/drawing/2014/main" id="{37CCD84B-1111-FC4D-9ACC-9CD6A18BF394}"/>
              </a:ext>
            </a:extLst>
          </p:cNvPr>
          <p:cNvSpPr>
            <a:spLocks noGrp="1"/>
          </p:cNvSpPr>
          <p:nvPr>
            <p:ph idx="1"/>
          </p:nvPr>
        </p:nvSpPr>
        <p:spPr/>
        <p:txBody>
          <a:bodyPr>
            <a:normAutofit/>
          </a:bodyPr>
          <a:lstStyle/>
          <a:p>
            <a:r>
              <a:rPr lang="en-US" dirty="0"/>
              <a:t>We decided to focus in the firms that were created in each time frame (i.e. omitting already existing firms).</a:t>
            </a:r>
          </a:p>
          <a:p>
            <a:endParaRPr lang="en-US" dirty="0"/>
          </a:p>
          <a:p>
            <a:r>
              <a:rPr lang="en-US" dirty="0"/>
              <a:t>We run the model from the years 2006 to 2015 (in training data, which is the last year that we can introduce in the model.</a:t>
            </a:r>
          </a:p>
          <a:p>
            <a:endParaRPr lang="en-US" dirty="0"/>
          </a:p>
          <a:p>
            <a:r>
              <a:rPr lang="en-US" dirty="0"/>
              <a:t>The overall sample has 900,000 licenses and around 200,000 unique businesses. Filtering for newly issued licenses reduces the sample to 150,000 thousand observations.</a:t>
            </a:r>
          </a:p>
        </p:txBody>
      </p:sp>
    </p:spTree>
    <p:extLst>
      <p:ext uri="{BB962C8B-B14F-4D97-AF65-F5344CB8AC3E}">
        <p14:creationId xmlns:p14="http://schemas.microsoft.com/office/powerpoint/2010/main" val="295101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9C115-A563-C342-B1E9-5E5B4B0CADC3}"/>
              </a:ext>
            </a:extLst>
          </p:cNvPr>
          <p:cNvSpPr>
            <a:spLocks noGrp="1"/>
          </p:cNvSpPr>
          <p:nvPr>
            <p:ph type="title"/>
          </p:nvPr>
        </p:nvSpPr>
        <p:spPr/>
        <p:txBody>
          <a:bodyPr/>
          <a:lstStyle/>
          <a:p>
            <a:r>
              <a:rPr lang="en-US" dirty="0"/>
              <a:t>Data sources and descriptive statistics</a:t>
            </a:r>
          </a:p>
        </p:txBody>
      </p:sp>
      <p:graphicFrame>
        <p:nvGraphicFramePr>
          <p:cNvPr id="4" name="Content Placeholder 3">
            <a:extLst>
              <a:ext uri="{FF2B5EF4-FFF2-40B4-BE49-F238E27FC236}">
                <a16:creationId xmlns:a16="http://schemas.microsoft.com/office/drawing/2014/main" id="{692342AF-50D4-7844-9F4C-ACCF5094E0A3}"/>
              </a:ext>
            </a:extLst>
          </p:cNvPr>
          <p:cNvGraphicFramePr>
            <a:graphicFrameLocks noGrp="1"/>
          </p:cNvGraphicFramePr>
          <p:nvPr>
            <p:ph idx="1"/>
            <p:extLst>
              <p:ext uri="{D42A27DB-BD31-4B8C-83A1-F6EECF244321}">
                <p14:modId xmlns:p14="http://schemas.microsoft.com/office/powerpoint/2010/main" val="621574152"/>
              </p:ext>
            </p:extLst>
          </p:nvPr>
        </p:nvGraphicFramePr>
        <p:xfrm>
          <a:off x="1421296" y="2022696"/>
          <a:ext cx="9551505" cy="3211747"/>
        </p:xfrm>
        <a:graphic>
          <a:graphicData uri="http://schemas.openxmlformats.org/drawingml/2006/table">
            <a:tbl>
              <a:tblPr>
                <a:tableStyleId>{8EC20E35-A176-4012-BC5E-935CFFF8708E}</a:tableStyleId>
              </a:tblPr>
              <a:tblGrid>
                <a:gridCol w="3856645">
                  <a:extLst>
                    <a:ext uri="{9D8B030D-6E8A-4147-A177-3AD203B41FA5}">
                      <a16:colId xmlns:a16="http://schemas.microsoft.com/office/drawing/2014/main" val="2919717256"/>
                    </a:ext>
                  </a:extLst>
                </a:gridCol>
                <a:gridCol w="2847430">
                  <a:extLst>
                    <a:ext uri="{9D8B030D-6E8A-4147-A177-3AD203B41FA5}">
                      <a16:colId xmlns:a16="http://schemas.microsoft.com/office/drawing/2014/main" val="3277205277"/>
                    </a:ext>
                  </a:extLst>
                </a:gridCol>
                <a:gridCol w="2847430">
                  <a:extLst>
                    <a:ext uri="{9D8B030D-6E8A-4147-A177-3AD203B41FA5}">
                      <a16:colId xmlns:a16="http://schemas.microsoft.com/office/drawing/2014/main" val="3389372401"/>
                    </a:ext>
                  </a:extLst>
                </a:gridCol>
              </a:tblGrid>
              <a:tr h="524786">
                <a:tc>
                  <a:txBody>
                    <a:bodyPr/>
                    <a:lstStyle/>
                    <a:p>
                      <a:pPr algn="ctr" fontAlgn="b"/>
                      <a:r>
                        <a:rPr lang="en-US" sz="2000" u="none" strike="noStrike" dirty="0">
                          <a:effectLst/>
                        </a:rPr>
                        <a:t>Data</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dirty="0">
                          <a:effectLst/>
                        </a:rPr>
                        <a:t>Description</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Time available</a:t>
                      </a:r>
                    </a:p>
                  </a:txBody>
                  <a:tcPr marL="9525" marR="9525" marT="9525" marB="0" anchor="ctr"/>
                </a:tc>
                <a:extLst>
                  <a:ext uri="{0D108BD9-81ED-4DB2-BD59-A6C34878D82A}">
                    <a16:rowId xmlns:a16="http://schemas.microsoft.com/office/drawing/2014/main" val="2598498836"/>
                  </a:ext>
                </a:extLst>
              </a:tr>
              <a:tr h="524786">
                <a:tc>
                  <a:txBody>
                    <a:bodyPr/>
                    <a:lstStyle/>
                    <a:p>
                      <a:pPr algn="ctr" fontAlgn="b"/>
                      <a:r>
                        <a:rPr lang="en-US" sz="2000" u="none" strike="noStrike" dirty="0">
                          <a:effectLst/>
                        </a:rPr>
                        <a:t>Business Licenses </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a:effectLst/>
                        </a:rPr>
                        <a:t>Data base with characteristics of the licenses </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1998-2019</a:t>
                      </a:r>
                    </a:p>
                  </a:txBody>
                  <a:tcPr marL="9525" marR="9525" marT="9525" marB="0" anchor="ctr"/>
                </a:tc>
                <a:extLst>
                  <a:ext uri="{0D108BD9-81ED-4DB2-BD59-A6C34878D82A}">
                    <a16:rowId xmlns:a16="http://schemas.microsoft.com/office/drawing/2014/main" val="1158343226"/>
                  </a:ext>
                </a:extLst>
              </a:tr>
              <a:tr h="524786">
                <a:tc>
                  <a:txBody>
                    <a:bodyPr/>
                    <a:lstStyle/>
                    <a:p>
                      <a:pPr algn="ctr" fontAlgn="b"/>
                      <a:r>
                        <a:rPr lang="en-US" sz="2000" u="none" strike="noStrike" dirty="0">
                          <a:effectLst/>
                        </a:rPr>
                        <a:t>Chicago crime data</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dirty="0">
                          <a:effectLst/>
                        </a:rPr>
                        <a:t>Data base with the reported crime data</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2001-2019</a:t>
                      </a:r>
                    </a:p>
                  </a:txBody>
                  <a:tcPr marL="9525" marR="9525" marT="9525" marB="0" anchor="ctr"/>
                </a:tc>
                <a:extLst>
                  <a:ext uri="{0D108BD9-81ED-4DB2-BD59-A6C34878D82A}">
                    <a16:rowId xmlns:a16="http://schemas.microsoft.com/office/drawing/2014/main" val="1667128853"/>
                  </a:ext>
                </a:extLst>
              </a:tr>
              <a:tr h="524786">
                <a:tc>
                  <a:txBody>
                    <a:bodyPr/>
                    <a:lstStyle/>
                    <a:p>
                      <a:pPr algn="ctr" fontAlgn="b"/>
                      <a:r>
                        <a:rPr lang="en-US" sz="2000" u="none" strike="noStrike" dirty="0">
                          <a:effectLst/>
                        </a:rPr>
                        <a:t>Transit data</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dirty="0">
                          <a:effectLst/>
                        </a:rPr>
                        <a:t>Transit data of Chicago</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2006-2019</a:t>
                      </a:r>
                    </a:p>
                  </a:txBody>
                  <a:tcPr marL="9525" marR="9525" marT="9525" marB="0" anchor="ctr"/>
                </a:tc>
                <a:extLst>
                  <a:ext uri="{0D108BD9-81ED-4DB2-BD59-A6C34878D82A}">
                    <a16:rowId xmlns:a16="http://schemas.microsoft.com/office/drawing/2014/main" val="1728122040"/>
                  </a:ext>
                </a:extLst>
              </a:tr>
              <a:tr h="524786">
                <a:tc>
                  <a:txBody>
                    <a:bodyPr/>
                    <a:lstStyle/>
                    <a:p>
                      <a:pPr algn="ctr" fontAlgn="b"/>
                      <a:r>
                        <a:rPr lang="en-US" sz="2000" u="none" strike="noStrike">
                          <a:effectLst/>
                        </a:rPr>
                        <a:t>Chicago Bounderies</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dirty="0">
                          <a:effectLst/>
                        </a:rPr>
                        <a:t>Chicago boundaries for geo merging</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b="0" i="0" u="none" strike="noStrike" dirty="0">
                          <a:solidFill>
                            <a:srgbClr val="000000"/>
                          </a:solidFill>
                          <a:effectLst/>
                          <a:latin typeface="Calibri" panose="020F0502020204030204" pitchFamily="34" charset="0"/>
                        </a:rPr>
                        <a:t>N/A</a:t>
                      </a:r>
                    </a:p>
                  </a:txBody>
                  <a:tcPr marL="9525" marR="9525" marT="9525" marB="0" anchor="ctr"/>
                </a:tc>
                <a:extLst>
                  <a:ext uri="{0D108BD9-81ED-4DB2-BD59-A6C34878D82A}">
                    <a16:rowId xmlns:a16="http://schemas.microsoft.com/office/drawing/2014/main" val="4022346802"/>
                  </a:ext>
                </a:extLst>
              </a:tr>
            </a:tbl>
          </a:graphicData>
        </a:graphic>
      </p:graphicFrame>
      <p:sp>
        <p:nvSpPr>
          <p:cNvPr id="5" name="Rectangle 4">
            <a:extLst>
              <a:ext uri="{FF2B5EF4-FFF2-40B4-BE49-F238E27FC236}">
                <a16:creationId xmlns:a16="http://schemas.microsoft.com/office/drawing/2014/main" id="{0804AB3D-0794-C340-A383-1F2979C0FB49}"/>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7" name="TextBox 6">
            <a:extLst>
              <a:ext uri="{FF2B5EF4-FFF2-40B4-BE49-F238E27FC236}">
                <a16:creationId xmlns:a16="http://schemas.microsoft.com/office/drawing/2014/main" id="{85834174-88E9-544E-AA25-D2BD87635855}"/>
              </a:ext>
            </a:extLst>
          </p:cNvPr>
          <p:cNvSpPr txBox="1"/>
          <p:nvPr/>
        </p:nvSpPr>
        <p:spPr>
          <a:xfrm>
            <a:off x="881944" y="5339645"/>
            <a:ext cx="10428111" cy="1323439"/>
          </a:xfrm>
          <a:prstGeom prst="rect">
            <a:avLst/>
          </a:prstGeom>
          <a:noFill/>
        </p:spPr>
        <p:txBody>
          <a:bodyPr wrap="square" rtlCol="0">
            <a:spAutoFit/>
          </a:bodyPr>
          <a:lstStyle/>
          <a:p>
            <a:r>
              <a:rPr lang="en-US" sz="2000" dirty="0"/>
              <a:t>One issue to take into consideration is the time span where we run the models. We decide to use from 2006 to 2015, so ACS data is not available. Nevertheless, many of the variables used characterize the sample geographically and are highly correlated with socioeconomical data from ACS.</a:t>
            </a:r>
          </a:p>
        </p:txBody>
      </p:sp>
    </p:spTree>
    <p:extLst>
      <p:ext uri="{BB962C8B-B14F-4D97-AF65-F5344CB8AC3E}">
        <p14:creationId xmlns:p14="http://schemas.microsoft.com/office/powerpoint/2010/main" val="384722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9D1A-4F1E-214A-A4DC-C7CE488B1D8E}"/>
              </a:ext>
            </a:extLst>
          </p:cNvPr>
          <p:cNvSpPr>
            <a:spLocks noGrp="1"/>
          </p:cNvSpPr>
          <p:nvPr>
            <p:ph type="title"/>
          </p:nvPr>
        </p:nvSpPr>
        <p:spPr/>
        <p:txBody>
          <a:bodyPr>
            <a:normAutofit/>
          </a:bodyPr>
          <a:lstStyle/>
          <a:p>
            <a:r>
              <a:rPr lang="en-US" dirty="0"/>
              <a:t>Data sources and descriptive statistics:</a:t>
            </a:r>
            <a:br>
              <a:rPr lang="en-US" dirty="0"/>
            </a:br>
            <a:r>
              <a:rPr lang="en-US" dirty="0"/>
              <a:t>Duration of the firms</a:t>
            </a:r>
          </a:p>
        </p:txBody>
      </p:sp>
      <p:pic>
        <p:nvPicPr>
          <p:cNvPr id="4" name="Content Placeholder 3">
            <a:extLst>
              <a:ext uri="{FF2B5EF4-FFF2-40B4-BE49-F238E27FC236}">
                <a16:creationId xmlns:a16="http://schemas.microsoft.com/office/drawing/2014/main" id="{95999F4E-CC8B-3F48-AEB1-3B98AE6159D7}"/>
              </a:ext>
            </a:extLst>
          </p:cNvPr>
          <p:cNvPicPr>
            <a:picLocks noGrp="1" noChangeAspect="1"/>
          </p:cNvPicPr>
          <p:nvPr>
            <p:ph idx="1"/>
          </p:nvPr>
        </p:nvPicPr>
        <p:blipFill>
          <a:blip r:embed="rId2"/>
          <a:stretch>
            <a:fillRect/>
          </a:stretch>
        </p:blipFill>
        <p:spPr>
          <a:xfrm>
            <a:off x="2696259" y="1690688"/>
            <a:ext cx="6799481" cy="4371095"/>
          </a:xfrm>
          <a:prstGeom prst="rect">
            <a:avLst/>
          </a:prstGeom>
        </p:spPr>
      </p:pic>
      <p:sp>
        <p:nvSpPr>
          <p:cNvPr id="5" name="Rectangle 4">
            <a:extLst>
              <a:ext uri="{FF2B5EF4-FFF2-40B4-BE49-F238E27FC236}">
                <a16:creationId xmlns:a16="http://schemas.microsoft.com/office/drawing/2014/main" id="{CB3FBE48-605A-A442-AECC-221AE0C39F88}"/>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6" name="Rectangle 5">
            <a:extLst>
              <a:ext uri="{FF2B5EF4-FFF2-40B4-BE49-F238E27FC236}">
                <a16:creationId xmlns:a16="http://schemas.microsoft.com/office/drawing/2014/main" id="{6EEEE26A-6C0F-294D-AEA8-F362FBA714AD}"/>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7" name="Rectangle 6">
            <a:extLst>
              <a:ext uri="{FF2B5EF4-FFF2-40B4-BE49-F238E27FC236}">
                <a16:creationId xmlns:a16="http://schemas.microsoft.com/office/drawing/2014/main" id="{F0CC1A5D-8C60-DD42-A5AF-C37132967057}"/>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
        <p:nvSpPr>
          <p:cNvPr id="8" name="Rectangle 7">
            <a:extLst>
              <a:ext uri="{FF2B5EF4-FFF2-40B4-BE49-F238E27FC236}">
                <a16:creationId xmlns:a16="http://schemas.microsoft.com/office/drawing/2014/main" id="{BEEDD140-70C1-4E40-B3CC-0C60C330AB30}"/>
              </a:ext>
            </a:extLst>
          </p:cNvPr>
          <p:cNvSpPr/>
          <p:nvPr/>
        </p:nvSpPr>
        <p:spPr>
          <a:xfrm>
            <a:off x="5977217" y="3244334"/>
            <a:ext cx="237566" cy="369332"/>
          </a:xfrm>
          <a:prstGeom prst="rect">
            <a:avLst/>
          </a:prstGeom>
        </p:spPr>
        <p:txBody>
          <a:bodyPr wrap="none">
            <a:spAutoFit/>
          </a:bodyPr>
          <a:lstStyle/>
          <a:p>
            <a:r>
              <a:rPr lang="en-US" b="0" dirty="0">
                <a:effectLst/>
              </a:rPr>
              <a:t> </a:t>
            </a:r>
            <a:endParaRPr lang="en-US" dirty="0"/>
          </a:p>
        </p:txBody>
      </p:sp>
    </p:spTree>
    <p:extLst>
      <p:ext uri="{BB962C8B-B14F-4D97-AF65-F5344CB8AC3E}">
        <p14:creationId xmlns:p14="http://schemas.microsoft.com/office/powerpoint/2010/main" val="305993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3593-DC39-9840-BD7D-2AEECA65C0D6}"/>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CE0899A0-CBEC-0943-A1F7-BBFF72A2F8BC}"/>
              </a:ext>
            </a:extLst>
          </p:cNvPr>
          <p:cNvSpPr>
            <a:spLocks noGrp="1"/>
          </p:cNvSpPr>
          <p:nvPr>
            <p:ph idx="1"/>
          </p:nvPr>
        </p:nvSpPr>
        <p:spPr/>
        <p:txBody>
          <a:bodyPr/>
          <a:lstStyle/>
          <a:p>
            <a:r>
              <a:rPr lang="en-US" dirty="0"/>
              <a:t>We select the best hyper-parameters configuration for every time window and outcome. For the time being we only use Logistic Regression (LR) and Random Forest (RF).</a:t>
            </a:r>
          </a:p>
          <a:p>
            <a:endParaRPr lang="en-US" dirty="0"/>
          </a:p>
          <a:p>
            <a:r>
              <a:rPr lang="en-US" dirty="0"/>
              <a:t>We run a total of 27 (9 LR and 18 RF) models for 4 outcomes, over a span of 10 years. </a:t>
            </a:r>
          </a:p>
          <a:p>
            <a:endParaRPr lang="en-US" dirty="0"/>
          </a:p>
          <a:p>
            <a:r>
              <a:rPr lang="en-US" dirty="0"/>
              <a:t>We run the models run with a total of 1121 features.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163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DC13-C549-734B-A1EA-2249CDE4F2E0}"/>
              </a:ext>
            </a:extLst>
          </p:cNvPr>
          <p:cNvSpPr>
            <a:spLocks noGrp="1"/>
          </p:cNvSpPr>
          <p:nvPr>
            <p:ph type="title"/>
          </p:nvPr>
        </p:nvSpPr>
        <p:spPr/>
        <p:txBody>
          <a:bodyPr/>
          <a:lstStyle/>
          <a:p>
            <a:r>
              <a:rPr lang="en-US" dirty="0"/>
              <a:t>Results: Outcomes – One year</a:t>
            </a:r>
            <a:br>
              <a:rPr lang="en-US" dirty="0"/>
            </a:br>
            <a:r>
              <a:rPr lang="en-US" dirty="0"/>
              <a:t>Precision-Recall</a:t>
            </a:r>
          </a:p>
        </p:txBody>
      </p:sp>
      <p:graphicFrame>
        <p:nvGraphicFramePr>
          <p:cNvPr id="6" name="Chart 5">
            <a:extLst>
              <a:ext uri="{FF2B5EF4-FFF2-40B4-BE49-F238E27FC236}">
                <a16:creationId xmlns:a16="http://schemas.microsoft.com/office/drawing/2014/main" id="{00000000-0008-0000-0000-000004000000}"/>
              </a:ext>
            </a:extLst>
          </p:cNvPr>
          <p:cNvGraphicFramePr>
            <a:graphicFrameLocks/>
          </p:cNvGraphicFramePr>
          <p:nvPr>
            <p:extLst>
              <p:ext uri="{D42A27DB-BD31-4B8C-83A1-F6EECF244321}">
                <p14:modId xmlns:p14="http://schemas.microsoft.com/office/powerpoint/2010/main" val="730049981"/>
              </p:ext>
            </p:extLst>
          </p:nvPr>
        </p:nvGraphicFramePr>
        <p:xfrm>
          <a:off x="511175" y="1690688"/>
          <a:ext cx="5584825" cy="45503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220092435"/>
              </p:ext>
            </p:extLst>
          </p:nvPr>
        </p:nvGraphicFramePr>
        <p:xfrm>
          <a:off x="5918200" y="1690687"/>
          <a:ext cx="5762625" cy="45503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46233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8265</TotalTime>
  <Words>683</Words>
  <Application>Microsoft Macintosh PowerPoint</Application>
  <PresentationFormat>Widescreen</PresentationFormat>
  <Paragraphs>99</Paragraphs>
  <Slides>14</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Calibri Light</vt:lpstr>
      <vt:lpstr>Office Theme</vt:lpstr>
      <vt:lpstr>Worksheet</vt:lpstr>
      <vt:lpstr>A Bad Time or a Bad Business?</vt:lpstr>
      <vt:lpstr>Outline</vt:lpstr>
      <vt:lpstr>Problem: Description of the issue</vt:lpstr>
      <vt:lpstr>Problem: Survival as Proxy for Profitability</vt:lpstr>
      <vt:lpstr>Assumptions and filtering over the data to predict</vt:lpstr>
      <vt:lpstr>Data sources and descriptive statistics</vt:lpstr>
      <vt:lpstr>Data sources and descriptive statistics: Duration of the firms</vt:lpstr>
      <vt:lpstr>Models</vt:lpstr>
      <vt:lpstr>Results: Outcomes – One year Precision-Recall</vt:lpstr>
      <vt:lpstr>Results: Outcome - Three year Precision-Recall</vt:lpstr>
      <vt:lpstr>Results at different threshold</vt:lpstr>
      <vt:lpstr>Results: Over time at k=20%</vt:lpstr>
      <vt:lpstr>Discussion and Findings</vt:lpstr>
      <vt:lpstr>Caveats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 Vila</dc:creator>
  <cp:lastModifiedBy>Juan Vila</cp:lastModifiedBy>
  <cp:revision>25</cp:revision>
  <dcterms:created xsi:type="dcterms:W3CDTF">2019-06-07T00:48:49Z</dcterms:created>
  <dcterms:modified xsi:type="dcterms:W3CDTF">2019-06-14T17:40:47Z</dcterms:modified>
</cp:coreProperties>
</file>