
<file path=[Content_Types].xml><?xml version="1.0" encoding="utf-8"?>
<Types xmlns="http://schemas.openxmlformats.org/package/2006/content-types">
  <Default Extension="gif" ContentType="image/gif"/>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0"/>
  </p:notesMasterIdLst>
  <p:handoutMasterIdLst>
    <p:handoutMasterId r:id="rId61"/>
  </p:handoutMasterIdLst>
  <p:sldIdLst>
    <p:sldId id="444" r:id="rId5"/>
    <p:sldId id="494" r:id="rId6"/>
    <p:sldId id="500" r:id="rId7"/>
    <p:sldId id="509" r:id="rId8"/>
    <p:sldId id="545" r:id="rId9"/>
    <p:sldId id="546" r:id="rId10"/>
    <p:sldId id="560" r:id="rId11"/>
    <p:sldId id="501" r:id="rId12"/>
    <p:sldId id="503" r:id="rId13"/>
    <p:sldId id="504" r:id="rId14"/>
    <p:sldId id="505" r:id="rId15"/>
    <p:sldId id="506" r:id="rId16"/>
    <p:sldId id="507" r:id="rId17"/>
    <p:sldId id="559" r:id="rId18"/>
    <p:sldId id="508" r:id="rId19"/>
    <p:sldId id="510" r:id="rId20"/>
    <p:sldId id="511" r:id="rId21"/>
    <p:sldId id="512" r:id="rId22"/>
    <p:sldId id="514" r:id="rId23"/>
    <p:sldId id="515" r:id="rId24"/>
    <p:sldId id="516" r:id="rId25"/>
    <p:sldId id="517" r:id="rId26"/>
    <p:sldId id="519" r:id="rId27"/>
    <p:sldId id="520" r:id="rId28"/>
    <p:sldId id="564" r:id="rId29"/>
    <p:sldId id="566" r:id="rId30"/>
    <p:sldId id="567" r:id="rId31"/>
    <p:sldId id="568" r:id="rId32"/>
    <p:sldId id="521" r:id="rId33"/>
    <p:sldId id="542" r:id="rId34"/>
    <p:sldId id="522" r:id="rId35"/>
    <p:sldId id="530" r:id="rId36"/>
    <p:sldId id="540" r:id="rId37"/>
    <p:sldId id="569" r:id="rId38"/>
    <p:sldId id="518" r:id="rId39"/>
    <p:sldId id="525" r:id="rId40"/>
    <p:sldId id="531" r:id="rId41"/>
    <p:sldId id="544" r:id="rId42"/>
    <p:sldId id="526" r:id="rId43"/>
    <p:sldId id="532" r:id="rId44"/>
    <p:sldId id="533" r:id="rId45"/>
    <p:sldId id="534" r:id="rId46"/>
    <p:sldId id="535" r:id="rId47"/>
    <p:sldId id="547" r:id="rId48"/>
    <p:sldId id="550" r:id="rId49"/>
    <p:sldId id="549" r:id="rId50"/>
    <p:sldId id="537" r:id="rId51"/>
    <p:sldId id="551" r:id="rId52"/>
    <p:sldId id="538" r:id="rId53"/>
    <p:sldId id="539" r:id="rId54"/>
    <p:sldId id="563" r:id="rId55"/>
    <p:sldId id="555" r:id="rId56"/>
    <p:sldId id="570" r:id="rId57"/>
    <p:sldId id="553" r:id="rId58"/>
    <p:sldId id="558" r:id="rId59"/>
  </p:sldIdLst>
  <p:sldSz cx="12192000" cy="6858000"/>
  <p:notesSz cx="6858000" cy="9144000"/>
  <p:custDataLst>
    <p:tags r:id="rId62"/>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54920B-5D54-5543-3875-5FB710EA2528}" name="Tom de Goede" initials="TdG" userId="S::TDG@afasgroep.nl::a3abf47c-afc7-4579-bffa-512057a39f0e" providerId="AD"/>
  <p188:author id="{9477F7C5-5ED1-5F10-282E-784C97AC70D7}" name="Paul Paschedag" initials="PP" userId="S::PPA@afasgroep.nl::966ace17-ac6f-4827-ab40-71f3b27ee51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6633"/>
    <a:srgbClr val="0060A9"/>
    <a:srgbClr val="000000"/>
    <a:srgbClr val="E74D51"/>
    <a:srgbClr val="FFC000"/>
    <a:srgbClr val="3A3A3A"/>
    <a:srgbClr val="005FAA"/>
    <a:srgbClr val="1452A2"/>
    <a:srgbClr val="1452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00D92-6B07-458B-B452-A2DE6BC03B79}" v="1417" dt="2024-02-05T13:45:02.153"/>
    <p1510:client id="{B70F307E-A369-412E-8A5A-B1E2C952E5BB}" v="47" dt="2024-02-06T11:30:23.46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80993" autoAdjust="0"/>
  </p:normalViewPr>
  <p:slideViewPr>
    <p:cSldViewPr snapToGrid="0">
      <p:cViewPr varScale="1">
        <p:scale>
          <a:sx n="86" d="100"/>
          <a:sy n="86" d="100"/>
        </p:scale>
        <p:origin x="1374" y="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EE0E52-9FA9-4B42-B8AF-6D441E01BAE7}" type="datetimeFigureOut">
              <a:rPr lang="nl-NL"/>
              <a:t>28-8-2024</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29130D-5678-4701-ACC0-C6D607BA8146}" type="slidenum">
              <a:rPr lang="nl-NL"/>
              <a:t>‹nr.›</a:t>
            </a:fld>
            <a:endParaRPr lang="nl-NL"/>
          </a:p>
        </p:txBody>
      </p:sp>
    </p:spTree>
    <p:extLst>
      <p:ext uri="{BB962C8B-B14F-4D97-AF65-F5344CB8AC3E}">
        <p14:creationId xmlns:p14="http://schemas.microsoft.com/office/powerpoint/2010/main" val="2248564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7C25E-6688-43F9-8010-6219F97B2F0D}" type="datetimeFigureOut">
              <a:rPr lang="nl-NL"/>
              <a:t>28-8-2024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6CEBA-87D9-4668-ADDB-ADABD8CF91EC}" type="slidenum">
              <a:rPr lang="nl-NL"/>
              <a:t>‹nr.›</a:t>
            </a:fld>
            <a:endParaRPr lang="nl-NL"/>
          </a:p>
        </p:txBody>
      </p:sp>
    </p:spTree>
    <p:extLst>
      <p:ext uri="{BB962C8B-B14F-4D97-AF65-F5344CB8AC3E}">
        <p14:creationId xmlns:p14="http://schemas.microsoft.com/office/powerpoint/2010/main" val="395533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a:t>1</a:t>
            </a:fld>
            <a:endParaRPr lang="nl-NL"/>
          </a:p>
        </p:txBody>
      </p:sp>
    </p:spTree>
    <p:extLst>
      <p:ext uri="{BB962C8B-B14F-4D97-AF65-F5344CB8AC3E}">
        <p14:creationId xmlns:p14="http://schemas.microsoft.com/office/powerpoint/2010/main" val="2597987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Hoe doe je thread safe? </a:t>
            </a:r>
            <a:r>
              <a:rPr lang="nl-NL" sz="1800" dirty="0">
                <a:solidFill>
                  <a:srgbClr val="000000"/>
                </a:solidFill>
                <a:latin typeface="Cascadia Mono" panose="020B0609020000020004" pitchFamily="49" charset="0"/>
              </a:rPr>
              <a:t>Overleg altijd met een </a:t>
            </a:r>
            <a:r>
              <a:rPr lang="nl-NL" sz="1800" dirty="0" err="1">
                <a:solidFill>
                  <a:srgbClr val="000000"/>
                </a:solidFill>
                <a:latin typeface="Cascadia Mono" panose="020B0609020000020004" pitchFamily="49" charset="0"/>
              </a:rPr>
              <a:t>threading</a:t>
            </a:r>
            <a:r>
              <a:rPr lang="nl-NL" sz="1800" dirty="0">
                <a:solidFill>
                  <a:srgbClr val="000000"/>
                </a:solidFill>
                <a:latin typeface="Cascadia Mono" panose="020B0609020000020004" pitchFamily="49" charset="0"/>
              </a:rPr>
              <a:t> specialist voordat je </a:t>
            </a:r>
            <a:r>
              <a:rPr lang="nl-NL" sz="1800" dirty="0">
                <a:solidFill>
                  <a:srgbClr val="0000FF"/>
                </a:solidFill>
                <a:latin typeface="Cascadia Mono" panose="020B0609020000020004" pitchFamily="49" charset="0"/>
              </a:rPr>
              <a:t>``</a:t>
            </a:r>
            <a:r>
              <a:rPr lang="nl-NL" sz="1800" dirty="0" err="1">
                <a:solidFill>
                  <a:srgbClr val="0000FF"/>
                </a:solidFill>
                <a:latin typeface="Cascadia Mono" panose="020B0609020000020004" pitchFamily="49" charset="0"/>
              </a:rPr>
              <a:t>lock</a:t>
            </a:r>
            <a:r>
              <a:rPr lang="nl-NL" sz="1800" dirty="0">
                <a:solidFill>
                  <a:srgbClr val="0000FF"/>
                </a:solidFill>
                <a:latin typeface="Cascadia Mono" panose="020B0609020000020004" pitchFamily="49" charset="0"/>
              </a:rPr>
              <a:t>`</a:t>
            </a:r>
            <a:r>
              <a:rPr lang="nl-NL" sz="1800" dirty="0">
                <a:solidFill>
                  <a:srgbClr val="000000"/>
                </a:solidFill>
                <a:latin typeface="Cascadia Mono" panose="020B0609020000020004" pitchFamily="49" charset="0"/>
              </a:rPr>
              <a:t> of </a:t>
            </a:r>
            <a:r>
              <a:rPr lang="nl-NL" sz="1800" dirty="0" err="1">
                <a:solidFill>
                  <a:srgbClr val="000000"/>
                </a:solidFill>
                <a:latin typeface="Cascadia Mono" panose="020B0609020000020004" pitchFamily="49" charset="0"/>
              </a:rPr>
              <a:t>multi</a:t>
            </a:r>
            <a:r>
              <a:rPr lang="nl-NL" sz="1800" dirty="0">
                <a:solidFill>
                  <a:srgbClr val="000000"/>
                </a:solidFill>
                <a:latin typeface="Cascadia Mono" panose="020B0609020000020004" pitchFamily="49" charset="0"/>
              </a:rPr>
              <a:t> </a:t>
            </a:r>
            <a:r>
              <a:rPr lang="nl-NL" sz="1800" dirty="0" err="1">
                <a:solidFill>
                  <a:srgbClr val="000000"/>
                </a:solidFill>
                <a:latin typeface="Cascadia Mono" panose="020B0609020000020004" pitchFamily="49" charset="0"/>
              </a:rPr>
              <a:t>threading</a:t>
            </a:r>
            <a:r>
              <a:rPr lang="nl-NL" sz="1800" dirty="0">
                <a:solidFill>
                  <a:srgbClr val="000000"/>
                </a:solidFill>
                <a:latin typeface="Cascadia Mono" panose="020B0609020000020004" pitchFamily="49" charset="0"/>
              </a:rPr>
              <a:t> constructies </a:t>
            </a:r>
            <a:r>
              <a:rPr lang="nl-NL" sz="1800" dirty="0" err="1">
                <a:solidFill>
                  <a:srgbClr val="000000"/>
                </a:solidFill>
                <a:latin typeface="Cascadia Mono" panose="020B0609020000020004" pitchFamily="49" charset="0"/>
              </a:rPr>
              <a:t>inplementeert</a:t>
            </a:r>
            <a:r>
              <a:rPr lang="nl-NL" sz="1800" dirty="0">
                <a:solidFill>
                  <a:srgbClr val="000000"/>
                </a:solidFill>
                <a:latin typeface="Cascadia Mono" panose="020B0609020000020004" pitchFamily="49" charset="0"/>
              </a:rPr>
              <a:t> zoals </a:t>
            </a:r>
            <a:r>
              <a:rPr lang="nl-NL" sz="1800" dirty="0" err="1">
                <a:solidFill>
                  <a:srgbClr val="000000"/>
                </a:solidFill>
                <a:latin typeface="Cascadia Mono" panose="020B0609020000020004" pitchFamily="49" charset="0"/>
              </a:rPr>
              <a:t>Semaphore</a:t>
            </a:r>
            <a:r>
              <a:rPr lang="nl-NL" sz="1800" dirty="0">
                <a:solidFill>
                  <a:srgbClr val="000000"/>
                </a:solidFill>
                <a:latin typeface="Cascadia Mono" panose="020B0609020000020004" pitchFamily="49" charset="0"/>
              </a:rPr>
              <a:t>, Monitor, </a:t>
            </a:r>
            <a:r>
              <a:rPr lang="nl-NL" sz="1800" dirty="0" err="1">
                <a:solidFill>
                  <a:srgbClr val="000000"/>
                </a:solidFill>
                <a:latin typeface="Cascadia Mono" panose="020B0609020000020004" pitchFamily="49" charset="0"/>
              </a:rPr>
              <a:t>Mutex</a:t>
            </a:r>
            <a:r>
              <a:rPr lang="nl-NL" sz="1800" dirty="0">
                <a:solidFill>
                  <a:srgbClr val="000000"/>
                </a:solidFill>
                <a:latin typeface="Cascadia Mono" panose="020B0609020000020004" pitchFamily="49" charset="0"/>
              </a:rPr>
              <a:t>, </a:t>
            </a:r>
            <a:r>
              <a:rPr lang="nl-NL" sz="1800" dirty="0" err="1">
                <a:solidFill>
                  <a:srgbClr val="000000"/>
                </a:solidFill>
                <a:latin typeface="Cascadia Mono" panose="020B0609020000020004" pitchFamily="49" charset="0"/>
              </a:rPr>
              <a:t>Volatile</a:t>
            </a:r>
            <a:r>
              <a:rPr lang="nl-NL" sz="1800" dirty="0">
                <a:solidFill>
                  <a:srgbClr val="000000"/>
                </a:solidFill>
                <a:latin typeface="Cascadia Mono" panose="020B0609020000020004" pitchFamily="49" charset="0"/>
              </a:rPr>
              <a:t>, enz. </a:t>
            </a: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10</a:t>
            </a:fld>
            <a:endParaRPr lang="nl-NL"/>
          </a:p>
        </p:txBody>
      </p:sp>
    </p:spTree>
    <p:extLst>
      <p:ext uri="{BB962C8B-B14F-4D97-AF65-F5344CB8AC3E}">
        <p14:creationId xmlns:p14="http://schemas.microsoft.com/office/powerpoint/2010/main" val="362018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11</a:t>
            </a:fld>
            <a:endParaRPr lang="nl-NL"/>
          </a:p>
        </p:txBody>
      </p:sp>
    </p:spTree>
    <p:extLst>
      <p:ext uri="{BB962C8B-B14F-4D97-AF65-F5344CB8AC3E}">
        <p14:creationId xmlns:p14="http://schemas.microsoft.com/office/powerpoint/2010/main" val="104233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12</a:t>
            </a:fld>
            <a:endParaRPr lang="nl-NL"/>
          </a:p>
        </p:txBody>
      </p:sp>
    </p:spTree>
    <p:extLst>
      <p:ext uri="{BB962C8B-B14F-4D97-AF65-F5344CB8AC3E}">
        <p14:creationId xmlns:p14="http://schemas.microsoft.com/office/powerpoint/2010/main" val="2097350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Demo 3a &amp; Demo 3b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[Click]</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13</a:t>
            </a:fld>
            <a:endParaRPr lang="nl-NL"/>
          </a:p>
        </p:txBody>
      </p:sp>
    </p:spTree>
    <p:extLst>
      <p:ext uri="{BB962C8B-B14F-4D97-AF65-F5344CB8AC3E}">
        <p14:creationId xmlns:p14="http://schemas.microsoft.com/office/powerpoint/2010/main" val="1086889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Dispose </a:t>
            </a:r>
            <a:r>
              <a:rPr lang="en-US" baseline="0" dirty="0" err="1"/>
              <a:t>gebeurt</a:t>
            </a:r>
            <a:r>
              <a:rPr lang="en-US" baseline="0" dirty="0"/>
              <a:t> op </a:t>
            </a:r>
            <a:r>
              <a:rPr lang="en-US" baseline="0" dirty="0" err="1"/>
              <a:t>aanroepende</a:t>
            </a:r>
            <a:r>
              <a:rPr lang="en-US" baseline="0" dirty="0"/>
              <a:t> thread </a:t>
            </a:r>
            <a:r>
              <a:rPr lang="en-US" baseline="0" dirty="0" err="1"/>
              <a:t>en</a:t>
            </a:r>
            <a:r>
              <a:rPr lang="en-US" baseline="0" dirty="0"/>
              <a:t> mag </a:t>
            </a:r>
            <a:r>
              <a:rPr lang="en-US" baseline="0" dirty="0" err="1"/>
              <a:t>traag</a:t>
            </a:r>
            <a:r>
              <a:rPr lang="en-US" baseline="0" dirty="0"/>
              <a:t> </a:t>
            </a:r>
            <a:r>
              <a:rPr lang="en-US" baseline="0" dirty="0" err="1"/>
              <a:t>zijn</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Demo 3c</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14</a:t>
            </a:fld>
            <a:endParaRPr lang="nl-NL"/>
          </a:p>
        </p:txBody>
      </p:sp>
    </p:spTree>
    <p:extLst>
      <p:ext uri="{BB962C8B-B14F-4D97-AF65-F5344CB8AC3E}">
        <p14:creationId xmlns:p14="http://schemas.microsoft.com/office/powerpoint/2010/main" val="220426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3d</a:t>
            </a: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15</a:t>
            </a:fld>
            <a:endParaRPr lang="nl-NL"/>
          </a:p>
        </p:txBody>
      </p:sp>
    </p:spTree>
    <p:extLst>
      <p:ext uri="{BB962C8B-B14F-4D97-AF65-F5344CB8AC3E}">
        <p14:creationId xmlns:p14="http://schemas.microsoft.com/office/powerpoint/2010/main" val="4218405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16</a:t>
            </a:fld>
            <a:endParaRPr lang="nl-NL"/>
          </a:p>
        </p:txBody>
      </p:sp>
    </p:spTree>
    <p:extLst>
      <p:ext uri="{BB962C8B-B14F-4D97-AF65-F5344CB8AC3E}">
        <p14:creationId xmlns:p14="http://schemas.microsoft.com/office/powerpoint/2010/main" val="330900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 </a:t>
            </a:r>
            <a:r>
              <a:rPr lang="en-US" dirty="0" err="1"/>
              <a:t>ziet</a:t>
            </a:r>
            <a:r>
              <a:rPr lang="en-US" dirty="0"/>
              <a:t> </a:t>
            </a:r>
            <a:r>
              <a:rPr lang="en-US" dirty="0" err="1"/>
              <a:t>hier</a:t>
            </a:r>
            <a:r>
              <a:rPr lang="en-US" dirty="0"/>
              <a:t> het observer pattern </a:t>
            </a:r>
            <a:r>
              <a:rPr lang="en-US" dirty="0" err="1"/>
              <a:t>volgens</a:t>
            </a:r>
            <a:r>
              <a:rPr lang="en-US" dirty="0"/>
              <a:t> de Gang of Four. </a:t>
            </a:r>
            <a:r>
              <a:rPr lang="en-US" dirty="0" err="1"/>
              <a:t>Dit</a:t>
            </a:r>
            <a:r>
              <a:rPr lang="en-US" dirty="0"/>
              <a:t> is </a:t>
            </a:r>
            <a:r>
              <a:rPr lang="en-US" dirty="0" err="1"/>
              <a:t>een</a:t>
            </a:r>
            <a:r>
              <a:rPr lang="en-US" dirty="0"/>
              <a:t> patroon </a:t>
            </a:r>
            <a:r>
              <a:rPr lang="en-US" dirty="0" err="1"/>
              <a:t>waarmee</a:t>
            </a:r>
            <a:r>
              <a:rPr lang="en-US" dirty="0"/>
              <a:t> je </a:t>
            </a:r>
            <a:r>
              <a:rPr lang="en-US" dirty="0" err="1"/>
              <a:t>kan</a:t>
            </a:r>
            <a:r>
              <a:rPr lang="en-US" dirty="0"/>
              <a:t> </a:t>
            </a:r>
            <a:r>
              <a:rPr lang="en-US" dirty="0" err="1"/>
              <a:t>implementeren</a:t>
            </a:r>
            <a:r>
              <a:rPr lang="en-US" dirty="0"/>
              <a:t> </a:t>
            </a:r>
            <a:r>
              <a:rPr lang="en-US" dirty="0" err="1"/>
              <a:t>dat</a:t>
            </a:r>
            <a:r>
              <a:rPr lang="en-US" dirty="0"/>
              <a:t> </a:t>
            </a:r>
            <a:r>
              <a:rPr lang="en-US" dirty="0" err="1"/>
              <a:t>een</a:t>
            </a:r>
            <a:r>
              <a:rPr lang="en-US" dirty="0"/>
              <a:t> class (=subject) </a:t>
            </a:r>
            <a:r>
              <a:rPr lang="en-US" dirty="0" err="1"/>
              <a:t>een</a:t>
            </a:r>
            <a:r>
              <a:rPr lang="en-US" dirty="0"/>
              <a:t> </a:t>
            </a:r>
            <a:r>
              <a:rPr lang="en-US" dirty="0" err="1"/>
              <a:t>andere</a:t>
            </a:r>
            <a:r>
              <a:rPr lang="en-US" dirty="0"/>
              <a:t> class (=observer) </a:t>
            </a:r>
            <a:r>
              <a:rPr lang="en-US" dirty="0" err="1"/>
              <a:t>kan</a:t>
            </a:r>
            <a:r>
              <a:rPr lang="en-US" dirty="0"/>
              <a:t> </a:t>
            </a:r>
            <a:r>
              <a:rPr lang="en-US" dirty="0" err="1"/>
              <a:t>vertellen</a:t>
            </a:r>
            <a:r>
              <a:rPr lang="en-US" dirty="0"/>
              <a:t> </a:t>
            </a:r>
            <a:r>
              <a:rPr lang="en-US" dirty="0" err="1"/>
              <a:t>dat</a:t>
            </a:r>
            <a:r>
              <a:rPr lang="en-US" dirty="0"/>
              <a:t> er </a:t>
            </a:r>
            <a:r>
              <a:rPr lang="en-US" dirty="0" err="1"/>
              <a:t>iets</a:t>
            </a:r>
            <a:r>
              <a:rPr lang="en-US" dirty="0"/>
              <a:t> </a:t>
            </a:r>
            <a:r>
              <a:rPr lang="en-US" dirty="0" err="1"/>
              <a:t>gebeurd</a:t>
            </a:r>
            <a:r>
              <a:rPr lang="en-US" dirty="0"/>
              <a: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r>
              <a:rPr lang="en-US" baseline="0" dirty="0"/>
              <a:t> 4 (a &amp; b)</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17</a:t>
            </a:fld>
            <a:endParaRPr lang="nl-NL"/>
          </a:p>
        </p:txBody>
      </p:sp>
    </p:spTree>
    <p:extLst>
      <p:ext uri="{BB962C8B-B14F-4D97-AF65-F5344CB8AC3E}">
        <p14:creationId xmlns:p14="http://schemas.microsoft.com/office/powerpoint/2010/main" val="419204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Observer is </a:t>
            </a:r>
            <a:r>
              <a:rPr lang="en-US" dirty="0" err="1"/>
              <a:t>degene</a:t>
            </a:r>
            <a:r>
              <a:rPr lang="en-US" dirty="0"/>
              <a:t> die </a:t>
            </a:r>
            <a:r>
              <a:rPr lang="en-US" dirty="0" err="1"/>
              <a:t>naart</a:t>
            </a:r>
            <a:r>
              <a:rPr lang="en-US" dirty="0"/>
              <a:t> de event </a:t>
            </a:r>
            <a:r>
              <a:rPr lang="en-US" dirty="0" err="1"/>
              <a:t>luistert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Subject is de event </a:t>
            </a:r>
            <a:r>
              <a:rPr lang="en-US" dirty="0" err="1"/>
              <a:t>raisende</a:t>
            </a:r>
            <a:r>
              <a:rPr lang="en-US" dirty="0"/>
              <a:t> </a:t>
            </a:r>
            <a:r>
              <a:rPr lang="en-US" dirty="0" err="1"/>
              <a:t>partij</a:t>
            </a: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18</a:t>
            </a:fld>
            <a:endParaRPr lang="nl-NL"/>
          </a:p>
        </p:txBody>
      </p:sp>
    </p:spTree>
    <p:extLst>
      <p:ext uri="{BB962C8B-B14F-4D97-AF65-F5344CB8AC3E}">
        <p14:creationId xmlns:p14="http://schemas.microsoft.com/office/powerpoint/2010/main" val="2063964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20</a:t>
            </a:fld>
            <a:endParaRPr lang="nl-NL"/>
          </a:p>
        </p:txBody>
      </p:sp>
    </p:spTree>
    <p:extLst>
      <p:ext uri="{BB962C8B-B14F-4D97-AF65-F5344CB8AC3E}">
        <p14:creationId xmlns:p14="http://schemas.microsoft.com/office/powerpoint/2010/main" val="366590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a:t>
            </a:fld>
            <a:endParaRPr lang="nl-NL"/>
          </a:p>
        </p:txBody>
      </p:sp>
    </p:spTree>
    <p:extLst>
      <p:ext uri="{BB962C8B-B14F-4D97-AF65-F5344CB8AC3E}">
        <p14:creationId xmlns:p14="http://schemas.microsoft.com/office/powerpoint/2010/main" val="2084418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5a</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21</a:t>
            </a:fld>
            <a:endParaRPr lang="nl-NL"/>
          </a:p>
        </p:txBody>
      </p:sp>
    </p:spTree>
    <p:extLst>
      <p:ext uri="{BB962C8B-B14F-4D97-AF65-F5344CB8AC3E}">
        <p14:creationId xmlns:p14="http://schemas.microsoft.com/office/powerpoint/2010/main" val="3912500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t>
            </a:r>
            <a:r>
              <a:rPr lang="en-US" dirty="0" err="1"/>
              <a:t>Gebruik</a:t>
            </a:r>
            <a:r>
              <a:rPr lang="en-US" dirty="0"/>
              <a:t> CTRL-Shift-Space om door overloads </a:t>
            </a:r>
            <a:r>
              <a:rPr lang="en-US" dirty="0" err="1"/>
              <a:t>heen</a:t>
            </a:r>
            <a:r>
              <a:rPr lang="en-US" dirty="0"/>
              <a:t> </a:t>
            </a:r>
            <a:r>
              <a:rPr lang="en-US" dirty="0" err="1"/>
              <a:t>te</a:t>
            </a:r>
            <a:r>
              <a:rPr lang="en-US" dirty="0"/>
              <a:t> </a:t>
            </a:r>
            <a:r>
              <a:rPr lang="en-US" dirty="0" err="1"/>
              <a:t>lopen</a:t>
            </a:r>
            <a:r>
              <a:rPr lang="en-US" dirty="0"/>
              <a:t>!</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22</a:t>
            </a:fld>
            <a:endParaRPr lang="nl-NL"/>
          </a:p>
        </p:txBody>
      </p:sp>
    </p:spTree>
    <p:extLst>
      <p:ext uri="{BB962C8B-B14F-4D97-AF65-F5344CB8AC3E}">
        <p14:creationId xmlns:p14="http://schemas.microsoft.com/office/powerpoint/2010/main" val="1490219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23</a:t>
            </a:fld>
            <a:endParaRPr lang="nl-NL"/>
          </a:p>
        </p:txBody>
      </p:sp>
    </p:spTree>
    <p:extLst>
      <p:ext uri="{BB962C8B-B14F-4D97-AF65-F5344CB8AC3E}">
        <p14:creationId xmlns:p14="http://schemas.microsoft.com/office/powerpoint/2010/main" val="302628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Je </a:t>
            </a:r>
            <a:r>
              <a:rPr lang="en-US" baseline="0" dirty="0" err="1"/>
              <a:t>kan</a:t>
            </a:r>
            <a:r>
              <a:rPr lang="en-US" baseline="0" dirty="0"/>
              <a:t> van </a:t>
            </a:r>
            <a:r>
              <a:rPr lang="en-US" baseline="0" dirty="0" err="1"/>
              <a:t>een</a:t>
            </a:r>
            <a:r>
              <a:rPr lang="en-US" baseline="0" dirty="0"/>
              <a:t> base </a:t>
            </a:r>
            <a:r>
              <a:rPr lang="en-US" baseline="0" dirty="0" err="1"/>
              <a:t>altijd</a:t>
            </a:r>
            <a:r>
              <a:rPr lang="en-US" baseline="0" dirty="0"/>
              <a:t> </a:t>
            </a:r>
            <a:r>
              <a:rPr lang="en-US" baseline="0" dirty="0" err="1"/>
              <a:t>nog</a:t>
            </a:r>
            <a:r>
              <a:rPr lang="en-US" baseline="0" dirty="0"/>
              <a:t> </a:t>
            </a:r>
            <a:r>
              <a:rPr lang="en-US" baseline="0" dirty="0" err="1"/>
              <a:t>een</a:t>
            </a:r>
            <a:r>
              <a:rPr lang="en-US" baseline="0" dirty="0"/>
              <a:t> interface </a:t>
            </a:r>
            <a:r>
              <a:rPr lang="en-US" baseline="0" dirty="0" err="1"/>
              <a:t>en</a:t>
            </a:r>
            <a:r>
              <a:rPr lang="en-US" baseline="0" dirty="0"/>
              <a:t> de base </a:t>
            </a:r>
            <a:r>
              <a:rPr lang="en-US" baseline="0" dirty="0" err="1"/>
              <a:t>deze</a:t>
            </a:r>
            <a:r>
              <a:rPr lang="en-US" baseline="0" dirty="0"/>
              <a:t> interface laten </a:t>
            </a:r>
            <a:r>
              <a:rPr lang="en-US" baseline="0" dirty="0" err="1"/>
              <a:t>implementeren</a:t>
            </a:r>
            <a:r>
              <a:rPr lang="en-US" baseline="0" dirty="0"/>
              <a:t>. Doe </a:t>
            </a:r>
            <a:r>
              <a:rPr lang="en-US" baseline="0" dirty="0" err="1"/>
              <a:t>dit</a:t>
            </a:r>
            <a:r>
              <a:rPr lang="en-US" baseline="0" dirty="0"/>
              <a:t> </a:t>
            </a:r>
            <a:r>
              <a:rPr lang="en-US" baseline="0" dirty="0" err="1"/>
              <a:t>echter</a:t>
            </a:r>
            <a:r>
              <a:rPr lang="en-US" baseline="0" dirty="0"/>
              <a:t> </a:t>
            </a:r>
            <a:r>
              <a:rPr lang="en-US" baseline="0" dirty="0" err="1"/>
              <a:t>niet</a:t>
            </a:r>
            <a:r>
              <a:rPr lang="en-US" baseline="0" dirty="0"/>
              <a:t> </a:t>
            </a:r>
            <a:r>
              <a:rPr lang="en-US" baseline="0" dirty="0" err="1"/>
              <a:t>bij</a:t>
            </a:r>
            <a:r>
              <a:rPr lang="en-US" baseline="0" dirty="0"/>
              <a:t> </a:t>
            </a:r>
            <a:r>
              <a:rPr lang="en-US" baseline="0" dirty="0" err="1"/>
              <a:t>voorbaat</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5b</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24</a:t>
            </a:fld>
            <a:endParaRPr lang="nl-NL"/>
          </a:p>
        </p:txBody>
      </p:sp>
    </p:spTree>
    <p:extLst>
      <p:ext uri="{BB962C8B-B14F-4D97-AF65-F5344CB8AC3E}">
        <p14:creationId xmlns:p14="http://schemas.microsoft.com/office/powerpoint/2010/main" val="2363076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25</a:t>
            </a:fld>
            <a:endParaRPr lang="nl-NL"/>
          </a:p>
        </p:txBody>
      </p:sp>
    </p:spTree>
    <p:extLst>
      <p:ext uri="{BB962C8B-B14F-4D97-AF65-F5344CB8AC3E}">
        <p14:creationId xmlns:p14="http://schemas.microsoft.com/office/powerpoint/2010/main" val="165033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26</a:t>
            </a:fld>
            <a:endParaRPr lang="nl-NL"/>
          </a:p>
        </p:txBody>
      </p:sp>
    </p:spTree>
    <p:extLst>
      <p:ext uri="{BB962C8B-B14F-4D97-AF65-F5344CB8AC3E}">
        <p14:creationId xmlns:p14="http://schemas.microsoft.com/office/powerpoint/2010/main" val="4240690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Een</a:t>
            </a:r>
            <a:r>
              <a:rPr lang="en-US" baseline="0" dirty="0"/>
              <a:t> base class </a:t>
            </a:r>
            <a:r>
              <a:rPr lang="en-US" baseline="0" dirty="0" err="1"/>
              <a:t>geeft</a:t>
            </a:r>
            <a:r>
              <a:rPr lang="en-US" baseline="0" dirty="0"/>
              <a:t> </a:t>
            </a:r>
            <a:r>
              <a:rPr lang="en-US" baseline="0" dirty="0" err="1"/>
              <a:t>dus</a:t>
            </a:r>
            <a:r>
              <a:rPr lang="en-US" baseline="0" dirty="0"/>
              <a:t> </a:t>
            </a:r>
            <a:r>
              <a:rPr lang="en-US" baseline="0" dirty="0" err="1"/>
              <a:t>sturing</a:t>
            </a:r>
            <a:r>
              <a:rPr lang="en-US" baseline="0" dirty="0"/>
              <a:t>. Had je </a:t>
            </a:r>
            <a:r>
              <a:rPr lang="en-US" baseline="0" dirty="0" err="1"/>
              <a:t>voor</a:t>
            </a:r>
            <a:r>
              <a:rPr lang="en-US" baseline="0" dirty="0"/>
              <a:t> </a:t>
            </a:r>
            <a:r>
              <a:rPr lang="en-US" baseline="0" dirty="0" err="1"/>
              <a:t>ISql</a:t>
            </a:r>
            <a:r>
              <a:rPr lang="en-US" b="0" dirty="0" err="1"/>
              <a:t>Connection</a:t>
            </a:r>
            <a:r>
              <a:rPr lang="en-US" b="0" dirty="0"/>
              <a:t> </a:t>
            </a:r>
            <a:r>
              <a:rPr lang="en-US" b="0" dirty="0" err="1"/>
              <a:t>gekozen</a:t>
            </a:r>
            <a:r>
              <a:rPr lang="en-US" b="0" dirty="0"/>
              <a:t> dan had je </a:t>
            </a:r>
            <a:r>
              <a:rPr lang="en-US" b="0" dirty="0" err="1"/>
              <a:t>waarschijnlijk</a:t>
            </a:r>
            <a:r>
              <a:rPr lang="en-US" b="0" dirty="0"/>
              <a:t> </a:t>
            </a:r>
            <a:r>
              <a:rPr lang="en-US" b="0" dirty="0" err="1"/>
              <a:t>een</a:t>
            </a:r>
            <a:r>
              <a:rPr lang="en-US" b="0" dirty="0"/>
              <a:t> </a:t>
            </a:r>
            <a:r>
              <a:rPr lang="en-US" b="0" dirty="0" err="1"/>
              <a:t>sqlmanager</a:t>
            </a:r>
            <a:r>
              <a:rPr lang="en-US" b="0" dirty="0"/>
              <a:t> </a:t>
            </a:r>
            <a:r>
              <a:rPr lang="en-US" b="0" dirty="0" err="1"/>
              <a:t>gebouwd</a:t>
            </a:r>
            <a:r>
              <a:rPr lang="en-US" b="0" dirty="0"/>
              <a:t>.</a:t>
            </a:r>
            <a:r>
              <a:rPr lang="en-US" b="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a:t>Bij</a:t>
            </a:r>
            <a:r>
              <a:rPr lang="en-US" b="0" baseline="0" dirty="0"/>
              <a:t> </a:t>
            </a:r>
            <a:r>
              <a:rPr lang="en-US" b="0" baseline="0" dirty="0" err="1"/>
              <a:t>een</a:t>
            </a:r>
            <a:r>
              <a:rPr lang="en-US" b="0" baseline="0" dirty="0"/>
              <a:t> base class </a:t>
            </a:r>
            <a:r>
              <a:rPr lang="en-US" b="0" baseline="0" dirty="0" err="1"/>
              <a:t>opzet</a:t>
            </a:r>
            <a:r>
              <a:rPr lang="en-US" b="0" baseline="0" dirty="0"/>
              <a:t> </a:t>
            </a:r>
            <a:r>
              <a:rPr lang="en-US" b="0" baseline="0" dirty="0" err="1"/>
              <a:t>stuur</a:t>
            </a:r>
            <a:r>
              <a:rPr lang="en-US" b="0" baseline="0" dirty="0"/>
              <a:t> je </a:t>
            </a:r>
            <a:r>
              <a:rPr lang="en-US" b="0" baseline="0" dirty="0" err="1"/>
              <a:t>mensen</a:t>
            </a:r>
            <a:r>
              <a:rPr lang="en-US" b="0" baseline="0" dirty="0"/>
              <a:t> </a:t>
            </a:r>
            <a:r>
              <a:rPr lang="en-US" b="0" baseline="0" dirty="0" err="1"/>
              <a:t>meer</a:t>
            </a:r>
            <a:r>
              <a:rPr lang="en-US" b="0" baseline="0" dirty="0"/>
              <a:t> </a:t>
            </a:r>
            <a:r>
              <a:rPr lang="en-US" b="0" baseline="0" dirty="0" err="1"/>
              <a:t>richting</a:t>
            </a:r>
            <a:r>
              <a:rPr lang="en-US" b="0" baseline="0" dirty="0"/>
              <a:t> </a:t>
            </a:r>
            <a:r>
              <a:rPr lang="en-US" b="0" baseline="0" dirty="0" err="1"/>
              <a:t>een</a:t>
            </a:r>
            <a:r>
              <a:rPr lang="en-US" b="0" baseline="0" dirty="0"/>
              <a:t> </a:t>
            </a:r>
            <a:r>
              <a:rPr lang="en-US" b="0" baseline="0" dirty="0" err="1"/>
              <a:t>MsSqlConnection</a:t>
            </a:r>
            <a:r>
              <a:rPr lang="en-US" b="0" baseline="0" dirty="0"/>
              <a:t> object</a:t>
            </a:r>
            <a:endParaRPr lang="en-US" b="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27</a:t>
            </a:fld>
            <a:endParaRPr lang="nl-NL"/>
          </a:p>
        </p:txBody>
      </p:sp>
    </p:spTree>
    <p:extLst>
      <p:ext uri="{BB962C8B-B14F-4D97-AF65-F5344CB8AC3E}">
        <p14:creationId xmlns:p14="http://schemas.microsoft.com/office/powerpoint/2010/main" val="3272043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0" noProof="0" dirty="0"/>
              <a:t>Begin met een base class tenzij dit niet kan vanwege huidige </a:t>
            </a:r>
            <a:r>
              <a:rPr lang="nl-NL" b="0" noProof="0" dirty="0" err="1"/>
              <a:t>inheritance</a:t>
            </a:r>
            <a:r>
              <a:rPr lang="nl-NL" b="0" noProof="0" dirty="0"/>
              <a:t> hiërarchie.</a:t>
            </a:r>
          </a:p>
          <a:p>
            <a:pPr marL="0" marR="0" indent="0" algn="l" defTabSz="914400" rtl="0" eaLnBrk="1" fontAlgn="auto" latinLnBrk="0" hangingPunct="1">
              <a:lnSpc>
                <a:spcPct val="100000"/>
              </a:lnSpc>
              <a:spcBef>
                <a:spcPts val="0"/>
              </a:spcBef>
              <a:spcAft>
                <a:spcPts val="0"/>
              </a:spcAft>
              <a:buClrTx/>
              <a:buSzTx/>
              <a:buFontTx/>
              <a:buNone/>
              <a:tabLst/>
              <a:defRPr/>
            </a:pPr>
            <a:r>
              <a:rPr lang="nl-NL" b="0" noProof="0" dirty="0"/>
              <a:t>Indien blijkt dat interface nodig is voeg deze toe. Gebruik je alleen de interface verwijder dan de base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nl-NL" b="0" noProof="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28</a:t>
            </a:fld>
            <a:endParaRPr lang="nl-NL"/>
          </a:p>
        </p:txBody>
      </p:sp>
    </p:spTree>
    <p:extLst>
      <p:ext uri="{BB962C8B-B14F-4D97-AF65-F5344CB8AC3E}">
        <p14:creationId xmlns:p14="http://schemas.microsoft.com/office/powerpoint/2010/main" val="2002399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dirty="0" err="1"/>
              <a:t>Een</a:t>
            </a:r>
            <a:r>
              <a:rPr lang="en-US" baseline="0" dirty="0"/>
              <a:t> base type base </a:t>
            </a:r>
            <a:r>
              <a:rPr lang="en-US" baseline="0" dirty="0" err="1"/>
              <a:t>noemen</a:t>
            </a:r>
            <a:r>
              <a:rPr lang="en-US" baseline="0" dirty="0"/>
              <a:t> is </a:t>
            </a:r>
            <a:r>
              <a:rPr lang="en-US" baseline="0" dirty="0" err="1"/>
              <a:t>vreemd</a:t>
            </a:r>
            <a:r>
              <a:rPr lang="en-US" baseline="0" dirty="0"/>
              <a:t> (het is </a:t>
            </a:r>
            <a:r>
              <a:rPr lang="en-US" baseline="0" dirty="0" err="1"/>
              <a:t>namelijk</a:t>
            </a:r>
            <a:r>
              <a:rPr lang="en-US" baseline="0" dirty="0"/>
              <a:t> nooit de base, want de base is object)</a:t>
            </a:r>
          </a:p>
          <a:p>
            <a:pPr>
              <a:buNone/>
            </a:pPr>
            <a:r>
              <a:rPr lang="en-US" baseline="0" dirty="0"/>
              <a:t>Je </a:t>
            </a:r>
            <a:r>
              <a:rPr lang="en-US" baseline="0" dirty="0" err="1"/>
              <a:t>beperkt</a:t>
            </a:r>
            <a:r>
              <a:rPr lang="en-US" baseline="0" dirty="0"/>
              <a:t> </a:t>
            </a:r>
            <a:r>
              <a:rPr lang="en-US" baseline="0" dirty="0" err="1"/>
              <a:t>jezelf</a:t>
            </a:r>
            <a:r>
              <a:rPr lang="en-US" baseline="0" dirty="0"/>
              <a:t> wat je </a:t>
            </a:r>
            <a:r>
              <a:rPr lang="en-US" baseline="0" dirty="0" err="1"/>
              <a:t>kan</a:t>
            </a:r>
            <a:r>
              <a:rPr lang="en-US" baseline="0" dirty="0"/>
              <a:t> dan nooit </a:t>
            </a:r>
            <a:r>
              <a:rPr lang="en-US" baseline="0" dirty="0" err="1"/>
              <a:t>een</a:t>
            </a:r>
            <a:r>
              <a:rPr lang="en-US" baseline="0" dirty="0"/>
              <a:t> </a:t>
            </a:r>
            <a:r>
              <a:rPr lang="en-US" baseline="0" dirty="0" err="1"/>
              <a:t>andere</a:t>
            </a:r>
            <a:r>
              <a:rPr lang="en-US" baseline="0" dirty="0"/>
              <a:t> base </a:t>
            </a:r>
            <a:r>
              <a:rPr lang="en-US" baseline="0" dirty="0" err="1"/>
              <a:t>meer</a:t>
            </a:r>
            <a:r>
              <a:rPr lang="en-US" baseline="0" dirty="0"/>
              <a:t> </a:t>
            </a:r>
            <a:r>
              <a:rPr lang="en-US" baseline="0" dirty="0" err="1"/>
              <a:t>maken</a:t>
            </a:r>
            <a:r>
              <a:rPr lang="en-US" baseline="0" dirty="0"/>
              <a:t> (of is </a:t>
            </a:r>
            <a:r>
              <a:rPr lang="en-US" baseline="0" dirty="0" err="1"/>
              <a:t>dit</a:t>
            </a:r>
            <a:r>
              <a:rPr lang="en-US" baseline="0" dirty="0"/>
              <a:t> </a:t>
            </a:r>
            <a:r>
              <a:rPr lang="en-US" baseline="0" dirty="0" err="1"/>
              <a:t>basebase</a:t>
            </a:r>
            <a:r>
              <a:rPr lang="en-US" baseline="0" dirty="0"/>
              <a:t>?!)</a:t>
            </a:r>
          </a:p>
          <a:p>
            <a:pPr>
              <a:buNone/>
            </a:pPr>
            <a:r>
              <a:rPr lang="en-US" baseline="0" dirty="0" err="1"/>
              <a:t>Waarom</a:t>
            </a:r>
            <a:r>
              <a:rPr lang="en-US" baseline="0" dirty="0"/>
              <a:t> </a:t>
            </a:r>
            <a:r>
              <a:rPr lang="en-US" baseline="0" dirty="0" err="1"/>
              <a:t>FunctionBase</a:t>
            </a:r>
            <a:r>
              <a:rPr lang="en-US" baseline="0" dirty="0"/>
              <a:t>, </a:t>
            </a:r>
            <a:r>
              <a:rPr lang="en-US" baseline="0" dirty="0" err="1"/>
              <a:t>dit</a:t>
            </a:r>
            <a:r>
              <a:rPr lang="en-US" baseline="0" dirty="0"/>
              <a:t> </a:t>
            </a:r>
            <a:r>
              <a:rPr lang="en-US" baseline="0" dirty="0" err="1"/>
              <a:t>kan</a:t>
            </a:r>
            <a:r>
              <a:rPr lang="en-US" baseline="0" dirty="0"/>
              <a:t> </a:t>
            </a:r>
            <a:r>
              <a:rPr lang="en-US" baseline="0" dirty="0" err="1"/>
              <a:t>toch</a:t>
            </a:r>
            <a:r>
              <a:rPr lang="en-US" baseline="0" dirty="0"/>
              <a:t> </a:t>
            </a:r>
            <a:r>
              <a:rPr lang="en-US" baseline="0" dirty="0" err="1"/>
              <a:t>gewoon</a:t>
            </a:r>
            <a:r>
              <a:rPr lang="en-US" baseline="0" dirty="0"/>
              <a:t> Function </a:t>
            </a:r>
            <a:r>
              <a:rPr lang="en-US" baseline="0" dirty="0" err="1"/>
              <a:t>heten</a:t>
            </a:r>
            <a:r>
              <a:rPr lang="en-US" baseline="0" dirty="0"/>
              <a:t>?</a:t>
            </a:r>
          </a:p>
          <a:p>
            <a:pPr>
              <a:buNone/>
            </a:pPr>
            <a:endParaRPr lang="en-US" baseline="0" dirty="0"/>
          </a:p>
          <a:p>
            <a:pPr>
              <a:buNone/>
            </a:pPr>
            <a:r>
              <a:rPr lang="en-US" baseline="0" dirty="0" err="1"/>
              <a:t>Voorbeeld</a:t>
            </a:r>
            <a:r>
              <a:rPr lang="en-US" baseline="0" dirty="0"/>
              <a:t> </a:t>
            </a:r>
            <a:r>
              <a:rPr lang="en-US" baseline="0" dirty="0" err="1"/>
              <a:t>een</a:t>
            </a:r>
            <a:r>
              <a:rPr lang="en-US" baseline="0" dirty="0"/>
              <a:t> printer </a:t>
            </a:r>
            <a:r>
              <a:rPr lang="en-US" baseline="0" dirty="0" err="1"/>
              <a:t>heeft</a:t>
            </a:r>
            <a:r>
              <a:rPr lang="en-US" baseline="0" dirty="0"/>
              <a:t> </a:t>
            </a:r>
            <a:r>
              <a:rPr lang="en-US" baseline="0" dirty="0" err="1"/>
              <a:t>een</a:t>
            </a:r>
            <a:r>
              <a:rPr lang="en-US" baseline="0" dirty="0"/>
              <a:t> externe print </a:t>
            </a:r>
            <a:r>
              <a:rPr lang="en-US" baseline="0" dirty="0" err="1"/>
              <a:t>methode</a:t>
            </a:r>
            <a:r>
              <a:rPr lang="en-US" baseline="0" dirty="0"/>
              <a:t>. Als je de printer </a:t>
            </a:r>
            <a:r>
              <a:rPr lang="en-US" baseline="0" dirty="0" err="1"/>
              <a:t>kan</a:t>
            </a:r>
            <a:r>
              <a:rPr lang="en-US" baseline="0" dirty="0"/>
              <a:t> </a:t>
            </a:r>
            <a:r>
              <a:rPr lang="en-US" baseline="0" dirty="0" err="1"/>
              <a:t>overriden</a:t>
            </a:r>
            <a:r>
              <a:rPr lang="en-US" baseline="0" dirty="0"/>
              <a:t> </a:t>
            </a:r>
            <a:r>
              <a:rPr lang="en-US" baseline="0" dirty="0" err="1"/>
              <a:t>en</a:t>
            </a:r>
            <a:r>
              <a:rPr lang="en-US" baseline="0" dirty="0"/>
              <a:t> </a:t>
            </a:r>
            <a:r>
              <a:rPr lang="en-US" baseline="0" dirty="0" err="1"/>
              <a:t>deze</a:t>
            </a:r>
            <a:r>
              <a:rPr lang="en-US" baseline="0" dirty="0"/>
              <a:t> </a:t>
            </a:r>
            <a:r>
              <a:rPr lang="en-US" baseline="0" dirty="0" err="1"/>
              <a:t>heeft</a:t>
            </a:r>
            <a:r>
              <a:rPr lang="en-US" baseline="0" dirty="0"/>
              <a:t> </a:t>
            </a:r>
            <a:r>
              <a:rPr lang="en-US" baseline="0" dirty="0" err="1"/>
              <a:t>een</a:t>
            </a:r>
            <a:r>
              <a:rPr lang="en-US" baseline="0" dirty="0"/>
              <a:t> abstract method om de print </a:t>
            </a:r>
            <a:r>
              <a:rPr lang="en-US" baseline="0" dirty="0" err="1"/>
              <a:t>te</a:t>
            </a:r>
            <a:r>
              <a:rPr lang="en-US" baseline="0" dirty="0"/>
              <a:t> </a:t>
            </a:r>
            <a:r>
              <a:rPr lang="en-US" baseline="0" dirty="0" err="1"/>
              <a:t>implementeren</a:t>
            </a:r>
            <a:r>
              <a:rPr lang="en-US" baseline="0" dirty="0"/>
              <a:t> </a:t>
            </a:r>
            <a:r>
              <a:rPr lang="en-US" baseline="0" dirty="0" err="1"/>
              <a:t>noem</a:t>
            </a:r>
            <a:r>
              <a:rPr lang="en-US" baseline="0" dirty="0"/>
              <a:t> </a:t>
            </a:r>
            <a:r>
              <a:rPr lang="en-US" baseline="0" dirty="0" err="1"/>
              <a:t>deze</a:t>
            </a:r>
            <a:r>
              <a:rPr lang="en-US" baseline="0" dirty="0"/>
              <a:t> method dan </a:t>
            </a:r>
            <a:r>
              <a:rPr lang="en-US" baseline="0" dirty="0" err="1"/>
              <a:t>PrintCore</a:t>
            </a:r>
            <a:r>
              <a:rPr lang="en-US" baseline="0" dirty="0"/>
              <a:t>, </a:t>
            </a:r>
            <a:r>
              <a:rPr lang="en-US" baseline="0" dirty="0" err="1"/>
              <a:t>dit</a:t>
            </a:r>
            <a:r>
              <a:rPr lang="en-US" baseline="0" dirty="0"/>
              <a:t> </a:t>
            </a:r>
            <a:r>
              <a:rPr lang="en-US" baseline="0" dirty="0" err="1"/>
              <a:t>geeft</a:t>
            </a:r>
            <a:r>
              <a:rPr lang="en-US" baseline="0" dirty="0"/>
              <a:t> je de </a:t>
            </a:r>
            <a:r>
              <a:rPr lang="en-US" baseline="0" dirty="0" err="1"/>
              <a:t>mogelijkheid</a:t>
            </a:r>
            <a:r>
              <a:rPr lang="en-US" baseline="0" dirty="0"/>
              <a:t> om </a:t>
            </a:r>
            <a:r>
              <a:rPr lang="en-US" baseline="0" dirty="0" err="1"/>
              <a:t>controle</a:t>
            </a:r>
            <a:r>
              <a:rPr lang="en-US" baseline="0" dirty="0"/>
              <a:t> </a:t>
            </a:r>
            <a:r>
              <a:rPr lang="en-US" baseline="0" dirty="0" err="1"/>
              <a:t>te</a:t>
            </a:r>
            <a:r>
              <a:rPr lang="en-US" baseline="0" dirty="0"/>
              <a:t> </a:t>
            </a:r>
            <a:r>
              <a:rPr lang="en-US" baseline="0" dirty="0" err="1"/>
              <a:t>houden</a:t>
            </a:r>
            <a:r>
              <a:rPr lang="en-US" baseline="0" dirty="0"/>
              <a:t> over de public </a:t>
            </a:r>
            <a:r>
              <a:rPr lang="en-US" baseline="0" dirty="0" err="1"/>
              <a:t>methode</a:t>
            </a:r>
            <a:r>
              <a:rPr lang="en-US" baseline="0" dirty="0"/>
              <a:t>.</a:t>
            </a:r>
          </a:p>
          <a:p>
            <a:pPr>
              <a:buNone/>
            </a:pPr>
            <a:endParaRPr lang="en-US" baseline="0" dirty="0"/>
          </a:p>
          <a:p>
            <a:pPr>
              <a:buNone/>
            </a:pPr>
            <a:r>
              <a:rPr lang="en-US" baseline="0" dirty="0" err="1"/>
              <a:t>Zoek</a:t>
            </a:r>
            <a:r>
              <a:rPr lang="en-US" baseline="0" dirty="0"/>
              <a:t> </a:t>
            </a:r>
            <a:r>
              <a:rPr lang="en-US" baseline="0" dirty="0" err="1"/>
              <a:t>eens</a:t>
            </a:r>
            <a:r>
              <a:rPr lang="en-US" baseline="0" dirty="0"/>
              <a:t> het SOLID </a:t>
            </a:r>
            <a:r>
              <a:rPr lang="en-US" baseline="0" dirty="0" err="1"/>
              <a:t>principe</a:t>
            </a:r>
            <a:r>
              <a:rPr lang="en-US" baseline="0" dirty="0"/>
              <a:t> op in </a:t>
            </a:r>
            <a:r>
              <a:rPr lang="en-US" baseline="0" dirty="0" err="1"/>
              <a:t>wikipedia</a:t>
            </a:r>
            <a:r>
              <a:rPr lang="en-US" baseline="0" dirty="0"/>
              <a:t>. (Single responsibility, Open-closed, </a:t>
            </a:r>
            <a:r>
              <a:rPr lang="en-US" baseline="0" dirty="0" err="1"/>
              <a:t>Liskov</a:t>
            </a:r>
            <a:r>
              <a:rPr lang="en-US" baseline="0" dirty="0"/>
              <a:t> substitution, Interface segregation and Dependency inversion)</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29</a:t>
            </a:fld>
            <a:endParaRPr lang="nl-NL"/>
          </a:p>
        </p:txBody>
      </p:sp>
    </p:spTree>
    <p:extLst>
      <p:ext uri="{BB962C8B-B14F-4D97-AF65-F5344CB8AC3E}">
        <p14:creationId xmlns:p14="http://schemas.microsoft.com/office/powerpoint/2010/main" val="1253692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30</a:t>
            </a:fld>
            <a:endParaRPr lang="nl-NL"/>
          </a:p>
        </p:txBody>
      </p:sp>
    </p:spTree>
    <p:extLst>
      <p:ext uri="{BB962C8B-B14F-4D97-AF65-F5344CB8AC3E}">
        <p14:creationId xmlns:p14="http://schemas.microsoft.com/office/powerpoint/2010/main" val="111518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Laat de .</a:t>
            </a:r>
            <a:r>
              <a:rPr lang="nl-NL" noProof="0" dirty="0" err="1"/>
              <a:t>editorconfig</a:t>
            </a:r>
            <a:r>
              <a:rPr lang="nl-NL" noProof="0" dirty="0"/>
              <a:t> en </a:t>
            </a:r>
            <a:r>
              <a:rPr lang="nl-NL" noProof="0" dirty="0" err="1"/>
              <a:t>Directory.Build.props</a:t>
            </a:r>
            <a:r>
              <a:rPr lang="nl-NL" noProof="0" dirty="0"/>
              <a:t> zien. Leg uit dat de editor suggesties geeft om betere code te schijven.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Member: </a:t>
            </a:r>
            <a:r>
              <a:rPr lang="nl-NL" noProof="0" dirty="0" err="1"/>
              <a:t>Function</a:t>
            </a:r>
            <a:r>
              <a:rPr lang="nl-NL" noProof="0" dirty="0"/>
              <a:t>, Property, Event, Field, </a:t>
            </a:r>
            <a:r>
              <a:rPr lang="nl-NL" noProof="0" dirty="0" err="1"/>
              <a:t>Delegate</a:t>
            </a:r>
            <a:endParaRPr lang="nl-NL" noProof="0" dirty="0"/>
          </a:p>
          <a:p>
            <a:pPr marL="0" marR="0" indent="0" algn="l" defTabSz="914400" rtl="0" eaLnBrk="1" fontAlgn="auto" latinLnBrk="0" hangingPunct="1">
              <a:lnSpc>
                <a:spcPct val="100000"/>
              </a:lnSpc>
              <a:spcBef>
                <a:spcPts val="0"/>
              </a:spcBef>
              <a:spcAft>
                <a:spcPts val="0"/>
              </a:spcAft>
              <a:buClrTx/>
              <a:buSzTx/>
              <a:buFontTx/>
              <a:buNone/>
              <a:tabLst/>
              <a:defRPr/>
            </a:pPr>
            <a:endParaRPr lang="nl-NL"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nl-NL" noProof="0" dirty="0"/>
              <a:t>Externe</a:t>
            </a:r>
            <a:r>
              <a:rPr lang="nl-NL" baseline="0" noProof="0" dirty="0"/>
              <a:t>, let zeer goed op het model, ze zijn moeilijk aan te passen.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noProof="0" dirty="0"/>
              <a:t>Interne, zeer makkelijk aan te passen.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noProof="0" dirty="0"/>
              <a:t>Simpel is vrijwel altijd het beste, ben niet bang om te </a:t>
            </a:r>
            <a:r>
              <a:rPr lang="nl-NL" baseline="0" noProof="0" dirty="0" err="1"/>
              <a:t>refactoren</a:t>
            </a:r>
            <a:r>
              <a:rPr lang="nl-NL" baseline="0" noProof="0" dirty="0"/>
              <a:t>, zeker omdat extern bij </a:t>
            </a:r>
            <a:r>
              <a:rPr lang="nl-NL" baseline="0" noProof="0" dirty="0" err="1"/>
              <a:t>afas</a:t>
            </a:r>
            <a:r>
              <a:rPr lang="nl-NL" baseline="0" noProof="0" dirty="0"/>
              <a:t> ook vaak intern is…</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a:t>
            </a:fld>
            <a:endParaRPr lang="nl-NL"/>
          </a:p>
        </p:txBody>
      </p:sp>
    </p:spTree>
    <p:extLst>
      <p:ext uri="{BB962C8B-B14F-4D97-AF65-F5344CB8AC3E}">
        <p14:creationId xmlns:p14="http://schemas.microsoft.com/office/powerpoint/2010/main" val="4135617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Een</a:t>
            </a:r>
            <a:r>
              <a:rPr lang="en-US" dirty="0"/>
              <a:t> van de </a:t>
            </a:r>
            <a:r>
              <a:rPr lang="en-US" dirty="0" err="1"/>
              <a:t>grote</a:t>
            </a:r>
            <a:r>
              <a:rPr lang="en-US" baseline="0" dirty="0"/>
              <a:t> </a:t>
            </a:r>
            <a:r>
              <a:rPr lang="en-US" baseline="0" dirty="0" err="1"/>
              <a:t>beperkingen</a:t>
            </a:r>
            <a:r>
              <a:rPr lang="en-US" baseline="0" dirty="0"/>
              <a:t> van </a:t>
            </a:r>
            <a:r>
              <a:rPr lang="nl-NL" dirty="0" err="1"/>
              <a:t>IEnumerable</a:t>
            </a:r>
            <a:r>
              <a:rPr lang="nl-NL" baseline="0" dirty="0"/>
              <a:t> is dat er geen </a:t>
            </a:r>
            <a:r>
              <a:rPr lang="nl-NL" baseline="0" dirty="0" err="1"/>
              <a:t>Count</a:t>
            </a:r>
            <a:r>
              <a:rPr lang="nl-NL" baseline="0" dirty="0"/>
              <a:t> bestaat en dus door alles moet lopen om dit te bepalen.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6</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IReadOnlyCollection</a:t>
            </a:r>
            <a:r>
              <a:rPr lang="nl-NL" dirty="0"/>
              <a:t>&lt;&gt;</a:t>
            </a:r>
            <a:r>
              <a:rPr lang="en-US" baseline="0" dirty="0"/>
              <a:t> </a:t>
            </a:r>
            <a:r>
              <a:rPr lang="en-US" baseline="0" dirty="0" err="1"/>
              <a:t>gebruiken</a:t>
            </a:r>
            <a:r>
              <a:rPr lang="en-US" baseline="0" dirty="0"/>
              <a:t> we </a:t>
            </a:r>
            <a:r>
              <a:rPr lang="en-US" baseline="0" dirty="0" err="1"/>
              <a:t>vaak</a:t>
            </a:r>
            <a:r>
              <a:rPr lang="en-US" baseline="0" dirty="0"/>
              <a:t> </a:t>
            </a:r>
            <a:r>
              <a:rPr lang="en-US" baseline="0" dirty="0" err="1"/>
              <a:t>als</a:t>
            </a:r>
            <a:r>
              <a:rPr lang="en-US" baseline="0" dirty="0"/>
              <a:t> default return type </a:t>
            </a:r>
            <a:r>
              <a:rPr lang="en-US" baseline="0" dirty="0" err="1"/>
              <a:t>voor</a:t>
            </a:r>
            <a:r>
              <a:rPr lang="en-US" baseline="0" dirty="0"/>
              <a:t> exposed members, </a:t>
            </a:r>
            <a:r>
              <a:rPr lang="nl-NL" dirty="0" err="1"/>
              <a:t>IEnumerable</a:t>
            </a:r>
            <a:r>
              <a:rPr lang="nl-NL" dirty="0"/>
              <a:t>&lt;&gt; als parameter </a:t>
            </a:r>
            <a:r>
              <a:rPr lang="en-US" baseline="0" dirty="0"/>
              <a:t>default type.</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31</a:t>
            </a:fld>
            <a:endParaRPr lang="nl-NL"/>
          </a:p>
        </p:txBody>
      </p:sp>
    </p:spTree>
    <p:extLst>
      <p:ext uri="{BB962C8B-B14F-4D97-AF65-F5344CB8AC3E}">
        <p14:creationId xmlns:p14="http://schemas.microsoft.com/office/powerpoint/2010/main" val="1837369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dirty="0"/>
              <a:t>Wat</a:t>
            </a:r>
            <a:r>
              <a:rPr lang="en-US" baseline="0" dirty="0"/>
              <a:t> is </a:t>
            </a:r>
            <a:r>
              <a:rPr lang="en-US" baseline="0" dirty="0" err="1"/>
              <a:t>hier</a:t>
            </a:r>
            <a:r>
              <a:rPr lang="en-US" baseline="0" dirty="0"/>
              <a:t> </a:t>
            </a:r>
            <a:r>
              <a:rPr lang="en-US" baseline="0" dirty="0" err="1"/>
              <a:t>fout</a:t>
            </a:r>
            <a:r>
              <a:rPr lang="en-US" baseline="0" dirty="0"/>
              <a:t>? Tip: </a:t>
            </a:r>
            <a:r>
              <a:rPr lang="en-US" baseline="0" dirty="0" err="1"/>
              <a:t>Bij</a:t>
            </a:r>
            <a:r>
              <a:rPr lang="en-US" baseline="0" dirty="0"/>
              <a:t> </a:t>
            </a:r>
            <a:r>
              <a:rPr lang="en-US" sz="1200" baseline="0" dirty="0" err="1">
                <a:solidFill>
                  <a:schemeClr val="accent3">
                    <a:lumMod val="50000"/>
                  </a:schemeClr>
                </a:solidFill>
                <a:latin typeface="Cascadia Mono" panose="020B0609020000020004" pitchFamily="49" charset="0"/>
              </a:rPr>
              <a:t>To</a:t>
            </a:r>
            <a:r>
              <a:rPr lang="en-US" sz="1200" dirty="0" err="1">
                <a:solidFill>
                  <a:schemeClr val="accent3">
                    <a:lumMod val="50000"/>
                  </a:schemeClr>
                </a:solidFill>
                <a:latin typeface="Cascadia Mono" panose="020B0609020000020004" pitchFamily="49" charset="0"/>
              </a:rPr>
              <a:t>ReadOnly</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verwachten</a:t>
            </a:r>
            <a:r>
              <a:rPr lang="en-US" sz="1200" dirty="0">
                <a:solidFill>
                  <a:schemeClr val="accent3">
                    <a:lumMod val="50000"/>
                  </a:schemeClr>
                </a:solidFill>
                <a:latin typeface="Cascadia Mono" panose="020B0609020000020004" pitchFamily="49" charset="0"/>
              </a:rPr>
              <a:t> we </a:t>
            </a:r>
            <a:r>
              <a:rPr lang="en-US" sz="1200" dirty="0" err="1">
                <a:solidFill>
                  <a:schemeClr val="accent3">
                    <a:lumMod val="50000"/>
                  </a:schemeClr>
                </a:solidFill>
                <a:latin typeface="Cascadia Mono" panose="020B0609020000020004" pitchFamily="49" charset="0"/>
              </a:rPr>
              <a:t>een</a:t>
            </a:r>
            <a:r>
              <a:rPr lang="en-US" sz="1200" dirty="0">
                <a:solidFill>
                  <a:schemeClr val="accent3">
                    <a:lumMod val="50000"/>
                  </a:schemeClr>
                </a:solidFill>
                <a:latin typeface="Cascadia Mono" panose="020B0609020000020004" pitchFamily="49" charset="0"/>
              </a:rPr>
              <a:t> object </a:t>
            </a:r>
            <a:r>
              <a:rPr lang="en-US" sz="1200" dirty="0" err="1">
                <a:solidFill>
                  <a:schemeClr val="accent3">
                    <a:lumMod val="50000"/>
                  </a:schemeClr>
                </a:solidFill>
                <a:latin typeface="Cascadia Mono" panose="020B0609020000020004" pitchFamily="49" charset="0"/>
              </a:rPr>
              <a:t>dat</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alleen</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te</a:t>
            </a:r>
            <a:r>
              <a:rPr lang="en-US" sz="1200" dirty="0">
                <a:solidFill>
                  <a:schemeClr val="accent3">
                    <a:lumMod val="50000"/>
                  </a:schemeClr>
                </a:solidFill>
                <a:latin typeface="Cascadia Mono" panose="020B0609020000020004" pitchFamily="49" charset="0"/>
              </a:rPr>
              <a:t> </a:t>
            </a:r>
            <a:r>
              <a:rPr lang="en-US" sz="1200" dirty="0" err="1">
                <a:solidFill>
                  <a:schemeClr val="accent3">
                    <a:lumMod val="50000"/>
                  </a:schemeClr>
                </a:solidFill>
                <a:latin typeface="Cascadia Mono" panose="020B0609020000020004" pitchFamily="49" charset="0"/>
              </a:rPr>
              <a:t>lezen</a:t>
            </a:r>
            <a:r>
              <a:rPr lang="en-US" sz="1200" dirty="0">
                <a:solidFill>
                  <a:schemeClr val="accent3">
                    <a:lumMod val="50000"/>
                  </a:schemeClr>
                </a:solidFill>
                <a:latin typeface="Cascadia Mono" panose="020B0609020000020004" pitchFamily="49" charset="0"/>
              </a:rPr>
              <a:t> is.</a:t>
            </a:r>
          </a:p>
          <a:p>
            <a:pPr>
              <a:buNone/>
            </a:pP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Als je </a:t>
            </a:r>
            <a:r>
              <a:rPr lang="en-US" baseline="0" dirty="0" err="1"/>
              <a:t>kan</a:t>
            </a:r>
            <a:r>
              <a:rPr lang="en-US" baseline="0" dirty="0"/>
              <a:t> het </a:t>
            </a:r>
            <a:r>
              <a:rPr lang="en-US" baseline="0" dirty="0" err="1"/>
              <a:t>resultaat</a:t>
            </a:r>
            <a:r>
              <a:rPr lang="en-US" baseline="0" dirty="0"/>
              <a:t> van </a:t>
            </a:r>
            <a:r>
              <a:rPr lang="en-US" baseline="0" dirty="0" err="1"/>
              <a:t>ToReadOnly</a:t>
            </a:r>
            <a:r>
              <a:rPr lang="en-US" baseline="0" dirty="0"/>
              <a:t> </a:t>
            </a:r>
            <a:r>
              <a:rPr lang="en-US" baseline="0" dirty="0" err="1"/>
              <a:t>terugcasten</a:t>
            </a:r>
            <a:r>
              <a:rPr lang="en-US" baseline="0" dirty="0"/>
              <a:t> </a:t>
            </a:r>
            <a:r>
              <a:rPr lang="en-US" baseline="0" dirty="0" err="1"/>
              <a:t>naar</a:t>
            </a:r>
            <a:r>
              <a:rPr lang="en-US" baseline="0" dirty="0"/>
              <a:t> </a:t>
            </a:r>
            <a:r>
              <a:rPr lang="en-US" sz="1200" dirty="0" err="1">
                <a:solidFill>
                  <a:srgbClr val="2B91AF"/>
                </a:solidFill>
                <a:latin typeface="Cascadia Mono" panose="020B0609020000020004" pitchFamily="49" charset="0"/>
              </a:rPr>
              <a:t>MyList</a:t>
            </a:r>
            <a:r>
              <a:rPr lang="en-US" baseline="0" dirty="0"/>
              <a:t>. </a:t>
            </a:r>
            <a:r>
              <a:rPr lang="en-US" baseline="0" dirty="0" err="1"/>
              <a:t>Deze</a:t>
            </a:r>
            <a:r>
              <a:rPr lang="en-US" baseline="0" dirty="0"/>
              <a:t> is dan </a:t>
            </a:r>
            <a:r>
              <a:rPr lang="en-US" baseline="0" dirty="0" err="1"/>
              <a:t>ineens</a:t>
            </a:r>
            <a:r>
              <a:rPr lang="en-US" baseline="0" dirty="0"/>
              <a:t> writable.</a:t>
            </a:r>
          </a:p>
          <a:p>
            <a:pPr>
              <a:buNone/>
            </a:pPr>
            <a:endParaRPr lang="en-US" baseline="0" dirty="0"/>
          </a:p>
          <a:p>
            <a:pPr>
              <a:buNone/>
            </a:pPr>
            <a:r>
              <a:rPr lang="en-US" baseline="0" dirty="0" err="1"/>
              <a:t>Zie</a:t>
            </a:r>
            <a:r>
              <a:rPr lang="en-US" baseline="0" dirty="0"/>
              <a:t> </a:t>
            </a:r>
            <a:r>
              <a:rPr lang="en-US" baseline="0" dirty="0" err="1"/>
              <a:t>ook</a:t>
            </a:r>
            <a:r>
              <a:rPr lang="en-US" baseline="0" dirty="0"/>
              <a:t> sheets </a:t>
            </a:r>
            <a:r>
              <a:rPr lang="en-US" sz="1200" b="1" dirty="0">
                <a:gradFill>
                  <a:gsLst>
                    <a:gs pos="0">
                      <a:schemeClr val="bg1"/>
                    </a:gs>
                    <a:gs pos="100000">
                      <a:schemeClr val="bg1">
                        <a:lumMod val="85000"/>
                      </a:schemeClr>
                    </a:gs>
                  </a:gsLst>
                  <a:lin ang="5400000" scaled="0"/>
                </a:gradFill>
                <a:latin typeface="+mj-lt"/>
                <a:ea typeface="+mj-ea"/>
                <a:cs typeface="+mj-cs"/>
              </a:rPr>
              <a:t>Base classes vs interfaces</a:t>
            </a:r>
            <a:r>
              <a:rPr lang="en-US" baseline="0" dirty="0"/>
              <a:t>: </a:t>
            </a:r>
          </a:p>
          <a:p>
            <a:pPr marL="171450" indent="-171450">
              <a:buFont typeface="Arial" panose="020B0604020202020204" pitchFamily="34" charset="0"/>
              <a:buChar char="•"/>
            </a:pPr>
            <a:r>
              <a:rPr lang="en-US" baseline="0" dirty="0"/>
              <a:t>Je </a:t>
            </a:r>
            <a:r>
              <a:rPr lang="en-US" baseline="0" dirty="0" err="1"/>
              <a:t>implementeert</a:t>
            </a:r>
            <a:r>
              <a:rPr lang="en-US" baseline="0" dirty="0"/>
              <a:t> </a:t>
            </a:r>
            <a:r>
              <a:rPr lang="en-US" baseline="0" dirty="0" err="1"/>
              <a:t>niet</a:t>
            </a:r>
            <a:r>
              <a:rPr lang="en-US" baseline="0" dirty="0"/>
              <a:t> </a:t>
            </a:r>
            <a:r>
              <a:rPr lang="en-US" baseline="0" dirty="0" err="1"/>
              <a:t>een</a:t>
            </a:r>
            <a:r>
              <a:rPr lang="en-US" baseline="0" dirty="0"/>
              <a:t> base class </a:t>
            </a:r>
            <a:r>
              <a:rPr lang="en-US" baseline="0" dirty="0" err="1"/>
              <a:t>omdat</a:t>
            </a:r>
            <a:r>
              <a:rPr lang="en-US" baseline="0" dirty="0"/>
              <a:t> </a:t>
            </a:r>
            <a:r>
              <a:rPr lang="en-US" baseline="0" dirty="0" err="1"/>
              <a:t>hij</a:t>
            </a:r>
            <a:r>
              <a:rPr lang="en-US" baseline="0" dirty="0"/>
              <a:t> </a:t>
            </a:r>
            <a:r>
              <a:rPr lang="en-US" baseline="0" dirty="0" err="1"/>
              <a:t>ook</a:t>
            </a:r>
            <a:r>
              <a:rPr lang="en-US" baseline="0" dirty="0"/>
              <a:t> alle </a:t>
            </a:r>
            <a:r>
              <a:rPr lang="en-US" baseline="0" dirty="0" err="1"/>
              <a:t>functionaliteit</a:t>
            </a:r>
            <a:r>
              <a:rPr lang="en-US" baseline="0" dirty="0"/>
              <a:t> (</a:t>
            </a:r>
            <a:r>
              <a:rPr lang="en-US" baseline="0" dirty="0" err="1"/>
              <a:t>en</a:t>
            </a:r>
            <a:r>
              <a:rPr lang="en-US" baseline="0" dirty="0"/>
              <a:t> </a:t>
            </a:r>
            <a:r>
              <a:rPr lang="en-US" baseline="0" dirty="0" err="1"/>
              <a:t>ev</a:t>
            </a:r>
            <a:r>
              <a:rPr lang="en-US" baseline="0" dirty="0"/>
              <a:t> </a:t>
            </a:r>
            <a:r>
              <a:rPr lang="en-US" baseline="0" dirty="0" err="1"/>
              <a:t>meer</a:t>
            </a:r>
            <a:r>
              <a:rPr lang="en-US" baseline="0" dirty="0"/>
              <a:t>) </a:t>
            </a:r>
            <a:r>
              <a:rPr lang="en-US" baseline="0" dirty="0" err="1"/>
              <a:t>bied</a:t>
            </a:r>
            <a:r>
              <a:rPr lang="en-US" baseline="0" dirty="0"/>
              <a:t> dan de base, maar </a:t>
            </a:r>
            <a:r>
              <a:rPr lang="en-US" baseline="0" dirty="0" err="1"/>
              <a:t>omdat</a:t>
            </a:r>
            <a:r>
              <a:rPr lang="en-US" baseline="0" dirty="0"/>
              <a:t> </a:t>
            </a:r>
            <a:r>
              <a:rPr lang="en-US" baseline="0" dirty="0" err="1"/>
              <a:t>hij</a:t>
            </a:r>
            <a:r>
              <a:rPr lang="en-US" baseline="0" dirty="0"/>
              <a:t> </a:t>
            </a:r>
            <a:r>
              <a:rPr lang="en-US" baseline="0" dirty="0" err="1"/>
              <a:t>fundamenteel</a:t>
            </a:r>
            <a:r>
              <a:rPr lang="en-US" baseline="0" dirty="0"/>
              <a:t> </a:t>
            </a:r>
            <a:r>
              <a:rPr lang="en-US" baseline="0" dirty="0" err="1"/>
              <a:t>ook</a:t>
            </a:r>
            <a:r>
              <a:rPr lang="en-US" baseline="0" dirty="0"/>
              <a:t> </a:t>
            </a:r>
            <a:r>
              <a:rPr lang="en-US" baseline="0" dirty="0" err="1"/>
              <a:t>dezelfde</a:t>
            </a:r>
            <a:r>
              <a:rPr lang="en-US" baseline="0" dirty="0"/>
              <a:t> </a:t>
            </a:r>
            <a:r>
              <a:rPr lang="en-US" baseline="0" dirty="0" err="1"/>
              <a:t>bedoeling</a:t>
            </a:r>
            <a:r>
              <a:rPr lang="en-US" baseline="0" dirty="0"/>
              <a:t> </a:t>
            </a:r>
            <a:r>
              <a:rPr lang="en-US" baseline="0" dirty="0" err="1"/>
              <a:t>heeft</a:t>
            </a:r>
            <a:r>
              <a:rPr lang="en-US" baseline="0" dirty="0"/>
              <a:t> dan de base.</a:t>
            </a:r>
          </a:p>
          <a:p>
            <a:pPr marL="171450" indent="-171450">
              <a:buFont typeface="Arial" panose="020B0604020202020204" pitchFamily="34" charset="0"/>
              <a:buChar char="•"/>
            </a:pPr>
            <a:r>
              <a:rPr lang="en-US" baseline="0" dirty="0" err="1"/>
              <a:t>Dit</a:t>
            </a:r>
            <a:r>
              <a:rPr lang="en-US" baseline="0" dirty="0"/>
              <a:t> geld </a:t>
            </a:r>
            <a:r>
              <a:rPr lang="en-US" baseline="0" dirty="0" err="1"/>
              <a:t>ook</a:t>
            </a:r>
            <a:r>
              <a:rPr lang="en-US" baseline="0" dirty="0"/>
              <a:t> </a:t>
            </a:r>
            <a:r>
              <a:rPr lang="en-US" baseline="0" dirty="0" err="1"/>
              <a:t>bij</a:t>
            </a:r>
            <a:r>
              <a:rPr lang="en-US" baseline="0" dirty="0"/>
              <a:t> interfaces. </a:t>
            </a:r>
            <a:r>
              <a:rPr lang="en-US" baseline="0" dirty="0" err="1"/>
              <a:t>Implementeer</a:t>
            </a:r>
            <a:r>
              <a:rPr lang="en-US" baseline="0" dirty="0"/>
              <a:t> </a:t>
            </a:r>
            <a:r>
              <a:rPr lang="en-US" baseline="0" dirty="0" err="1"/>
              <a:t>niet</a:t>
            </a:r>
            <a:r>
              <a:rPr lang="en-US" baseline="0" dirty="0"/>
              <a:t> </a:t>
            </a:r>
            <a:r>
              <a:rPr lang="en-US" baseline="0" dirty="0" err="1"/>
              <a:t>een</a:t>
            </a:r>
            <a:r>
              <a:rPr lang="en-US" baseline="0" dirty="0"/>
              <a:t> interface </a:t>
            </a:r>
            <a:r>
              <a:rPr lang="en-US" baseline="0" dirty="0" err="1"/>
              <a:t>omdat</a:t>
            </a:r>
            <a:r>
              <a:rPr lang="en-US" baseline="0" dirty="0"/>
              <a:t> je </a:t>
            </a:r>
            <a:r>
              <a:rPr lang="en-US" baseline="0" dirty="0" err="1"/>
              <a:t>toevallig</a:t>
            </a:r>
            <a:r>
              <a:rPr lang="en-US" baseline="0" dirty="0"/>
              <a:t> </a:t>
            </a:r>
            <a:r>
              <a:rPr lang="en-US" baseline="0" dirty="0" err="1"/>
              <a:t>dezelfde</a:t>
            </a:r>
            <a:r>
              <a:rPr lang="en-US" baseline="0" dirty="0"/>
              <a:t> </a:t>
            </a:r>
            <a:r>
              <a:rPr lang="en-US" baseline="0" dirty="0" err="1"/>
              <a:t>methode</a:t>
            </a:r>
            <a:r>
              <a:rPr lang="en-US" baseline="0" dirty="0"/>
              <a:t> met </a:t>
            </a:r>
            <a:r>
              <a:rPr lang="en-US" baseline="0" dirty="0" err="1"/>
              <a:t>dezelfde</a:t>
            </a:r>
            <a:r>
              <a:rPr lang="en-US" baseline="0" dirty="0"/>
              <a:t> </a:t>
            </a:r>
            <a:r>
              <a:rPr lang="en-US" baseline="0" dirty="0" err="1"/>
              <a:t>methodenaam</a:t>
            </a:r>
            <a:r>
              <a:rPr lang="en-US" baseline="0" dirty="0"/>
              <a:t> </a:t>
            </a:r>
            <a:r>
              <a:rPr lang="en-US" baseline="0" dirty="0" err="1"/>
              <a:t>hebt</a:t>
            </a:r>
            <a:r>
              <a:rPr lang="en-US" baseline="0" dirty="0"/>
              <a:t>. Maar </a:t>
            </a:r>
            <a:r>
              <a:rPr lang="en-US" baseline="0" dirty="0" err="1"/>
              <a:t>omdat</a:t>
            </a:r>
            <a:r>
              <a:rPr lang="en-US" baseline="0" dirty="0"/>
              <a:t> je </a:t>
            </a:r>
            <a:r>
              <a:rPr lang="en-US" baseline="0" dirty="0" err="1"/>
              <a:t>functioneel</a:t>
            </a:r>
            <a:r>
              <a:rPr lang="en-US" baseline="0" dirty="0"/>
              <a:t> </a:t>
            </a:r>
            <a:r>
              <a:rPr lang="en-US" baseline="0" dirty="0" err="1"/>
              <a:t>dat</a:t>
            </a:r>
            <a:r>
              <a:rPr lang="en-US" baseline="0" dirty="0"/>
              <a:t> </a:t>
            </a:r>
            <a:r>
              <a:rPr lang="en-US" baseline="0" dirty="0" err="1"/>
              <a:t>kan.</a:t>
            </a: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32</a:t>
            </a:fld>
            <a:endParaRPr lang="nl-NL"/>
          </a:p>
        </p:txBody>
      </p:sp>
    </p:spTree>
    <p:extLst>
      <p:ext uri="{BB962C8B-B14F-4D97-AF65-F5344CB8AC3E}">
        <p14:creationId xmlns:p14="http://schemas.microsoft.com/office/powerpoint/2010/main" val="2304956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en-US" baseline="0" dirty="0" err="1"/>
              <a:t>Dit</a:t>
            </a:r>
            <a:r>
              <a:rPr lang="en-US" baseline="0" dirty="0"/>
              <a:t> is </a:t>
            </a:r>
            <a:r>
              <a:rPr lang="en-US" baseline="0" dirty="0" err="1"/>
              <a:t>een</a:t>
            </a:r>
            <a:r>
              <a:rPr lang="en-US" baseline="0" dirty="0"/>
              <a:t> </a:t>
            </a:r>
            <a:r>
              <a:rPr lang="en-US" baseline="0" dirty="0" err="1"/>
              <a:t>goede</a:t>
            </a:r>
            <a:r>
              <a:rPr lang="en-US" baseline="0" dirty="0"/>
              <a:t> </a:t>
            </a:r>
            <a:r>
              <a:rPr lang="en-US" baseline="0" dirty="0" err="1"/>
              <a:t>oplossing</a:t>
            </a:r>
            <a:r>
              <a:rPr lang="en-US" baseline="0" dirty="0"/>
              <a:t>, maar je </a:t>
            </a:r>
            <a:r>
              <a:rPr lang="en-US" baseline="0" dirty="0" err="1"/>
              <a:t>hebt</a:t>
            </a:r>
            <a:r>
              <a:rPr lang="en-US" baseline="0" dirty="0"/>
              <a:t> </a:t>
            </a:r>
            <a:r>
              <a:rPr lang="en-US" baseline="0" dirty="0" err="1"/>
              <a:t>een</a:t>
            </a:r>
            <a:r>
              <a:rPr lang="en-US" baseline="0" dirty="0"/>
              <a:t> </a:t>
            </a:r>
            <a:r>
              <a:rPr lang="en-US" baseline="0" dirty="0" err="1"/>
              <a:t>generieke</a:t>
            </a:r>
            <a:r>
              <a:rPr lang="en-US" baseline="0" dirty="0"/>
              <a:t> </a:t>
            </a:r>
            <a:r>
              <a:rPr lang="en-US" baseline="0" dirty="0" err="1"/>
              <a:t>methode</a:t>
            </a:r>
            <a:r>
              <a:rPr lang="en-US" baseline="0" dirty="0"/>
              <a:t> die </a:t>
            </a:r>
            <a:r>
              <a:rPr lang="nl-NL" sz="1800" dirty="0">
                <a:solidFill>
                  <a:srgbClr val="000000"/>
                </a:solidFill>
                <a:latin typeface="Cascadia Mono" panose="020B0609020000020004" pitchFamily="49" charset="0"/>
              </a:rPr>
              <a:t>zowel </a:t>
            </a:r>
            <a:r>
              <a:rPr lang="en-US" sz="1200" dirty="0" err="1">
                <a:solidFill>
                  <a:srgbClr val="2B91AF"/>
                </a:solidFill>
                <a:latin typeface="Cascadia Mono" panose="020B0609020000020004" pitchFamily="49" charset="0"/>
              </a:rPr>
              <a:t>MyStack</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als</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MyReadOnlyStack</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als</a:t>
            </a:r>
            <a:r>
              <a:rPr lang="en-US" sz="1200" dirty="0">
                <a:solidFill>
                  <a:srgbClr val="2B91AF"/>
                </a:solidFill>
                <a:latin typeface="Cascadia Mono" panose="020B0609020000020004" pitchFamily="49" charset="0"/>
              </a:rPr>
              <a:t> input </a:t>
            </a:r>
            <a:r>
              <a:rPr lang="en-US" sz="1200" dirty="0" err="1">
                <a:solidFill>
                  <a:srgbClr val="2B91AF"/>
                </a:solidFill>
                <a:latin typeface="Cascadia Mono" panose="020B0609020000020004" pitchFamily="49" charset="0"/>
              </a:rPr>
              <a:t>moet</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kunnen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hebben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en</a:t>
            </a:r>
            <a:r>
              <a:rPr lang="en-US" sz="1200" dirty="0">
                <a:solidFill>
                  <a:srgbClr val="2B91AF"/>
                </a:solidFill>
                <a:latin typeface="Cascadia Mono" panose="020B0609020000020004" pitchFamily="49" charset="0"/>
              </a:rPr>
              <a:t> de Peek </a:t>
            </a:r>
            <a:r>
              <a:rPr lang="en-US" sz="1200" dirty="0" err="1">
                <a:solidFill>
                  <a:srgbClr val="2B91AF"/>
                </a:solidFill>
                <a:latin typeface="Cascadia Mono" panose="020B0609020000020004" pitchFamily="49" charset="0"/>
              </a:rPr>
              <a:t>methode</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wil</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kunnen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aanroepen</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bovenste</a:t>
            </a:r>
            <a:r>
              <a:rPr lang="en-US" sz="1200" dirty="0">
                <a:solidFill>
                  <a:srgbClr val="2B91AF"/>
                </a:solidFill>
                <a:latin typeface="Cascadia Mono" panose="020B0609020000020004" pitchFamily="49" charset="0"/>
              </a:rPr>
              <a:t> item van </a:t>
            </a:r>
            <a:r>
              <a:rPr lang="en-US" sz="1200" dirty="0" err="1">
                <a:solidFill>
                  <a:srgbClr val="2B91AF"/>
                </a:solidFill>
                <a:latin typeface="Cascadia Mono" panose="020B0609020000020004" pitchFamily="49" charset="0"/>
              </a:rPr>
              <a:t>stakc</a:t>
            </a:r>
            <a:r>
              <a:rPr lang="en-US" sz="1200" dirty="0">
                <a:solidFill>
                  <a:srgbClr val="2B91AF"/>
                </a:solidFill>
                <a:latin typeface="Cascadia Mono" panose="020B0609020000020004" pitchFamily="49" charset="0"/>
              </a:rPr>
              <a:t> </a:t>
            </a:r>
            <a:r>
              <a:rPr lang="en-US" sz="1200" dirty="0" err="1">
                <a:solidFill>
                  <a:srgbClr val="2B91AF"/>
                </a:solidFill>
                <a:latin typeface="Cascadia Mono" panose="020B0609020000020004" pitchFamily="49" charset="0"/>
              </a:rPr>
              <a:t>zonder</a:t>
            </a:r>
            <a:r>
              <a:rPr lang="en-US" sz="1200" dirty="0">
                <a:solidFill>
                  <a:srgbClr val="2B91AF"/>
                </a:solidFill>
                <a:latin typeface="Cascadia Mono" panose="020B0609020000020004" pitchFamily="49" charset="0"/>
              </a:rPr>
              <a:t> pop).</a:t>
            </a:r>
            <a:endParaRPr lang="en-US" sz="1200" baseline="0" dirty="0">
              <a:solidFill>
                <a:srgbClr val="2B91AF"/>
              </a:solidFill>
              <a:latin typeface="Cascadia Mono" panose="020B0609020000020004" pitchFamily="49" charset="0"/>
            </a:endParaRPr>
          </a:p>
          <a:p>
            <a:pPr>
              <a:buNone/>
            </a:pPr>
            <a:r>
              <a:rPr lang="en-US" sz="1200" baseline="0" dirty="0">
                <a:solidFill>
                  <a:srgbClr val="2B91AF"/>
                </a:solidFill>
                <a:latin typeface="Cascadia Mono" panose="020B0609020000020004" pitchFamily="49" charset="0"/>
              </a:rPr>
              <a:t>We </a:t>
            </a:r>
            <a:r>
              <a:rPr lang="en-US" sz="1200" baseline="0" dirty="0" err="1">
                <a:solidFill>
                  <a:srgbClr val="2B91AF"/>
                </a:solidFill>
                <a:latin typeface="Cascadia Mono" panose="020B0609020000020004" pitchFamily="49" charset="0"/>
              </a:rPr>
              <a:t>zouden</a:t>
            </a:r>
            <a:r>
              <a:rPr lang="en-US" sz="1200" baseline="0" dirty="0">
                <a:solidFill>
                  <a:srgbClr val="2B91AF"/>
                </a:solidFill>
                <a:latin typeface="Cascadia Mono" panose="020B0609020000020004" pitchFamily="49" charset="0"/>
              </a:rPr>
              <a:t> dan de </a:t>
            </a:r>
            <a:r>
              <a:rPr lang="en-US" sz="1200" baseline="0" dirty="0" err="1">
                <a:solidFill>
                  <a:srgbClr val="2B91AF"/>
                </a:solidFill>
                <a:latin typeface="Cascadia Mono" panose="020B0609020000020004" pitchFamily="49" charset="0"/>
              </a:rPr>
              <a:t>volgende</a:t>
            </a:r>
            <a:r>
              <a:rPr lang="en-US" sz="1200" baseline="0" dirty="0">
                <a:solidFill>
                  <a:srgbClr val="2B91AF"/>
                </a:solidFill>
                <a:latin typeface="Cascadia Mono" panose="020B0609020000020004" pitchFamily="49" charset="0"/>
              </a:rPr>
              <a:t> </a:t>
            </a:r>
            <a:r>
              <a:rPr lang="en-US" sz="1200" baseline="0" dirty="0" err="1">
                <a:solidFill>
                  <a:srgbClr val="2B91AF"/>
                </a:solidFill>
                <a:latin typeface="Cascadia Mono" panose="020B0609020000020004" pitchFamily="49" charset="0"/>
              </a:rPr>
              <a:t>oplossing</a:t>
            </a:r>
            <a:r>
              <a:rPr lang="en-US" sz="1200" baseline="0" dirty="0">
                <a:solidFill>
                  <a:srgbClr val="2B91AF"/>
                </a:solidFill>
                <a:latin typeface="Cascadia Mono" panose="020B0609020000020004" pitchFamily="49" charset="0"/>
              </a:rPr>
              <a:t> </a:t>
            </a:r>
            <a:r>
              <a:rPr lang="en-US" sz="1200" baseline="0" dirty="0" err="1">
                <a:solidFill>
                  <a:srgbClr val="2B91AF"/>
                </a:solidFill>
                <a:latin typeface="Cascadia Mono" panose="020B0609020000020004" pitchFamily="49" charset="0"/>
              </a:rPr>
              <a:t>kunnen</a:t>
            </a:r>
            <a:r>
              <a:rPr lang="en-US" sz="1200" baseline="0" dirty="0">
                <a:solidFill>
                  <a:srgbClr val="2B91AF"/>
                </a:solidFill>
                <a:latin typeface="Cascadia Mono" panose="020B0609020000020004" pitchFamily="49" charset="0"/>
              </a:rPr>
              <a:t> </a:t>
            </a:r>
            <a:r>
              <a:rPr lang="en-US" sz="1200" baseline="0" dirty="0" err="1">
                <a:solidFill>
                  <a:srgbClr val="2B91AF"/>
                </a:solidFill>
                <a:latin typeface="Cascadia Mono" panose="020B0609020000020004" pitchFamily="49" charset="0"/>
              </a:rPr>
              <a:t>kiezen</a:t>
            </a:r>
            <a:endParaRPr lang="en-US" sz="1200" baseline="0" dirty="0">
              <a:solidFill>
                <a:srgbClr val="2B91AF"/>
              </a:solidFill>
              <a:latin typeface="Cascadia Mono" panose="020B0609020000020004" pitchFamily="49" charset="0"/>
            </a:endParaRPr>
          </a:p>
          <a:p>
            <a:pPr>
              <a:buNone/>
            </a:pPr>
            <a:r>
              <a:rPr lang="en-US" sz="1200" baseline="0" dirty="0">
                <a:solidFill>
                  <a:srgbClr val="2B91AF"/>
                </a:solidFill>
                <a:latin typeface="Cascadia Mono" panose="020B0609020000020004" pitchFamily="49" charset="0"/>
              </a:rPr>
              <a:t>[click]</a:t>
            </a:r>
            <a:endParaRPr lang="en-US" sz="1200" dirty="0">
              <a:solidFill>
                <a:srgbClr val="2B91AF"/>
              </a:solidFill>
              <a:latin typeface="Cascadia Mono" panose="020B0609020000020004" pitchFamily="49" charset="0"/>
            </a:endParaRPr>
          </a:p>
          <a:p>
            <a:pPr>
              <a:buNone/>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33</a:t>
            </a:fld>
            <a:endParaRPr lang="nl-NL"/>
          </a:p>
        </p:txBody>
      </p:sp>
    </p:spTree>
    <p:extLst>
      <p:ext uri="{BB962C8B-B14F-4D97-AF65-F5344CB8AC3E}">
        <p14:creationId xmlns:p14="http://schemas.microsoft.com/office/powerpoint/2010/main" val="327247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EB89-236B-BA18-4883-83F1AF0EB9C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F2A16D1-710C-DBCC-1CE1-DA42D572B4D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65FD22D-C05E-B991-0D97-F897DB581224}"/>
              </a:ext>
            </a:extLst>
          </p:cNvPr>
          <p:cNvSpPr>
            <a:spLocks noGrp="1"/>
          </p:cNvSpPr>
          <p:nvPr>
            <p:ph type="body" idx="1"/>
          </p:nvPr>
        </p:nvSpPr>
        <p:spPr/>
        <p:txBody>
          <a:bodyPr/>
          <a:lstStyle/>
          <a:p>
            <a:pPr>
              <a:buNone/>
            </a:pPr>
            <a:endParaRPr lang="en-US" baseline="0" dirty="0"/>
          </a:p>
        </p:txBody>
      </p:sp>
      <p:sp>
        <p:nvSpPr>
          <p:cNvPr id="4" name="Tijdelijke aanduiding voor dianummer 3">
            <a:extLst>
              <a:ext uri="{FF2B5EF4-FFF2-40B4-BE49-F238E27FC236}">
                <a16:creationId xmlns:a16="http://schemas.microsoft.com/office/drawing/2014/main" id="{E7C6BB1E-4D54-26CA-7D9C-BE412A6BFC4A}"/>
              </a:ext>
            </a:extLst>
          </p:cNvPr>
          <p:cNvSpPr>
            <a:spLocks noGrp="1"/>
          </p:cNvSpPr>
          <p:nvPr>
            <p:ph type="sldNum" sz="quarter" idx="5"/>
          </p:nvPr>
        </p:nvSpPr>
        <p:spPr/>
        <p:txBody>
          <a:bodyPr/>
          <a:lstStyle/>
          <a:p>
            <a:fld id="{36A6CEBA-87D9-4668-ADDB-ADABD8CF91EC}" type="slidenum">
              <a:rPr lang="nl-NL" smtClean="0"/>
              <a:t>34</a:t>
            </a:fld>
            <a:endParaRPr lang="nl-NL"/>
          </a:p>
        </p:txBody>
      </p:sp>
    </p:spTree>
    <p:extLst>
      <p:ext uri="{BB962C8B-B14F-4D97-AF65-F5344CB8AC3E}">
        <p14:creationId xmlns:p14="http://schemas.microsoft.com/office/powerpoint/2010/main" val="3162346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a:t>
            </a:r>
            <a:r>
              <a:rPr lang="en-US" baseline="0" dirty="0"/>
              <a:t> 7</a:t>
            </a: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35</a:t>
            </a:fld>
            <a:endParaRPr lang="nl-NL"/>
          </a:p>
        </p:txBody>
      </p:sp>
    </p:spTree>
    <p:extLst>
      <p:ext uri="{BB962C8B-B14F-4D97-AF65-F5344CB8AC3E}">
        <p14:creationId xmlns:p14="http://schemas.microsoft.com/office/powerpoint/2010/main" val="2970010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Demo 8a +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37</a:t>
            </a:fld>
            <a:endParaRPr lang="nl-NL"/>
          </a:p>
        </p:txBody>
      </p:sp>
    </p:spTree>
    <p:extLst>
      <p:ext uri="{BB962C8B-B14F-4D97-AF65-F5344CB8AC3E}">
        <p14:creationId xmlns:p14="http://schemas.microsoft.com/office/powerpoint/2010/main" val="1464261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Captured context state </a:t>
            </a:r>
            <a:r>
              <a:rPr lang="en-US" dirty="0" err="1"/>
              <a:t>zorgt</a:t>
            </a:r>
            <a:r>
              <a:rPr lang="en-US" dirty="0"/>
              <a:t> </a:t>
            </a:r>
            <a:r>
              <a:rPr lang="en-US" dirty="0" err="1"/>
              <a:t>vaak</a:t>
            </a:r>
            <a:r>
              <a:rPr lang="en-US" dirty="0"/>
              <a:t> </a:t>
            </a:r>
            <a:r>
              <a:rPr lang="en-US" dirty="0" err="1"/>
              <a:t>voor</a:t>
            </a:r>
            <a:r>
              <a:rPr lang="en-US" dirty="0"/>
              <a:t> extra </a:t>
            </a:r>
            <a:r>
              <a:rPr lang="en-US" dirty="0" err="1"/>
              <a:t>vertraging</a:t>
            </a:r>
            <a:r>
              <a:rPr lang="en-US" dirty="0"/>
              <a:t>. Dat </a:t>
            </a:r>
            <a:r>
              <a:rPr lang="en-US" dirty="0" err="1"/>
              <a:t>gebeurd</a:t>
            </a:r>
            <a:r>
              <a:rPr lang="en-US" dirty="0"/>
              <a:t> </a:t>
            </a:r>
            <a:r>
              <a:rPr lang="en-US" dirty="0" err="1"/>
              <a:t>bijvoorbeeld</a:t>
            </a:r>
            <a:r>
              <a:rPr lang="en-US" dirty="0"/>
              <a:t> </a:t>
            </a:r>
            <a:r>
              <a:rPr lang="en-US" dirty="0" err="1"/>
              <a:t>wanneer</a:t>
            </a:r>
            <a:r>
              <a:rPr lang="en-US" dirty="0"/>
              <a:t> </a:t>
            </a:r>
            <a:r>
              <a:rPr lang="en-US" dirty="0" err="1"/>
              <a:t>een</a:t>
            </a:r>
            <a:r>
              <a:rPr lang="en-US" dirty="0"/>
              <a:t> </a:t>
            </a:r>
            <a:r>
              <a:rPr lang="en-US" dirty="0" err="1"/>
              <a:t>methode</a:t>
            </a:r>
            <a:r>
              <a:rPr lang="en-US" dirty="0"/>
              <a:t> of instance level </a:t>
            </a:r>
            <a:r>
              <a:rPr lang="en-US" dirty="0" err="1"/>
              <a:t>variabele</a:t>
            </a:r>
            <a:r>
              <a:rPr lang="en-US" dirty="0"/>
              <a:t> in </a:t>
            </a:r>
            <a:r>
              <a:rPr lang="en-US" dirty="0" err="1"/>
              <a:t>een</a:t>
            </a:r>
            <a:r>
              <a:rPr lang="en-US" dirty="0"/>
              <a:t> lambda </a:t>
            </a:r>
            <a:r>
              <a:rPr lang="en-US" dirty="0" err="1"/>
              <a:t>wordt</a:t>
            </a:r>
            <a:r>
              <a:rPr lang="en-US" dirty="0"/>
              <a:t> </a:t>
            </a:r>
            <a:r>
              <a:rPr lang="en-US" dirty="0" err="1"/>
              <a:t>gebruikt</a:t>
            </a:r>
            <a:r>
              <a:rPr lang="en-US" dirty="0"/>
              <a:t>. </a:t>
            </a:r>
            <a:r>
              <a:rPr lang="en-US" dirty="0" err="1"/>
              <a:t>Dit</a:t>
            </a:r>
            <a:r>
              <a:rPr lang="en-US" dirty="0"/>
              <a:t> </a:t>
            </a:r>
            <a:r>
              <a:rPr lang="en-US" dirty="0" err="1"/>
              <a:t>zorgt</a:t>
            </a:r>
            <a:r>
              <a:rPr lang="en-US" dirty="0"/>
              <a:t> </a:t>
            </a:r>
            <a:r>
              <a:rPr lang="en-US" dirty="0" err="1"/>
              <a:t>voor</a:t>
            </a:r>
            <a:r>
              <a:rPr lang="en-US" dirty="0"/>
              <a:t> extra object </a:t>
            </a:r>
            <a:r>
              <a:rPr lang="en-US" dirty="0" err="1"/>
              <a:t>allocaties</a:t>
            </a:r>
            <a:r>
              <a:rPr lang="en-US" dirty="0"/>
              <a:t>.</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38</a:t>
            </a:fld>
            <a:endParaRPr lang="nl-NL"/>
          </a:p>
        </p:txBody>
      </p:sp>
    </p:spTree>
    <p:extLst>
      <p:ext uri="{BB962C8B-B14F-4D97-AF65-F5344CB8AC3E}">
        <p14:creationId xmlns:p14="http://schemas.microsoft.com/office/powerpoint/2010/main" val="410363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Dit</a:t>
            </a:r>
            <a:r>
              <a:rPr lang="en-US" baseline="0" dirty="0"/>
              <a:t> is </a:t>
            </a:r>
            <a:r>
              <a:rPr lang="en-US" baseline="0" dirty="0" err="1"/>
              <a:t>nog</a:t>
            </a:r>
            <a:r>
              <a:rPr lang="en-US" baseline="0" dirty="0"/>
              <a:t> maar </a:t>
            </a:r>
            <a:r>
              <a:rPr lang="en-US" baseline="0" dirty="0" err="1"/>
              <a:t>een</a:t>
            </a:r>
            <a:r>
              <a:rPr lang="en-US" baseline="0" dirty="0"/>
              <a:t> </a:t>
            </a:r>
            <a:r>
              <a:rPr lang="en-US" baseline="0" dirty="0" err="1"/>
              <a:t>basisset</a:t>
            </a:r>
            <a:r>
              <a:rPr lang="en-US" baseline="0" dirty="0"/>
              <a:t>, er </a:t>
            </a:r>
            <a:r>
              <a:rPr lang="en-US" baseline="0" dirty="0" err="1"/>
              <a:t>zijn</a:t>
            </a:r>
            <a:r>
              <a:rPr lang="en-US" baseline="0" dirty="0"/>
              <a:t> er </a:t>
            </a:r>
            <a:r>
              <a:rPr lang="en-US" baseline="0" dirty="0" err="1"/>
              <a:t>nog</a:t>
            </a:r>
            <a:r>
              <a:rPr lang="en-US" baseline="0" dirty="0"/>
              <a:t> </a:t>
            </a:r>
            <a:r>
              <a:rPr lang="en-US" baseline="0" dirty="0" err="1"/>
              <a:t>veel</a:t>
            </a:r>
            <a:r>
              <a:rPr lang="en-US" baseline="0" dirty="0"/>
              <a:t> </a:t>
            </a:r>
            <a:r>
              <a:rPr lang="en-US" baseline="0" dirty="0" err="1"/>
              <a:t>meer</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Voorbeelden</a:t>
            </a:r>
            <a:r>
              <a:rPr lang="en-US" baseline="0" dirty="0"/>
              <a:t>: https://linqsamples.com/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9</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 op: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a:t>multiple </a:t>
            </a:r>
            <a:r>
              <a:rPr lang="en-US" baseline="0" dirty="0" err="1"/>
              <a:t>enumberations</a:t>
            </a:r>
            <a:r>
              <a:rPr lang="en-US" baseline="0" dirty="0"/>
              <a:t>, </a:t>
            </a:r>
            <a:r>
              <a:rPr lang="en-US" baseline="0" dirty="0" err="1"/>
              <a:t>zowel</a:t>
            </a:r>
            <a:r>
              <a:rPr lang="en-US" baseline="0" dirty="0"/>
              <a:t> </a:t>
            </a:r>
            <a:r>
              <a:rPr lang="en-US" baseline="0" dirty="0" err="1"/>
              <a:t>een</a:t>
            </a:r>
            <a:r>
              <a:rPr lang="en-US" baseline="0" dirty="0"/>
              <a:t> min() </a:t>
            </a:r>
            <a:r>
              <a:rPr lang="en-US" baseline="0" dirty="0" err="1"/>
              <a:t>als</a:t>
            </a:r>
            <a:r>
              <a:rPr lang="en-US" baseline="0" dirty="0"/>
              <a:t> max() </a:t>
            </a:r>
            <a:r>
              <a:rPr lang="en-US" baseline="0" dirty="0" err="1"/>
              <a:t>opvragen</a:t>
            </a:r>
            <a:r>
              <a:rPr lang="en-US" baseline="0" dirty="0"/>
              <a:t> </a:t>
            </a:r>
            <a:r>
              <a:rPr lang="en-US" baseline="0" dirty="0" err="1"/>
              <a:t>betekend</a:t>
            </a:r>
            <a:r>
              <a:rPr lang="en-US" baseline="0" dirty="0"/>
              <a:t> twee </a:t>
            </a:r>
            <a:r>
              <a:rPr lang="en-US" baseline="0" dirty="0" err="1"/>
              <a:t>keer</a:t>
            </a:r>
            <a:r>
              <a:rPr lang="en-US" baseline="0" dirty="0"/>
              <a:t> door de </a:t>
            </a:r>
            <a:r>
              <a:rPr lang="en-US" baseline="0" dirty="0" err="1"/>
              <a:t>collectie</a:t>
            </a:r>
            <a:r>
              <a:rPr lang="en-US" baseline="0" dirty="0"/>
              <a:t> </a:t>
            </a:r>
            <a:r>
              <a:rPr lang="en-US" baseline="0" dirty="0" err="1"/>
              <a:t>lopen</a:t>
            </a:r>
            <a:r>
              <a:rPr lang="en-US" baseline="0" dirty="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a:t>Where in foreach </a:t>
            </a:r>
            <a:r>
              <a:rPr lang="en-US" baseline="0" dirty="0" err="1"/>
              <a:t>t.o.v</a:t>
            </a:r>
            <a:r>
              <a:rPr lang="en-US" baseline="0" dirty="0"/>
              <a:t>., if met break</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40</a:t>
            </a:fld>
            <a:endParaRPr lang="nl-NL"/>
          </a:p>
        </p:txBody>
      </p:sp>
    </p:spTree>
    <p:extLst>
      <p:ext uri="{BB962C8B-B14F-4D97-AF65-F5344CB8AC3E}">
        <p14:creationId xmlns:p14="http://schemas.microsoft.com/office/powerpoint/2010/main" val="3589138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42</a:t>
            </a:fld>
            <a:endParaRPr lang="nl-NL"/>
          </a:p>
        </p:txBody>
      </p:sp>
    </p:spTree>
    <p:extLst>
      <p:ext uri="{BB962C8B-B14F-4D97-AF65-F5344CB8AC3E}">
        <p14:creationId xmlns:p14="http://schemas.microsoft.com/office/powerpoint/2010/main" val="2449954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10</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43</a:t>
            </a:fld>
            <a:endParaRPr lang="nl-NL"/>
          </a:p>
        </p:txBody>
      </p:sp>
    </p:spTree>
    <p:extLst>
      <p:ext uri="{BB962C8B-B14F-4D97-AF65-F5344CB8AC3E}">
        <p14:creationId xmlns:p14="http://schemas.microsoft.com/office/powerpoint/2010/main" val="2204500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1</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a:t>
            </a:fld>
            <a:endParaRPr lang="nl-NL"/>
          </a:p>
        </p:txBody>
      </p:sp>
    </p:spTree>
    <p:extLst>
      <p:ext uri="{BB962C8B-B14F-4D97-AF65-F5344CB8AC3E}">
        <p14:creationId xmlns:p14="http://schemas.microsoft.com/office/powerpoint/2010/main" val="790889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44</a:t>
            </a:fld>
            <a:endParaRPr lang="nl-NL"/>
          </a:p>
        </p:txBody>
      </p:sp>
    </p:spTree>
    <p:extLst>
      <p:ext uri="{BB962C8B-B14F-4D97-AF65-F5344CB8AC3E}">
        <p14:creationId xmlns:p14="http://schemas.microsoft.com/office/powerpoint/2010/main" val="1330398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Demo 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https://www.codeproject.com/Articles/5340376/Deserializing-Json-Streams-using-Newtonsoft-and-Sy</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45</a:t>
            </a:fld>
            <a:endParaRPr lang="nl-NL"/>
          </a:p>
        </p:txBody>
      </p:sp>
    </p:spTree>
    <p:extLst>
      <p:ext uri="{BB962C8B-B14F-4D97-AF65-F5344CB8AC3E}">
        <p14:creationId xmlns:p14="http://schemas.microsoft.com/office/powerpoint/2010/main" val="3678033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12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Afas.Profit.AntaSqlFunctions</a:t>
            </a:r>
            <a:r>
              <a:rPr lang="en-US" baseline="0" dirty="0"/>
              <a:t>.</a:t>
            </a:r>
            <a:r>
              <a:rPr lang="nl-NL" b="0" dirty="0" err="1">
                <a:solidFill>
                  <a:srgbClr val="DCDCAA"/>
                </a:solidFill>
                <a:effectLst/>
                <a:latin typeface="Consolas" panose="020B0609020204030204" pitchFamily="49" charset="0"/>
              </a:rPr>
              <a:t>EscapeLikeValue</a:t>
            </a:r>
            <a:r>
              <a:rPr lang="nl-NL" b="0" dirty="0">
                <a:solidFill>
                  <a:srgbClr val="DCDCAA"/>
                </a:solidFill>
                <a:effectLst/>
                <a:latin typeface="Consolas" panose="020B0609020204030204" pitchFamily="49" charset="0"/>
              </a:rPr>
              <a:t>() in AntaGeneralLib.dll</a:t>
            </a:r>
            <a:endParaRPr lang="nl-NL" b="0" dirty="0">
              <a:solidFill>
                <a:srgbClr val="D4D4D4"/>
              </a:solidFill>
              <a:effectLst/>
              <a:latin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47</a:t>
            </a:fld>
            <a:endParaRPr lang="nl-NL"/>
          </a:p>
        </p:txBody>
      </p:sp>
    </p:spTree>
    <p:extLst>
      <p:ext uri="{BB962C8B-B14F-4D97-AF65-F5344CB8AC3E}">
        <p14:creationId xmlns:p14="http://schemas.microsoft.com/office/powerpoint/2010/main" val="20541579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48</a:t>
            </a:fld>
            <a:endParaRPr lang="nl-NL"/>
          </a:p>
        </p:txBody>
      </p:sp>
    </p:spTree>
    <p:extLst>
      <p:ext uri="{BB962C8B-B14F-4D97-AF65-F5344CB8AC3E}">
        <p14:creationId xmlns:p14="http://schemas.microsoft.com/office/powerpoint/2010/main" val="1948406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50</a:t>
            </a:fld>
            <a:endParaRPr lang="nl-NL"/>
          </a:p>
        </p:txBody>
      </p:sp>
    </p:spTree>
    <p:extLst>
      <p:ext uri="{BB962C8B-B14F-4D97-AF65-F5344CB8AC3E}">
        <p14:creationId xmlns:p14="http://schemas.microsoft.com/office/powerpoint/2010/main" val="10537684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51</a:t>
            </a:fld>
            <a:endParaRPr lang="nl-NL"/>
          </a:p>
        </p:txBody>
      </p:sp>
    </p:spTree>
    <p:extLst>
      <p:ext uri="{BB962C8B-B14F-4D97-AF65-F5344CB8AC3E}">
        <p14:creationId xmlns:p14="http://schemas.microsoft.com/office/powerpoint/2010/main" val="1462394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54</a:t>
            </a:fld>
            <a:endParaRPr lang="nl-NL"/>
          </a:p>
        </p:txBody>
      </p:sp>
    </p:spTree>
    <p:extLst>
      <p:ext uri="{BB962C8B-B14F-4D97-AF65-F5344CB8AC3E}">
        <p14:creationId xmlns:p14="http://schemas.microsoft.com/office/powerpoint/2010/main" val="4060921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Een variabele van het type </a:t>
            </a:r>
            <a:r>
              <a:rPr lang="nl-NL" dirty="0" err="1"/>
              <a:t>struct</a:t>
            </a:r>
            <a:r>
              <a:rPr lang="nl-NL" dirty="0"/>
              <a:t> met daarin 3x int32 is dus 96bits groot.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Een variabele van het type class met daarin 3x int32 is op een x86 machine altijd 32bits groot en op x64 64bits groot. Deze wijst naar een stuk geheugen wat 96bits groot is.</a:t>
            </a:r>
          </a:p>
          <a:p>
            <a:endParaRPr lang="nl-NL" dirty="0"/>
          </a:p>
          <a:p>
            <a:r>
              <a:rPr lang="nl-NL" dirty="0"/>
              <a:t>Methode context wordt stack genoemd, deze is alleen beschikbaar voor de ene thread (voor het gemak processor)</a:t>
            </a:r>
          </a:p>
          <a:p>
            <a:r>
              <a:rPr lang="nl-NL" dirty="0"/>
              <a:t>Rest van het geheugen wordt </a:t>
            </a:r>
            <a:r>
              <a:rPr lang="nl-NL" dirty="0" err="1"/>
              <a:t>Heap</a:t>
            </a:r>
            <a:r>
              <a:rPr lang="nl-NL" dirty="0"/>
              <a:t> genoemd. Is beschikbaar voor alle processoren, maar data moet eerst naar stack gekopieerd worden om mee te kunnen werken, bv optellen.</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5</a:t>
            </a:fld>
            <a:endParaRPr lang="nl-NL"/>
          </a:p>
        </p:txBody>
      </p:sp>
    </p:spTree>
    <p:extLst>
      <p:ext uri="{BB962C8B-B14F-4D97-AF65-F5344CB8AC3E}">
        <p14:creationId xmlns:p14="http://schemas.microsoft.com/office/powerpoint/2010/main" val="238411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6</a:t>
            </a:fld>
            <a:endParaRPr lang="nl-NL"/>
          </a:p>
        </p:txBody>
      </p:sp>
    </p:spTree>
    <p:extLst>
      <p:ext uri="{BB962C8B-B14F-4D97-AF65-F5344CB8AC3E}">
        <p14:creationId xmlns:p14="http://schemas.microsoft.com/office/powerpoint/2010/main" val="306995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2a</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7</a:t>
            </a:fld>
            <a:endParaRPr lang="nl-NL"/>
          </a:p>
        </p:txBody>
      </p:sp>
    </p:spTree>
    <p:extLst>
      <p:ext uri="{BB962C8B-B14F-4D97-AF65-F5344CB8AC3E}">
        <p14:creationId xmlns:p14="http://schemas.microsoft.com/office/powerpoint/2010/main" val="208708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8</a:t>
            </a:fld>
            <a:endParaRPr lang="nl-NL"/>
          </a:p>
        </p:txBody>
      </p:sp>
    </p:spTree>
    <p:extLst>
      <p:ext uri="{BB962C8B-B14F-4D97-AF65-F5344CB8AC3E}">
        <p14:creationId xmlns:p14="http://schemas.microsoft.com/office/powerpoint/2010/main" val="379478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Leg de sheet </a:t>
            </a:r>
            <a:r>
              <a:rPr lang="en-US" baseline="0" dirty="0" err="1"/>
              <a:t>uit</a:t>
            </a:r>
            <a:r>
              <a:rPr lang="en-US" baseline="0" dirty="0"/>
              <a:t>. Laten we </a:t>
            </a:r>
            <a:r>
              <a:rPr lang="en-US" baseline="0" dirty="0" err="1"/>
              <a:t>eens</a:t>
            </a:r>
            <a:r>
              <a:rPr lang="en-US" baseline="0" dirty="0"/>
              <a:t> </a:t>
            </a:r>
            <a:r>
              <a:rPr lang="en-US" baseline="0" dirty="0" err="1"/>
              <a:t>kijken</a:t>
            </a:r>
            <a:r>
              <a:rPr lang="en-US" baseline="0" dirty="0"/>
              <a:t> </a:t>
            </a:r>
            <a:r>
              <a:rPr lang="en-US" baseline="0" dirty="0" err="1"/>
              <a:t>waarom</a:t>
            </a:r>
            <a:r>
              <a:rPr lang="en-US" baseline="0" dirty="0"/>
              <a:t> </a:t>
            </a:r>
            <a:r>
              <a:rPr lang="en-US" baseline="0" dirty="0" err="1"/>
              <a:t>dit</a:t>
            </a:r>
            <a:r>
              <a:rPr lang="en-US" baseline="0" dirty="0"/>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Demo 2b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t>
            </a:r>
            <a:r>
              <a:rPr lang="en-US" baseline="0" dirty="0" err="1"/>
              <a:t>komen</a:t>
            </a:r>
            <a:r>
              <a:rPr lang="en-US" baseline="0" dirty="0"/>
              <a:t> er later </a:t>
            </a:r>
            <a:r>
              <a:rPr lang="en-US" baseline="0" dirty="0" err="1"/>
              <a:t>vandaag</a:t>
            </a:r>
            <a:r>
              <a:rPr lang="en-US" baseline="0" dirty="0"/>
              <a:t> op </a:t>
            </a:r>
            <a:r>
              <a:rPr lang="en-US" baseline="0" dirty="0" err="1"/>
              <a:t>terug</a:t>
            </a:r>
            <a:r>
              <a:rPr lang="en-US" baseline="0" dirty="0"/>
              <a:t> </a:t>
            </a:r>
            <a:r>
              <a:rPr lang="en-US" baseline="0" dirty="0" err="1"/>
              <a:t>welke</a:t>
            </a:r>
            <a:r>
              <a:rPr lang="en-US" baseline="0" dirty="0"/>
              <a:t> </a:t>
            </a:r>
            <a:r>
              <a:rPr lang="en-US" baseline="0" dirty="0" err="1"/>
              <a:t>mogelijkheden</a:t>
            </a:r>
            <a:r>
              <a:rPr lang="en-US" baseline="0" dirty="0"/>
              <a:t> we </a:t>
            </a:r>
            <a:r>
              <a:rPr lang="en-US" baseline="0" dirty="0" err="1"/>
              <a:t>hebben</a:t>
            </a:r>
            <a:r>
              <a:rPr lang="en-US" baseline="0" dirty="0"/>
              <a:t> om </a:t>
            </a:r>
            <a:r>
              <a:rPr lang="en-US" baseline="0" dirty="0" err="1"/>
              <a:t>dit</a:t>
            </a:r>
            <a:r>
              <a:rPr lang="en-US" baseline="0" dirty="0"/>
              <a:t> </a:t>
            </a:r>
            <a:r>
              <a:rPr lang="en-US" baseline="0" dirty="0" err="1"/>
              <a:t>te</a:t>
            </a:r>
            <a:r>
              <a:rPr lang="en-US" baseline="0" dirty="0"/>
              <a:t> </a:t>
            </a:r>
            <a:r>
              <a:rPr lang="en-US" baseline="0" dirty="0" err="1"/>
              <a:t>fixen</a:t>
            </a:r>
            <a:r>
              <a:rPr lang="en-US" baseline="0" dirty="0"/>
              <a:t>.</a:t>
            </a:r>
          </a:p>
        </p:txBody>
      </p:sp>
      <p:sp>
        <p:nvSpPr>
          <p:cNvPr id="4" name="Tijdelijke aanduiding voor dianummer 3"/>
          <p:cNvSpPr>
            <a:spLocks noGrp="1"/>
          </p:cNvSpPr>
          <p:nvPr>
            <p:ph type="sldNum" sz="quarter" idx="5"/>
          </p:nvPr>
        </p:nvSpPr>
        <p:spPr/>
        <p:txBody>
          <a:bodyPr/>
          <a:lstStyle/>
          <a:p>
            <a:fld id="{36A6CEBA-87D9-4668-ADDB-ADABD8CF91EC}" type="slidenum">
              <a:rPr lang="nl-NL" smtClean="0"/>
              <a:t>9</a:t>
            </a:fld>
            <a:endParaRPr lang="nl-NL"/>
          </a:p>
        </p:txBody>
      </p:sp>
    </p:spTree>
    <p:extLst>
      <p:ext uri="{BB962C8B-B14F-4D97-AF65-F5344CB8AC3E}">
        <p14:creationId xmlns:p14="http://schemas.microsoft.com/office/powerpoint/2010/main" val="87157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Voorstelshee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175" cy="6866273"/>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2046 w 7858609"/>
              <a:gd name="connsiteY0" fmla="*/ 4265 h 6988290"/>
              <a:gd name="connsiteX1" fmla="*/ 7858217 w 7858609"/>
              <a:gd name="connsiteY1" fmla="*/ 0 h 6988290"/>
              <a:gd name="connsiteX2" fmla="*/ 7858609 w 7858609"/>
              <a:gd name="connsiteY2" fmla="*/ 6862265 h 6988290"/>
              <a:gd name="connsiteX3" fmla="*/ 0 w 7858609"/>
              <a:gd name="connsiteY3" fmla="*/ 6988290 h 6988290"/>
              <a:gd name="connsiteX4" fmla="*/ 2046 w 7858609"/>
              <a:gd name="connsiteY4" fmla="*/ 4265 h 6988290"/>
              <a:gd name="connsiteX0" fmla="*/ 2046 w 7858309"/>
              <a:gd name="connsiteY0" fmla="*/ 4265 h 6988290"/>
              <a:gd name="connsiteX1" fmla="*/ 7858217 w 7858309"/>
              <a:gd name="connsiteY1" fmla="*/ 0 h 6988290"/>
              <a:gd name="connsiteX2" fmla="*/ 7856563 w 7858309"/>
              <a:gd name="connsiteY2" fmla="*/ 6978597 h 6988290"/>
              <a:gd name="connsiteX3" fmla="*/ 0 w 7858309"/>
              <a:gd name="connsiteY3" fmla="*/ 6988290 h 6988290"/>
              <a:gd name="connsiteX4" fmla="*/ 2046 w 7858309"/>
              <a:gd name="connsiteY4" fmla="*/ 4265 h 6988290"/>
              <a:gd name="connsiteX0" fmla="*/ 2046 w 7858609"/>
              <a:gd name="connsiteY0" fmla="*/ 4265 h 6988290"/>
              <a:gd name="connsiteX1" fmla="*/ 7858217 w 7858609"/>
              <a:gd name="connsiteY1" fmla="*/ 0 h 6988290"/>
              <a:gd name="connsiteX2" fmla="*/ 7858609 w 7858609"/>
              <a:gd name="connsiteY2" fmla="*/ 6975365 h 6988290"/>
              <a:gd name="connsiteX3" fmla="*/ 0 w 7858609"/>
              <a:gd name="connsiteY3" fmla="*/ 6988290 h 6988290"/>
              <a:gd name="connsiteX4" fmla="*/ 2046 w 7858609"/>
              <a:gd name="connsiteY4" fmla="*/ 4265 h 698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609" h="6988290">
                <a:moveTo>
                  <a:pt x="2046" y="4265"/>
                </a:moveTo>
                <a:lnTo>
                  <a:pt x="7858217" y="0"/>
                </a:lnTo>
                <a:cubicBezTo>
                  <a:pt x="7858859" y="2281767"/>
                  <a:pt x="7857967" y="4693598"/>
                  <a:pt x="7858609" y="6975365"/>
                </a:cubicBezTo>
                <a:lnTo>
                  <a:pt x="0" y="6988290"/>
                </a:lnTo>
                <a:lnTo>
                  <a:pt x="2046"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dirty="0"/>
              <a:t>Klik op dit vlak om jouw profielfoto toe te voegen (geschikt voor de nieuwe profielfoto)</a:t>
            </a:r>
          </a:p>
        </p:txBody>
      </p:sp>
      <p:sp>
        <p:nvSpPr>
          <p:cNvPr id="6" name="Tijdelijke aanduiding voor tekst 5">
            <a:extLst>
              <a:ext uri="{FF2B5EF4-FFF2-40B4-BE49-F238E27FC236}">
                <a16:creationId xmlns:a16="http://schemas.microsoft.com/office/drawing/2014/main" id="{F40E9720-839B-4C92-9DF6-1680650D9754}"/>
              </a:ext>
            </a:extLst>
          </p:cNvPr>
          <p:cNvSpPr>
            <a:spLocks noGrp="1"/>
          </p:cNvSpPr>
          <p:nvPr>
            <p:ph type="body" sz="quarter" idx="12" hasCustomPrompt="1"/>
          </p:nvPr>
        </p:nvSpPr>
        <p:spPr>
          <a:xfrm>
            <a:off x="371474" y="1800225"/>
            <a:ext cx="5747386" cy="739257"/>
          </a:xfrm>
          <a:prstGeom prst="rect">
            <a:avLst/>
          </a:prstGeom>
          <a:noFill/>
        </p:spPr>
        <p:txBody>
          <a:bodyPr lIns="252000" tIns="252000" rIns="252000" bIns="252000"/>
          <a:lstStyle>
            <a:lvl1pPr marL="0" indent="0" algn="ctr">
              <a:buNone/>
              <a:defRPr sz="5400" b="0" baseline="0">
                <a:solidFill>
                  <a:schemeClr val="tx1"/>
                </a:solidFill>
                <a:latin typeface="+mj-lt"/>
              </a:defRPr>
            </a:lvl1pPr>
          </a:lstStyle>
          <a:p>
            <a:pPr lvl="0"/>
            <a:r>
              <a:rPr lang="nl-NL" noProof="0"/>
              <a:t>Voornaam</a:t>
            </a:r>
          </a:p>
        </p:txBody>
      </p:sp>
      <p:sp>
        <p:nvSpPr>
          <p:cNvPr id="7" name="Tijdelijke aanduiding voor tekst 5"/>
          <p:cNvSpPr>
            <a:spLocks noGrp="1"/>
          </p:cNvSpPr>
          <p:nvPr>
            <p:ph type="body" sz="quarter" idx="13" hasCustomPrompt="1"/>
          </p:nvPr>
        </p:nvSpPr>
        <p:spPr>
          <a:xfrm>
            <a:off x="563960" y="3560760"/>
            <a:ext cx="5362413" cy="1166326"/>
          </a:xfrm>
          <a:prstGeom prst="rect">
            <a:avLst/>
          </a:prstGeom>
          <a:noFill/>
        </p:spPr>
        <p:txBody>
          <a:bodyPr lIns="252000" tIns="252000" rIns="252000" bIns="252000"/>
          <a:lstStyle>
            <a:lvl1pPr marL="0" indent="0" algn="ctr">
              <a:buNone/>
              <a:defRPr sz="2400" b="0" baseline="0">
                <a:solidFill>
                  <a:srgbClr val="000000"/>
                </a:solidFill>
                <a:latin typeface="+mn-lt"/>
              </a:defRPr>
            </a:lvl1pPr>
          </a:lstStyle>
          <a:p>
            <a:pPr lvl="0"/>
            <a:r>
              <a:rPr lang="nl-NL" noProof="0"/>
              <a:t>Jouw functie of iets over jezelf</a:t>
            </a:r>
          </a:p>
        </p:txBody>
      </p:sp>
      <p:sp>
        <p:nvSpPr>
          <p:cNvPr id="8"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9" name="Tijdelijke aanduiding voor tekst 5">
            <a:extLst>
              <a:ext uri="{FF2B5EF4-FFF2-40B4-BE49-F238E27FC236}">
                <a16:creationId xmlns:a16="http://schemas.microsoft.com/office/drawing/2014/main" id="{E628780C-AE76-4259-9A77-FDC011CA55D1}"/>
              </a:ext>
            </a:extLst>
          </p:cNvPr>
          <p:cNvSpPr>
            <a:spLocks noGrp="1"/>
          </p:cNvSpPr>
          <p:nvPr>
            <p:ph type="body" sz="quarter" idx="15" hasCustomPrompt="1"/>
          </p:nvPr>
        </p:nvSpPr>
        <p:spPr>
          <a:xfrm>
            <a:off x="371474" y="2526987"/>
            <a:ext cx="5747386" cy="739257"/>
          </a:xfrm>
          <a:prstGeom prst="rect">
            <a:avLst/>
          </a:prstGeom>
          <a:noFill/>
        </p:spPr>
        <p:txBody>
          <a:bodyPr lIns="252000" tIns="252000" rIns="252000" bIns="252000"/>
          <a:lstStyle>
            <a:lvl1pPr marL="0" indent="0" algn="ctr">
              <a:buNone/>
              <a:defRPr sz="4400" b="0" baseline="0">
                <a:solidFill>
                  <a:schemeClr val="tx1"/>
                </a:solidFill>
                <a:latin typeface="+mn-lt"/>
              </a:defRPr>
            </a:lvl1pPr>
          </a:lstStyle>
          <a:p>
            <a:pPr lvl="0"/>
            <a:r>
              <a:rPr lang="nl-NL" noProof="0"/>
              <a:t>Achternaam</a:t>
            </a:r>
          </a:p>
        </p:txBody>
      </p:sp>
    </p:spTree>
    <p:extLst>
      <p:ext uri="{BB962C8B-B14F-4D97-AF65-F5344CB8AC3E}">
        <p14:creationId xmlns:p14="http://schemas.microsoft.com/office/powerpoint/2010/main" val="25572852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1603257"/>
            <a:ext cx="5726080" cy="740174"/>
          </a:xfrm>
          <a:prstGeom prst="rect">
            <a:avLst/>
          </a:prstGeom>
          <a:solidFill>
            <a:schemeClr val="tx1">
              <a:alpha val="90000"/>
            </a:schemeClr>
          </a:solidFill>
        </p:spPr>
        <p:txBody>
          <a:bodyPr lIns="252000" tIns="144000" rIns="252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3D628F3C-A8E1-470D-8F60-15308AE7D360}"/>
              </a:ext>
            </a:extLst>
          </p:cNvPr>
          <p:cNvSpPr>
            <a:spLocks noGrp="1"/>
          </p:cNvSpPr>
          <p:nvPr>
            <p:ph type="title" hasCustomPrompt="1"/>
          </p:nvPr>
        </p:nvSpPr>
        <p:spPr>
          <a:xfrm>
            <a:off x="864000" y="866920"/>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40925383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olledig scherm">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2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6171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9842">
                <a:moveTo>
                  <a:pt x="0" y="1842"/>
                </a:moveTo>
                <a:lnTo>
                  <a:pt x="7856171" y="0"/>
                </a:lnTo>
                <a:cubicBezTo>
                  <a:pt x="7856813" y="2281767"/>
                  <a:pt x="7855921" y="4578075"/>
                  <a:pt x="7856563" y="6859842"/>
                </a:cubicBezTo>
                <a:lnTo>
                  <a:pt x="0" y="6859842"/>
                </a:lnTo>
                <a:lnTo>
                  <a:pt x="0" y="1842"/>
                </a:lnTo>
                <a:close/>
              </a:path>
            </a:pathLst>
          </a:custGeom>
          <a:solidFill>
            <a:schemeClr val="bg1"/>
          </a:solidFill>
        </p:spPr>
        <p:txBody>
          <a:bodyPr anchor="ctr">
            <a:normAutofit/>
          </a:bodyPr>
          <a:lstStyle>
            <a:lvl1pPr marL="0" indent="0" algn="ctr">
              <a:buNone/>
              <a:defRPr sz="1800" b="1" baseline="0">
                <a:solidFill>
                  <a:schemeClr val="tx1"/>
                </a:solidFill>
              </a:defRPr>
            </a:lvl1pPr>
          </a:lstStyle>
          <a:p>
            <a:r>
              <a:rPr lang="nl-NL" noProof="0"/>
              <a:t>&lt;Sleep dit vlak omhoog zodat je een afbeelding kan toevoegen&gt;</a:t>
            </a:r>
            <a:br>
              <a:rPr lang="nl-NL" noProof="0"/>
            </a:br>
            <a:br>
              <a:rPr lang="nl-NL" noProof="0"/>
            </a:br>
            <a:br>
              <a:rPr lang="nl-NL" noProof="0"/>
            </a:br>
            <a:br>
              <a:rPr lang="nl-NL" noProof="0"/>
            </a:br>
            <a:br>
              <a:rPr lang="nl-NL" noProof="0"/>
            </a:br>
            <a:br>
              <a:rPr lang="nl-NL" noProof="0"/>
            </a:br>
            <a:endParaRPr lang="nl-NL" noProof="0"/>
          </a:p>
        </p:txBody>
      </p:sp>
      <p:sp>
        <p:nvSpPr>
          <p:cNvPr id="6"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5" name="Title 1">
            <a:extLst>
              <a:ext uri="{FF2B5EF4-FFF2-40B4-BE49-F238E27FC236}">
                <a16:creationId xmlns:a16="http://schemas.microsoft.com/office/drawing/2014/main" id="{B112D446-975C-4979-94BC-B4788584E92F}"/>
              </a:ext>
            </a:extLst>
          </p:cNvPr>
          <p:cNvSpPr>
            <a:spLocks noGrp="1"/>
          </p:cNvSpPr>
          <p:nvPr>
            <p:ph type="title" hasCustomPrompt="1"/>
          </p:nvPr>
        </p:nvSpPr>
        <p:spPr>
          <a:xfrm>
            <a:off x="-1" y="3061116"/>
            <a:ext cx="12192000" cy="735746"/>
          </a:xfrm>
          <a:solidFill>
            <a:schemeClr val="tx1">
              <a:alpha val="89804"/>
            </a:schemeClr>
          </a:solidFill>
        </p:spPr>
        <p:txBody>
          <a:bodyPr lIns="252000" tIns="252000" rIns="252000" bIns="252000" anchor="ctr" anchorCtr="0"/>
          <a:lstStyle>
            <a:lvl1pPr algn="ctr">
              <a:defRPr sz="2400">
                <a:solidFill>
                  <a:srgbClr val="FFFFFF"/>
                </a:solidFill>
                <a:latin typeface="+mn-lt"/>
              </a:defRPr>
            </a:lvl1pPr>
          </a:lstStyle>
          <a:p>
            <a:r>
              <a:rPr lang="nl-NL" noProof="0"/>
              <a:t> Titel </a:t>
            </a:r>
          </a:p>
        </p:txBody>
      </p:sp>
    </p:spTree>
    <p:extLst>
      <p:ext uri="{BB962C8B-B14F-4D97-AF65-F5344CB8AC3E}">
        <p14:creationId xmlns:p14="http://schemas.microsoft.com/office/powerpoint/2010/main" val="361217467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blokken">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1" y="0"/>
            <a:ext cx="3960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8000">
                <a:moveTo>
                  <a:pt x="0" y="0"/>
                </a:moveTo>
                <a:lnTo>
                  <a:pt x="7854637" y="582"/>
                </a:lnTo>
                <a:cubicBezTo>
                  <a:pt x="7855279" y="2282349"/>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5" name="Picture Placeholder 2"/>
          <p:cNvSpPr>
            <a:spLocks noGrp="1"/>
          </p:cNvSpPr>
          <p:nvPr>
            <p:ph type="pic" sz="quarter" idx="12" hasCustomPrompt="1"/>
          </p:nvPr>
        </p:nvSpPr>
        <p:spPr>
          <a:xfrm>
            <a:off x="8231999" y="-2"/>
            <a:ext cx="3960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8000">
                <a:moveTo>
                  <a:pt x="0" y="0"/>
                </a:moveTo>
                <a:lnTo>
                  <a:pt x="7854637" y="582"/>
                </a:lnTo>
                <a:cubicBezTo>
                  <a:pt x="7855279" y="2282349"/>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6" name="Picture Placeholder 2"/>
          <p:cNvSpPr>
            <a:spLocks noGrp="1"/>
          </p:cNvSpPr>
          <p:nvPr>
            <p:ph type="pic" sz="quarter" idx="13" hasCustomPrompt="1"/>
          </p:nvPr>
        </p:nvSpPr>
        <p:spPr>
          <a:xfrm>
            <a:off x="4115999" y="-5781"/>
            <a:ext cx="3960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49913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5881 h 6863881"/>
              <a:gd name="connsiteX1" fmla="*/ 7849913 w 7856563"/>
              <a:gd name="connsiteY1" fmla="*/ 0 h 6863881"/>
              <a:gd name="connsiteX2" fmla="*/ 7856563 w 7856563"/>
              <a:gd name="connsiteY2" fmla="*/ 6863881 h 6863881"/>
              <a:gd name="connsiteX3" fmla="*/ 0 w 7856563"/>
              <a:gd name="connsiteY3" fmla="*/ 6863881 h 6863881"/>
              <a:gd name="connsiteX4" fmla="*/ 0 w 7856563"/>
              <a:gd name="connsiteY4" fmla="*/ 5881 h 686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3881">
                <a:moveTo>
                  <a:pt x="0" y="5881"/>
                </a:moveTo>
                <a:lnTo>
                  <a:pt x="7849913" y="0"/>
                </a:lnTo>
                <a:cubicBezTo>
                  <a:pt x="7850555" y="2281767"/>
                  <a:pt x="7855921" y="4582114"/>
                  <a:pt x="7856563" y="6863881"/>
                </a:cubicBezTo>
                <a:lnTo>
                  <a:pt x="0" y="6863881"/>
                </a:lnTo>
                <a:lnTo>
                  <a:pt x="0" y="5881"/>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9" name="Tijdelijke aanduiding voor tekst 5"/>
          <p:cNvSpPr>
            <a:spLocks noGrp="1"/>
          </p:cNvSpPr>
          <p:nvPr>
            <p:ph type="body" sz="quarter" idx="15" hasCustomPrompt="1"/>
          </p:nvPr>
        </p:nvSpPr>
        <p:spPr>
          <a:xfrm>
            <a:off x="4424087" y="5547870"/>
            <a:ext cx="3343823" cy="925869"/>
          </a:xfrm>
          <a:prstGeom prst="rect">
            <a:avLst/>
          </a:prstGeom>
          <a:solidFill>
            <a:schemeClr val="tx1">
              <a:alpha val="90000"/>
            </a:schemeClr>
          </a:solidFill>
        </p:spPr>
        <p:txBody>
          <a:bodyPr lIns="144000" tIns="72000" rIns="144000" bIns="72000" anchor="ctr" anchorCtr="1">
            <a:normAutofit/>
          </a:bodyPr>
          <a:lstStyle>
            <a:lvl1pPr marL="0" indent="0" algn="ctr">
              <a:buNone/>
              <a:defRPr sz="3200" b="0" baseline="0">
                <a:solidFill>
                  <a:schemeClr val="bg1"/>
                </a:solidFill>
                <a:latin typeface="+mn-lt"/>
              </a:defRPr>
            </a:lvl1pPr>
          </a:lstStyle>
          <a:p>
            <a:pPr lvl="0"/>
            <a:r>
              <a:rPr lang="nl-NL" noProof="0"/>
              <a:t>Kop 2</a:t>
            </a:r>
          </a:p>
        </p:txBody>
      </p:sp>
      <p:sp>
        <p:nvSpPr>
          <p:cNvPr id="10" name="Tijdelijke aanduiding voor tekst 5"/>
          <p:cNvSpPr>
            <a:spLocks noGrp="1"/>
          </p:cNvSpPr>
          <p:nvPr>
            <p:ph type="body" sz="quarter" idx="16" hasCustomPrompt="1"/>
          </p:nvPr>
        </p:nvSpPr>
        <p:spPr>
          <a:xfrm>
            <a:off x="8540087" y="5547868"/>
            <a:ext cx="3343823" cy="925869"/>
          </a:xfrm>
          <a:prstGeom prst="rect">
            <a:avLst/>
          </a:prstGeom>
          <a:solidFill>
            <a:schemeClr val="tx1">
              <a:alpha val="90000"/>
            </a:schemeClr>
          </a:solidFill>
        </p:spPr>
        <p:txBody>
          <a:bodyPr lIns="144000" tIns="72000" rIns="144000" bIns="72000" anchor="ctr" anchorCtr="1">
            <a:normAutofit/>
          </a:bodyPr>
          <a:lstStyle>
            <a:lvl1pPr marL="0" indent="0" algn="ctr">
              <a:buNone/>
              <a:defRPr sz="3200" b="0" baseline="0">
                <a:solidFill>
                  <a:schemeClr val="bg1"/>
                </a:solidFill>
                <a:latin typeface="+mn-lt"/>
              </a:defRPr>
            </a:lvl1pPr>
          </a:lstStyle>
          <a:p>
            <a:pPr lvl="0"/>
            <a:r>
              <a:rPr lang="nl-NL" noProof="0"/>
              <a:t>Kop 3</a:t>
            </a:r>
          </a:p>
        </p:txBody>
      </p:sp>
      <p:sp>
        <p:nvSpPr>
          <p:cNvPr id="11" name="Tijdelijke aanduiding voor tekst 5"/>
          <p:cNvSpPr>
            <a:spLocks noGrp="1"/>
          </p:cNvSpPr>
          <p:nvPr>
            <p:ph type="body" sz="quarter" idx="17"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12" name="Tijdelijke aanduiding voor tekst 5">
            <a:extLst>
              <a:ext uri="{FF2B5EF4-FFF2-40B4-BE49-F238E27FC236}">
                <a16:creationId xmlns:a16="http://schemas.microsoft.com/office/drawing/2014/main" id="{4818CE33-2D36-47EB-8D49-7925426E56CA}"/>
              </a:ext>
            </a:extLst>
          </p:cNvPr>
          <p:cNvSpPr>
            <a:spLocks noGrp="1"/>
          </p:cNvSpPr>
          <p:nvPr>
            <p:ph type="body" sz="quarter" idx="18" hasCustomPrompt="1"/>
          </p:nvPr>
        </p:nvSpPr>
        <p:spPr>
          <a:xfrm>
            <a:off x="308088" y="5547867"/>
            <a:ext cx="3343823" cy="925869"/>
          </a:xfrm>
          <a:prstGeom prst="rect">
            <a:avLst/>
          </a:prstGeom>
          <a:solidFill>
            <a:schemeClr val="tx1">
              <a:alpha val="90000"/>
            </a:schemeClr>
          </a:solidFill>
        </p:spPr>
        <p:txBody>
          <a:bodyPr lIns="144000" tIns="72000" rIns="144000" bIns="72000" anchor="ctr" anchorCtr="1">
            <a:normAutofit/>
          </a:bodyPr>
          <a:lstStyle>
            <a:lvl1pPr marL="0" indent="0" algn="ctr">
              <a:buNone/>
              <a:defRPr sz="3200" b="0" baseline="0">
                <a:solidFill>
                  <a:schemeClr val="bg1"/>
                </a:solidFill>
                <a:latin typeface="+mn-lt"/>
              </a:defRPr>
            </a:lvl1pPr>
          </a:lstStyle>
          <a:p>
            <a:pPr lvl="0"/>
            <a:r>
              <a:rPr lang="nl-NL" noProof="0"/>
              <a:t>Kop 1</a:t>
            </a:r>
          </a:p>
        </p:txBody>
      </p:sp>
    </p:spTree>
    <p:extLst>
      <p:ext uri="{BB962C8B-B14F-4D97-AF65-F5344CB8AC3E}">
        <p14:creationId xmlns:p14="http://schemas.microsoft.com/office/powerpoint/2010/main" val="311285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lokken">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1" y="-1811"/>
            <a:ext cx="6048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4637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9842">
                <a:moveTo>
                  <a:pt x="0" y="1842"/>
                </a:moveTo>
                <a:lnTo>
                  <a:pt x="7854637" y="0"/>
                </a:lnTo>
                <a:cubicBezTo>
                  <a:pt x="7855279" y="2281767"/>
                  <a:pt x="7855921" y="4578075"/>
                  <a:pt x="7856563" y="6859842"/>
                </a:cubicBezTo>
                <a:lnTo>
                  <a:pt x="0" y="6859842"/>
                </a:lnTo>
                <a:lnTo>
                  <a:pt x="0" y="1842"/>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5" name="Picture Placeholder 2"/>
          <p:cNvSpPr>
            <a:spLocks noGrp="1"/>
          </p:cNvSpPr>
          <p:nvPr>
            <p:ph type="pic" sz="quarter" idx="12" hasCustomPrompt="1"/>
          </p:nvPr>
        </p:nvSpPr>
        <p:spPr>
          <a:xfrm>
            <a:off x="6143999" y="-2"/>
            <a:ext cx="6048000"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7 w 7856563"/>
              <a:gd name="connsiteY1" fmla="*/ 582 h 6858000"/>
              <a:gd name="connsiteX2" fmla="*/ 7856563 w 7856563"/>
              <a:gd name="connsiteY2" fmla="*/ 6858000 h 6858000"/>
              <a:gd name="connsiteX3" fmla="*/ 0 w 7856563"/>
              <a:gd name="connsiteY3" fmla="*/ 6858000 h 6858000"/>
              <a:gd name="connsiteX4" fmla="*/ 0 w 785656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58000">
                <a:moveTo>
                  <a:pt x="0" y="0"/>
                </a:moveTo>
                <a:lnTo>
                  <a:pt x="7854637" y="582"/>
                </a:lnTo>
                <a:cubicBezTo>
                  <a:pt x="7855279" y="2282349"/>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 Kies vervolgens rechtsbovenin voor bijsnijden!</a:t>
            </a:r>
          </a:p>
        </p:txBody>
      </p:sp>
      <p:sp>
        <p:nvSpPr>
          <p:cNvPr id="8" name="Tijdelijke aanduiding voor tekst 5"/>
          <p:cNvSpPr>
            <a:spLocks noGrp="1"/>
          </p:cNvSpPr>
          <p:nvPr>
            <p:ph type="body" sz="quarter" idx="14" hasCustomPrompt="1"/>
          </p:nvPr>
        </p:nvSpPr>
        <p:spPr>
          <a:xfrm>
            <a:off x="866398" y="5520161"/>
            <a:ext cx="4315202" cy="925869"/>
          </a:xfrm>
          <a:prstGeom prst="rect">
            <a:avLst/>
          </a:prstGeom>
          <a:solidFill>
            <a:schemeClr val="tx1">
              <a:alpha val="90000"/>
            </a:schemeClr>
          </a:solidFill>
        </p:spPr>
        <p:txBody>
          <a:bodyPr lIns="180000" tIns="252000" rIns="180000" bIns="252000" anchor="ctr" anchorCtr="1">
            <a:normAutofit/>
          </a:bodyPr>
          <a:lstStyle>
            <a:lvl1pPr marL="0" indent="0" algn="ctr">
              <a:buNone/>
              <a:defRPr sz="3200" b="0" baseline="0">
                <a:solidFill>
                  <a:schemeClr val="bg1"/>
                </a:solidFill>
                <a:latin typeface="+mn-lt"/>
              </a:defRPr>
            </a:lvl1pPr>
          </a:lstStyle>
          <a:p>
            <a:pPr lvl="0"/>
            <a:r>
              <a:rPr lang="nl-NL" noProof="0"/>
              <a:t>Kop 1</a:t>
            </a:r>
          </a:p>
        </p:txBody>
      </p:sp>
      <p:sp>
        <p:nvSpPr>
          <p:cNvPr id="11" name="Tijdelijke aanduiding voor tekst 5"/>
          <p:cNvSpPr>
            <a:spLocks noGrp="1"/>
          </p:cNvSpPr>
          <p:nvPr>
            <p:ph type="body" sz="quarter" idx="15" hasCustomPrompt="1"/>
          </p:nvPr>
        </p:nvSpPr>
        <p:spPr>
          <a:xfrm>
            <a:off x="7010399" y="5520161"/>
            <a:ext cx="4315202" cy="925869"/>
          </a:xfrm>
          <a:prstGeom prst="rect">
            <a:avLst/>
          </a:prstGeom>
          <a:solidFill>
            <a:schemeClr val="tx1">
              <a:alpha val="90000"/>
            </a:schemeClr>
          </a:solidFill>
        </p:spPr>
        <p:txBody>
          <a:bodyPr lIns="180000" tIns="252000" rIns="180000" bIns="252000" anchor="ctr" anchorCtr="1">
            <a:normAutofit/>
          </a:bodyPr>
          <a:lstStyle>
            <a:lvl1pPr marL="0" indent="0" algn="ctr">
              <a:buNone/>
              <a:defRPr sz="3200" b="0" baseline="0">
                <a:solidFill>
                  <a:schemeClr val="bg1"/>
                </a:solidFill>
                <a:latin typeface="+mn-lt"/>
              </a:defRPr>
            </a:lvl1pPr>
          </a:lstStyle>
          <a:p>
            <a:pPr lvl="0"/>
            <a:r>
              <a:rPr lang="nl-NL" noProof="0"/>
              <a:t>Kop 2</a:t>
            </a:r>
          </a:p>
        </p:txBody>
      </p:sp>
      <p:sp>
        <p:nvSpPr>
          <p:cNvPr id="7" name="Tijdelijke aanduiding voor tekst 5"/>
          <p:cNvSpPr>
            <a:spLocks noGrp="1"/>
          </p:cNvSpPr>
          <p:nvPr>
            <p:ph type="body" sz="quarter" idx="16"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Tree>
    <p:extLst>
      <p:ext uri="{BB962C8B-B14F-4D97-AF65-F5344CB8AC3E}">
        <p14:creationId xmlns:p14="http://schemas.microsoft.com/office/powerpoint/2010/main" val="161629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nderdelen met iconen">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2493" y="0"/>
            <a:ext cx="12193944"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6171 w 7856563"/>
              <a:gd name="connsiteY1" fmla="*/ 581 h 6858000"/>
              <a:gd name="connsiteX2" fmla="*/ 7856563 w 7856563"/>
              <a:gd name="connsiteY2" fmla="*/ 6858000 h 6858000"/>
              <a:gd name="connsiteX3" fmla="*/ 0 w 7856563"/>
              <a:gd name="connsiteY3" fmla="*/ 6858000 h 6858000"/>
              <a:gd name="connsiteX4" fmla="*/ 0 w 7856563"/>
              <a:gd name="connsiteY4" fmla="*/ 0 h 6858000"/>
              <a:gd name="connsiteX0" fmla="*/ 0 w 7857815"/>
              <a:gd name="connsiteY0" fmla="*/ 0 h 6858000"/>
              <a:gd name="connsiteX1" fmla="*/ 7857706 w 7857815"/>
              <a:gd name="connsiteY1" fmla="*/ 581 h 6858000"/>
              <a:gd name="connsiteX2" fmla="*/ 7856563 w 7857815"/>
              <a:gd name="connsiteY2" fmla="*/ 6858000 h 6858000"/>
              <a:gd name="connsiteX3" fmla="*/ 0 w 7857815"/>
              <a:gd name="connsiteY3" fmla="*/ 6858000 h 6858000"/>
              <a:gd name="connsiteX4" fmla="*/ 0 w 785781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815" h="6858000">
                <a:moveTo>
                  <a:pt x="0" y="0"/>
                </a:moveTo>
                <a:lnTo>
                  <a:pt x="7857706" y="581"/>
                </a:lnTo>
                <a:cubicBezTo>
                  <a:pt x="7858348" y="2282348"/>
                  <a:pt x="7855921" y="4576233"/>
                  <a:pt x="7856563" y="6858000"/>
                </a:cubicBezTo>
                <a:lnTo>
                  <a:pt x="0" y="6858000"/>
                </a:lnTo>
                <a:lnTo>
                  <a:pt x="0" y="0"/>
                </a:lnTo>
                <a:close/>
              </a:path>
            </a:pathLst>
          </a:custGeom>
          <a:solidFill>
            <a:schemeClr val="bg1"/>
          </a:solidFill>
        </p:spPr>
        <p:txBody>
          <a:bodyPr anchor="ctr">
            <a:normAutofit/>
          </a:bodyPr>
          <a:lstStyle>
            <a:lvl1pPr marL="0" indent="0" algn="ctr">
              <a:buNone/>
              <a:defRPr sz="1800" b="0" i="1" baseline="0">
                <a:solidFill>
                  <a:schemeClr val="tx1"/>
                </a:solidFill>
              </a:defRPr>
            </a:lvl1pPr>
          </a:lstStyle>
          <a:p>
            <a:r>
              <a:rPr lang="nl-NL" noProof="0"/>
              <a:t>&lt;sleep dit vlak omhoog om een afbeelding toe te voegen&gt;</a:t>
            </a:r>
          </a:p>
          <a:p>
            <a:endParaRPr lang="nl-NL" noProof="0"/>
          </a:p>
          <a:p>
            <a:endParaRPr lang="nl-NL" noProof="0"/>
          </a:p>
          <a:p>
            <a:endParaRPr lang="nl-NL" noProof="0"/>
          </a:p>
          <a:p>
            <a:endParaRPr lang="nl-NL" noProof="0"/>
          </a:p>
          <a:p>
            <a:r>
              <a:rPr lang="nl-NL" noProof="0"/>
              <a:t>     </a:t>
            </a:r>
          </a:p>
        </p:txBody>
      </p:sp>
      <p:sp>
        <p:nvSpPr>
          <p:cNvPr id="12" name="Tijdelijke aanduiding voor tekst 5"/>
          <p:cNvSpPr>
            <a:spLocks noGrp="1"/>
          </p:cNvSpPr>
          <p:nvPr>
            <p:ph type="body" sz="quarter" idx="12" hasCustomPrompt="1"/>
          </p:nvPr>
        </p:nvSpPr>
        <p:spPr>
          <a:xfrm>
            <a:off x="864000" y="4059497"/>
            <a:ext cx="3152958" cy="739257"/>
          </a:xfrm>
          <a:prstGeom prst="rect">
            <a:avLst/>
          </a:prstGeom>
          <a:solidFill>
            <a:schemeClr val="tx1">
              <a:alpha val="90000"/>
            </a:schemeClr>
          </a:solidFill>
        </p:spPr>
        <p:txBody>
          <a:bodyPr lIns="72000" tIns="144000" rIns="72000" bIns="72000" anchor="ctr" anchorCtr="1">
            <a:normAutofit/>
          </a:bodyPr>
          <a:lstStyle>
            <a:lvl1pPr marL="0" indent="0" algn="ctr">
              <a:buNone/>
              <a:defRPr sz="3200" b="0" baseline="0">
                <a:solidFill>
                  <a:schemeClr val="bg1"/>
                </a:solidFill>
                <a:latin typeface="+mn-lt"/>
              </a:defRPr>
            </a:lvl1pPr>
          </a:lstStyle>
          <a:p>
            <a:pPr lvl="0"/>
            <a:r>
              <a:rPr lang="nl-NL" noProof="0"/>
              <a:t>Onderdeel 1</a:t>
            </a:r>
          </a:p>
        </p:txBody>
      </p:sp>
      <p:sp>
        <p:nvSpPr>
          <p:cNvPr id="13" name="Tijdelijke aanduiding voor tekst 5"/>
          <p:cNvSpPr>
            <a:spLocks noGrp="1"/>
          </p:cNvSpPr>
          <p:nvPr>
            <p:ph type="body" sz="quarter" idx="13" hasCustomPrompt="1"/>
          </p:nvPr>
        </p:nvSpPr>
        <p:spPr>
          <a:xfrm>
            <a:off x="864000" y="4798754"/>
            <a:ext cx="3152958" cy="1166326"/>
          </a:xfrm>
          <a:prstGeom prst="rect">
            <a:avLst/>
          </a:prstGeom>
          <a:solidFill>
            <a:schemeClr val="tx1">
              <a:alpha val="90000"/>
            </a:schemeClr>
          </a:solidFill>
        </p:spPr>
        <p:txBody>
          <a:bodyPr lIns="252000" tIns="252000" rIns="252000" bIns="252000" anchor="t" anchorCtr="0">
            <a:normAutofit/>
          </a:bodyPr>
          <a:lstStyle>
            <a:lvl1pPr marL="0" indent="0" algn="ctr">
              <a:buNone/>
              <a:defRPr sz="2000" b="0" baseline="0">
                <a:solidFill>
                  <a:schemeClr val="bg1"/>
                </a:solidFill>
                <a:latin typeface="+mn-lt"/>
              </a:defRPr>
            </a:lvl1pPr>
          </a:lstStyle>
          <a:p>
            <a:pPr lvl="0"/>
            <a:r>
              <a:rPr lang="nl-NL" noProof="0"/>
              <a:t>Ruimte voor 2 regels tekst in deze opzet</a:t>
            </a:r>
          </a:p>
        </p:txBody>
      </p:sp>
      <p:sp>
        <p:nvSpPr>
          <p:cNvPr id="15" name="Tijdelijke aanduiding voor tekst 5"/>
          <p:cNvSpPr>
            <a:spLocks noGrp="1"/>
          </p:cNvSpPr>
          <p:nvPr>
            <p:ph type="body" sz="quarter" idx="17" hasCustomPrompt="1"/>
          </p:nvPr>
        </p:nvSpPr>
        <p:spPr>
          <a:xfrm>
            <a:off x="864000" y="2707574"/>
            <a:ext cx="3152958" cy="1351923"/>
          </a:xfrm>
          <a:prstGeom prst="rect">
            <a:avLst/>
          </a:prstGeom>
          <a:solidFill>
            <a:schemeClr val="bg1">
              <a:alpha val="90000"/>
            </a:schemeClr>
          </a:solidFill>
        </p:spPr>
        <p:txBody>
          <a:bodyPr lIns="252000" tIns="252000" rIns="252000" bIns="252000"/>
          <a:lstStyle>
            <a:lvl1pPr marL="0" indent="0">
              <a:buNone/>
              <a:defRPr sz="2400" b="0" baseline="0">
                <a:solidFill>
                  <a:schemeClr val="tx1"/>
                </a:solidFill>
                <a:latin typeface="+mn-lt"/>
              </a:defRPr>
            </a:lvl1pPr>
          </a:lstStyle>
          <a:p>
            <a:pPr lvl="0"/>
            <a:r>
              <a:rPr lang="nl-NL" noProof="0"/>
              <a:t>Voeg zelf een icoon toe. Laat dit vlak verder leeg.</a:t>
            </a:r>
          </a:p>
        </p:txBody>
      </p:sp>
      <p:sp>
        <p:nvSpPr>
          <p:cNvPr id="14" name="Tijdelijke aanduiding voor tekst 5"/>
          <p:cNvSpPr>
            <a:spLocks noGrp="1"/>
          </p:cNvSpPr>
          <p:nvPr>
            <p:ph type="body" sz="quarter" idx="26"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16" name="Tijdelijke aanduiding voor tekst 5">
            <a:extLst>
              <a:ext uri="{FF2B5EF4-FFF2-40B4-BE49-F238E27FC236}">
                <a16:creationId xmlns:a16="http://schemas.microsoft.com/office/drawing/2014/main" id="{220B8906-5B79-4840-BE1C-9E0F6B4C5665}"/>
              </a:ext>
            </a:extLst>
          </p:cNvPr>
          <p:cNvSpPr>
            <a:spLocks noGrp="1"/>
          </p:cNvSpPr>
          <p:nvPr>
            <p:ph type="body" sz="quarter" idx="27" hasCustomPrompt="1"/>
          </p:nvPr>
        </p:nvSpPr>
        <p:spPr>
          <a:xfrm>
            <a:off x="4518000" y="4059497"/>
            <a:ext cx="3152958" cy="739257"/>
          </a:xfrm>
          <a:prstGeom prst="rect">
            <a:avLst/>
          </a:prstGeom>
          <a:solidFill>
            <a:schemeClr val="tx1">
              <a:alpha val="90000"/>
            </a:schemeClr>
          </a:solidFill>
        </p:spPr>
        <p:txBody>
          <a:bodyPr lIns="72000" tIns="144000" rIns="72000" bIns="72000" anchor="ctr" anchorCtr="1">
            <a:normAutofit/>
          </a:bodyPr>
          <a:lstStyle>
            <a:lvl1pPr marL="0" indent="0" algn="ctr">
              <a:buNone/>
              <a:defRPr sz="3200" b="0" baseline="0">
                <a:solidFill>
                  <a:schemeClr val="bg1"/>
                </a:solidFill>
                <a:latin typeface="+mn-lt"/>
              </a:defRPr>
            </a:lvl1pPr>
          </a:lstStyle>
          <a:p>
            <a:pPr lvl="0"/>
            <a:r>
              <a:rPr lang="nl-NL" noProof="0"/>
              <a:t>Onderdeel 1</a:t>
            </a:r>
          </a:p>
        </p:txBody>
      </p:sp>
      <p:sp>
        <p:nvSpPr>
          <p:cNvPr id="17" name="Tijdelijke aanduiding voor tekst 5">
            <a:extLst>
              <a:ext uri="{FF2B5EF4-FFF2-40B4-BE49-F238E27FC236}">
                <a16:creationId xmlns:a16="http://schemas.microsoft.com/office/drawing/2014/main" id="{6CC46728-54D7-4F8C-A805-9529E3616BE2}"/>
              </a:ext>
            </a:extLst>
          </p:cNvPr>
          <p:cNvSpPr>
            <a:spLocks noGrp="1"/>
          </p:cNvSpPr>
          <p:nvPr>
            <p:ph type="body" sz="quarter" idx="28" hasCustomPrompt="1"/>
          </p:nvPr>
        </p:nvSpPr>
        <p:spPr>
          <a:xfrm>
            <a:off x="4518000" y="4798754"/>
            <a:ext cx="3152958" cy="1166326"/>
          </a:xfrm>
          <a:prstGeom prst="rect">
            <a:avLst/>
          </a:prstGeom>
          <a:solidFill>
            <a:schemeClr val="tx1">
              <a:alpha val="90000"/>
            </a:schemeClr>
          </a:solidFill>
        </p:spPr>
        <p:txBody>
          <a:bodyPr lIns="252000" tIns="252000" rIns="252000" bIns="252000" anchor="t" anchorCtr="0">
            <a:normAutofit/>
          </a:bodyPr>
          <a:lstStyle>
            <a:lvl1pPr marL="0" indent="0" algn="ctr">
              <a:buNone/>
              <a:defRPr sz="2000" b="0" baseline="0">
                <a:solidFill>
                  <a:schemeClr val="bg1"/>
                </a:solidFill>
                <a:latin typeface="+mn-lt"/>
              </a:defRPr>
            </a:lvl1pPr>
          </a:lstStyle>
          <a:p>
            <a:pPr lvl="0"/>
            <a:r>
              <a:rPr lang="nl-NL" noProof="0"/>
              <a:t>Ruimte voor 2 regels tekst in deze opzet</a:t>
            </a:r>
          </a:p>
        </p:txBody>
      </p:sp>
      <p:sp>
        <p:nvSpPr>
          <p:cNvPr id="18" name="Tijdelijke aanduiding voor tekst 5">
            <a:extLst>
              <a:ext uri="{FF2B5EF4-FFF2-40B4-BE49-F238E27FC236}">
                <a16:creationId xmlns:a16="http://schemas.microsoft.com/office/drawing/2014/main" id="{549F6FA9-84C5-45FB-940F-C50EABF405D3}"/>
              </a:ext>
            </a:extLst>
          </p:cNvPr>
          <p:cNvSpPr>
            <a:spLocks noGrp="1"/>
          </p:cNvSpPr>
          <p:nvPr>
            <p:ph type="body" sz="quarter" idx="29" hasCustomPrompt="1"/>
          </p:nvPr>
        </p:nvSpPr>
        <p:spPr>
          <a:xfrm>
            <a:off x="4518000" y="2707574"/>
            <a:ext cx="3152958" cy="1351923"/>
          </a:xfrm>
          <a:prstGeom prst="rect">
            <a:avLst/>
          </a:prstGeom>
          <a:solidFill>
            <a:schemeClr val="bg1">
              <a:alpha val="90000"/>
            </a:schemeClr>
          </a:solidFill>
        </p:spPr>
        <p:txBody>
          <a:bodyPr lIns="252000" tIns="252000" rIns="252000" bIns="252000"/>
          <a:lstStyle>
            <a:lvl1pPr marL="0" indent="0">
              <a:buNone/>
              <a:defRPr sz="2400" b="0" baseline="0">
                <a:solidFill>
                  <a:schemeClr val="tx1"/>
                </a:solidFill>
                <a:latin typeface="+mn-lt"/>
              </a:defRPr>
            </a:lvl1pPr>
          </a:lstStyle>
          <a:p>
            <a:pPr lvl="0"/>
            <a:r>
              <a:rPr lang="nl-NL" noProof="0"/>
              <a:t>Voeg zelf een icoon toe. Laat dit vlak verder leeg.</a:t>
            </a:r>
          </a:p>
        </p:txBody>
      </p:sp>
      <p:sp>
        <p:nvSpPr>
          <p:cNvPr id="19" name="Tijdelijke aanduiding voor tekst 5">
            <a:extLst>
              <a:ext uri="{FF2B5EF4-FFF2-40B4-BE49-F238E27FC236}">
                <a16:creationId xmlns:a16="http://schemas.microsoft.com/office/drawing/2014/main" id="{D4C64008-3449-4EBD-824C-62CBEBE2A89D}"/>
              </a:ext>
            </a:extLst>
          </p:cNvPr>
          <p:cNvSpPr>
            <a:spLocks noGrp="1"/>
          </p:cNvSpPr>
          <p:nvPr>
            <p:ph type="body" sz="quarter" idx="30" hasCustomPrompt="1"/>
          </p:nvPr>
        </p:nvSpPr>
        <p:spPr>
          <a:xfrm>
            <a:off x="8172000" y="4059497"/>
            <a:ext cx="3152958" cy="739257"/>
          </a:xfrm>
          <a:prstGeom prst="rect">
            <a:avLst/>
          </a:prstGeom>
          <a:solidFill>
            <a:schemeClr val="tx1">
              <a:alpha val="90000"/>
            </a:schemeClr>
          </a:solidFill>
        </p:spPr>
        <p:txBody>
          <a:bodyPr lIns="72000" tIns="144000" rIns="72000" bIns="72000" anchor="ctr" anchorCtr="1">
            <a:normAutofit/>
          </a:bodyPr>
          <a:lstStyle>
            <a:lvl1pPr marL="0" indent="0" algn="ctr">
              <a:buNone/>
              <a:defRPr sz="3200" b="0" baseline="0">
                <a:solidFill>
                  <a:schemeClr val="bg1"/>
                </a:solidFill>
                <a:latin typeface="+mn-lt"/>
              </a:defRPr>
            </a:lvl1pPr>
          </a:lstStyle>
          <a:p>
            <a:pPr lvl="0"/>
            <a:r>
              <a:rPr lang="nl-NL" noProof="0"/>
              <a:t>Onderdeel 1</a:t>
            </a:r>
          </a:p>
        </p:txBody>
      </p:sp>
      <p:sp>
        <p:nvSpPr>
          <p:cNvPr id="20" name="Tijdelijke aanduiding voor tekst 5">
            <a:extLst>
              <a:ext uri="{FF2B5EF4-FFF2-40B4-BE49-F238E27FC236}">
                <a16:creationId xmlns:a16="http://schemas.microsoft.com/office/drawing/2014/main" id="{D734260A-7E9B-407E-BBA9-709DDB046E6C}"/>
              </a:ext>
            </a:extLst>
          </p:cNvPr>
          <p:cNvSpPr>
            <a:spLocks noGrp="1"/>
          </p:cNvSpPr>
          <p:nvPr>
            <p:ph type="body" sz="quarter" idx="31" hasCustomPrompt="1"/>
          </p:nvPr>
        </p:nvSpPr>
        <p:spPr>
          <a:xfrm>
            <a:off x="8172000" y="4798754"/>
            <a:ext cx="3152958" cy="1166326"/>
          </a:xfrm>
          <a:prstGeom prst="rect">
            <a:avLst/>
          </a:prstGeom>
          <a:solidFill>
            <a:schemeClr val="tx1">
              <a:alpha val="90000"/>
            </a:schemeClr>
          </a:solidFill>
        </p:spPr>
        <p:txBody>
          <a:bodyPr lIns="252000" tIns="252000" rIns="252000" bIns="252000" anchor="t" anchorCtr="0">
            <a:normAutofit/>
          </a:bodyPr>
          <a:lstStyle>
            <a:lvl1pPr marL="0" indent="0" algn="ctr">
              <a:buNone/>
              <a:defRPr sz="2000" b="0" baseline="0">
                <a:solidFill>
                  <a:schemeClr val="bg1"/>
                </a:solidFill>
                <a:latin typeface="+mn-lt"/>
              </a:defRPr>
            </a:lvl1pPr>
          </a:lstStyle>
          <a:p>
            <a:pPr lvl="0"/>
            <a:r>
              <a:rPr lang="nl-NL" noProof="0"/>
              <a:t>Ruimte voor 2 regels tekst in deze opzet</a:t>
            </a:r>
          </a:p>
        </p:txBody>
      </p:sp>
      <p:sp>
        <p:nvSpPr>
          <p:cNvPr id="21" name="Tijdelijke aanduiding voor tekst 5">
            <a:extLst>
              <a:ext uri="{FF2B5EF4-FFF2-40B4-BE49-F238E27FC236}">
                <a16:creationId xmlns:a16="http://schemas.microsoft.com/office/drawing/2014/main" id="{FDADCDE6-D032-4927-8D66-AC0FE4E293E0}"/>
              </a:ext>
            </a:extLst>
          </p:cNvPr>
          <p:cNvSpPr>
            <a:spLocks noGrp="1"/>
          </p:cNvSpPr>
          <p:nvPr>
            <p:ph type="body" sz="quarter" idx="32" hasCustomPrompt="1"/>
          </p:nvPr>
        </p:nvSpPr>
        <p:spPr>
          <a:xfrm>
            <a:off x="8172000" y="2707574"/>
            <a:ext cx="3152958" cy="1351923"/>
          </a:xfrm>
          <a:prstGeom prst="rect">
            <a:avLst/>
          </a:prstGeom>
          <a:solidFill>
            <a:schemeClr val="bg1">
              <a:alpha val="90000"/>
            </a:schemeClr>
          </a:solidFill>
        </p:spPr>
        <p:txBody>
          <a:bodyPr lIns="252000" tIns="252000" rIns="252000" bIns="252000"/>
          <a:lstStyle>
            <a:lvl1pPr marL="0" indent="0">
              <a:buNone/>
              <a:defRPr sz="2400" b="0" baseline="0">
                <a:solidFill>
                  <a:schemeClr val="tx1"/>
                </a:solidFill>
                <a:latin typeface="+mn-lt"/>
              </a:defRPr>
            </a:lvl1pPr>
          </a:lstStyle>
          <a:p>
            <a:pPr lvl="0"/>
            <a:r>
              <a:rPr lang="nl-NL" noProof="0"/>
              <a:t>Voeg zelf een icoon toe. Laat dit vlak verder leeg.</a:t>
            </a:r>
          </a:p>
        </p:txBody>
      </p:sp>
      <p:sp>
        <p:nvSpPr>
          <p:cNvPr id="22" name="Title 1">
            <a:extLst>
              <a:ext uri="{FF2B5EF4-FFF2-40B4-BE49-F238E27FC236}">
                <a16:creationId xmlns:a16="http://schemas.microsoft.com/office/drawing/2014/main" id="{7A2C2A04-44DE-4A26-A5FE-5137DF375E29}"/>
              </a:ext>
            </a:extLst>
          </p:cNvPr>
          <p:cNvSpPr>
            <a:spLocks noGrp="1"/>
          </p:cNvSpPr>
          <p:nvPr>
            <p:ph type="title" hasCustomPrompt="1"/>
          </p:nvPr>
        </p:nvSpPr>
        <p:spPr>
          <a:xfrm>
            <a:off x="864000" y="864000"/>
            <a:ext cx="4864447" cy="982144"/>
          </a:xfrm>
          <a:solidFill>
            <a:schemeClr val="tx1">
              <a:alpha val="89804"/>
            </a:schemeClr>
          </a:solidFill>
        </p:spPr>
        <p:txBody>
          <a:bodyPr lIns="252000" tIns="252000" rIns="252000" bIns="252000"/>
          <a:lstStyle>
            <a:lvl1pPr algn="l">
              <a:defRPr>
                <a:solidFill>
                  <a:srgbClr val="FFFFFF"/>
                </a:solidFill>
              </a:defRPr>
            </a:lvl1pPr>
          </a:lstStyle>
          <a:p>
            <a:r>
              <a:rPr lang="nl-NL" noProof="0"/>
              <a:t>Titel</a:t>
            </a:r>
          </a:p>
        </p:txBody>
      </p:sp>
    </p:spTree>
    <p:extLst>
      <p:ext uri="{BB962C8B-B14F-4D97-AF65-F5344CB8AC3E}">
        <p14:creationId xmlns:p14="http://schemas.microsoft.com/office/powerpoint/2010/main" val="446508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fbeelding - leeg">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3941"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7814"/>
              <a:gd name="connsiteY0" fmla="*/ 4265 h 6862265"/>
              <a:gd name="connsiteX1" fmla="*/ 7857705 w 7857814"/>
              <a:gd name="connsiteY1" fmla="*/ 0 h 6862265"/>
              <a:gd name="connsiteX2" fmla="*/ 7856563 w 7857814"/>
              <a:gd name="connsiteY2" fmla="*/ 6862265 h 6862265"/>
              <a:gd name="connsiteX3" fmla="*/ 0 w 7857814"/>
              <a:gd name="connsiteY3" fmla="*/ 6862265 h 6862265"/>
              <a:gd name="connsiteX4" fmla="*/ 0 w 7857814"/>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7814" h="6862265">
                <a:moveTo>
                  <a:pt x="0" y="4265"/>
                </a:moveTo>
                <a:lnTo>
                  <a:pt x="7857705" y="0"/>
                </a:lnTo>
                <a:cubicBezTo>
                  <a:pt x="7858347"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5"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Tree>
    <p:extLst>
      <p:ext uri="{BB962C8B-B14F-4D97-AF65-F5344CB8AC3E}">
        <p14:creationId xmlns:p14="http://schemas.microsoft.com/office/powerpoint/2010/main" val="210894204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FAS Blauw">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D891801-253D-4737-B46D-3CF4D70B3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F083AD6F-1964-4CD4-8C0B-C4757A98E8F0}"/>
              </a:ext>
            </a:extLst>
          </p:cNvPr>
          <p:cNvSpPr>
            <a:spLocks noGrp="1"/>
          </p:cNvSpPr>
          <p:nvPr>
            <p:ph type="title" hasCustomPrompt="1"/>
          </p:nvPr>
        </p:nvSpPr>
        <p:spPr>
          <a:xfrm>
            <a:off x="0" y="2766218"/>
            <a:ext cx="12192000" cy="1325563"/>
          </a:xfrm>
        </p:spPr>
        <p:txBody>
          <a:bodyPr/>
          <a:lstStyle>
            <a:lvl1pPr>
              <a:defRPr>
                <a:solidFill>
                  <a:srgbClr val="FFFFFF"/>
                </a:solidFill>
                <a:latin typeface="+mn-lt"/>
              </a:defRPr>
            </a:lvl1pPr>
          </a:lstStyle>
          <a:p>
            <a:r>
              <a:rPr lang="nl-NL"/>
              <a:t>Achtergrond met tekst</a:t>
            </a:r>
          </a:p>
        </p:txBody>
      </p:sp>
      <p:pic>
        <p:nvPicPr>
          <p:cNvPr id="5" name="Afbeelding 4">
            <a:extLst>
              <a:ext uri="{FF2B5EF4-FFF2-40B4-BE49-F238E27FC236}">
                <a16:creationId xmlns:a16="http://schemas.microsoft.com/office/drawing/2014/main" id="{C478ABFB-16FD-C7B0-667C-AB8CDD1757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3663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Zwart + Tekst">
    <p:bg>
      <p:bgPr>
        <a:solidFill>
          <a:srgbClr val="000000"/>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A8DA5E05-714D-4194-9297-BFF88B95E959}"/>
              </a:ext>
            </a:extLst>
          </p:cNvPr>
          <p:cNvSpPr>
            <a:spLocks noGrp="1"/>
          </p:cNvSpPr>
          <p:nvPr>
            <p:ph type="title" hasCustomPrompt="1"/>
          </p:nvPr>
        </p:nvSpPr>
        <p:spPr>
          <a:xfrm>
            <a:off x="0" y="2766218"/>
            <a:ext cx="12192000" cy="1325563"/>
          </a:xfrm>
        </p:spPr>
        <p:txBody>
          <a:bodyPr/>
          <a:lstStyle>
            <a:lvl1pPr>
              <a:defRPr>
                <a:solidFill>
                  <a:srgbClr val="FFFFFF"/>
                </a:solidFill>
                <a:latin typeface="+mn-lt"/>
              </a:defRPr>
            </a:lvl1pPr>
          </a:lstStyle>
          <a:p>
            <a:r>
              <a:rPr lang="nl-NL"/>
              <a:t>Zwarte achtergrond met tekst</a:t>
            </a:r>
          </a:p>
        </p:txBody>
      </p:sp>
    </p:spTree>
    <p:extLst>
      <p:ext uri="{BB962C8B-B14F-4D97-AF65-F5344CB8AC3E}">
        <p14:creationId xmlns:p14="http://schemas.microsoft.com/office/powerpoint/2010/main" val="349358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art+blauwe lijn">
    <p:bg>
      <p:bgPr>
        <a:solidFill>
          <a:srgbClr val="000000"/>
        </a:solidFill>
        <a:effectLst/>
      </p:bgPr>
    </p:bg>
    <p:spTree>
      <p:nvGrpSpPr>
        <p:cNvPr id="1" name=""/>
        <p:cNvGrpSpPr/>
        <p:nvPr/>
      </p:nvGrpSpPr>
      <p:grpSpPr>
        <a:xfrm>
          <a:off x="0" y="0"/>
          <a:ext cx="0" cy="0"/>
          <a:chOff x="0" y="0"/>
          <a:chExt cx="0" cy="0"/>
        </a:xfrm>
      </p:grpSpPr>
      <p:sp>
        <p:nvSpPr>
          <p:cNvPr id="4"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a:t>Onderkant</a:t>
            </a:r>
          </a:p>
        </p:txBody>
      </p:sp>
    </p:spTree>
    <p:extLst>
      <p:ext uri="{BB962C8B-B14F-4D97-AF65-F5344CB8AC3E}">
        <p14:creationId xmlns:p14="http://schemas.microsoft.com/office/powerpoint/2010/main" val="745092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Wit + blauwe lijn">
    <p:bg>
      <p:bgPr>
        <a:solidFill>
          <a:schemeClr val="bg1"/>
        </a:solidFill>
        <a:effectLst/>
      </p:bgPr>
    </p:bg>
    <p:spTree>
      <p:nvGrpSpPr>
        <p:cNvPr id="1" name=""/>
        <p:cNvGrpSpPr/>
        <p:nvPr/>
      </p:nvGrpSpPr>
      <p:grpSpPr>
        <a:xfrm>
          <a:off x="0" y="0"/>
          <a:ext cx="0" cy="0"/>
          <a:chOff x="0" y="0"/>
          <a:chExt cx="0" cy="0"/>
        </a:xfrm>
      </p:grpSpPr>
      <p:sp>
        <p:nvSpPr>
          <p:cNvPr id="3"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a:t>Onderkant</a:t>
            </a:r>
          </a:p>
        </p:txBody>
      </p:sp>
    </p:spTree>
    <p:extLst>
      <p:ext uri="{BB962C8B-B14F-4D97-AF65-F5344CB8AC3E}">
        <p14:creationId xmlns:p14="http://schemas.microsoft.com/office/powerpoint/2010/main" val="74274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Voorstelsheet - 4 namen">
    <p:spTree>
      <p:nvGrpSpPr>
        <p:cNvPr id="1" name=""/>
        <p:cNvGrpSpPr/>
        <p:nvPr/>
      </p:nvGrpSpPr>
      <p:grpSpPr>
        <a:xfrm>
          <a:off x="0" y="0"/>
          <a:ext cx="0" cy="0"/>
          <a:chOff x="0" y="0"/>
          <a:chExt cx="0" cy="0"/>
        </a:xfrm>
      </p:grpSpPr>
      <p:sp>
        <p:nvSpPr>
          <p:cNvPr id="39" name="Picture Placeholder 2"/>
          <p:cNvSpPr>
            <a:spLocks noGrp="1"/>
          </p:cNvSpPr>
          <p:nvPr>
            <p:ph type="pic" sz="quarter" idx="31" hasCustomPrompt="1"/>
          </p:nvPr>
        </p:nvSpPr>
        <p:spPr>
          <a:xfrm>
            <a:off x="2957893" y="417064"/>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dirty="0"/>
              <a:t>Klik op dit vlak om jouw profielfoto toe te voegen</a:t>
            </a:r>
          </a:p>
        </p:txBody>
      </p:sp>
      <p:sp>
        <p:nvSpPr>
          <p:cNvPr id="38" name="Tijdelijke aanduiding voor tekst 5"/>
          <p:cNvSpPr>
            <a:spLocks noGrp="1"/>
          </p:cNvSpPr>
          <p:nvPr>
            <p:ph type="body" sz="quarter" idx="30" hasCustomPrompt="1"/>
          </p:nvPr>
        </p:nvSpPr>
        <p:spPr>
          <a:xfrm>
            <a:off x="500735" y="147145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19" name="Rechthoek 18">
            <a:extLst>
              <a:ext uri="{FF2B5EF4-FFF2-40B4-BE49-F238E27FC236}">
                <a16:creationId xmlns:a16="http://schemas.microsoft.com/office/drawing/2014/main" id="{F10167C0-6C97-4641-A337-57875D3AAF18}"/>
              </a:ext>
            </a:extLst>
          </p:cNvPr>
          <p:cNvSpPr/>
          <p:nvPr/>
        </p:nvSpPr>
        <p:spPr>
          <a:xfrm>
            <a:off x="698546" y="2953337"/>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7" name="Tijdelijke aanduiding voor tekst 5"/>
          <p:cNvSpPr>
            <a:spLocks noGrp="1"/>
          </p:cNvSpPr>
          <p:nvPr>
            <p:ph type="body" sz="quarter" idx="29" hasCustomPrompt="1"/>
          </p:nvPr>
        </p:nvSpPr>
        <p:spPr>
          <a:xfrm>
            <a:off x="500735" y="982506"/>
            <a:ext cx="3553680"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48" name="Picture Placeholder 2">
            <a:extLst>
              <a:ext uri="{FF2B5EF4-FFF2-40B4-BE49-F238E27FC236}">
                <a16:creationId xmlns:a16="http://schemas.microsoft.com/office/drawing/2014/main" id="{4CDD66E8-9765-410F-B12B-29BBF707A18B}"/>
              </a:ext>
            </a:extLst>
          </p:cNvPr>
          <p:cNvSpPr>
            <a:spLocks noGrp="1"/>
          </p:cNvSpPr>
          <p:nvPr>
            <p:ph type="pic" sz="quarter" idx="32" hasCustomPrompt="1"/>
          </p:nvPr>
        </p:nvSpPr>
        <p:spPr>
          <a:xfrm>
            <a:off x="2957893" y="3177099"/>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dirty="0"/>
              <a:t>Klik op dit vlak om jouw profielfoto toe te voegen</a:t>
            </a:r>
          </a:p>
        </p:txBody>
      </p:sp>
      <p:sp>
        <p:nvSpPr>
          <p:cNvPr id="49" name="Tijdelijke aanduiding voor tekst 5">
            <a:extLst>
              <a:ext uri="{FF2B5EF4-FFF2-40B4-BE49-F238E27FC236}">
                <a16:creationId xmlns:a16="http://schemas.microsoft.com/office/drawing/2014/main" id="{DFADFDE0-F5F6-4FED-9864-D7205BC1543D}"/>
              </a:ext>
            </a:extLst>
          </p:cNvPr>
          <p:cNvSpPr>
            <a:spLocks noGrp="1"/>
          </p:cNvSpPr>
          <p:nvPr>
            <p:ph type="body" sz="quarter" idx="33" hasCustomPrompt="1"/>
          </p:nvPr>
        </p:nvSpPr>
        <p:spPr>
          <a:xfrm>
            <a:off x="500735" y="424236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50" name="Rechthoek 49">
            <a:extLst>
              <a:ext uri="{FF2B5EF4-FFF2-40B4-BE49-F238E27FC236}">
                <a16:creationId xmlns:a16="http://schemas.microsoft.com/office/drawing/2014/main" id="{184D51E4-2021-4682-9E44-18C8E472388E}"/>
              </a:ext>
            </a:extLst>
          </p:cNvPr>
          <p:cNvSpPr/>
          <p:nvPr/>
        </p:nvSpPr>
        <p:spPr>
          <a:xfrm>
            <a:off x="684553"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51" name="Tijdelijke aanduiding voor tekst 5">
            <a:extLst>
              <a:ext uri="{FF2B5EF4-FFF2-40B4-BE49-F238E27FC236}">
                <a16:creationId xmlns:a16="http://schemas.microsoft.com/office/drawing/2014/main" id="{6BF56023-7C9C-427D-8CC5-13A198477546}"/>
              </a:ext>
            </a:extLst>
          </p:cNvPr>
          <p:cNvSpPr>
            <a:spLocks noGrp="1"/>
          </p:cNvSpPr>
          <p:nvPr>
            <p:ph type="body" sz="quarter" idx="34" hasCustomPrompt="1"/>
          </p:nvPr>
        </p:nvSpPr>
        <p:spPr>
          <a:xfrm>
            <a:off x="500735" y="3753416"/>
            <a:ext cx="3553680"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52" name="Picture Placeholder 2">
            <a:extLst>
              <a:ext uri="{FF2B5EF4-FFF2-40B4-BE49-F238E27FC236}">
                <a16:creationId xmlns:a16="http://schemas.microsoft.com/office/drawing/2014/main" id="{77023F42-A7DB-4607-9EF4-AD1355C01E33}"/>
              </a:ext>
            </a:extLst>
          </p:cNvPr>
          <p:cNvSpPr>
            <a:spLocks noGrp="1"/>
          </p:cNvSpPr>
          <p:nvPr>
            <p:ph type="pic" sz="quarter" idx="35" hasCustomPrompt="1"/>
          </p:nvPr>
        </p:nvSpPr>
        <p:spPr>
          <a:xfrm>
            <a:off x="8925685" y="401218"/>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dirty="0"/>
              <a:t>Klik op dit vlak om jouw profielfoto toe te voegen</a:t>
            </a:r>
          </a:p>
        </p:txBody>
      </p:sp>
      <p:sp>
        <p:nvSpPr>
          <p:cNvPr id="53" name="Tijdelijke aanduiding voor tekst 5">
            <a:extLst>
              <a:ext uri="{FF2B5EF4-FFF2-40B4-BE49-F238E27FC236}">
                <a16:creationId xmlns:a16="http://schemas.microsoft.com/office/drawing/2014/main" id="{998C133A-E07A-4922-91A9-C12F3FB1D441}"/>
              </a:ext>
            </a:extLst>
          </p:cNvPr>
          <p:cNvSpPr>
            <a:spLocks noGrp="1"/>
          </p:cNvSpPr>
          <p:nvPr>
            <p:ph type="body" sz="quarter" idx="36" hasCustomPrompt="1"/>
          </p:nvPr>
        </p:nvSpPr>
        <p:spPr>
          <a:xfrm>
            <a:off x="6468527" y="147145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54" name="Rechthoek 53">
            <a:extLst>
              <a:ext uri="{FF2B5EF4-FFF2-40B4-BE49-F238E27FC236}">
                <a16:creationId xmlns:a16="http://schemas.microsoft.com/office/drawing/2014/main" id="{7814DB94-E37C-4C93-9BAD-20DCE0F1358C}"/>
              </a:ext>
            </a:extLst>
          </p:cNvPr>
          <p:cNvSpPr/>
          <p:nvPr/>
        </p:nvSpPr>
        <p:spPr>
          <a:xfrm>
            <a:off x="6652345" y="294215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55" name="Tijdelijke aanduiding voor tekst 5">
            <a:extLst>
              <a:ext uri="{FF2B5EF4-FFF2-40B4-BE49-F238E27FC236}">
                <a16:creationId xmlns:a16="http://schemas.microsoft.com/office/drawing/2014/main" id="{5ABFF5F9-4898-4AAE-B75F-301C497D79AE}"/>
              </a:ext>
            </a:extLst>
          </p:cNvPr>
          <p:cNvSpPr>
            <a:spLocks noGrp="1"/>
          </p:cNvSpPr>
          <p:nvPr>
            <p:ph type="body" sz="quarter" idx="37" hasCustomPrompt="1"/>
          </p:nvPr>
        </p:nvSpPr>
        <p:spPr>
          <a:xfrm>
            <a:off x="6468527" y="982506"/>
            <a:ext cx="3538115"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56" name="Picture Placeholder 2">
            <a:extLst>
              <a:ext uri="{FF2B5EF4-FFF2-40B4-BE49-F238E27FC236}">
                <a16:creationId xmlns:a16="http://schemas.microsoft.com/office/drawing/2014/main" id="{1BF753F0-C499-4AAF-91A3-77062AE9E351}"/>
              </a:ext>
            </a:extLst>
          </p:cNvPr>
          <p:cNvSpPr>
            <a:spLocks noGrp="1"/>
          </p:cNvSpPr>
          <p:nvPr>
            <p:ph type="pic" sz="quarter" idx="38" hasCustomPrompt="1"/>
          </p:nvPr>
        </p:nvSpPr>
        <p:spPr>
          <a:xfrm>
            <a:off x="8925685" y="3177098"/>
            <a:ext cx="2535969" cy="2535969"/>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6171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6563" h="6862265">
                <a:moveTo>
                  <a:pt x="0" y="4265"/>
                </a:moveTo>
                <a:lnTo>
                  <a:pt x="7856171" y="0"/>
                </a:lnTo>
                <a:cubicBezTo>
                  <a:pt x="7856813"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jouw profielfoto toe te voegen</a:t>
            </a:r>
          </a:p>
        </p:txBody>
      </p:sp>
      <p:sp>
        <p:nvSpPr>
          <p:cNvPr id="57" name="Tijdelijke aanduiding voor tekst 5">
            <a:extLst>
              <a:ext uri="{FF2B5EF4-FFF2-40B4-BE49-F238E27FC236}">
                <a16:creationId xmlns:a16="http://schemas.microsoft.com/office/drawing/2014/main" id="{0AA3825D-0970-4CEF-8651-E7254DDDDD85}"/>
              </a:ext>
            </a:extLst>
          </p:cNvPr>
          <p:cNvSpPr>
            <a:spLocks noGrp="1"/>
          </p:cNvSpPr>
          <p:nvPr>
            <p:ph type="body" sz="quarter" idx="39" hasCustomPrompt="1"/>
          </p:nvPr>
        </p:nvSpPr>
        <p:spPr>
          <a:xfrm>
            <a:off x="6468527" y="4242360"/>
            <a:ext cx="3083435" cy="1049214"/>
          </a:xfrm>
          <a:prstGeom prst="rect">
            <a:avLst/>
          </a:prstGeom>
          <a:noFill/>
        </p:spPr>
        <p:txBody>
          <a:bodyPr lIns="252000" tIns="252000" rIns="252000" bIns="252000">
            <a:normAutofit/>
          </a:bodyPr>
          <a:lstStyle>
            <a:lvl1pPr marL="0" indent="0" algn="l">
              <a:buNone/>
              <a:defRPr sz="1600" b="0" baseline="0">
                <a:solidFill>
                  <a:srgbClr val="000000"/>
                </a:solidFill>
                <a:latin typeface="+mn-lt"/>
              </a:defRPr>
            </a:lvl1pPr>
          </a:lstStyle>
          <a:p>
            <a:pPr lvl="0"/>
            <a:r>
              <a:rPr lang="nl-NL" noProof="0"/>
              <a:t>Jouw functie</a:t>
            </a:r>
          </a:p>
        </p:txBody>
      </p:sp>
      <p:sp>
        <p:nvSpPr>
          <p:cNvPr id="58" name="Rechthoek 57">
            <a:extLst>
              <a:ext uri="{FF2B5EF4-FFF2-40B4-BE49-F238E27FC236}">
                <a16:creationId xmlns:a16="http://schemas.microsoft.com/office/drawing/2014/main" id="{B0010A68-76F2-4217-B024-BA599DF90E3A}"/>
              </a:ext>
            </a:extLst>
          </p:cNvPr>
          <p:cNvSpPr/>
          <p:nvPr/>
        </p:nvSpPr>
        <p:spPr>
          <a:xfrm>
            <a:off x="6652345"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59" name="Tijdelijke aanduiding voor tekst 5">
            <a:extLst>
              <a:ext uri="{FF2B5EF4-FFF2-40B4-BE49-F238E27FC236}">
                <a16:creationId xmlns:a16="http://schemas.microsoft.com/office/drawing/2014/main" id="{60557005-41D4-49C7-8495-15F456722520}"/>
              </a:ext>
            </a:extLst>
          </p:cNvPr>
          <p:cNvSpPr>
            <a:spLocks noGrp="1"/>
          </p:cNvSpPr>
          <p:nvPr>
            <p:ph type="body" sz="quarter" idx="40" hasCustomPrompt="1"/>
          </p:nvPr>
        </p:nvSpPr>
        <p:spPr>
          <a:xfrm>
            <a:off x="6468527" y="3753416"/>
            <a:ext cx="3538115" cy="739257"/>
          </a:xfrm>
          <a:prstGeom prst="rect">
            <a:avLst/>
          </a:prstGeom>
          <a:noFill/>
        </p:spPr>
        <p:txBody>
          <a:bodyPr lIns="252000" tIns="252000" rIns="252000" bIns="252000">
            <a:normAutofit/>
          </a:bodyPr>
          <a:lstStyle>
            <a:lvl1pPr marL="0" indent="0" algn="l">
              <a:buNone/>
              <a:defRPr sz="2500" b="0" baseline="0">
                <a:solidFill>
                  <a:schemeClr val="tx1"/>
                </a:solidFill>
                <a:latin typeface="+mn-lt"/>
              </a:defRPr>
            </a:lvl1pPr>
          </a:lstStyle>
          <a:p>
            <a:pPr lvl="0"/>
            <a:r>
              <a:rPr lang="nl-NL" noProof="0"/>
              <a:t>Naam</a:t>
            </a:r>
          </a:p>
        </p:txBody>
      </p:sp>
      <p:sp>
        <p:nvSpPr>
          <p:cNvPr id="20"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21" name="Rechthoek 20">
            <a:extLst>
              <a:ext uri="{FF2B5EF4-FFF2-40B4-BE49-F238E27FC236}">
                <a16:creationId xmlns:a16="http://schemas.microsoft.com/office/drawing/2014/main" id="{F59F5650-1788-FD79-61DE-AB1C004EFD0C}"/>
              </a:ext>
            </a:extLst>
          </p:cNvPr>
          <p:cNvSpPr/>
          <p:nvPr userDrawn="1"/>
        </p:nvSpPr>
        <p:spPr>
          <a:xfrm>
            <a:off x="698546" y="2953337"/>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2" name="Rechthoek 21">
            <a:extLst>
              <a:ext uri="{FF2B5EF4-FFF2-40B4-BE49-F238E27FC236}">
                <a16:creationId xmlns:a16="http://schemas.microsoft.com/office/drawing/2014/main" id="{46C0021F-832A-593B-05A8-27B351ED3C7B}"/>
              </a:ext>
            </a:extLst>
          </p:cNvPr>
          <p:cNvSpPr/>
          <p:nvPr userDrawn="1"/>
        </p:nvSpPr>
        <p:spPr>
          <a:xfrm>
            <a:off x="684553"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3" name="Rechthoek 22">
            <a:extLst>
              <a:ext uri="{FF2B5EF4-FFF2-40B4-BE49-F238E27FC236}">
                <a16:creationId xmlns:a16="http://schemas.microsoft.com/office/drawing/2014/main" id="{60623E85-37B9-AC9E-F6E2-F5D0621CCF33}"/>
              </a:ext>
            </a:extLst>
          </p:cNvPr>
          <p:cNvSpPr/>
          <p:nvPr userDrawn="1"/>
        </p:nvSpPr>
        <p:spPr>
          <a:xfrm>
            <a:off x="6652345" y="294215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4" name="Rechthoek 23">
            <a:extLst>
              <a:ext uri="{FF2B5EF4-FFF2-40B4-BE49-F238E27FC236}">
                <a16:creationId xmlns:a16="http://schemas.microsoft.com/office/drawing/2014/main" id="{52E4B100-7C5C-0C69-FA62-82175569B333}"/>
              </a:ext>
            </a:extLst>
          </p:cNvPr>
          <p:cNvSpPr/>
          <p:nvPr userDrawn="1"/>
        </p:nvSpPr>
        <p:spPr>
          <a:xfrm>
            <a:off x="6652345" y="5713068"/>
            <a:ext cx="4809309" cy="36000"/>
          </a:xfrm>
          <a:prstGeom prst="rect">
            <a:avLst/>
          </a:prstGeom>
          <a:solidFill>
            <a:schemeClr val="accent5">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Tree>
    <p:extLst>
      <p:ext uri="{BB962C8B-B14F-4D97-AF65-F5344CB8AC3E}">
        <p14:creationId xmlns:p14="http://schemas.microsoft.com/office/powerpoint/2010/main" val="14088236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mart object">
    <p:bg>
      <p:bgPr>
        <a:solidFill>
          <a:schemeClr val="bg1"/>
        </a:solidFill>
        <a:effectLst/>
      </p:bgPr>
    </p:bg>
    <p:spTree>
      <p:nvGrpSpPr>
        <p:cNvPr id="1" name=""/>
        <p:cNvGrpSpPr/>
        <p:nvPr/>
      </p:nvGrpSpPr>
      <p:grpSpPr>
        <a:xfrm>
          <a:off x="0" y="0"/>
          <a:ext cx="0" cy="0"/>
          <a:chOff x="0" y="0"/>
          <a:chExt cx="0" cy="0"/>
        </a:xfrm>
      </p:grpSpPr>
      <p:sp>
        <p:nvSpPr>
          <p:cNvPr id="3"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2" name="Title 1"/>
          <p:cNvSpPr>
            <a:spLocks noGrp="1"/>
          </p:cNvSpPr>
          <p:nvPr>
            <p:ph type="title" hasCustomPrompt="1"/>
          </p:nvPr>
        </p:nvSpPr>
        <p:spPr>
          <a:xfrm>
            <a:off x="864000" y="864000"/>
            <a:ext cx="4864447" cy="982144"/>
          </a:xfrm>
          <a:solidFill>
            <a:schemeClr val="tx1">
              <a:alpha val="89804"/>
            </a:schemeClr>
          </a:solidFill>
        </p:spPr>
        <p:txBody>
          <a:bodyPr lIns="252000" tIns="252000" rIns="252000" bIns="252000"/>
          <a:lstStyle>
            <a:lvl1pPr algn="l">
              <a:defRPr>
                <a:solidFill>
                  <a:srgbClr val="FFFFFF"/>
                </a:solidFill>
              </a:defRPr>
            </a:lvl1pPr>
          </a:lstStyle>
          <a:p>
            <a:r>
              <a:rPr lang="nl-NL" noProof="0"/>
              <a:t>Titel</a:t>
            </a:r>
          </a:p>
        </p:txBody>
      </p:sp>
      <p:sp>
        <p:nvSpPr>
          <p:cNvPr id="5" name="Content Placeholder 4"/>
          <p:cNvSpPr>
            <a:spLocks noGrp="1"/>
          </p:cNvSpPr>
          <p:nvPr>
            <p:ph sz="quarter" idx="15"/>
          </p:nvPr>
        </p:nvSpPr>
        <p:spPr>
          <a:xfrm>
            <a:off x="838200" y="2073499"/>
            <a:ext cx="10515600" cy="4103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a:p>
        </p:txBody>
      </p:sp>
    </p:spTree>
    <p:extLst>
      <p:ext uri="{BB962C8B-B14F-4D97-AF65-F5344CB8AC3E}">
        <p14:creationId xmlns:p14="http://schemas.microsoft.com/office/powerpoint/2010/main" val="35661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D891801-253D-4737-B46D-3CF4D70B3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Afbeelding 4">
            <a:extLst>
              <a:ext uri="{FF2B5EF4-FFF2-40B4-BE49-F238E27FC236}">
                <a16:creationId xmlns:a16="http://schemas.microsoft.com/office/drawing/2014/main" id="{7F0C0ABB-A248-439F-8BF2-90ED1ED66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493" y="769959"/>
            <a:ext cx="6081014" cy="5318082"/>
          </a:xfrm>
          <a:prstGeom prst="rect">
            <a:avLst/>
          </a:prstGeom>
        </p:spPr>
      </p:pic>
      <p:sp>
        <p:nvSpPr>
          <p:cNvPr id="6" name="Tijdelijke aanduiding voor tekst 5">
            <a:extLst>
              <a:ext uri="{FF2B5EF4-FFF2-40B4-BE49-F238E27FC236}">
                <a16:creationId xmlns:a16="http://schemas.microsoft.com/office/drawing/2014/main" id="{19DD8704-0CE3-43D5-B900-5C958DD8FCD4}"/>
              </a:ext>
            </a:extLst>
          </p:cNvPr>
          <p:cNvSpPr>
            <a:spLocks noGrp="1"/>
          </p:cNvSpPr>
          <p:nvPr>
            <p:ph type="body" sz="quarter" idx="10" hasCustomPrompt="1"/>
          </p:nvPr>
        </p:nvSpPr>
        <p:spPr>
          <a:xfrm>
            <a:off x="3665538" y="2657565"/>
            <a:ext cx="4953000" cy="2984110"/>
          </a:xfrm>
          <a:prstGeom prst="rect">
            <a:avLst/>
          </a:prstGeom>
        </p:spPr>
        <p:txBody>
          <a:bodyPr/>
          <a:lstStyle>
            <a:lvl1pPr>
              <a:defRPr/>
            </a:lvl1pPr>
          </a:lstStyle>
          <a:p>
            <a:pPr lvl="0"/>
            <a:r>
              <a:rPr lang="nl-NL"/>
              <a:t>Agendapunt 1</a:t>
            </a:r>
          </a:p>
          <a:p>
            <a:pPr lvl="0"/>
            <a:r>
              <a:rPr lang="nl-NL"/>
              <a:t>Agendapunt 2</a:t>
            </a:r>
          </a:p>
          <a:p>
            <a:pPr lvl="0"/>
            <a:r>
              <a:rPr lang="nl-NL"/>
              <a:t>Agendapunt 3</a:t>
            </a:r>
          </a:p>
          <a:p>
            <a:pPr lvl="0"/>
            <a:r>
              <a:rPr lang="nl-NL"/>
              <a:t>Agendapunt 4</a:t>
            </a:r>
          </a:p>
          <a:p>
            <a:pPr lvl="0"/>
            <a:r>
              <a:rPr lang="nl-NL"/>
              <a:t>Agendapunt 5</a:t>
            </a:r>
          </a:p>
          <a:p>
            <a:pPr lvl="0"/>
            <a:r>
              <a:rPr lang="nl-NL"/>
              <a:t>Agendapunt 6</a:t>
            </a:r>
          </a:p>
        </p:txBody>
      </p:sp>
      <p:pic>
        <p:nvPicPr>
          <p:cNvPr id="7" name="Afbeelding 6">
            <a:extLst>
              <a:ext uri="{FF2B5EF4-FFF2-40B4-BE49-F238E27FC236}">
                <a16:creationId xmlns:a16="http://schemas.microsoft.com/office/drawing/2014/main" id="{C6E80D6D-BCD9-851E-A19F-34BB2123DD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Afbeelding 7">
            <a:extLst>
              <a:ext uri="{FF2B5EF4-FFF2-40B4-BE49-F238E27FC236}">
                <a16:creationId xmlns:a16="http://schemas.microsoft.com/office/drawing/2014/main" id="{72D9C30D-BA6F-7C9E-DDAA-3310C2A592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55493" y="769959"/>
            <a:ext cx="6081014" cy="5318082"/>
          </a:xfrm>
          <a:prstGeom prst="rect">
            <a:avLst/>
          </a:prstGeom>
        </p:spPr>
      </p:pic>
    </p:spTree>
    <p:extLst>
      <p:ext uri="{BB962C8B-B14F-4D97-AF65-F5344CB8AC3E}">
        <p14:creationId xmlns:p14="http://schemas.microsoft.com/office/powerpoint/2010/main" val="10520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tandaard - alleen titel">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175" cy="6861511"/>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6171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8609"/>
              <a:gd name="connsiteY0" fmla="*/ 1842 h 6982636"/>
              <a:gd name="connsiteX1" fmla="*/ 7856171 w 7858609"/>
              <a:gd name="connsiteY1" fmla="*/ 0 h 6982636"/>
              <a:gd name="connsiteX2" fmla="*/ 7858609 w 7858609"/>
              <a:gd name="connsiteY2" fmla="*/ 6982636 h 6982636"/>
              <a:gd name="connsiteX3" fmla="*/ 0 w 7858609"/>
              <a:gd name="connsiteY3" fmla="*/ 6859842 h 6982636"/>
              <a:gd name="connsiteX4" fmla="*/ 0 w 7858609"/>
              <a:gd name="connsiteY4" fmla="*/ 1842 h 6982636"/>
              <a:gd name="connsiteX0" fmla="*/ 0 w 7858609"/>
              <a:gd name="connsiteY0" fmla="*/ 1842 h 6983444"/>
              <a:gd name="connsiteX1" fmla="*/ 7856171 w 7858609"/>
              <a:gd name="connsiteY1" fmla="*/ 0 h 6983444"/>
              <a:gd name="connsiteX2" fmla="*/ 7858609 w 7858609"/>
              <a:gd name="connsiteY2" fmla="*/ 6982636 h 6983444"/>
              <a:gd name="connsiteX3" fmla="*/ 0 w 7858609"/>
              <a:gd name="connsiteY3" fmla="*/ 6983444 h 6983444"/>
              <a:gd name="connsiteX4" fmla="*/ 0 w 7858609"/>
              <a:gd name="connsiteY4" fmla="*/ 1842 h 698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609" h="6983444">
                <a:moveTo>
                  <a:pt x="0" y="1842"/>
                </a:moveTo>
                <a:lnTo>
                  <a:pt x="7856171" y="0"/>
                </a:lnTo>
                <a:cubicBezTo>
                  <a:pt x="7856813" y="2281767"/>
                  <a:pt x="7857967" y="4700869"/>
                  <a:pt x="7858609" y="6982636"/>
                </a:cubicBezTo>
                <a:lnTo>
                  <a:pt x="0" y="6983444"/>
                </a:lnTo>
                <a:lnTo>
                  <a:pt x="0" y="1842"/>
                </a:lnTo>
                <a:close/>
              </a:path>
            </a:pathLst>
          </a:custGeom>
          <a:solidFill>
            <a:srgbClr val="FFFFFF"/>
          </a:solidFill>
        </p:spPr>
        <p:txBody>
          <a:bodyPr anchor="ctr">
            <a:normAutofit/>
          </a:bodyPr>
          <a:lstStyle>
            <a:lvl1pPr marL="0" indent="0" algn="ctr">
              <a:buNone/>
              <a:defRPr sz="1800" b="0" baseline="0">
                <a:solidFill>
                  <a:srgbClr val="3A3A3A"/>
                </a:solidFill>
              </a:defRPr>
            </a:lvl1pPr>
          </a:lstStyle>
          <a:p>
            <a:r>
              <a:rPr lang="nl-NL" noProof="0"/>
              <a:t>Klik op dit vlak om een afbeelding toe te voegen</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BCFC844D-671A-4433-B16C-B85F943BF3B0}"/>
              </a:ext>
            </a:extLst>
          </p:cNvPr>
          <p:cNvSpPr>
            <a:spLocks noGrp="1"/>
          </p:cNvSpPr>
          <p:nvPr>
            <p:ph type="title" hasCustomPrompt="1"/>
          </p:nvPr>
        </p:nvSpPr>
        <p:spPr>
          <a:xfrm>
            <a:off x="864001" y="864000"/>
            <a:ext cx="3810000" cy="982800"/>
          </a:xfrm>
          <a:solidFill>
            <a:srgbClr val="0060A9">
              <a:alpha val="89804"/>
            </a:srgbClr>
          </a:solidFill>
          <a:ln>
            <a:solidFill>
              <a:schemeClr val="tx1"/>
            </a:solidFill>
          </a:ln>
        </p:spPr>
        <p:txBody>
          <a:bodyPr lIns="252000" tIns="252000" rIns="252000" bIns="252000" anchor="ctr"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15083571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tandaard - klein">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175" cy="6861511"/>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6171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8609"/>
              <a:gd name="connsiteY0" fmla="*/ 1842 h 6982636"/>
              <a:gd name="connsiteX1" fmla="*/ 7856171 w 7858609"/>
              <a:gd name="connsiteY1" fmla="*/ 0 h 6982636"/>
              <a:gd name="connsiteX2" fmla="*/ 7858609 w 7858609"/>
              <a:gd name="connsiteY2" fmla="*/ 6982636 h 6982636"/>
              <a:gd name="connsiteX3" fmla="*/ 0 w 7858609"/>
              <a:gd name="connsiteY3" fmla="*/ 6859842 h 6982636"/>
              <a:gd name="connsiteX4" fmla="*/ 0 w 7858609"/>
              <a:gd name="connsiteY4" fmla="*/ 1842 h 6982636"/>
              <a:gd name="connsiteX0" fmla="*/ 0 w 7858609"/>
              <a:gd name="connsiteY0" fmla="*/ 1842 h 6983444"/>
              <a:gd name="connsiteX1" fmla="*/ 7856171 w 7858609"/>
              <a:gd name="connsiteY1" fmla="*/ 0 h 6983444"/>
              <a:gd name="connsiteX2" fmla="*/ 7858609 w 7858609"/>
              <a:gd name="connsiteY2" fmla="*/ 6982636 h 6983444"/>
              <a:gd name="connsiteX3" fmla="*/ 0 w 7858609"/>
              <a:gd name="connsiteY3" fmla="*/ 6983444 h 6983444"/>
              <a:gd name="connsiteX4" fmla="*/ 0 w 7858609"/>
              <a:gd name="connsiteY4" fmla="*/ 1842 h 698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609" h="6983444">
                <a:moveTo>
                  <a:pt x="0" y="1842"/>
                </a:moveTo>
                <a:lnTo>
                  <a:pt x="7856171" y="0"/>
                </a:lnTo>
                <a:cubicBezTo>
                  <a:pt x="7856813" y="2281767"/>
                  <a:pt x="7857967" y="4700869"/>
                  <a:pt x="7858609" y="6982636"/>
                </a:cubicBezTo>
                <a:lnTo>
                  <a:pt x="0" y="6983444"/>
                </a:lnTo>
                <a:lnTo>
                  <a:pt x="0" y="1842"/>
                </a:lnTo>
                <a:close/>
              </a:path>
            </a:pathLst>
          </a:custGeom>
          <a:solidFill>
            <a:srgbClr val="FFFFFF"/>
          </a:solidFill>
        </p:spPr>
        <p:txBody>
          <a:bodyPr anchor="ctr">
            <a:normAutofit/>
          </a:bodyPr>
          <a:lstStyle>
            <a:lvl1pPr marL="0" indent="0" algn="ctr">
              <a:buNone/>
              <a:defRPr sz="1800" b="0" baseline="0">
                <a:solidFill>
                  <a:srgbClr val="3A3A3A"/>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1603257"/>
            <a:ext cx="3810000" cy="1166326"/>
          </a:xfrm>
          <a:prstGeom prst="rect">
            <a:avLst/>
          </a:prstGeom>
          <a:solidFill>
            <a:schemeClr val="tx1">
              <a:alpha val="90000"/>
            </a:schemeClr>
          </a:solidFill>
        </p:spPr>
        <p:txBody>
          <a:bodyPr lIns="252000" tIns="252000" rIns="252000" bIns="252000"/>
          <a:lstStyle>
            <a:lvl1pPr marL="0" indent="0">
              <a:buNone/>
              <a:defRPr sz="2400" b="0" baseline="0">
                <a:solidFill>
                  <a:schemeClr val="bg1"/>
                </a:solidFill>
                <a:latin typeface="+mn-lt"/>
              </a:defRPr>
            </a:lvl1pPr>
          </a:lstStyle>
          <a:p>
            <a:pPr lvl="0"/>
            <a:r>
              <a:rPr lang="nl-NL" noProof="0"/>
              <a:t>Ruimte voor 2 regels tekst in deze opzet</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BCFC844D-671A-4433-B16C-B85F943BF3B0}"/>
              </a:ext>
            </a:extLst>
          </p:cNvPr>
          <p:cNvSpPr>
            <a:spLocks noGrp="1"/>
          </p:cNvSpPr>
          <p:nvPr>
            <p:ph type="title" hasCustomPrompt="1"/>
          </p:nvPr>
        </p:nvSpPr>
        <p:spPr>
          <a:xfrm>
            <a:off x="864001" y="864000"/>
            <a:ext cx="3810000" cy="735746"/>
          </a:xfrm>
          <a:solidFill>
            <a:schemeClr val="tx1">
              <a:alpha val="89804"/>
            </a:schemeClr>
          </a:solidFill>
        </p:spPr>
        <p:txBody>
          <a:bodyPr lIns="252000" tIns="252000" rIns="252000" bIns="252000" anchor="t" anchorCtr="0"/>
          <a:lstStyle>
            <a:lvl1pPr algn="l">
              <a:defRPr>
                <a:solidFill>
                  <a:srgbClr val="FFFFFF"/>
                </a:solidFill>
              </a:defRPr>
            </a:lvl1pPr>
          </a:lstStyle>
          <a:p>
            <a:r>
              <a:rPr lang="nl-NL" noProof="0"/>
              <a:t>Titel</a:t>
            </a:r>
          </a:p>
        </p:txBody>
      </p:sp>
    </p:spTree>
    <p:extLst>
      <p:ext uri="{BB962C8B-B14F-4D97-AF65-F5344CB8AC3E}">
        <p14:creationId xmlns:p14="http://schemas.microsoft.com/office/powerpoint/2010/main" val="1179970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tandaard - lang">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195484"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1842 h 6859842"/>
              <a:gd name="connsiteX1" fmla="*/ 7854636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6563"/>
              <a:gd name="connsiteY0" fmla="*/ 1842 h 6859842"/>
              <a:gd name="connsiteX1" fmla="*/ 7854636 w 7856563"/>
              <a:gd name="connsiteY1" fmla="*/ 0 h 6859842"/>
              <a:gd name="connsiteX2" fmla="*/ 7856563 w 7856563"/>
              <a:gd name="connsiteY2" fmla="*/ 6859842 h 6859842"/>
              <a:gd name="connsiteX3" fmla="*/ 0 w 7856563"/>
              <a:gd name="connsiteY3" fmla="*/ 6859842 h 6859842"/>
              <a:gd name="connsiteX4" fmla="*/ 0 w 7856563"/>
              <a:gd name="connsiteY4" fmla="*/ 1842 h 6859842"/>
              <a:gd name="connsiteX0" fmla="*/ 0 w 7858808"/>
              <a:gd name="connsiteY0" fmla="*/ 0 h 6858000"/>
              <a:gd name="connsiteX1" fmla="*/ 7858728 w 7858808"/>
              <a:gd name="connsiteY1" fmla="*/ 4621 h 6858000"/>
              <a:gd name="connsiteX2" fmla="*/ 7856563 w 7858808"/>
              <a:gd name="connsiteY2" fmla="*/ 6858000 h 6858000"/>
              <a:gd name="connsiteX3" fmla="*/ 0 w 7858808"/>
              <a:gd name="connsiteY3" fmla="*/ 6858000 h 6858000"/>
              <a:gd name="connsiteX4" fmla="*/ 0 w 7858808"/>
              <a:gd name="connsiteY4" fmla="*/ 0 h 6858000"/>
              <a:gd name="connsiteX0" fmla="*/ 0 w 7858808"/>
              <a:gd name="connsiteY0" fmla="*/ 1842 h 6859842"/>
              <a:gd name="connsiteX1" fmla="*/ 7858728 w 7858808"/>
              <a:gd name="connsiteY1" fmla="*/ 0 h 6859842"/>
              <a:gd name="connsiteX2" fmla="*/ 7856563 w 7858808"/>
              <a:gd name="connsiteY2" fmla="*/ 6859842 h 6859842"/>
              <a:gd name="connsiteX3" fmla="*/ 0 w 7858808"/>
              <a:gd name="connsiteY3" fmla="*/ 6859842 h 6859842"/>
              <a:gd name="connsiteX4" fmla="*/ 0 w 7858808"/>
              <a:gd name="connsiteY4" fmla="*/ 1842 h 6859842"/>
              <a:gd name="connsiteX0" fmla="*/ 0 w 7858808"/>
              <a:gd name="connsiteY0" fmla="*/ 14768 h 6872768"/>
              <a:gd name="connsiteX1" fmla="*/ 7858728 w 7858808"/>
              <a:gd name="connsiteY1" fmla="*/ 0 h 6872768"/>
              <a:gd name="connsiteX2" fmla="*/ 7856563 w 7858808"/>
              <a:gd name="connsiteY2" fmla="*/ 6872768 h 6872768"/>
              <a:gd name="connsiteX3" fmla="*/ 0 w 7858808"/>
              <a:gd name="connsiteY3" fmla="*/ 6872768 h 6872768"/>
              <a:gd name="connsiteX4" fmla="*/ 0 w 7858808"/>
              <a:gd name="connsiteY4" fmla="*/ 14768 h 6872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58808" h="6872768">
                <a:moveTo>
                  <a:pt x="0" y="14768"/>
                </a:moveTo>
                <a:lnTo>
                  <a:pt x="7858728" y="0"/>
                </a:lnTo>
                <a:cubicBezTo>
                  <a:pt x="7859370" y="2281767"/>
                  <a:pt x="7855921" y="4591001"/>
                  <a:pt x="7856563" y="6872768"/>
                </a:cubicBezTo>
                <a:lnTo>
                  <a:pt x="0" y="6872768"/>
                </a:lnTo>
                <a:lnTo>
                  <a:pt x="0" y="14768"/>
                </a:lnTo>
                <a:close/>
              </a:path>
            </a:pathLst>
          </a:custGeom>
          <a:solidFill>
            <a:srgbClr val="FFFFFF"/>
          </a:solidFill>
        </p:spPr>
        <p:txBody>
          <a:bodyPr anchor="ctr">
            <a:normAutofit/>
          </a:bodyPr>
          <a:lstStyle>
            <a:lvl1pPr marL="0" indent="0" algn="ctr">
              <a:buNone/>
              <a:defRPr sz="1800" b="0" baseline="0">
                <a:solidFill>
                  <a:srgbClr val="3A3A3A"/>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1602000"/>
            <a:ext cx="5133261" cy="4218709"/>
          </a:xfrm>
          <a:prstGeom prst="rect">
            <a:avLst/>
          </a:prstGeom>
          <a:solidFill>
            <a:schemeClr val="tx1">
              <a:alpha val="90000"/>
            </a:schemeClr>
          </a:solidFill>
        </p:spPr>
        <p:txBody>
          <a:bodyPr lIns="252000" tIns="252000" rIns="252000" bIns="252000"/>
          <a:lstStyle>
            <a:lvl1pPr marL="0" indent="0">
              <a:buNone/>
              <a:defRPr sz="2400" b="0" baseline="0">
                <a:solidFill>
                  <a:schemeClr val="bg1"/>
                </a:solidFill>
                <a:latin typeface="+mn-lt"/>
              </a:defRPr>
            </a:lvl1pPr>
          </a:lstStyle>
          <a:p>
            <a:pPr lvl="0"/>
            <a:r>
              <a:rPr lang="nl-NL" noProof="0"/>
              <a:t>Gewone tekst is 24px Roboto Light wit – maak zelf de vlakken kloppend a.d.h.v. de ruimte die je nodig hebt!</a:t>
            </a:r>
          </a:p>
          <a:p>
            <a:pPr lvl="0"/>
            <a:endParaRPr lang="nl-NL" noProof="0"/>
          </a:p>
          <a:p>
            <a:pPr lvl="0"/>
            <a:r>
              <a:rPr lang="nl-NL" noProof="0"/>
              <a:t>Dit vlak is ook geschikt voor bullets.</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9BE83833-CFFA-4D8A-8A9D-DB26CD56DA3E}"/>
              </a:ext>
            </a:extLst>
          </p:cNvPr>
          <p:cNvSpPr>
            <a:spLocks noGrp="1"/>
          </p:cNvSpPr>
          <p:nvPr>
            <p:ph type="title" hasCustomPrompt="1"/>
          </p:nvPr>
        </p:nvSpPr>
        <p:spPr>
          <a:xfrm>
            <a:off x="864001" y="864000"/>
            <a:ext cx="5133260" cy="735746"/>
          </a:xfrm>
          <a:solidFill>
            <a:schemeClr val="tx1">
              <a:alpha val="89804"/>
            </a:schemeClr>
          </a:solidFill>
        </p:spPr>
        <p:txBody>
          <a:bodyPr lIns="252000" tIns="252000" rIns="252000" bIns="252000" anchor="t" anchorCtr="0"/>
          <a:lstStyle>
            <a:lvl1pPr algn="l">
              <a:defRPr>
                <a:solidFill>
                  <a:srgbClr val="FFFFFF"/>
                </a:solidFill>
              </a:defRPr>
            </a:lvl1pPr>
          </a:lstStyle>
          <a:p>
            <a:r>
              <a:rPr lang="nl-NL" noProof="0"/>
              <a:t>Titel</a:t>
            </a:r>
          </a:p>
        </p:txBody>
      </p:sp>
    </p:spTree>
    <p:extLst>
      <p:ext uri="{BB962C8B-B14F-4D97-AF65-F5344CB8AC3E}">
        <p14:creationId xmlns:p14="http://schemas.microsoft.com/office/powerpoint/2010/main" val="25588788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4191"/>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864000" y="5216511"/>
            <a:ext cx="5726080" cy="740174"/>
          </a:xfrm>
          <a:prstGeom prst="rect">
            <a:avLst/>
          </a:prstGeom>
          <a:solidFill>
            <a:schemeClr val="tx1">
              <a:alpha val="90000"/>
            </a:schemeClr>
          </a:solidFill>
        </p:spPr>
        <p:txBody>
          <a:bodyPr lIns="180000" tIns="144000" rIns="180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B93AD15E-BC85-48B1-A108-25929E30B5F3}"/>
              </a:ext>
            </a:extLst>
          </p:cNvPr>
          <p:cNvSpPr>
            <a:spLocks noGrp="1"/>
          </p:cNvSpPr>
          <p:nvPr>
            <p:ph type="title" hasCustomPrompt="1"/>
          </p:nvPr>
        </p:nvSpPr>
        <p:spPr>
          <a:xfrm>
            <a:off x="864000" y="4480174"/>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181603253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5616000" y="5216511"/>
            <a:ext cx="5726080" cy="740174"/>
          </a:xfrm>
          <a:prstGeom prst="rect">
            <a:avLst/>
          </a:prstGeom>
          <a:solidFill>
            <a:schemeClr val="tx1">
              <a:alpha val="90000"/>
            </a:schemeClr>
          </a:solidFill>
        </p:spPr>
        <p:txBody>
          <a:bodyPr lIns="252000" tIns="144000" rIns="252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8EAF19C4-C001-4D23-8963-C3B858E58C3A}"/>
              </a:ext>
            </a:extLst>
          </p:cNvPr>
          <p:cNvSpPr>
            <a:spLocks noGrp="1"/>
          </p:cNvSpPr>
          <p:nvPr>
            <p:ph type="title" hasCustomPrompt="1"/>
          </p:nvPr>
        </p:nvSpPr>
        <p:spPr>
          <a:xfrm>
            <a:off x="5616000" y="4480174"/>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156454030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Standaard - breed">
    <p:bg>
      <p:bgRef idx="1001">
        <a:schemeClr val="bg1"/>
      </p:bgRef>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DD1B1C3-87A7-4C42-8B9B-EF88D3FB7A9F}"/>
              </a:ext>
            </a:extLst>
          </p:cNvPr>
          <p:cNvSpPr>
            <a:spLocks noGrp="1"/>
          </p:cNvSpPr>
          <p:nvPr>
            <p:ph type="pic" sz="quarter" idx="11" hasCustomPrompt="1"/>
          </p:nvPr>
        </p:nvSpPr>
        <p:spPr>
          <a:xfrm>
            <a:off x="0" y="0"/>
            <a:ext cx="12201769" cy="6861600"/>
          </a:xfrm>
          <a:custGeom>
            <a:avLst/>
            <a:gdLst>
              <a:gd name="connsiteX0" fmla="*/ 0 w 6856438"/>
              <a:gd name="connsiteY0" fmla="*/ 0 h 6858000"/>
              <a:gd name="connsiteX1" fmla="*/ 6856438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3988547 w 6856438"/>
              <a:gd name="connsiteY1" fmla="*/ 8313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16853 w 6856438"/>
              <a:gd name="connsiteY1" fmla="*/ 0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595652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6856438"/>
              <a:gd name="connsiteY0" fmla="*/ 0 h 6858000"/>
              <a:gd name="connsiteX1" fmla="*/ 6000978 w 6856438"/>
              <a:gd name="connsiteY1" fmla="*/ 3175 h 6858000"/>
              <a:gd name="connsiteX2" fmla="*/ 6856438 w 6856438"/>
              <a:gd name="connsiteY2" fmla="*/ 6858000 h 6858000"/>
              <a:gd name="connsiteX3" fmla="*/ 0 w 6856438"/>
              <a:gd name="connsiteY3" fmla="*/ 6858000 h 6858000"/>
              <a:gd name="connsiteX4" fmla="*/ 0 w 6856438"/>
              <a:gd name="connsiteY4" fmla="*/ 0 h 6858000"/>
              <a:gd name="connsiteX0" fmla="*/ 0 w 7856563"/>
              <a:gd name="connsiteY0" fmla="*/ 0 h 6858000"/>
              <a:gd name="connsiteX1" fmla="*/ 6000978 w 7856563"/>
              <a:gd name="connsiteY1" fmla="*/ 317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12700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854636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0 h 6858000"/>
              <a:gd name="connsiteX1" fmla="*/ 7767171 w 7856563"/>
              <a:gd name="connsiteY1" fmla="*/ 3005 h 6858000"/>
              <a:gd name="connsiteX2" fmla="*/ 7856563 w 7856563"/>
              <a:gd name="connsiteY2" fmla="*/ 6858000 h 6858000"/>
              <a:gd name="connsiteX3" fmla="*/ 0 w 7856563"/>
              <a:gd name="connsiteY3" fmla="*/ 6858000 h 6858000"/>
              <a:gd name="connsiteX4" fmla="*/ 0 w 7856563"/>
              <a:gd name="connsiteY4" fmla="*/ 0 h 6858000"/>
              <a:gd name="connsiteX0" fmla="*/ 0 w 7856563"/>
              <a:gd name="connsiteY0" fmla="*/ 4265 h 6862265"/>
              <a:gd name="connsiteX1" fmla="*/ 7854636 w 7856563"/>
              <a:gd name="connsiteY1" fmla="*/ 0 h 6862265"/>
              <a:gd name="connsiteX2" fmla="*/ 7856563 w 7856563"/>
              <a:gd name="connsiteY2" fmla="*/ 6862265 h 6862265"/>
              <a:gd name="connsiteX3" fmla="*/ 0 w 7856563"/>
              <a:gd name="connsiteY3" fmla="*/ 6862265 h 6862265"/>
              <a:gd name="connsiteX4" fmla="*/ 0 w 7856563"/>
              <a:gd name="connsiteY4" fmla="*/ 4265 h 6862265"/>
              <a:gd name="connsiteX0" fmla="*/ 0 w 7862858"/>
              <a:gd name="connsiteY0" fmla="*/ 4265 h 6862265"/>
              <a:gd name="connsiteX1" fmla="*/ 7862820 w 7862858"/>
              <a:gd name="connsiteY1" fmla="*/ 0 h 6862265"/>
              <a:gd name="connsiteX2" fmla="*/ 7856563 w 7862858"/>
              <a:gd name="connsiteY2" fmla="*/ 6862265 h 6862265"/>
              <a:gd name="connsiteX3" fmla="*/ 0 w 7862858"/>
              <a:gd name="connsiteY3" fmla="*/ 6862265 h 6862265"/>
              <a:gd name="connsiteX4" fmla="*/ 0 w 7862858"/>
              <a:gd name="connsiteY4" fmla="*/ 4265 h 686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858" h="6862265">
                <a:moveTo>
                  <a:pt x="0" y="4265"/>
                </a:moveTo>
                <a:lnTo>
                  <a:pt x="7862820" y="0"/>
                </a:lnTo>
                <a:cubicBezTo>
                  <a:pt x="7863462" y="2281767"/>
                  <a:pt x="7855921" y="4580498"/>
                  <a:pt x="7856563" y="6862265"/>
                </a:cubicBezTo>
                <a:lnTo>
                  <a:pt x="0" y="6862265"/>
                </a:lnTo>
                <a:lnTo>
                  <a:pt x="0" y="4265"/>
                </a:lnTo>
                <a:close/>
              </a:path>
            </a:pathLst>
          </a:custGeom>
          <a:solidFill>
            <a:schemeClr val="bg1"/>
          </a:solidFill>
        </p:spPr>
        <p:txBody>
          <a:bodyPr anchor="ctr">
            <a:normAutofit/>
          </a:bodyPr>
          <a:lstStyle>
            <a:lvl1pPr marL="0" indent="0" algn="ctr">
              <a:buNone/>
              <a:defRPr sz="1800" b="0" baseline="0">
                <a:solidFill>
                  <a:schemeClr val="tx1"/>
                </a:solidFill>
              </a:defRPr>
            </a:lvl1pPr>
          </a:lstStyle>
          <a:p>
            <a:r>
              <a:rPr lang="nl-NL" noProof="0"/>
              <a:t>Klik op dit vlak om een afbeelding toe te voegen</a:t>
            </a:r>
          </a:p>
        </p:txBody>
      </p:sp>
      <p:sp>
        <p:nvSpPr>
          <p:cNvPr id="7" name="Tijdelijke aanduiding voor tekst 5"/>
          <p:cNvSpPr>
            <a:spLocks noGrp="1"/>
          </p:cNvSpPr>
          <p:nvPr>
            <p:ph type="body" sz="quarter" idx="13" hasCustomPrompt="1"/>
          </p:nvPr>
        </p:nvSpPr>
        <p:spPr>
          <a:xfrm>
            <a:off x="5616000" y="1558911"/>
            <a:ext cx="5726080" cy="740174"/>
          </a:xfrm>
          <a:prstGeom prst="rect">
            <a:avLst/>
          </a:prstGeom>
          <a:solidFill>
            <a:schemeClr val="tx1">
              <a:alpha val="90000"/>
            </a:schemeClr>
          </a:solidFill>
        </p:spPr>
        <p:txBody>
          <a:bodyPr lIns="252000" tIns="144000" rIns="252000" bIns="252000"/>
          <a:lstStyle>
            <a:lvl1pPr marL="0" indent="0" algn="ctr">
              <a:buNone/>
              <a:defRPr sz="2400" b="0" baseline="0">
                <a:solidFill>
                  <a:schemeClr val="bg1"/>
                </a:solidFill>
                <a:latin typeface="+mn-lt"/>
              </a:defRPr>
            </a:lvl1pPr>
          </a:lstStyle>
          <a:p>
            <a:pPr lvl="0"/>
            <a:r>
              <a:rPr lang="nl-NL" noProof="0"/>
              <a:t>Met één ondertitel</a:t>
            </a:r>
          </a:p>
        </p:txBody>
      </p:sp>
      <p:sp>
        <p:nvSpPr>
          <p:cNvPr id="9" name="Tijdelijke aanduiding voor tekst 5"/>
          <p:cNvSpPr>
            <a:spLocks noGrp="1"/>
          </p:cNvSpPr>
          <p:nvPr>
            <p:ph type="body" sz="quarter" idx="14" hasCustomPrompt="1"/>
          </p:nvPr>
        </p:nvSpPr>
        <p:spPr>
          <a:xfrm>
            <a:off x="-2" y="6738257"/>
            <a:ext cx="12192001" cy="119743"/>
          </a:xfrm>
          <a:prstGeom prst="rect">
            <a:avLst/>
          </a:prstGeom>
          <a:solidFill>
            <a:schemeClr val="tx1">
              <a:alpha val="90000"/>
            </a:schemeClr>
          </a:solidFill>
        </p:spPr>
        <p:txBody>
          <a:bodyPr lIns="252000" tIns="252000" rIns="252000" bIns="252000"/>
          <a:lstStyle>
            <a:lvl1pPr marL="0" indent="0">
              <a:buNone/>
              <a:defRPr sz="100" b="0" baseline="0">
                <a:solidFill>
                  <a:schemeClr val="tx1"/>
                </a:solidFill>
                <a:latin typeface="+mj-lt"/>
              </a:defRPr>
            </a:lvl1pPr>
          </a:lstStyle>
          <a:p>
            <a:pPr lvl="0"/>
            <a:r>
              <a:rPr lang="nl-NL" noProof="0"/>
              <a:t>Onderkant</a:t>
            </a:r>
          </a:p>
        </p:txBody>
      </p:sp>
      <p:sp>
        <p:nvSpPr>
          <p:cNvPr id="8" name="Title 1">
            <a:extLst>
              <a:ext uri="{FF2B5EF4-FFF2-40B4-BE49-F238E27FC236}">
                <a16:creationId xmlns:a16="http://schemas.microsoft.com/office/drawing/2014/main" id="{DDE307C1-B8FE-44F8-BA5F-6251BE5881B0}"/>
              </a:ext>
            </a:extLst>
          </p:cNvPr>
          <p:cNvSpPr>
            <a:spLocks noGrp="1"/>
          </p:cNvSpPr>
          <p:nvPr>
            <p:ph type="title" hasCustomPrompt="1"/>
          </p:nvPr>
        </p:nvSpPr>
        <p:spPr>
          <a:xfrm>
            <a:off x="5616000" y="822574"/>
            <a:ext cx="5726080" cy="735746"/>
          </a:xfrm>
          <a:solidFill>
            <a:schemeClr val="tx1">
              <a:alpha val="89804"/>
            </a:schemeClr>
          </a:solidFill>
        </p:spPr>
        <p:txBody>
          <a:bodyPr lIns="252000" tIns="252000" rIns="252000" bIns="252000" anchor="t" anchorCtr="0"/>
          <a:lstStyle>
            <a:lvl1pPr algn="ctr">
              <a:defRPr>
                <a:solidFill>
                  <a:srgbClr val="FFFFFF"/>
                </a:solidFill>
              </a:defRPr>
            </a:lvl1pPr>
          </a:lstStyle>
          <a:p>
            <a:r>
              <a:rPr lang="nl-NL" noProof="0"/>
              <a:t>Titel</a:t>
            </a:r>
          </a:p>
        </p:txBody>
      </p:sp>
    </p:spTree>
    <p:extLst>
      <p:ext uri="{BB962C8B-B14F-4D97-AF65-F5344CB8AC3E}">
        <p14:creationId xmlns:p14="http://schemas.microsoft.com/office/powerpoint/2010/main" val="367097644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0" y="162504"/>
            <a:ext cx="12192000" cy="1325563"/>
          </a:xfrm>
          <a:prstGeom prst="rect">
            <a:avLst/>
          </a:prstGeom>
        </p:spPr>
        <p:txBody>
          <a:bodyPr vert="horz" lIns="91440" tIns="45720" rIns="91440" bIns="45720" rtlCol="0" anchor="ctr">
            <a:noAutofit/>
          </a:bodyPr>
          <a:lstStyle/>
          <a:p>
            <a:r>
              <a:rPr lang="nl-NL" noProof="0"/>
              <a:t>Witte achtergrond met tekst</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Autofit/>
          </a:body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4" name="empower - DO NOT DELETE!!!" hidden="1"/>
          <p:cNvSpPr/>
          <p:nvPr>
            <p:custDataLst>
              <p:tags r:id="rId22"/>
            </p:custDataLst>
          </p:nvPr>
        </p:nvSpPr>
        <p:spPr>
          <a:xfrm>
            <a:off x="0" y="0"/>
            <a:ext cx="0" cy="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empower - DO NOT DELETE!!!" hidden="1">
            <a:extLst>
              <a:ext uri="{FF2B5EF4-FFF2-40B4-BE49-F238E27FC236}">
                <a16:creationId xmlns:a16="http://schemas.microsoft.com/office/drawing/2014/main" id="{7E00CB65-77C5-C7E1-4795-F527B1A3B9B4}"/>
              </a:ext>
            </a:extLst>
          </p:cNvPr>
          <p:cNvSpPr/>
          <p:nvPr userDrawn="1">
            <p:custDataLst>
              <p:tags r:id="rId23"/>
            </p:custDataLst>
          </p:nvPr>
        </p:nvSpPr>
        <p:spPr>
          <a:xfrm>
            <a:off x="0" y="0"/>
            <a:ext cx="0" cy="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9882928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txStyles>
    <p:title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4.xml"/><Relationship Id="rId5" Type="http://schemas.openxmlformats.org/officeDocument/2006/relationships/image" Target="../media/image3.png"/><Relationship Id="rId4" Type="http://schemas.microsoft.com/office/2017/06/relationships/model3d" Target="../media/model3d1.glb"/></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orms.office.com/e/vTt808T01q" TargetMode="Externa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3" name="3D-model 2">
                <a:extLst>
                  <a:ext uri="{FF2B5EF4-FFF2-40B4-BE49-F238E27FC236}">
                    <a16:creationId xmlns:a16="http://schemas.microsoft.com/office/drawing/2014/main" id="{834AA4ED-136F-4433-B388-BD38FE9AFEDB}"/>
                  </a:ext>
                </a:extLst>
              </p:cNvPr>
              <p:cNvGraphicFramePr>
                <a:graphicFrameLocks noChangeAspect="1"/>
              </p:cNvGraphicFramePr>
              <p:nvPr/>
            </p:nvGraphicFramePr>
            <p:xfrm>
              <a:off x="3654984" y="2724761"/>
              <a:ext cx="4882030" cy="1408475"/>
            </p:xfrm>
            <a:graphic>
              <a:graphicData uri="http://schemas.microsoft.com/office/drawing/2017/model3d">
                <am3d:model3d r:embed="rId4">
                  <am3d:spPr>
                    <a:xfrm>
                      <a:off x="0" y="0"/>
                      <a:ext cx="4882030" cy="1408475"/>
                    </a:xfrm>
                    <a:prstGeom prst="rect">
                      <a:avLst/>
                    </a:prstGeom>
                  </am3d:spPr>
                  <am3d:camera>
                    <am3d:pos x="0" y="0" z="48995191"/>
                    <am3d:up dx="0" dy="36000000" dz="0"/>
                    <am3d:lookAt x="0" y="0" z="0"/>
                    <am3d:perspective fov="2700000"/>
                  </am3d:camera>
                  <am3d:trans>
                    <am3d:meterPerModelUnit n="7061924" d="1000000"/>
                    <am3d:preTrans dx="-19139123" dy="-22189144" dz="762687"/>
                    <am3d:scale>
                      <am3d:sx n="1000000" d="1000000"/>
                      <am3d:sy n="1000000" d="1000000"/>
                      <am3d:sz n="1000000" d="1000000"/>
                    </am3d:scale>
                    <am3d:rot/>
                    <am3d:postTrans dx="0" dy="0" dz="0"/>
                  </am3d:trans>
                  <am3d:raster rName="Office3DRenderer" rVer="16.0.8326">
                    <am3d:blip r:embed="rId5"/>
                  </am3d:raster>
                  <am3d:objViewport viewportSz="54186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model 2">
                <a:extLst>
                  <a:ext uri="{FF2B5EF4-FFF2-40B4-BE49-F238E27FC236}">
                    <a16:creationId xmlns:a16="http://schemas.microsoft.com/office/drawing/2014/main" id="{834AA4ED-136F-4433-B388-BD38FE9AFEDB}"/>
                  </a:ext>
                </a:extLst>
              </p:cNvPr>
              <p:cNvPicPr>
                <a:picLocks noGrp="1" noRot="1" noChangeAspect="1" noMove="1" noResize="1" noEditPoints="1" noAdjustHandles="1" noChangeArrowheads="1" noChangeShapeType="1" noCrop="1"/>
              </p:cNvPicPr>
              <p:nvPr/>
            </p:nvPicPr>
            <p:blipFill>
              <a:blip r:embed="rId5"/>
              <a:stretch>
                <a:fillRect/>
              </a:stretch>
            </p:blipFill>
            <p:spPr>
              <a:xfrm>
                <a:off x="3654984" y="2724761"/>
                <a:ext cx="4882030" cy="1408475"/>
              </a:xfrm>
              <a:prstGeom prst="rect">
                <a:avLst/>
              </a:prstGeom>
            </p:spPr>
          </p:pic>
        </mc:Fallback>
      </mc:AlternateContent>
      <p:sp>
        <p:nvSpPr>
          <p:cNvPr id="2" name="TextBox 1">
            <a:extLst>
              <a:ext uri="{FF2B5EF4-FFF2-40B4-BE49-F238E27FC236}">
                <a16:creationId xmlns:a16="http://schemas.microsoft.com/office/drawing/2014/main" id="{59D12DE2-DB84-6BFF-56E0-1CB2C346BE81}"/>
              </a:ext>
            </a:extLst>
          </p:cNvPr>
          <p:cNvSpPr txBox="1"/>
          <p:nvPr/>
        </p:nvSpPr>
        <p:spPr>
          <a:xfrm>
            <a:off x="2813050" y="4193628"/>
            <a:ext cx="6159500" cy="1323439"/>
          </a:xfrm>
          <a:prstGeom prst="rect">
            <a:avLst/>
          </a:prstGeom>
          <a:noFill/>
        </p:spPr>
        <p:txBody>
          <a:bodyPr wrap="square" rtlCol="0">
            <a:spAutoFit/>
          </a:bodyPr>
          <a:lstStyle/>
          <a:p>
            <a:pPr algn="ctr"/>
            <a:r>
              <a:rPr lang="en-US" sz="4000" dirty="0" err="1">
                <a:solidFill>
                  <a:schemeClr val="bg1"/>
                </a:solidFill>
              </a:rPr>
              <a:t>Effectief</a:t>
            </a:r>
            <a:r>
              <a:rPr lang="en-US" sz="4000" dirty="0">
                <a:solidFill>
                  <a:schemeClr val="bg1"/>
                </a:solidFill>
              </a:rPr>
              <a:t> C# </a:t>
            </a:r>
            <a:r>
              <a:rPr lang="en-US" sz="4000" dirty="0" err="1">
                <a:solidFill>
                  <a:schemeClr val="bg1"/>
                </a:solidFill>
              </a:rPr>
              <a:t>programmeren</a:t>
            </a:r>
            <a:endParaRPr lang="en-US" sz="4000" dirty="0">
              <a:solidFill>
                <a:schemeClr val="bg1"/>
              </a:solidFill>
            </a:endParaRPr>
          </a:p>
        </p:txBody>
      </p:sp>
    </p:spTree>
    <p:custDataLst>
      <p:tags r:id="rId1"/>
    </p:custDataLst>
    <p:extLst>
      <p:ext uri="{BB962C8B-B14F-4D97-AF65-F5344CB8AC3E}">
        <p14:creationId xmlns:p14="http://schemas.microsoft.com/office/powerpoint/2010/main" val="29782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128" repeatCount="indefinite" accel="10000" decel="10000" fill="hold" nodeType="withEffect">
                                  <p:stCondLst>
                                    <p:cond delay="0"/>
                                  </p:stCondLst>
                                  <p:endCondLst>
                                    <p:cond evt="onNext" delay="0">
                                      <p:tgtEl>
                                        <p:sldTgt/>
                                      </p:tgtEl>
                                    </p:cond>
                                  </p:endCondLst>
                                  <p:childTnLst>
                                    <p:animRot by="21600000">
                                      <p:cBhvr>
                                        <p:cTn id="6" dur="5000" fill="hold"/>
                                        <p:tgtEl>
                                          <p:spTgt spid="3"/>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(Static) </a:t>
            </a:r>
            <a:r>
              <a:rPr lang="en-US" b="1" dirty="0">
                <a:gradFill>
                  <a:gsLst>
                    <a:gs pos="0">
                      <a:schemeClr val="bg1"/>
                    </a:gs>
                    <a:gs pos="100000">
                      <a:schemeClr val="bg1">
                        <a:lumMod val="85000"/>
                      </a:schemeClr>
                    </a:gs>
                  </a:gsLst>
                  <a:lin ang="5400000" scaled="0"/>
                </a:gradFill>
              </a:rPr>
              <a:t>c</a:t>
            </a:r>
            <a:r>
              <a:rPr lang="en-US" sz="3600" b="1" dirty="0">
                <a:gradFill>
                  <a:gsLst>
                    <a:gs pos="0">
                      <a:schemeClr val="bg1"/>
                    </a:gs>
                    <a:gs pos="100000">
                      <a:schemeClr val="bg1">
                        <a:lumMod val="85000"/>
                      </a:schemeClr>
                    </a:gs>
                  </a:gsLst>
                  <a:lin ang="5400000" scaled="0"/>
                </a:gradFill>
              </a:rPr>
              <a:t>lasses</a:t>
            </a:r>
            <a:br>
              <a:rPr lang="en-US" sz="3600" b="1" dirty="0">
                <a:gradFill>
                  <a:gsLst>
                    <a:gs pos="0">
                      <a:schemeClr val="bg1"/>
                    </a:gs>
                    <a:gs pos="100000">
                      <a:schemeClr val="bg1">
                        <a:lumMod val="85000"/>
                      </a:schemeClr>
                    </a:gs>
                  </a:gsLst>
                  <a:lin ang="5400000" scaled="0"/>
                </a:gradFill>
              </a:rPr>
            </a:br>
            <a:r>
              <a:rPr lang="en-US" sz="3600" b="1" dirty="0" err="1">
                <a:gradFill>
                  <a:gsLst>
                    <a:gs pos="0">
                      <a:schemeClr val="bg1"/>
                    </a:gs>
                    <a:gs pos="100000">
                      <a:schemeClr val="bg1">
                        <a:lumMod val="85000"/>
                      </a:schemeClr>
                    </a:gs>
                  </a:gsLst>
                  <a:lin ang="5400000" scaled="0"/>
                </a:gradFill>
              </a:rPr>
              <a:t>Bouwers</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a:t>Zorg </a:t>
            </a:r>
            <a:r>
              <a:rPr lang="en-US" dirty="0" err="1"/>
              <a:t>dat</a:t>
            </a:r>
            <a:r>
              <a:rPr lang="en-US" dirty="0"/>
              <a:t> static members </a:t>
            </a:r>
            <a:r>
              <a:rPr lang="en-US" dirty="0" err="1"/>
              <a:t>altijd</a:t>
            </a:r>
            <a:r>
              <a:rPr lang="en-US" dirty="0"/>
              <a:t> thread safe </a:t>
            </a:r>
            <a:r>
              <a:rPr lang="en-US" dirty="0" err="1"/>
              <a:t>zijn</a:t>
            </a:r>
            <a:endParaRPr lang="en-US" dirty="0"/>
          </a:p>
          <a:p>
            <a:pPr>
              <a:buFont typeface="Arial" pitchFamily="34" charset="0"/>
              <a:buChar char="•"/>
            </a:pPr>
            <a:r>
              <a:rPr lang="en-US" dirty="0" err="1"/>
              <a:t>Documenteer</a:t>
            </a:r>
            <a:r>
              <a:rPr lang="en-US" dirty="0"/>
              <a:t>: &lt;</a:t>
            </a:r>
            <a:r>
              <a:rPr lang="en-US" dirty="0" err="1"/>
              <a:t>threadsafety</a:t>
            </a:r>
            <a:r>
              <a:rPr lang="en-US" dirty="0"/>
              <a:t> </a:t>
            </a:r>
            <a:r>
              <a:rPr lang="en-US" u="sng" dirty="0"/>
              <a:t>static</a:t>
            </a:r>
            <a:r>
              <a:rPr lang="en-US" dirty="0"/>
              <a:t>="true" instance="false"/&gt;</a:t>
            </a:r>
          </a:p>
          <a:p>
            <a:pPr>
              <a:buFont typeface="Arial" pitchFamily="34" charset="0"/>
              <a:buChar char="•"/>
            </a:pPr>
            <a:endParaRPr lang="en-US" dirty="0"/>
          </a:p>
          <a:p>
            <a:pPr marL="0" indent="0">
              <a:buNone/>
            </a:pPr>
            <a:r>
              <a:rPr lang="en-US" dirty="0"/>
              <a:t>Tips:</a:t>
            </a:r>
          </a:p>
          <a:p>
            <a:pPr>
              <a:buFont typeface="Arial" pitchFamily="34" charset="0"/>
              <a:buChar char="•"/>
            </a:pPr>
            <a:r>
              <a:rPr lang="en-US" dirty="0"/>
              <a:t>Maak </a:t>
            </a:r>
            <a:r>
              <a:rPr lang="en-US" dirty="0" err="1"/>
              <a:t>een</a:t>
            </a:r>
            <a:r>
              <a:rPr lang="en-US" dirty="0"/>
              <a:t> non-exposed member static </a:t>
            </a:r>
            <a:r>
              <a:rPr lang="en-US" dirty="0" err="1"/>
              <a:t>wanneer</a:t>
            </a:r>
            <a:r>
              <a:rPr lang="en-US" dirty="0"/>
              <a:t> </a:t>
            </a:r>
            <a:r>
              <a:rPr lang="en-US" dirty="0" err="1"/>
              <a:t>mogelijk</a:t>
            </a:r>
            <a:endParaRPr lang="en-US" dirty="0"/>
          </a:p>
          <a:p>
            <a:pPr>
              <a:buFont typeface="Arial" pitchFamily="34" charset="0"/>
              <a:buChar char="•"/>
            </a:pPr>
            <a:r>
              <a:rPr lang="en-US" dirty="0"/>
              <a:t>Maak </a:t>
            </a:r>
            <a:r>
              <a:rPr lang="en-US" dirty="0" err="1"/>
              <a:t>een</a:t>
            </a:r>
            <a:r>
              <a:rPr lang="en-US" dirty="0"/>
              <a:t> exposed member static </a:t>
            </a:r>
            <a:r>
              <a:rPr lang="en-US" dirty="0" err="1"/>
              <a:t>wanneer</a:t>
            </a:r>
            <a:r>
              <a:rPr lang="en-US" dirty="0"/>
              <a:t> </a:t>
            </a:r>
            <a:r>
              <a:rPr lang="en-US" dirty="0" err="1"/>
              <a:t>toepasselijk</a:t>
            </a:r>
            <a:endParaRPr lang="en-US" dirty="0"/>
          </a:p>
          <a:p>
            <a:pPr>
              <a:buFont typeface="Arial" pitchFamily="34" charset="0"/>
              <a:buChar char="•"/>
            </a:pPr>
            <a:r>
              <a:rPr lang="en-US" dirty="0" err="1"/>
              <a:t>Gebruik</a:t>
            </a:r>
            <a:r>
              <a:rPr lang="en-US" dirty="0"/>
              <a:t> </a:t>
            </a:r>
            <a:r>
              <a:rPr lang="en-US" dirty="0" err="1"/>
              <a:t>geen</a:t>
            </a:r>
            <a:r>
              <a:rPr lang="en-US" dirty="0"/>
              <a:t> static data/state </a:t>
            </a:r>
            <a:r>
              <a:rPr lang="en-US" dirty="0" err="1"/>
              <a:t>tenzij</a:t>
            </a:r>
            <a:r>
              <a:rPr lang="en-US" dirty="0"/>
              <a:t> je </a:t>
            </a:r>
            <a:r>
              <a:rPr lang="en-US" dirty="0" err="1"/>
              <a:t>hier</a:t>
            </a:r>
            <a:r>
              <a:rPr lang="en-US" dirty="0"/>
              <a:t> </a:t>
            </a:r>
            <a:r>
              <a:rPr lang="en-US" dirty="0" err="1"/>
              <a:t>goed</a:t>
            </a:r>
            <a:r>
              <a:rPr lang="en-US" dirty="0"/>
              <a:t> over </a:t>
            </a:r>
            <a:r>
              <a:rPr lang="en-US" dirty="0" err="1"/>
              <a:t>nagedacht</a:t>
            </a:r>
            <a:r>
              <a:rPr lang="en-US" dirty="0"/>
              <a:t> </a:t>
            </a:r>
            <a:r>
              <a:rPr lang="en-US" dirty="0" err="1"/>
              <a:t>hebt</a:t>
            </a:r>
            <a:r>
              <a:rPr lang="en-US" dirty="0"/>
              <a:t>. </a:t>
            </a:r>
            <a:r>
              <a:rPr lang="en-US" dirty="0" err="1"/>
              <a:t>Gebruik</a:t>
            </a:r>
            <a:r>
              <a:rPr lang="en-US" dirty="0"/>
              <a:t> </a:t>
            </a:r>
            <a:r>
              <a:rPr lang="en-US" dirty="0" err="1"/>
              <a:t>anders</a:t>
            </a:r>
            <a:r>
              <a:rPr lang="en-US" dirty="0"/>
              <a:t> </a:t>
            </a:r>
            <a:r>
              <a:rPr lang="en-US" dirty="0" err="1"/>
              <a:t>liever</a:t>
            </a:r>
            <a:r>
              <a:rPr lang="en-US" dirty="0"/>
              <a:t> </a:t>
            </a:r>
            <a:r>
              <a:rPr lang="en-US" dirty="0" err="1"/>
              <a:t>een</a:t>
            </a:r>
            <a:r>
              <a:rPr lang="en-US" dirty="0"/>
              <a:t> </a:t>
            </a:r>
            <a:r>
              <a:rPr lang="en-US" dirty="0" err="1"/>
              <a:t>instantie</a:t>
            </a:r>
            <a:r>
              <a:rPr lang="en-US" dirty="0"/>
              <a:t>.</a:t>
            </a:r>
          </a:p>
        </p:txBody>
      </p:sp>
    </p:spTree>
    <p:extLst>
      <p:ext uri="{BB962C8B-B14F-4D97-AF65-F5344CB8AC3E}">
        <p14:creationId xmlns:p14="http://schemas.microsoft.com/office/powerpoint/2010/main" val="145523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(Static) </a:t>
            </a:r>
            <a:r>
              <a:rPr lang="en-US" b="1" dirty="0">
                <a:gradFill>
                  <a:gsLst>
                    <a:gs pos="0">
                      <a:schemeClr val="bg1"/>
                    </a:gs>
                    <a:gs pos="100000">
                      <a:schemeClr val="bg1">
                        <a:lumMod val="85000"/>
                      </a:schemeClr>
                    </a:gs>
                  </a:gsLst>
                  <a:lin ang="5400000" scaled="0"/>
                </a:gradFill>
              </a:rPr>
              <a:t>c</a:t>
            </a:r>
            <a:r>
              <a:rPr lang="en-US" sz="3600" b="1" dirty="0">
                <a:gradFill>
                  <a:gsLst>
                    <a:gs pos="0">
                      <a:schemeClr val="bg1"/>
                    </a:gs>
                    <a:gs pos="100000">
                      <a:schemeClr val="bg1">
                        <a:lumMod val="85000"/>
                      </a:schemeClr>
                    </a:gs>
                  </a:gsLst>
                  <a:lin ang="5400000" scaled="0"/>
                </a:gradFill>
              </a:rPr>
              <a:t>lasses</a:t>
            </a:r>
            <a:br>
              <a:rPr lang="en-US" sz="3600" b="1" dirty="0">
                <a:gradFill>
                  <a:gsLst>
                    <a:gs pos="0">
                      <a:schemeClr val="bg1"/>
                    </a:gs>
                    <a:gs pos="100000">
                      <a:schemeClr val="bg1">
                        <a:lumMod val="85000"/>
                      </a:schemeClr>
                    </a:gs>
                  </a:gsLst>
                  <a:lin ang="5400000" scaled="0"/>
                </a:gradFill>
              </a:rPr>
            </a:br>
            <a:r>
              <a:rPr lang="en-US" sz="3600" b="1" dirty="0" err="1">
                <a:gradFill>
                  <a:gsLst>
                    <a:gs pos="0">
                      <a:schemeClr val="bg1"/>
                    </a:gs>
                    <a:gs pos="100000">
                      <a:schemeClr val="bg1">
                        <a:lumMod val="85000"/>
                      </a:schemeClr>
                    </a:gs>
                  </a:gsLst>
                  <a:lin ang="5400000" scaled="0"/>
                </a:gradFill>
              </a:rPr>
              <a:t>Gebruikers</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err="1"/>
              <a:t>Deel</a:t>
            </a:r>
            <a:r>
              <a:rPr lang="en-US" dirty="0"/>
              <a:t> </a:t>
            </a:r>
            <a:r>
              <a:rPr lang="en-US" dirty="0" err="1"/>
              <a:t>geen</a:t>
            </a:r>
            <a:r>
              <a:rPr lang="en-US" dirty="0"/>
              <a:t> </a:t>
            </a:r>
            <a:r>
              <a:rPr lang="en-US" dirty="0" err="1"/>
              <a:t>instanties</a:t>
            </a:r>
            <a:r>
              <a:rPr lang="en-US" dirty="0"/>
              <a:t> over threads </a:t>
            </a:r>
            <a:r>
              <a:rPr lang="en-US" dirty="0" err="1"/>
              <a:t>tenzij</a:t>
            </a:r>
            <a:r>
              <a:rPr lang="en-US" dirty="0"/>
              <a:t> </a:t>
            </a:r>
            <a:r>
              <a:rPr lang="en-US" dirty="0" err="1"/>
              <a:t>dit</a:t>
            </a:r>
            <a:r>
              <a:rPr lang="en-US" dirty="0"/>
              <a:t> </a:t>
            </a:r>
            <a:r>
              <a:rPr lang="en-US" dirty="0" err="1"/>
              <a:t>kan</a:t>
            </a:r>
            <a:r>
              <a:rPr lang="en-US" dirty="0"/>
              <a:t> </a:t>
            </a:r>
            <a:r>
              <a:rPr lang="en-US" dirty="0" err="1"/>
              <a:t>volgens</a:t>
            </a:r>
            <a:r>
              <a:rPr lang="en-US" dirty="0"/>
              <a:t> type </a:t>
            </a:r>
            <a:r>
              <a:rPr lang="en-US" dirty="0" err="1"/>
              <a:t>documentatie</a:t>
            </a:r>
            <a:endParaRPr lang="en-US" dirty="0"/>
          </a:p>
          <a:p>
            <a:pPr>
              <a:buFont typeface="Arial" pitchFamily="34" charset="0"/>
              <a:buChar char="•"/>
            </a:pPr>
            <a:r>
              <a:rPr lang="en-US" dirty="0"/>
              <a:t>Static classes </a:t>
            </a:r>
            <a:r>
              <a:rPr lang="en-US" dirty="0" err="1"/>
              <a:t>mogen</a:t>
            </a:r>
            <a:r>
              <a:rPr lang="en-US" dirty="0"/>
              <a:t> </a:t>
            </a:r>
            <a:r>
              <a:rPr lang="en-US" dirty="0" err="1"/>
              <a:t>standaard</a:t>
            </a:r>
            <a:r>
              <a:rPr lang="en-US" dirty="0"/>
              <a:t> </a:t>
            </a:r>
            <a:r>
              <a:rPr lang="en-US" dirty="0" err="1"/>
              <a:t>wel</a:t>
            </a:r>
            <a:r>
              <a:rPr lang="en-US" dirty="0"/>
              <a:t> </a:t>
            </a:r>
            <a:r>
              <a:rPr lang="en-US" dirty="0" err="1"/>
              <a:t>gedeeld</a:t>
            </a:r>
            <a:r>
              <a:rPr lang="en-US" dirty="0"/>
              <a:t> </a:t>
            </a:r>
            <a:r>
              <a:rPr lang="en-US" dirty="0" err="1"/>
              <a:t>worden</a:t>
            </a:r>
            <a:endParaRPr lang="en-US" dirty="0"/>
          </a:p>
        </p:txBody>
      </p:sp>
    </p:spTree>
    <p:extLst>
      <p:ext uri="{BB962C8B-B14F-4D97-AF65-F5344CB8AC3E}">
        <p14:creationId xmlns:p14="http://schemas.microsoft.com/office/powerpoint/2010/main" val="170542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latin typeface="+mj-lt"/>
                <a:ea typeface="+mj-ea"/>
                <a:cs typeface="+mj-cs"/>
              </a:rPr>
              <a:t>Construction</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err="1"/>
              <a:t>Instance</a:t>
            </a:r>
            <a:r>
              <a:rPr lang="nl-NL" dirty="0"/>
              <a:t> </a:t>
            </a:r>
            <a:r>
              <a:rPr lang="nl-NL" dirty="0" err="1"/>
              <a:t>constructor</a:t>
            </a:r>
            <a:r>
              <a:rPr lang="nl-NL" dirty="0"/>
              <a:t> wordt uitgevoerd op new()</a:t>
            </a:r>
          </a:p>
          <a:p>
            <a:pPr>
              <a:buNone/>
            </a:pPr>
            <a:endParaRPr lang="nl-NL" dirty="0"/>
          </a:p>
          <a:p>
            <a:pPr>
              <a:buNone/>
            </a:pPr>
            <a:r>
              <a:rPr lang="nl-NL" dirty="0" err="1"/>
              <a:t>Static</a:t>
            </a:r>
            <a:r>
              <a:rPr lang="nl-NL" dirty="0"/>
              <a:t> </a:t>
            </a:r>
            <a:r>
              <a:rPr lang="nl-NL" dirty="0" err="1"/>
              <a:t>constructor</a:t>
            </a:r>
            <a:r>
              <a:rPr lang="nl-NL" dirty="0"/>
              <a:t> is uitgevoerd voor het eerste gebruik van de type (per </a:t>
            </a:r>
            <a:r>
              <a:rPr lang="nl-NL" dirty="0" err="1"/>
              <a:t>AssemblyLoadContext</a:t>
            </a:r>
            <a:r>
              <a:rPr lang="nl-NL" dirty="0"/>
              <a:t>)</a:t>
            </a:r>
          </a:p>
        </p:txBody>
      </p:sp>
    </p:spTree>
    <p:extLst>
      <p:ext uri="{BB962C8B-B14F-4D97-AF65-F5344CB8AC3E}">
        <p14:creationId xmlns:p14="http://schemas.microsoft.com/office/powerpoint/2010/main" val="253514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latin typeface="+mj-lt"/>
                <a:ea typeface="+mj-ea"/>
                <a:cs typeface="+mj-cs"/>
              </a:rPr>
              <a:t>Construction</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r>
              <a:rPr lang="en-US" dirty="0"/>
              <a:t>Static constructors </a:t>
            </a:r>
            <a:r>
              <a:rPr lang="en-US" dirty="0" err="1"/>
              <a:t>mogen</a:t>
            </a:r>
            <a:r>
              <a:rPr lang="en-US" dirty="0"/>
              <a:t> nooit exceptions </a:t>
            </a:r>
            <a:r>
              <a:rPr lang="en-US" dirty="0" err="1"/>
              <a:t>throwen</a:t>
            </a:r>
            <a:endParaRPr lang="en-US" dirty="0"/>
          </a:p>
          <a:p>
            <a:r>
              <a:rPr lang="en-US" dirty="0"/>
              <a:t>Instance constructors </a:t>
            </a:r>
            <a:r>
              <a:rPr lang="en-US" dirty="0" err="1"/>
              <a:t>mogen</a:t>
            </a:r>
            <a:r>
              <a:rPr lang="en-US" dirty="0"/>
              <a:t> </a:t>
            </a:r>
            <a:r>
              <a:rPr lang="en-US" dirty="0" err="1"/>
              <a:t>beperkte</a:t>
            </a:r>
            <a:r>
              <a:rPr lang="en-US" dirty="0"/>
              <a:t> </a:t>
            </a:r>
            <a:r>
              <a:rPr lang="en-US" dirty="0" err="1"/>
              <a:t>lijst</a:t>
            </a:r>
            <a:r>
              <a:rPr lang="en-US" dirty="0"/>
              <a:t> exceptions </a:t>
            </a:r>
            <a:r>
              <a:rPr lang="en-US" dirty="0" err="1"/>
              <a:t>throwen</a:t>
            </a:r>
            <a:endParaRPr lang="en-US" b="1" dirty="0"/>
          </a:p>
          <a:p>
            <a:r>
              <a:rPr lang="en-US" dirty="0" err="1"/>
              <a:t>Voorkom</a:t>
            </a:r>
            <a:r>
              <a:rPr lang="en-US" dirty="0"/>
              <a:t> </a:t>
            </a:r>
            <a:r>
              <a:rPr lang="en-US" dirty="0" err="1"/>
              <a:t>trage</a:t>
            </a:r>
            <a:r>
              <a:rPr lang="en-US" dirty="0"/>
              <a:t> of </a:t>
            </a:r>
            <a:r>
              <a:rPr lang="en-US" dirty="0" err="1"/>
              <a:t>complexe</a:t>
            </a:r>
            <a:r>
              <a:rPr lang="en-US" dirty="0"/>
              <a:t> constructors; </a:t>
            </a:r>
            <a:r>
              <a:rPr lang="en-US" dirty="0" err="1"/>
              <a:t>gebruik</a:t>
            </a:r>
            <a:r>
              <a:rPr lang="en-US" dirty="0"/>
              <a:t> dan static </a:t>
            </a:r>
            <a:r>
              <a:rPr lang="en-US" dirty="0" err="1"/>
              <a:t>methodes</a:t>
            </a:r>
            <a:endParaRPr lang="en-US" dirty="0"/>
          </a:p>
          <a:p>
            <a:r>
              <a:rPr lang="en-US" dirty="0" err="1"/>
              <a:t>Voorkom</a:t>
            </a:r>
            <a:r>
              <a:rPr lang="en-US" dirty="0"/>
              <a:t> </a:t>
            </a:r>
            <a:r>
              <a:rPr lang="en-US" dirty="0" err="1"/>
              <a:t>onduidelijke</a:t>
            </a:r>
            <a:r>
              <a:rPr lang="en-US" dirty="0"/>
              <a:t> constructor parameters; </a:t>
            </a:r>
            <a:r>
              <a:rPr lang="en-US" dirty="0" err="1"/>
              <a:t>gebruik</a:t>
            </a:r>
            <a:r>
              <a:rPr lang="en-US" dirty="0"/>
              <a:t> dan static </a:t>
            </a:r>
            <a:r>
              <a:rPr lang="en-US" dirty="0" err="1"/>
              <a:t>methodes</a:t>
            </a:r>
            <a:endParaRPr lang="en-US" dirty="0"/>
          </a:p>
          <a:p>
            <a:endParaRPr lang="en-US" dirty="0"/>
          </a:p>
          <a:p>
            <a:r>
              <a:rPr lang="en-US" dirty="0"/>
              <a:t>Nooit </a:t>
            </a:r>
            <a:r>
              <a:rPr lang="en-US" dirty="0" err="1"/>
              <a:t>volgorde</a:t>
            </a:r>
            <a:r>
              <a:rPr lang="en-US" dirty="0"/>
              <a:t> </a:t>
            </a:r>
            <a:r>
              <a:rPr lang="en-US" dirty="0" err="1"/>
              <a:t>afhankelijk</a:t>
            </a:r>
            <a:r>
              <a:rPr lang="en-US" dirty="0"/>
              <a:t> </a:t>
            </a:r>
            <a:r>
              <a:rPr lang="en-US" dirty="0" err="1"/>
              <a:t>zijn</a:t>
            </a:r>
            <a:r>
              <a:rPr lang="en-US" dirty="0"/>
              <a:t> van variable initializers</a:t>
            </a:r>
          </a:p>
          <a:p>
            <a:pPr>
              <a:buFont typeface="Arial" pitchFamily="34" charset="0"/>
              <a:buChar char="•"/>
            </a:pPr>
            <a:r>
              <a:rPr lang="en-US" dirty="0" err="1"/>
              <a:t>Geen</a:t>
            </a:r>
            <a:r>
              <a:rPr lang="en-US" dirty="0"/>
              <a:t> Overridable </a:t>
            </a:r>
            <a:r>
              <a:rPr lang="en-US" dirty="0" err="1"/>
              <a:t>methodes</a:t>
            </a:r>
            <a:r>
              <a:rPr lang="en-US" dirty="0"/>
              <a:t> in constructor </a:t>
            </a:r>
            <a:r>
              <a:rPr lang="en-US" dirty="0" err="1"/>
              <a:t>aanroepen</a:t>
            </a:r>
            <a:endParaRPr lang="en-US" dirty="0"/>
          </a:p>
          <a:p>
            <a:r>
              <a:rPr lang="en-US" dirty="0"/>
              <a:t>Let op: </a:t>
            </a:r>
            <a:r>
              <a:rPr lang="en-US" dirty="0" err="1"/>
              <a:t>BeforeFieldInit</a:t>
            </a:r>
            <a:r>
              <a:rPr lang="en-US" dirty="0"/>
              <a:t> </a:t>
            </a:r>
            <a:r>
              <a:rPr lang="en-US" dirty="0" err="1"/>
              <a:t>gedrag</a:t>
            </a:r>
            <a:r>
              <a:rPr lang="en-US" dirty="0"/>
              <a:t> van static </a:t>
            </a:r>
            <a:r>
              <a:rPr lang="en-US" dirty="0" err="1"/>
              <a:t>variabele</a:t>
            </a:r>
            <a:r>
              <a:rPr lang="en-US" dirty="0"/>
              <a:t> </a:t>
            </a:r>
            <a:r>
              <a:rPr lang="en-US" dirty="0" err="1"/>
              <a:t>i.c.m</a:t>
            </a:r>
            <a:r>
              <a:rPr lang="en-US" dirty="0"/>
              <a:t>. static constructor</a:t>
            </a:r>
          </a:p>
          <a:p>
            <a:pPr marL="0" indent="0">
              <a:buNone/>
            </a:pPr>
            <a:endParaRPr lang="en-US" dirty="0"/>
          </a:p>
        </p:txBody>
      </p:sp>
      <p:pic>
        <p:nvPicPr>
          <p:cNvPr id="3" name="Picture 2" descr="Live demo @ the staff club, Highfield - Digital Learning">
            <a:extLst>
              <a:ext uri="{FF2B5EF4-FFF2-40B4-BE49-F238E27FC236}">
                <a16:creationId xmlns:a16="http://schemas.microsoft.com/office/drawing/2014/main" id="{51873F5D-92A5-06FF-D16E-54C3D6A02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39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fade">
                                      <p:cBhvr>
                                        <p:cTn id="10" dur="500"/>
                                        <p:tgtEl>
                                          <p:spTgt spid="6">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fade">
                                      <p:cBhvr>
                                        <p:cTn id="13" dur="500"/>
                                        <p:tgtEl>
                                          <p:spTgt spid="6">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7CDA174-1572-57EA-DE10-748BC798C24A}"/>
              </a:ext>
            </a:extLst>
          </p:cNvPr>
          <p:cNvSpPr>
            <a:spLocks noGrp="1"/>
          </p:cNvSpPr>
          <p:nvPr>
            <p:ph type="body" sz="quarter" idx="14"/>
          </p:nvPr>
        </p:nvSpPr>
        <p:spPr/>
        <p:txBody>
          <a:bodyPr/>
          <a:lstStyle/>
          <a:p>
            <a:endParaRPr lang="nl-NL"/>
          </a:p>
        </p:txBody>
      </p:sp>
      <p:sp>
        <p:nvSpPr>
          <p:cNvPr id="3" name="Titel 2">
            <a:extLst>
              <a:ext uri="{FF2B5EF4-FFF2-40B4-BE49-F238E27FC236}">
                <a16:creationId xmlns:a16="http://schemas.microsoft.com/office/drawing/2014/main" id="{54138416-F426-0571-C338-7F70184E6282}"/>
              </a:ext>
            </a:extLst>
          </p:cNvPr>
          <p:cNvSpPr>
            <a:spLocks noGrp="1"/>
          </p:cNvSpPr>
          <p:nvPr>
            <p:ph type="title"/>
          </p:nvPr>
        </p:nvSpPr>
        <p:spPr/>
        <p:txBody>
          <a:bodyPr/>
          <a:lstStyle/>
          <a:p>
            <a:r>
              <a:rPr lang="nl-NL" dirty="0" err="1"/>
              <a:t>Destruction</a:t>
            </a:r>
            <a:endParaRPr lang="nl-NL" dirty="0"/>
          </a:p>
        </p:txBody>
      </p:sp>
      <p:sp>
        <p:nvSpPr>
          <p:cNvPr id="4" name="Tijdelijke aanduiding voor inhoud 3">
            <a:extLst>
              <a:ext uri="{FF2B5EF4-FFF2-40B4-BE49-F238E27FC236}">
                <a16:creationId xmlns:a16="http://schemas.microsoft.com/office/drawing/2014/main" id="{B4CD2819-E480-F9B1-5021-7E20B0164A77}"/>
              </a:ext>
            </a:extLst>
          </p:cNvPr>
          <p:cNvSpPr>
            <a:spLocks noGrp="1"/>
          </p:cNvSpPr>
          <p:nvPr>
            <p:ph sz="quarter" idx="15"/>
          </p:nvPr>
        </p:nvSpPr>
        <p:spPr/>
        <p:txBody>
          <a:bodyPr/>
          <a:lstStyle/>
          <a:p>
            <a:r>
              <a:rPr lang="nl-NL" dirty="0"/>
              <a:t>Ongebruikte instanties worden “een keer” opgeschoond</a:t>
            </a:r>
          </a:p>
          <a:p>
            <a:pPr lvl="1"/>
            <a:r>
              <a:rPr lang="nl-NL" dirty="0"/>
              <a:t>Door te kijken of “actieve” code nog referenties naar ze heeft</a:t>
            </a:r>
          </a:p>
          <a:p>
            <a:pPr lvl="1"/>
            <a:r>
              <a:rPr lang="nl-NL" dirty="0"/>
              <a:t>Destructor wordt aangeroepen vanaf “andere” thread</a:t>
            </a:r>
          </a:p>
          <a:p>
            <a:pPr lvl="2"/>
            <a:r>
              <a:rPr lang="nl-NL" dirty="0"/>
              <a:t>Ongedefinieerd wanneer, kan later</a:t>
            </a:r>
          </a:p>
          <a:p>
            <a:pPr lvl="2"/>
            <a:r>
              <a:rPr lang="nl-NL" dirty="0"/>
              <a:t>Destructor aanroep is niet gegarandeerd, soms nooit!</a:t>
            </a:r>
          </a:p>
          <a:p>
            <a:pPr lvl="2"/>
            <a:r>
              <a:rPr lang="nl-NL" dirty="0" err="1"/>
              <a:t>Finalize</a:t>
            </a:r>
            <a:r>
              <a:rPr lang="nl-NL" dirty="0"/>
              <a:t> moet “snel” zijn</a:t>
            </a:r>
          </a:p>
          <a:p>
            <a:r>
              <a:rPr lang="nl-NL" dirty="0"/>
              <a:t>Bouw je “zware” objecten implementeer dan </a:t>
            </a:r>
            <a:r>
              <a:rPr lang="nl-NL" dirty="0" err="1"/>
              <a:t>IDisposable</a:t>
            </a:r>
            <a:endParaRPr lang="nl-NL" dirty="0"/>
          </a:p>
          <a:p>
            <a:pPr lvl="1"/>
            <a:r>
              <a:rPr lang="nl-NL" dirty="0"/>
              <a:t>Tip: zorg altijd dat </a:t>
            </a:r>
            <a:r>
              <a:rPr lang="nl-NL" dirty="0" err="1"/>
              <a:t>Dispose</a:t>
            </a:r>
            <a:r>
              <a:rPr lang="nl-NL" dirty="0"/>
              <a:t> meerdere keren kan worden aangeroepen</a:t>
            </a:r>
          </a:p>
          <a:p>
            <a:r>
              <a:rPr lang="nl-NL" b="1" dirty="0"/>
              <a:t>Creëer</a:t>
            </a:r>
            <a:r>
              <a:rPr lang="nl-NL" dirty="0"/>
              <a:t> je </a:t>
            </a:r>
            <a:r>
              <a:rPr lang="nl-NL" dirty="0" err="1"/>
              <a:t>IDisposable</a:t>
            </a:r>
            <a:r>
              <a:rPr lang="nl-NL" dirty="0"/>
              <a:t> objecten .</a:t>
            </a:r>
            <a:r>
              <a:rPr lang="nl-NL" dirty="0" err="1"/>
              <a:t>Dispose</a:t>
            </a:r>
            <a:r>
              <a:rPr lang="nl-NL" dirty="0"/>
              <a:t> deze dan ook altijd!</a:t>
            </a:r>
          </a:p>
        </p:txBody>
      </p:sp>
      <p:pic>
        <p:nvPicPr>
          <p:cNvPr id="5" name="Picture 2" descr="Live demo @ the staff club, Highfield - Digital Learning">
            <a:extLst>
              <a:ext uri="{FF2B5EF4-FFF2-40B4-BE49-F238E27FC236}">
                <a16:creationId xmlns:a16="http://schemas.microsoft.com/office/drawing/2014/main" id="{6298D08D-1DC4-66EB-79F3-F4CEEF323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78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Singleton</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lgn="ctr">
              <a:buNone/>
            </a:pPr>
            <a:r>
              <a:rPr lang="en-US" dirty="0"/>
              <a:t>Singleton pattern</a:t>
            </a:r>
          </a:p>
          <a:p>
            <a:pPr>
              <a:buNone/>
            </a:pPr>
            <a:endParaRPr lang="en-US" dirty="0"/>
          </a:p>
          <a:p>
            <a:pPr>
              <a:buNone/>
            </a:pPr>
            <a:endParaRPr lang="en-US" dirty="0"/>
          </a:p>
          <a:p>
            <a:pPr>
              <a:buNone/>
            </a:pPr>
            <a:endParaRPr lang="en-US" dirty="0"/>
          </a:p>
          <a:p>
            <a:pPr>
              <a:buNone/>
            </a:pPr>
            <a:endParaRPr lang="en-US" dirty="0"/>
          </a:p>
        </p:txBody>
      </p:sp>
      <p:pic>
        <p:nvPicPr>
          <p:cNvPr id="3" name="Picture 4" descr="C:\Users\bvr\Desktop\ServiceStatePublisher03.gif">
            <a:extLst>
              <a:ext uri="{FF2B5EF4-FFF2-40B4-BE49-F238E27FC236}">
                <a16:creationId xmlns:a16="http://schemas.microsoft.com/office/drawing/2014/main" id="{FE6BF43C-E2E7-D12F-297D-A7AD5550D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35" y="2407438"/>
            <a:ext cx="4032330" cy="14942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ive demo @ the staff club, Highfield - Digital Learning">
            <a:extLst>
              <a:ext uri="{FF2B5EF4-FFF2-40B4-BE49-F238E27FC236}">
                <a16:creationId xmlns:a16="http://schemas.microsoft.com/office/drawing/2014/main" id="{5E4738D9-DAD0-4D11-31AD-C259D31D96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17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Singleton</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Tips:</a:t>
            </a:r>
          </a:p>
          <a:p>
            <a:pPr>
              <a:buFont typeface="Arial" pitchFamily="34" charset="0"/>
              <a:buChar char="•"/>
            </a:pPr>
            <a:r>
              <a:rPr lang="en-US" dirty="0" err="1"/>
              <a:t>Documenteer</a:t>
            </a:r>
            <a:r>
              <a:rPr lang="en-US" dirty="0"/>
              <a:t> </a:t>
            </a:r>
            <a:r>
              <a:rPr lang="en-US" dirty="0" err="1"/>
              <a:t>bij</a:t>
            </a:r>
            <a:r>
              <a:rPr lang="en-US" dirty="0"/>
              <a:t> de Singleton get (.Current) </a:t>
            </a:r>
            <a:r>
              <a:rPr lang="en-US" dirty="0" err="1"/>
              <a:t>altijd</a:t>
            </a:r>
            <a:r>
              <a:rPr lang="en-US" dirty="0"/>
              <a:t> of </a:t>
            </a:r>
            <a:r>
              <a:rPr lang="en-US" dirty="0" err="1"/>
              <a:t>dit</a:t>
            </a:r>
            <a:r>
              <a:rPr lang="en-US" dirty="0"/>
              <a:t> per thread of </a:t>
            </a:r>
            <a:r>
              <a:rPr lang="en-US" dirty="0" err="1"/>
              <a:t>gedeeld</a:t>
            </a:r>
            <a:r>
              <a:rPr lang="en-US" dirty="0"/>
              <a:t> (per </a:t>
            </a:r>
            <a:r>
              <a:rPr lang="nl-NL" dirty="0" err="1"/>
              <a:t>AssemblyLoadContext</a:t>
            </a:r>
            <a:r>
              <a:rPr lang="en-US" dirty="0"/>
              <a:t>) is.</a:t>
            </a:r>
          </a:p>
          <a:p>
            <a:pPr>
              <a:buFont typeface="Arial" pitchFamily="34" charset="0"/>
              <a:buChar char="•"/>
            </a:pPr>
            <a:r>
              <a:rPr lang="en-US" dirty="0"/>
              <a:t>Static singleton is </a:t>
            </a:r>
            <a:r>
              <a:rPr lang="en-US" dirty="0" err="1"/>
              <a:t>lastig</a:t>
            </a:r>
            <a:r>
              <a:rPr lang="en-US" dirty="0"/>
              <a:t> </a:t>
            </a:r>
            <a:r>
              <a:rPr lang="en-US" dirty="0" err="1"/>
              <a:t>i.v.m</a:t>
            </a:r>
            <a:r>
              <a:rPr lang="en-US" dirty="0"/>
              <a:t>. threading, </a:t>
            </a:r>
            <a:r>
              <a:rPr lang="en-US" dirty="0" err="1"/>
              <a:t>overleg</a:t>
            </a:r>
            <a:r>
              <a:rPr lang="en-US" dirty="0"/>
              <a:t> met </a:t>
            </a:r>
            <a:r>
              <a:rPr lang="en-US" dirty="0" err="1"/>
              <a:t>een</a:t>
            </a:r>
            <a:r>
              <a:rPr lang="en-US" dirty="0"/>
              <a:t> specialist</a:t>
            </a:r>
          </a:p>
          <a:p>
            <a:pPr>
              <a:buFont typeface="Arial" pitchFamily="34" charset="0"/>
              <a:buChar char="•"/>
            </a:pPr>
            <a:r>
              <a:rPr lang="en-US" dirty="0" err="1"/>
              <a:t>Gebruik</a:t>
            </a:r>
            <a:r>
              <a:rPr lang="en-US" dirty="0"/>
              <a:t> </a:t>
            </a:r>
            <a:r>
              <a:rPr lang="en-US" dirty="0" err="1"/>
              <a:t>liever</a:t>
            </a:r>
            <a:r>
              <a:rPr lang="en-US" dirty="0"/>
              <a:t> </a:t>
            </a:r>
            <a:r>
              <a:rPr lang="en-US" dirty="0" err="1"/>
              <a:t>een</a:t>
            </a:r>
            <a:r>
              <a:rPr lang="en-US" dirty="0"/>
              <a:t> Dependency Injection framework </a:t>
            </a:r>
            <a:r>
              <a:rPr lang="en-US" dirty="0" err="1"/>
              <a:t>i.p.v</a:t>
            </a:r>
            <a:r>
              <a:rPr lang="en-US" dirty="0"/>
              <a:t>. singleton </a:t>
            </a:r>
            <a:r>
              <a:rPr lang="en-US" dirty="0" err="1"/>
              <a:t>zodat</a:t>
            </a:r>
            <a:r>
              <a:rPr lang="en-US" dirty="0"/>
              <a:t> unit testing </a:t>
            </a:r>
            <a:r>
              <a:rPr lang="en-US" dirty="0" err="1"/>
              <a:t>mogelijk</a:t>
            </a:r>
            <a:r>
              <a:rPr lang="en-US" dirty="0"/>
              <a:t> </a:t>
            </a:r>
            <a:r>
              <a:rPr lang="en-US" dirty="0" err="1"/>
              <a:t>blijft</a:t>
            </a:r>
            <a:endParaRPr lang="en-US" dirty="0"/>
          </a:p>
        </p:txBody>
      </p:sp>
    </p:spTree>
    <p:extLst>
      <p:ext uri="{BB962C8B-B14F-4D97-AF65-F5344CB8AC3E}">
        <p14:creationId xmlns:p14="http://schemas.microsoft.com/office/powerpoint/2010/main" val="295770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latin typeface="+mj-lt"/>
                <a:ea typeface="+mj-ea"/>
                <a:cs typeface="+mj-cs"/>
              </a:rPr>
              <a:t>Delegates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latin typeface="+mj-lt"/>
                <a:ea typeface="+mj-ea"/>
                <a:cs typeface="+mj-cs"/>
              </a:rPr>
              <a:t> events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lgn="ctr">
              <a:buNone/>
            </a:pPr>
            <a:r>
              <a:rPr lang="en-US" dirty="0"/>
              <a:t>Observer pattern</a:t>
            </a:r>
          </a:p>
        </p:txBody>
      </p:sp>
      <p:pic>
        <p:nvPicPr>
          <p:cNvPr id="4" name="Picture 2" descr="C:\Users\bvr\Desktop\observer.gif">
            <a:extLst>
              <a:ext uri="{FF2B5EF4-FFF2-40B4-BE49-F238E27FC236}">
                <a16:creationId xmlns:a16="http://schemas.microsoft.com/office/drawing/2014/main" id="{3E2406DD-2024-22EF-63D7-60A13C6D4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120" y="2500539"/>
            <a:ext cx="4695756" cy="34934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ive demo @ the staff club, Highfield - Digital Learning">
            <a:extLst>
              <a:ext uri="{FF2B5EF4-FFF2-40B4-BE49-F238E27FC236}">
                <a16:creationId xmlns:a16="http://schemas.microsoft.com/office/drawing/2014/main" id="{3417D404-9B26-176F-504F-10D05D8E0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latin typeface="+mj-lt"/>
                <a:ea typeface="+mj-ea"/>
                <a:cs typeface="+mj-cs"/>
              </a:rPr>
              <a:t>Delegates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latin typeface="+mj-lt"/>
                <a:ea typeface="+mj-ea"/>
                <a:cs typeface="+mj-cs"/>
              </a:rPr>
              <a:t> events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endParaRPr lang="en-US" dirty="0"/>
          </a:p>
          <a:p>
            <a:pPr>
              <a:buFont typeface="Arial" pitchFamily="34" charset="0"/>
              <a:buChar char="•"/>
            </a:pPr>
            <a:r>
              <a:rPr lang="en-US" dirty="0"/>
              <a:t>Observer </a:t>
            </a:r>
            <a:r>
              <a:rPr lang="en-US" dirty="0" err="1"/>
              <a:t>blijft</a:t>
            </a:r>
            <a:r>
              <a:rPr lang="en-US" dirty="0"/>
              <a:t> </a:t>
            </a:r>
            <a:r>
              <a:rPr lang="en-US" dirty="0" err="1"/>
              <a:t>minimaal</a:t>
            </a:r>
            <a:r>
              <a:rPr lang="en-US" dirty="0"/>
              <a:t> in de </a:t>
            </a:r>
            <a:r>
              <a:rPr lang="en-US" dirty="0" err="1"/>
              <a:t>lucht</a:t>
            </a:r>
            <a:r>
              <a:rPr lang="en-US" dirty="0"/>
              <a:t> </a:t>
            </a:r>
            <a:r>
              <a:rPr lang="en-US" dirty="0" err="1"/>
              <a:t>zolang</a:t>
            </a:r>
            <a:r>
              <a:rPr lang="en-US" dirty="0"/>
              <a:t> de subject in de </a:t>
            </a:r>
            <a:r>
              <a:rPr lang="en-US" dirty="0" err="1"/>
              <a:t>lucht</a:t>
            </a:r>
            <a:r>
              <a:rPr lang="en-US" dirty="0"/>
              <a:t> </a:t>
            </a:r>
            <a:r>
              <a:rPr lang="en-US" dirty="0" err="1"/>
              <a:t>blijft</a:t>
            </a:r>
            <a:endParaRPr lang="en-US" dirty="0"/>
          </a:p>
          <a:p>
            <a:pPr>
              <a:buFont typeface="Arial" pitchFamily="34" charset="0"/>
              <a:buChar char="•"/>
            </a:pPr>
            <a:r>
              <a:rPr lang="en-US" dirty="0"/>
              <a:t>Thread safe event </a:t>
            </a:r>
            <a:r>
              <a:rPr lang="en-US" dirty="0" err="1"/>
              <a:t>raisen</a:t>
            </a:r>
            <a:r>
              <a:rPr lang="en-US" dirty="0"/>
              <a:t> in thread safe class</a:t>
            </a:r>
          </a:p>
          <a:p>
            <a:pPr>
              <a:buFont typeface="Arial" pitchFamily="34" charset="0"/>
              <a:buChar char="•"/>
            </a:pPr>
            <a:r>
              <a:rPr lang="en-US" dirty="0" err="1"/>
              <a:t>Documenteer</a:t>
            </a:r>
            <a:r>
              <a:rPr lang="en-US" dirty="0"/>
              <a:t> </a:t>
            </a:r>
            <a:r>
              <a:rPr lang="en-US" dirty="0" err="1"/>
              <a:t>als</a:t>
            </a:r>
            <a:r>
              <a:rPr lang="en-US" dirty="0"/>
              <a:t> het event </a:t>
            </a:r>
            <a:r>
              <a:rPr lang="en-US" dirty="0" err="1"/>
              <a:t>wordt</a:t>
            </a:r>
            <a:r>
              <a:rPr lang="en-US" dirty="0"/>
              <a:t> </a:t>
            </a:r>
            <a:r>
              <a:rPr lang="en-US" dirty="0" err="1"/>
              <a:t>geraised</a:t>
            </a:r>
            <a:r>
              <a:rPr lang="en-US" dirty="0"/>
              <a:t> op </a:t>
            </a:r>
            <a:r>
              <a:rPr lang="en-US" dirty="0" err="1"/>
              <a:t>andere</a:t>
            </a:r>
            <a:r>
              <a:rPr lang="en-US" dirty="0"/>
              <a:t> thread</a:t>
            </a:r>
          </a:p>
          <a:p>
            <a:pPr>
              <a:buFont typeface="Arial" pitchFamily="34" charset="0"/>
              <a:buChar char="•"/>
            </a:pPr>
            <a:endParaRPr lang="en-US" dirty="0"/>
          </a:p>
          <a:p>
            <a:pPr>
              <a:buNone/>
            </a:pPr>
            <a:r>
              <a:rPr lang="en-US" dirty="0"/>
              <a:t>Tips</a:t>
            </a:r>
          </a:p>
          <a:p>
            <a:pPr>
              <a:buFont typeface="Arial" pitchFamily="34" charset="0"/>
              <a:buChar char="•"/>
            </a:pPr>
            <a:r>
              <a:rPr lang="en-US" dirty="0" err="1"/>
              <a:t>Gebruik</a:t>
            </a:r>
            <a:r>
              <a:rPr lang="en-US" dirty="0"/>
              <a:t> </a:t>
            </a:r>
            <a:r>
              <a:rPr lang="en-US" dirty="0" err="1"/>
              <a:t>EventHandler</a:t>
            </a:r>
            <a:r>
              <a:rPr lang="en-US" dirty="0"/>
              <a:t>&lt;T&gt;</a:t>
            </a:r>
          </a:p>
          <a:p>
            <a:pPr>
              <a:buFont typeface="Arial" pitchFamily="34" charset="0"/>
              <a:buChar char="•"/>
            </a:pPr>
            <a:r>
              <a:rPr lang="en-US" dirty="0"/>
              <a:t>Maak </a:t>
            </a:r>
            <a:r>
              <a:rPr lang="en-US" dirty="0" err="1"/>
              <a:t>duidelijk</a:t>
            </a:r>
            <a:r>
              <a:rPr lang="en-US" dirty="0"/>
              <a:t> in </a:t>
            </a:r>
            <a:r>
              <a:rPr lang="en-US" dirty="0" err="1"/>
              <a:t>naamgeving</a:t>
            </a:r>
            <a:r>
              <a:rPr lang="en-US" dirty="0"/>
              <a:t> </a:t>
            </a:r>
            <a:r>
              <a:rPr lang="en-US" dirty="0" err="1"/>
              <a:t>als</a:t>
            </a:r>
            <a:r>
              <a:rPr lang="en-US" dirty="0"/>
              <a:t> </a:t>
            </a:r>
            <a:r>
              <a:rPr lang="en-US" dirty="0" err="1"/>
              <a:t>iets</a:t>
            </a:r>
            <a:r>
              <a:rPr lang="en-US" dirty="0"/>
              <a:t> “later” </a:t>
            </a:r>
            <a:r>
              <a:rPr lang="en-US" dirty="0" err="1"/>
              <a:t>begint</a:t>
            </a:r>
            <a:endParaRPr lang="en-US" dirty="0"/>
          </a:p>
        </p:txBody>
      </p:sp>
    </p:spTree>
    <p:extLst>
      <p:ext uri="{BB962C8B-B14F-4D97-AF65-F5344CB8AC3E}">
        <p14:creationId xmlns:p14="http://schemas.microsoft.com/office/powerpoint/2010/main" val="228149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1</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843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nl-NL" dirty="0" err="1"/>
              <a:t>Coding</a:t>
            </a:r>
            <a:r>
              <a:rPr lang="nl-NL" dirty="0"/>
              <a:t> </a:t>
            </a:r>
            <a:r>
              <a:rPr lang="nl-NL" dirty="0" err="1"/>
              <a:t>conventions</a:t>
            </a:r>
            <a:endParaRPr lang="nl-NL" dirty="0"/>
          </a:p>
          <a:p>
            <a:r>
              <a:rPr lang="fr-FR" dirty="0" err="1"/>
              <a:t>Structs</a:t>
            </a:r>
            <a:r>
              <a:rPr lang="fr-FR" dirty="0"/>
              <a:t>, (</a:t>
            </a:r>
            <a:r>
              <a:rPr lang="fr-FR" dirty="0" err="1"/>
              <a:t>static</a:t>
            </a:r>
            <a:r>
              <a:rPr lang="fr-FR" dirty="0"/>
              <a:t>) classes</a:t>
            </a:r>
          </a:p>
          <a:p>
            <a:r>
              <a:rPr lang="fr-FR" dirty="0"/>
              <a:t>Construction en destruction</a:t>
            </a:r>
          </a:p>
          <a:p>
            <a:r>
              <a:rPr lang="fr-FR" dirty="0"/>
              <a:t>Instance en </a:t>
            </a:r>
            <a:r>
              <a:rPr lang="fr-FR" dirty="0" err="1"/>
              <a:t>Static</a:t>
            </a:r>
            <a:endParaRPr lang="fr-FR" dirty="0"/>
          </a:p>
          <a:p>
            <a:r>
              <a:rPr lang="fr-FR" dirty="0" err="1"/>
              <a:t>Delegates</a:t>
            </a:r>
            <a:r>
              <a:rPr lang="fr-FR" dirty="0"/>
              <a:t> en </a:t>
            </a:r>
            <a:r>
              <a:rPr lang="fr-FR" dirty="0" err="1"/>
              <a:t>events</a:t>
            </a:r>
            <a:endParaRPr lang="fr-FR" dirty="0"/>
          </a:p>
          <a:p>
            <a:r>
              <a:rPr lang="fr-FR" dirty="0" err="1"/>
              <a:t>Practicum</a:t>
            </a:r>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1 / 3</a:t>
            </a:r>
            <a:endParaRPr lang="nl-NL" dirty="0">
              <a:solidFill>
                <a:srgbClr val="FFFFFF"/>
              </a:solidFill>
            </a:endParaRPr>
          </a:p>
        </p:txBody>
      </p:sp>
    </p:spTree>
    <p:extLst>
      <p:ext uri="{BB962C8B-B14F-4D97-AF65-F5344CB8AC3E}">
        <p14:creationId xmlns:p14="http://schemas.microsoft.com/office/powerpoint/2010/main" val="3890254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fr-FR" dirty="0" err="1"/>
              <a:t>Generics</a:t>
            </a:r>
            <a:endParaRPr lang="fr-FR" dirty="0"/>
          </a:p>
          <a:p>
            <a:r>
              <a:rPr lang="fr-FR" dirty="0"/>
              <a:t>Base classes en interfaces</a:t>
            </a:r>
          </a:p>
          <a:p>
            <a:r>
              <a:rPr lang="fr-FR" dirty="0" err="1"/>
              <a:t>Collecties</a:t>
            </a:r>
            <a:r>
              <a:rPr lang="fr-FR" dirty="0"/>
              <a:t> en </a:t>
            </a:r>
            <a:r>
              <a:rPr lang="fr-FR" dirty="0" err="1"/>
              <a:t>Iterators</a:t>
            </a:r>
            <a:endParaRPr lang="fr-FR" dirty="0"/>
          </a:p>
          <a:p>
            <a:r>
              <a:rPr lang="fr-FR" dirty="0"/>
              <a:t>Extension Methods</a:t>
            </a:r>
          </a:p>
          <a:p>
            <a:r>
              <a:rPr lang="fr-FR" dirty="0" err="1"/>
              <a:t>Practicum</a:t>
            </a:r>
            <a:endParaRPr lang="fr-FR" dirty="0"/>
          </a:p>
          <a:p>
            <a:r>
              <a:rPr lang="fr-FR" dirty="0" err="1"/>
              <a:t>Functional</a:t>
            </a:r>
            <a:r>
              <a:rPr lang="fr-FR" dirty="0"/>
              <a:t> </a:t>
            </a:r>
            <a:r>
              <a:rPr lang="fr-FR" dirty="0" err="1"/>
              <a:t>programming</a:t>
            </a:r>
            <a:endParaRPr lang="fr-FR" dirty="0"/>
          </a:p>
          <a:p>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2 / 3</a:t>
            </a:r>
            <a:endParaRPr lang="nl-NL" dirty="0">
              <a:solidFill>
                <a:srgbClr val="FFFFFF"/>
              </a:solidFill>
            </a:endParaRPr>
          </a:p>
        </p:txBody>
      </p:sp>
    </p:spTree>
    <p:extLst>
      <p:ext uri="{BB962C8B-B14F-4D97-AF65-F5344CB8AC3E}">
        <p14:creationId xmlns:p14="http://schemas.microsoft.com/office/powerpoint/2010/main" val="185922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latin typeface="+mj-lt"/>
                <a:ea typeface="+mj-ea"/>
                <a:cs typeface="+mj-cs"/>
              </a:rPr>
              <a:t>Generics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Methode om het invullen van datatypes aan de </a:t>
            </a:r>
            <a:r>
              <a:rPr lang="nl-NL" dirty="0" err="1"/>
              <a:t>aanroeper</a:t>
            </a:r>
            <a:r>
              <a:rPr lang="nl-NL" dirty="0"/>
              <a:t> over te laten</a:t>
            </a:r>
          </a:p>
          <a:p>
            <a:pPr>
              <a:buNone/>
            </a:pPr>
            <a:endParaRPr lang="nl-NL" dirty="0"/>
          </a:p>
          <a:p>
            <a:pPr>
              <a:buNone/>
            </a:pPr>
            <a:r>
              <a:rPr lang="nl-NL" dirty="0" err="1"/>
              <a:t>Generics</a:t>
            </a:r>
            <a:r>
              <a:rPr lang="nl-NL" dirty="0"/>
              <a:t> op:</a:t>
            </a:r>
          </a:p>
          <a:p>
            <a:r>
              <a:rPr lang="nl-NL" dirty="0"/>
              <a:t>Classes, interfaces, </a:t>
            </a:r>
            <a:r>
              <a:rPr lang="nl-NL" dirty="0" err="1"/>
              <a:t>delegates</a:t>
            </a:r>
            <a:r>
              <a:rPr lang="nl-NL" dirty="0"/>
              <a:t>, methodes, </a:t>
            </a:r>
            <a:r>
              <a:rPr lang="nl-NL" dirty="0" err="1"/>
              <a:t>enz</a:t>
            </a:r>
            <a:endParaRPr lang="nl-NL" dirty="0"/>
          </a:p>
          <a:p>
            <a:pPr>
              <a:buNone/>
            </a:pPr>
            <a:endParaRPr lang="nl-NL" dirty="0"/>
          </a:p>
          <a:p>
            <a:pPr>
              <a:buNone/>
            </a:pPr>
            <a:r>
              <a:rPr lang="nl-NL" dirty="0" err="1"/>
              <a:t>Generic</a:t>
            </a:r>
            <a:r>
              <a:rPr lang="nl-NL" dirty="0"/>
              <a:t> kunnen restricties bevatten:</a:t>
            </a:r>
          </a:p>
          <a:p>
            <a:r>
              <a:rPr lang="nl-NL" dirty="0"/>
              <a:t>Base classes, interfaces, </a:t>
            </a:r>
            <a:r>
              <a:rPr lang="nl-NL" dirty="0" err="1"/>
              <a:t>constructor</a:t>
            </a:r>
            <a:r>
              <a:rPr lang="nl-NL" dirty="0"/>
              <a:t>, </a:t>
            </a:r>
            <a:r>
              <a:rPr lang="nl-NL" dirty="0" err="1"/>
              <a:t>valuetype</a:t>
            </a:r>
            <a:r>
              <a:rPr lang="nl-NL" dirty="0"/>
              <a:t> of </a:t>
            </a:r>
            <a:r>
              <a:rPr lang="nl-NL" dirty="0" err="1"/>
              <a:t>reference</a:t>
            </a:r>
            <a:r>
              <a:rPr lang="nl-NL" dirty="0"/>
              <a:t> type, </a:t>
            </a:r>
            <a:r>
              <a:rPr lang="nl-NL" dirty="0" err="1"/>
              <a:t>enz</a:t>
            </a:r>
            <a:endParaRPr lang="nl-NL" dirty="0"/>
          </a:p>
          <a:p>
            <a:r>
              <a:rPr lang="nl-NL" u="sng" dirty="0" err="1"/>
              <a:t>Nullable</a:t>
            </a:r>
            <a:r>
              <a:rPr lang="nl-NL" u="sng" dirty="0"/>
              <a:t> </a:t>
            </a:r>
            <a:r>
              <a:rPr lang="nl-NL" u="sng" dirty="0" err="1"/>
              <a:t>enable</a:t>
            </a:r>
            <a:r>
              <a:rPr lang="nl-NL" dirty="0"/>
              <a:t>, dan </a:t>
            </a:r>
            <a:r>
              <a:rPr lang="nl-NL" dirty="0" err="1"/>
              <a:t>notnull</a:t>
            </a:r>
            <a:r>
              <a:rPr lang="nl-NL" dirty="0"/>
              <a:t>, </a:t>
            </a:r>
            <a:r>
              <a:rPr lang="nl-NL" dirty="0" err="1"/>
              <a:t>valuetype</a:t>
            </a:r>
            <a:r>
              <a:rPr lang="nl-NL" dirty="0"/>
              <a:t>? of </a:t>
            </a:r>
            <a:r>
              <a:rPr lang="nl-NL" dirty="0" err="1"/>
              <a:t>reference</a:t>
            </a:r>
            <a:r>
              <a:rPr lang="nl-NL" dirty="0"/>
              <a:t>?</a:t>
            </a:r>
          </a:p>
        </p:txBody>
      </p:sp>
      <p:pic>
        <p:nvPicPr>
          <p:cNvPr id="3" name="Picture 2" descr="Live demo @ the staff club, Highfield - Digital Learning">
            <a:extLst>
              <a:ext uri="{FF2B5EF4-FFF2-40B4-BE49-F238E27FC236}">
                <a16:creationId xmlns:a16="http://schemas.microsoft.com/office/drawing/2014/main" id="{F119DAAA-41F2-794F-FA90-B9E5EC44C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6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lnSpc>
                <a:spcPct val="100000"/>
              </a:lnSpc>
              <a:defRPr/>
            </a:pPr>
            <a:r>
              <a:rPr lang="en-US" sz="3600" b="1" dirty="0">
                <a:gradFill>
                  <a:gsLst>
                    <a:gs pos="0">
                      <a:schemeClr val="bg1"/>
                    </a:gs>
                    <a:gs pos="100000">
                      <a:schemeClr val="bg1">
                        <a:lumMod val="85000"/>
                      </a:schemeClr>
                    </a:gs>
                  </a:gsLst>
                  <a:lin ang="5400000" scaled="0"/>
                </a:gradFill>
              </a:rPr>
              <a:t>Generic Delegates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Action, Action&lt;T, ..&gt;</a:t>
            </a:r>
          </a:p>
          <a:p>
            <a:r>
              <a:rPr lang="nl-NL" dirty="0"/>
              <a:t>Methode met maximaal 16 parameters</a:t>
            </a:r>
          </a:p>
          <a:p>
            <a:pPr>
              <a:buNone/>
            </a:pPr>
            <a:endParaRPr lang="nl-NL" dirty="0"/>
          </a:p>
          <a:p>
            <a:pPr>
              <a:buNone/>
            </a:pPr>
            <a:r>
              <a:rPr lang="nl-NL" dirty="0" err="1"/>
              <a:t>Func</a:t>
            </a:r>
            <a:r>
              <a:rPr lang="nl-NL" dirty="0"/>
              <a:t>&lt;T, ..&gt;</a:t>
            </a:r>
          </a:p>
          <a:p>
            <a:r>
              <a:rPr lang="nl-NL" dirty="0" err="1"/>
              <a:t>Function</a:t>
            </a:r>
            <a:r>
              <a:rPr lang="nl-NL" dirty="0"/>
              <a:t> met maximaal 16 parameters (en return </a:t>
            </a:r>
            <a:r>
              <a:rPr lang="nl-NL" dirty="0" err="1"/>
              <a:t>value</a:t>
            </a:r>
            <a:r>
              <a:rPr lang="nl-NL" dirty="0"/>
              <a:t>)</a:t>
            </a:r>
          </a:p>
          <a:p>
            <a:pPr>
              <a:buNone/>
            </a:pPr>
            <a:endParaRPr lang="nl-NL" dirty="0"/>
          </a:p>
          <a:p>
            <a:pPr>
              <a:buNone/>
            </a:pPr>
            <a:r>
              <a:rPr lang="nl-NL" dirty="0" err="1"/>
              <a:t>EventHandler</a:t>
            </a:r>
            <a:r>
              <a:rPr lang="nl-NL" dirty="0"/>
              <a:t>, </a:t>
            </a:r>
            <a:r>
              <a:rPr lang="nl-NL" dirty="0" err="1"/>
              <a:t>EventHandler</a:t>
            </a:r>
            <a:r>
              <a:rPr lang="nl-NL" dirty="0"/>
              <a:t>&lt;T&gt;</a:t>
            </a:r>
          </a:p>
          <a:p>
            <a:r>
              <a:rPr lang="nl-NL" dirty="0" err="1"/>
              <a:t>Function</a:t>
            </a:r>
            <a:r>
              <a:rPr lang="nl-NL" dirty="0"/>
              <a:t> met (object </a:t>
            </a:r>
            <a:r>
              <a:rPr lang="nl-NL" dirty="0" err="1"/>
              <a:t>sender</a:t>
            </a:r>
            <a:r>
              <a:rPr lang="nl-NL" dirty="0"/>
              <a:t>, T </a:t>
            </a:r>
            <a:r>
              <a:rPr lang="nl-NL" dirty="0" err="1"/>
              <a:t>args</a:t>
            </a:r>
            <a:r>
              <a:rPr lang="nl-NL" dirty="0"/>
              <a:t>)</a:t>
            </a:r>
          </a:p>
          <a:p>
            <a:r>
              <a:rPr lang="nl-NL" dirty="0"/>
              <a:t>Gebruikt voor alle (UI) events</a:t>
            </a:r>
          </a:p>
        </p:txBody>
      </p:sp>
    </p:spTree>
    <p:extLst>
      <p:ext uri="{BB962C8B-B14F-4D97-AF65-F5344CB8AC3E}">
        <p14:creationId xmlns:p14="http://schemas.microsoft.com/office/powerpoint/2010/main" val="93413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latin typeface="+mj-lt"/>
                <a:ea typeface="+mj-ea"/>
                <a:cs typeface="+mj-cs"/>
              </a:rPr>
              <a:t>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Beide zijn een contract. Een afspraak dat een object een bepaald aantal methodes, </a:t>
            </a:r>
            <a:r>
              <a:rPr lang="nl-NL" dirty="0" err="1"/>
              <a:t>properties</a:t>
            </a:r>
            <a:r>
              <a:rPr lang="nl-NL" dirty="0"/>
              <a:t>, events, </a:t>
            </a:r>
            <a:r>
              <a:rPr lang="nl-NL" dirty="0" err="1"/>
              <a:t>enz</a:t>
            </a:r>
            <a:r>
              <a:rPr lang="nl-NL" dirty="0"/>
              <a:t> bevat</a:t>
            </a:r>
          </a:p>
          <a:p>
            <a:pPr>
              <a:buNone/>
            </a:pPr>
            <a:endParaRPr lang="nl-NL" dirty="0"/>
          </a:p>
          <a:p>
            <a:pPr>
              <a:buNone/>
            </a:pPr>
            <a:r>
              <a:rPr lang="nl-NL" dirty="0"/>
              <a:t>Begin bij twijfel altijd bij een Base class, omzetten kan altijd</a:t>
            </a:r>
          </a:p>
          <a:p>
            <a:pPr>
              <a:buNone/>
            </a:pPr>
            <a:endParaRPr lang="nl-NL" dirty="0"/>
          </a:p>
          <a:p>
            <a:pPr>
              <a:buNone/>
            </a:pPr>
            <a:r>
              <a:rPr lang="nl-NL" dirty="0"/>
              <a:t>Ook beide kan, maar alleen indien Interface ook noodzakelijk is</a:t>
            </a:r>
          </a:p>
        </p:txBody>
      </p:sp>
    </p:spTree>
    <p:extLst>
      <p:ext uri="{BB962C8B-B14F-4D97-AF65-F5344CB8AC3E}">
        <p14:creationId xmlns:p14="http://schemas.microsoft.com/office/powerpoint/2010/main" val="2008569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Base types</a:t>
            </a:r>
          </a:p>
          <a:p>
            <a:r>
              <a:rPr lang="en-US" dirty="0"/>
              <a:t>Met </a:t>
            </a:r>
            <a:r>
              <a:rPr lang="en-US" dirty="0" err="1"/>
              <a:t>een</a:t>
            </a:r>
            <a:r>
              <a:rPr lang="en-US" dirty="0"/>
              <a:t> base </a:t>
            </a:r>
            <a:r>
              <a:rPr lang="en-US" dirty="0" err="1"/>
              <a:t>spreek</a:t>
            </a:r>
            <a:r>
              <a:rPr lang="en-US" dirty="0"/>
              <a:t> je </a:t>
            </a:r>
            <a:r>
              <a:rPr lang="en-US" dirty="0" err="1"/>
              <a:t>af</a:t>
            </a:r>
            <a:r>
              <a:rPr lang="en-US" dirty="0"/>
              <a:t> </a:t>
            </a:r>
            <a:r>
              <a:rPr lang="en-US" dirty="0" err="1"/>
              <a:t>dat</a:t>
            </a:r>
            <a:r>
              <a:rPr lang="en-US" dirty="0"/>
              <a:t> je </a:t>
            </a:r>
            <a:r>
              <a:rPr lang="en-US" dirty="0" err="1"/>
              <a:t>iets</a:t>
            </a:r>
            <a:r>
              <a:rPr lang="en-US" dirty="0"/>
              <a:t> “bent”</a:t>
            </a:r>
          </a:p>
          <a:p>
            <a:r>
              <a:rPr lang="en-US" dirty="0" err="1"/>
              <a:t>Uitbreidbaar</a:t>
            </a:r>
            <a:r>
              <a:rPr lang="en-US" dirty="0"/>
              <a:t> </a:t>
            </a:r>
            <a:r>
              <a:rPr lang="en-US" dirty="0" err="1"/>
              <a:t>zonder</a:t>
            </a:r>
            <a:r>
              <a:rPr lang="en-US" dirty="0"/>
              <a:t> </a:t>
            </a:r>
            <a:r>
              <a:rPr lang="en-US" dirty="0" err="1"/>
              <a:t>aanpassen</a:t>
            </a:r>
            <a:r>
              <a:rPr lang="en-US" dirty="0"/>
              <a:t> </a:t>
            </a:r>
            <a:r>
              <a:rPr lang="en-US" dirty="0" err="1"/>
              <a:t>afgeleide</a:t>
            </a:r>
            <a:r>
              <a:rPr lang="en-US" dirty="0"/>
              <a:t> </a:t>
            </a:r>
            <a:r>
              <a:rPr lang="en-US" dirty="0" err="1"/>
              <a:t>d.m.v.</a:t>
            </a:r>
            <a:r>
              <a:rPr lang="en-US" dirty="0"/>
              <a:t> basis </a:t>
            </a:r>
            <a:r>
              <a:rPr lang="en-US" dirty="0" err="1"/>
              <a:t>implementatie</a:t>
            </a:r>
            <a:endParaRPr lang="en-US" dirty="0"/>
          </a:p>
          <a:p>
            <a:endParaRPr lang="en-US" dirty="0"/>
          </a:p>
          <a:p>
            <a:pPr>
              <a:buNone/>
            </a:pPr>
            <a:r>
              <a:rPr lang="en-US" dirty="0"/>
              <a:t>Interface</a:t>
            </a:r>
          </a:p>
          <a:p>
            <a:r>
              <a:rPr lang="en-US" dirty="0"/>
              <a:t>Met </a:t>
            </a:r>
            <a:r>
              <a:rPr lang="en-US" dirty="0" err="1"/>
              <a:t>een</a:t>
            </a:r>
            <a:r>
              <a:rPr lang="en-US" dirty="0"/>
              <a:t> interface </a:t>
            </a:r>
            <a:r>
              <a:rPr lang="en-US" dirty="0" err="1"/>
              <a:t>spreek</a:t>
            </a:r>
            <a:r>
              <a:rPr lang="en-US" dirty="0"/>
              <a:t> je </a:t>
            </a:r>
            <a:r>
              <a:rPr lang="en-US" dirty="0" err="1"/>
              <a:t>af</a:t>
            </a:r>
            <a:r>
              <a:rPr lang="en-US" dirty="0"/>
              <a:t> </a:t>
            </a:r>
            <a:r>
              <a:rPr lang="en-US" dirty="0" err="1"/>
              <a:t>dat</a:t>
            </a:r>
            <a:r>
              <a:rPr lang="en-US" dirty="0"/>
              <a:t> je </a:t>
            </a:r>
            <a:r>
              <a:rPr lang="en-US" dirty="0" err="1"/>
              <a:t>iets</a:t>
            </a:r>
            <a:r>
              <a:rPr lang="en-US" dirty="0"/>
              <a:t> “</a:t>
            </a:r>
            <a:r>
              <a:rPr lang="en-US" dirty="0" err="1"/>
              <a:t>kan</a:t>
            </a:r>
            <a:r>
              <a:rPr lang="en-US" dirty="0"/>
              <a:t>”</a:t>
            </a:r>
          </a:p>
          <a:p>
            <a:r>
              <a:rPr lang="en-US" dirty="0" err="1"/>
              <a:t>Uitbreidbaar</a:t>
            </a:r>
            <a:r>
              <a:rPr lang="en-US" dirty="0"/>
              <a:t> </a:t>
            </a:r>
            <a:r>
              <a:rPr lang="en-US" dirty="0" err="1"/>
              <a:t>zonder</a:t>
            </a:r>
            <a:r>
              <a:rPr lang="en-US" dirty="0"/>
              <a:t> </a:t>
            </a:r>
            <a:r>
              <a:rPr lang="en-US" dirty="0" err="1"/>
              <a:t>aanpassen</a:t>
            </a:r>
            <a:r>
              <a:rPr lang="en-US" dirty="0"/>
              <a:t> </a:t>
            </a:r>
            <a:r>
              <a:rPr lang="en-US" dirty="0" err="1"/>
              <a:t>afgeleide</a:t>
            </a:r>
            <a:r>
              <a:rPr lang="en-US" dirty="0"/>
              <a:t> </a:t>
            </a:r>
            <a:r>
              <a:rPr lang="en-US" dirty="0" err="1"/>
              <a:t>d.m.v.</a:t>
            </a:r>
            <a:r>
              <a:rPr lang="en-US" dirty="0"/>
              <a:t> basis </a:t>
            </a:r>
            <a:r>
              <a:rPr lang="en-US" dirty="0" err="1"/>
              <a:t>implementatie</a:t>
            </a:r>
            <a:r>
              <a:rPr lang="en-US" dirty="0"/>
              <a:t> (C# only)</a:t>
            </a:r>
          </a:p>
        </p:txBody>
      </p:sp>
      <p:pic>
        <p:nvPicPr>
          <p:cNvPr id="3" name="Picture 2" descr="Live demo @ the staff club, Highfield - Digital Learning">
            <a:extLst>
              <a:ext uri="{FF2B5EF4-FFF2-40B4-BE49-F238E27FC236}">
                <a16:creationId xmlns:a16="http://schemas.microsoft.com/office/drawing/2014/main" id="{6A3BECE1-4831-0A09-FF71-4C4234DBA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1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err="1"/>
              <a:t>Een</a:t>
            </a:r>
            <a:r>
              <a:rPr lang="en-US" dirty="0"/>
              <a:t> object de </a:t>
            </a:r>
            <a:r>
              <a:rPr lang="en-US" dirty="0" err="1"/>
              <a:t>mogelijkheid</a:t>
            </a:r>
            <a:r>
              <a:rPr lang="en-US" dirty="0"/>
              <a:t> </a:t>
            </a:r>
            <a:r>
              <a:rPr lang="en-US" dirty="0" err="1"/>
              <a:t>geven</a:t>
            </a:r>
            <a:r>
              <a:rPr lang="en-US" dirty="0"/>
              <a:t> om </a:t>
            </a:r>
            <a:r>
              <a:rPr lang="en-US" dirty="0" err="1"/>
              <a:t>zijn</a:t>
            </a:r>
            <a:r>
              <a:rPr lang="en-US" dirty="0"/>
              <a:t> data op </a:t>
            </a:r>
            <a:r>
              <a:rPr lang="en-US" dirty="0" err="1"/>
              <a:t>te</a:t>
            </a:r>
            <a:r>
              <a:rPr lang="en-US" dirty="0"/>
              <a:t> </a:t>
            </a:r>
            <a:r>
              <a:rPr lang="en-US" dirty="0" err="1"/>
              <a:t>slaan</a:t>
            </a:r>
            <a:r>
              <a:rPr lang="en-US" dirty="0"/>
              <a:t> / </a:t>
            </a:r>
            <a:r>
              <a:rPr lang="en-US" dirty="0" err="1"/>
              <a:t>te</a:t>
            </a:r>
            <a:r>
              <a:rPr lang="en-US" dirty="0"/>
              <a:t> </a:t>
            </a:r>
            <a:r>
              <a:rPr lang="en-US" dirty="0" err="1"/>
              <a:t>lezen</a:t>
            </a:r>
            <a:r>
              <a:rPr lang="en-US" dirty="0"/>
              <a:t> van disk</a:t>
            </a:r>
          </a:p>
          <a:p>
            <a:r>
              <a:rPr lang="en-US" dirty="0" err="1"/>
              <a:t>SaveFromFile</a:t>
            </a:r>
            <a:r>
              <a:rPr lang="en-US" dirty="0"/>
              <a:t>, parameters: </a:t>
            </a:r>
            <a:r>
              <a:rPr lang="en-US" dirty="0" err="1"/>
              <a:t>filePath</a:t>
            </a:r>
            <a:r>
              <a:rPr lang="en-US" dirty="0"/>
              <a:t> (string)</a:t>
            </a:r>
          </a:p>
          <a:p>
            <a:r>
              <a:rPr lang="en-US" dirty="0" err="1"/>
              <a:t>LoadFromFile</a:t>
            </a:r>
            <a:r>
              <a:rPr lang="en-US" dirty="0"/>
              <a:t>, parameters : </a:t>
            </a:r>
            <a:r>
              <a:rPr lang="en-US" dirty="0" err="1"/>
              <a:t>filePath</a:t>
            </a:r>
            <a:r>
              <a:rPr lang="en-US" dirty="0"/>
              <a:t> (string)</a:t>
            </a:r>
          </a:p>
          <a:p>
            <a:endParaRPr lang="en-US" dirty="0"/>
          </a:p>
          <a:p>
            <a:pPr marL="0" indent="0" algn="ctr">
              <a:buNone/>
            </a:pPr>
            <a:r>
              <a:rPr lang="en-US" b="1" dirty="0"/>
              <a:t>Interface (</a:t>
            </a:r>
            <a:r>
              <a:rPr lang="en-US" b="1" dirty="0" err="1"/>
              <a:t>IPersistableToDisk</a:t>
            </a:r>
            <a:r>
              <a:rPr lang="en-US" b="1" dirty="0"/>
              <a:t>)</a:t>
            </a:r>
          </a:p>
          <a:p>
            <a:pPr marL="0" indent="0">
              <a:buNone/>
            </a:pPr>
            <a:endParaRPr lang="en-US" dirty="0"/>
          </a:p>
        </p:txBody>
      </p:sp>
    </p:spTree>
    <p:extLst>
      <p:ext uri="{BB962C8B-B14F-4D97-AF65-F5344CB8AC3E}">
        <p14:creationId xmlns:p14="http://schemas.microsoft.com/office/powerpoint/2010/main" val="325195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a:t>De </a:t>
            </a:r>
            <a:r>
              <a:rPr lang="en-US" dirty="0" err="1"/>
              <a:t>mogelijkheid</a:t>
            </a:r>
            <a:r>
              <a:rPr lang="en-US" dirty="0"/>
              <a:t> om </a:t>
            </a:r>
            <a:r>
              <a:rPr lang="en-US" dirty="0" err="1"/>
              <a:t>ander</a:t>
            </a:r>
            <a:r>
              <a:rPr lang="en-US" dirty="0"/>
              <a:t> </a:t>
            </a:r>
            <a:r>
              <a:rPr lang="en-US" dirty="0" err="1"/>
              <a:t>objecten</a:t>
            </a:r>
            <a:r>
              <a:rPr lang="en-US" dirty="0"/>
              <a:t> op </a:t>
            </a:r>
            <a:r>
              <a:rPr lang="en-US" dirty="0" err="1"/>
              <a:t>te</a:t>
            </a:r>
            <a:r>
              <a:rPr lang="en-US" dirty="0"/>
              <a:t> </a:t>
            </a:r>
            <a:r>
              <a:rPr lang="en-US" dirty="0" err="1"/>
              <a:t>slaan</a:t>
            </a:r>
            <a:r>
              <a:rPr lang="en-US" dirty="0"/>
              <a:t> (in </a:t>
            </a:r>
            <a:r>
              <a:rPr lang="en-US" dirty="0" err="1"/>
              <a:t>bv</a:t>
            </a:r>
            <a:r>
              <a:rPr lang="en-US" dirty="0"/>
              <a:t> </a:t>
            </a:r>
            <a:r>
              <a:rPr lang="en-US" dirty="0" err="1"/>
              <a:t>sql</a:t>
            </a:r>
            <a:r>
              <a:rPr lang="en-US" dirty="0"/>
              <a:t> of azure blob)</a:t>
            </a:r>
          </a:p>
          <a:p>
            <a:r>
              <a:rPr lang="en-US" dirty="0"/>
              <a:t>Save, parameters: id (</a:t>
            </a:r>
            <a:r>
              <a:rPr lang="en-US" dirty="0" err="1"/>
              <a:t>Guid</a:t>
            </a:r>
            <a:r>
              <a:rPr lang="en-US" dirty="0"/>
              <a:t>)</a:t>
            </a:r>
          </a:p>
          <a:p>
            <a:r>
              <a:rPr lang="en-US" dirty="0"/>
              <a:t>Load, parameters: id (</a:t>
            </a:r>
            <a:r>
              <a:rPr lang="en-US" dirty="0" err="1"/>
              <a:t>Guid</a:t>
            </a:r>
            <a:r>
              <a:rPr lang="en-US" dirty="0"/>
              <a:t>)</a:t>
            </a:r>
          </a:p>
          <a:p>
            <a:endParaRPr lang="en-US" dirty="0"/>
          </a:p>
          <a:p>
            <a:pPr marL="0" indent="0" algn="ctr">
              <a:buNone/>
            </a:pPr>
            <a:r>
              <a:rPr lang="en-US" b="1" dirty="0"/>
              <a:t>Base class (</a:t>
            </a:r>
            <a:r>
              <a:rPr lang="en-US" b="1" dirty="0" err="1"/>
              <a:t>ObjectRepository</a:t>
            </a:r>
            <a:r>
              <a:rPr lang="en-US" b="1" dirty="0"/>
              <a:t>)</a:t>
            </a:r>
          </a:p>
          <a:p>
            <a:pPr marL="0" indent="0">
              <a:buNone/>
            </a:pPr>
            <a:endParaRPr lang="en-US" dirty="0"/>
          </a:p>
        </p:txBody>
      </p:sp>
    </p:spTree>
    <p:extLst>
      <p:ext uri="{BB962C8B-B14F-4D97-AF65-F5344CB8AC3E}">
        <p14:creationId xmlns:p14="http://schemas.microsoft.com/office/powerpoint/2010/main" val="27298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a:t>De </a:t>
            </a:r>
            <a:r>
              <a:rPr lang="en-US" dirty="0" err="1"/>
              <a:t>mogelijkheid</a:t>
            </a:r>
            <a:r>
              <a:rPr lang="en-US" dirty="0"/>
              <a:t> om </a:t>
            </a:r>
            <a:r>
              <a:rPr lang="en-US" dirty="0" err="1"/>
              <a:t>verbinding</a:t>
            </a:r>
            <a:r>
              <a:rPr lang="en-US" dirty="0"/>
              <a:t> </a:t>
            </a:r>
            <a:r>
              <a:rPr lang="en-US" dirty="0" err="1"/>
              <a:t>te</a:t>
            </a:r>
            <a:r>
              <a:rPr lang="en-US" dirty="0"/>
              <a:t> </a:t>
            </a:r>
            <a:r>
              <a:rPr lang="en-US" dirty="0" err="1"/>
              <a:t>maken</a:t>
            </a:r>
            <a:r>
              <a:rPr lang="en-US" dirty="0"/>
              <a:t> met </a:t>
            </a:r>
            <a:r>
              <a:rPr lang="en-US" dirty="0" err="1"/>
              <a:t>een</a:t>
            </a:r>
            <a:r>
              <a:rPr lang="en-US" dirty="0"/>
              <a:t> database (</a:t>
            </a:r>
            <a:r>
              <a:rPr lang="en-US" dirty="0" err="1"/>
              <a:t>bv</a:t>
            </a:r>
            <a:r>
              <a:rPr lang="en-US" dirty="0"/>
              <a:t> </a:t>
            </a:r>
            <a:r>
              <a:rPr lang="en-US" dirty="0" err="1"/>
              <a:t>mssql</a:t>
            </a:r>
            <a:r>
              <a:rPr lang="en-US" dirty="0"/>
              <a:t>, </a:t>
            </a:r>
            <a:r>
              <a:rPr lang="en-US" dirty="0" err="1"/>
              <a:t>mysql</a:t>
            </a:r>
            <a:r>
              <a:rPr lang="en-US" dirty="0"/>
              <a:t>)</a:t>
            </a:r>
          </a:p>
          <a:p>
            <a:r>
              <a:rPr lang="en-US" dirty="0"/>
              <a:t>Connect, parameters: </a:t>
            </a:r>
            <a:r>
              <a:rPr lang="en-US" dirty="0" err="1"/>
              <a:t>connectionstring</a:t>
            </a:r>
            <a:r>
              <a:rPr lang="en-US" dirty="0"/>
              <a:t> (string)</a:t>
            </a:r>
          </a:p>
          <a:p>
            <a:r>
              <a:rPr lang="en-US" dirty="0"/>
              <a:t>Disconnect, parameters: </a:t>
            </a:r>
            <a:r>
              <a:rPr lang="en-US" dirty="0" err="1"/>
              <a:t>geen</a:t>
            </a:r>
            <a:endParaRPr lang="en-US" dirty="0"/>
          </a:p>
          <a:p>
            <a:endParaRPr lang="en-US" dirty="0"/>
          </a:p>
          <a:p>
            <a:pPr marL="0" indent="0" algn="ctr">
              <a:buNone/>
            </a:pPr>
            <a:r>
              <a:rPr lang="en-US" b="1" dirty="0"/>
              <a:t>Base class (</a:t>
            </a:r>
            <a:r>
              <a:rPr lang="en-US" b="1" dirty="0" err="1"/>
              <a:t>SqlConnection</a:t>
            </a:r>
            <a:r>
              <a:rPr lang="en-US" b="1" dirty="0"/>
              <a:t>)</a:t>
            </a:r>
          </a:p>
          <a:p>
            <a:pPr marL="0" indent="0">
              <a:buNone/>
            </a:pPr>
            <a:endParaRPr lang="en-US" dirty="0"/>
          </a:p>
        </p:txBody>
      </p:sp>
    </p:spTree>
    <p:extLst>
      <p:ext uri="{BB962C8B-B14F-4D97-AF65-F5344CB8AC3E}">
        <p14:creationId xmlns:p14="http://schemas.microsoft.com/office/powerpoint/2010/main" val="399457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 vs 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marL="0" indent="0">
              <a:buNone/>
            </a:pPr>
            <a:r>
              <a:rPr lang="en-US" dirty="0" err="1"/>
              <a:t>Voorbeeld</a:t>
            </a:r>
            <a:r>
              <a:rPr lang="en-US" dirty="0"/>
              <a:t>:</a:t>
            </a:r>
          </a:p>
          <a:p>
            <a:pPr marL="0" indent="0">
              <a:buNone/>
            </a:pPr>
            <a:endParaRPr lang="en-US" dirty="0"/>
          </a:p>
          <a:p>
            <a:pPr marL="0" indent="0">
              <a:buNone/>
            </a:pPr>
            <a:r>
              <a:rPr lang="en-US" dirty="0"/>
              <a:t>De </a:t>
            </a:r>
            <a:r>
              <a:rPr lang="en-US" dirty="0" err="1"/>
              <a:t>mogelijkheid</a:t>
            </a:r>
            <a:r>
              <a:rPr lang="en-US" dirty="0"/>
              <a:t> om </a:t>
            </a:r>
            <a:r>
              <a:rPr lang="en-US" dirty="0" err="1"/>
              <a:t>een</a:t>
            </a:r>
            <a:r>
              <a:rPr lang="en-US" dirty="0"/>
              <a:t> </a:t>
            </a:r>
            <a:r>
              <a:rPr lang="en-US" dirty="0" err="1"/>
              <a:t>wpf</a:t>
            </a:r>
            <a:r>
              <a:rPr lang="en-US" dirty="0"/>
              <a:t> scherm </a:t>
            </a:r>
            <a:r>
              <a:rPr lang="en-US" dirty="0" err="1"/>
              <a:t>te</a:t>
            </a:r>
            <a:r>
              <a:rPr lang="en-US" dirty="0"/>
              <a:t> </a:t>
            </a:r>
            <a:r>
              <a:rPr lang="en-US" dirty="0" err="1"/>
              <a:t>resizen</a:t>
            </a:r>
            <a:r>
              <a:rPr lang="en-US" dirty="0"/>
              <a:t> </a:t>
            </a:r>
            <a:r>
              <a:rPr lang="en-US" dirty="0" err="1"/>
              <a:t>en</a:t>
            </a:r>
            <a:r>
              <a:rPr lang="en-US" dirty="0"/>
              <a:t> </a:t>
            </a:r>
            <a:r>
              <a:rPr lang="en-US" dirty="0" err="1"/>
              <a:t>verplaatsen</a:t>
            </a:r>
            <a:endParaRPr lang="en-US" dirty="0"/>
          </a:p>
          <a:p>
            <a:r>
              <a:rPr lang="en-US" dirty="0"/>
              <a:t>Resize, parameters: height (integer), width (integer)</a:t>
            </a:r>
          </a:p>
          <a:p>
            <a:r>
              <a:rPr lang="en-US" dirty="0"/>
              <a:t>Move, parameters: top (integer), left (integer)</a:t>
            </a:r>
          </a:p>
          <a:p>
            <a:endParaRPr lang="en-US" dirty="0"/>
          </a:p>
          <a:p>
            <a:pPr marL="0" indent="0" algn="ctr">
              <a:buNone/>
            </a:pPr>
            <a:r>
              <a:rPr lang="en-US" b="1" dirty="0"/>
              <a:t>Base class (</a:t>
            </a:r>
            <a:r>
              <a:rPr lang="en-US" b="1" dirty="0" err="1"/>
              <a:t>ResizebleForm</a:t>
            </a:r>
            <a:r>
              <a:rPr lang="en-US" b="1" dirty="0"/>
              <a:t>)</a:t>
            </a:r>
          </a:p>
          <a:p>
            <a:pPr marL="0" indent="0" algn="ctr">
              <a:buNone/>
            </a:pPr>
            <a:r>
              <a:rPr lang="en-US" b="1" dirty="0"/>
              <a:t>En </a:t>
            </a:r>
            <a:r>
              <a:rPr lang="en-US" b="1" dirty="0" err="1"/>
              <a:t>ev</a:t>
            </a:r>
            <a:r>
              <a:rPr lang="en-US" b="1" dirty="0"/>
              <a:t> interface (</a:t>
            </a:r>
            <a:r>
              <a:rPr lang="en-US" b="1" dirty="0" err="1"/>
              <a:t>IResizebleForm</a:t>
            </a:r>
            <a:r>
              <a:rPr lang="en-US" b="1" dirty="0"/>
              <a:t>)</a:t>
            </a:r>
          </a:p>
          <a:p>
            <a:pPr marL="0" indent="0" algn="ctr">
              <a:buNone/>
            </a:pPr>
            <a:endParaRPr lang="en-US" b="1" dirty="0"/>
          </a:p>
          <a:p>
            <a:pPr marL="0" indent="0">
              <a:buNone/>
            </a:pPr>
            <a:endParaRPr lang="en-US" dirty="0"/>
          </a:p>
        </p:txBody>
      </p:sp>
    </p:spTree>
    <p:extLst>
      <p:ext uri="{BB962C8B-B14F-4D97-AF65-F5344CB8AC3E}">
        <p14:creationId xmlns:p14="http://schemas.microsoft.com/office/powerpoint/2010/main" val="33952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fade">
                                      <p:cBhvr>
                                        <p:cTn id="1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Base classes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err="1"/>
              <a:t>Gooi</a:t>
            </a:r>
            <a:r>
              <a:rPr lang="en-US" dirty="0"/>
              <a:t> </a:t>
            </a:r>
            <a:r>
              <a:rPr lang="en-US" dirty="0" err="1"/>
              <a:t>geen</a:t>
            </a:r>
            <a:r>
              <a:rPr lang="en-US" dirty="0"/>
              <a:t> </a:t>
            </a:r>
            <a:r>
              <a:rPr lang="en-US" dirty="0" err="1"/>
              <a:t>nieuwe</a:t>
            </a:r>
            <a:r>
              <a:rPr lang="en-US" dirty="0"/>
              <a:t> exceptions in override.</a:t>
            </a:r>
          </a:p>
          <a:p>
            <a:pPr>
              <a:buFont typeface="Arial" pitchFamily="34" charset="0"/>
              <a:buChar char="•"/>
            </a:pPr>
            <a:r>
              <a:rPr lang="en-US" dirty="0" err="1"/>
              <a:t>Noem</a:t>
            </a:r>
            <a:r>
              <a:rPr lang="en-US" dirty="0"/>
              <a:t> </a:t>
            </a:r>
            <a:r>
              <a:rPr lang="en-US" dirty="0" err="1"/>
              <a:t>een</a:t>
            </a:r>
            <a:r>
              <a:rPr lang="en-US" dirty="0"/>
              <a:t> base type nooit …Base!</a:t>
            </a:r>
          </a:p>
          <a:p>
            <a:pPr>
              <a:buFont typeface="Arial" pitchFamily="34" charset="0"/>
              <a:buChar char="•"/>
            </a:pPr>
            <a:r>
              <a:rPr lang="en-US" dirty="0" err="1"/>
              <a:t>Indien</a:t>
            </a:r>
            <a:r>
              <a:rPr lang="en-US" dirty="0"/>
              <a:t> </a:t>
            </a:r>
            <a:r>
              <a:rPr lang="en-US" dirty="0" err="1"/>
              <a:t>zowel</a:t>
            </a:r>
            <a:r>
              <a:rPr lang="en-US" dirty="0"/>
              <a:t> protected </a:t>
            </a:r>
            <a:r>
              <a:rPr lang="en-US" dirty="0" err="1"/>
              <a:t>als</a:t>
            </a:r>
            <a:r>
              <a:rPr lang="en-US" dirty="0"/>
              <a:t> public </a:t>
            </a:r>
            <a:r>
              <a:rPr lang="en-US" dirty="0" err="1"/>
              <a:t>gebruik</a:t>
            </a:r>
            <a:r>
              <a:rPr lang="en-US" dirty="0"/>
              <a:t> dan …Core (of ..Internal) </a:t>
            </a:r>
            <a:r>
              <a:rPr lang="en-US" dirty="0" err="1"/>
              <a:t>voor</a:t>
            </a:r>
            <a:r>
              <a:rPr lang="en-US" dirty="0"/>
              <a:t> protected.</a:t>
            </a:r>
          </a:p>
          <a:p>
            <a:pPr>
              <a:buFont typeface="Arial" pitchFamily="34" charset="0"/>
              <a:buChar char="•"/>
            </a:pPr>
            <a:r>
              <a:rPr lang="en-US" dirty="0" err="1"/>
              <a:t>Jouw</a:t>
            </a:r>
            <a:r>
              <a:rPr lang="en-US" dirty="0"/>
              <a:t> type </a:t>
            </a:r>
            <a:r>
              <a:rPr lang="en-US" dirty="0" err="1"/>
              <a:t>kan</a:t>
            </a:r>
            <a:r>
              <a:rPr lang="en-US" dirty="0"/>
              <a:t> door </a:t>
            </a:r>
            <a:r>
              <a:rPr lang="en-US" dirty="0" err="1"/>
              <a:t>een</a:t>
            </a:r>
            <a:r>
              <a:rPr lang="en-US" dirty="0"/>
              <a:t> </a:t>
            </a:r>
            <a:r>
              <a:rPr lang="en-US" dirty="0" err="1"/>
              <a:t>ander</a:t>
            </a:r>
            <a:r>
              <a:rPr lang="en-US" dirty="0"/>
              <a:t> </a:t>
            </a:r>
            <a:r>
              <a:rPr lang="en-US" dirty="0" err="1"/>
              <a:t>weer</a:t>
            </a:r>
            <a:r>
              <a:rPr lang="en-US" dirty="0"/>
              <a:t> </a:t>
            </a:r>
            <a:r>
              <a:rPr lang="en-US" dirty="0" err="1"/>
              <a:t>als</a:t>
            </a:r>
            <a:r>
              <a:rPr lang="en-US" dirty="0"/>
              <a:t> base </a:t>
            </a:r>
            <a:r>
              <a:rPr lang="en-US" dirty="0" err="1"/>
              <a:t>gebruikt</a:t>
            </a:r>
            <a:r>
              <a:rPr lang="en-US" dirty="0"/>
              <a:t> </a:t>
            </a:r>
            <a:r>
              <a:rPr lang="en-US" dirty="0" err="1"/>
              <a:t>worden</a:t>
            </a:r>
            <a:r>
              <a:rPr lang="en-US" dirty="0"/>
              <a:t>.</a:t>
            </a:r>
          </a:p>
          <a:p>
            <a:pPr>
              <a:buFont typeface="Arial" pitchFamily="34" charset="0"/>
              <a:buChar char="•"/>
            </a:pPr>
            <a:r>
              <a:rPr lang="en-US" dirty="0"/>
              <a:t>Be SOLID!</a:t>
            </a:r>
          </a:p>
        </p:txBody>
      </p:sp>
    </p:spTree>
    <p:extLst>
      <p:ext uri="{BB962C8B-B14F-4D97-AF65-F5344CB8AC3E}">
        <p14:creationId xmlns:p14="http://schemas.microsoft.com/office/powerpoint/2010/main" val="355017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nl-NL" dirty="0" err="1"/>
              <a:t>Coding</a:t>
            </a:r>
            <a:r>
              <a:rPr lang="nl-NL" dirty="0"/>
              <a:t> </a:t>
            </a:r>
            <a:r>
              <a:rPr lang="nl-NL" dirty="0" err="1"/>
              <a:t>conventions</a:t>
            </a:r>
            <a:endParaRPr lang="en-US" sz="3600" b="1" dirty="0">
              <a:gradFill>
                <a:gsLst>
                  <a:gs pos="0">
                    <a:schemeClr val="bg1"/>
                  </a:gs>
                  <a:gs pos="100000">
                    <a:schemeClr val="bg1">
                      <a:lumMod val="85000"/>
                    </a:schemeClr>
                  </a:gs>
                </a:gsLst>
                <a:lin ang="5400000" scaled="0"/>
              </a:gradFill>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r>
              <a:rPr lang="nl-NL" dirty="0"/>
              <a:t>Actief: .</a:t>
            </a:r>
            <a:r>
              <a:rPr lang="nl-NL" dirty="0" err="1"/>
              <a:t>editorconfig</a:t>
            </a:r>
            <a:r>
              <a:rPr lang="nl-NL" dirty="0"/>
              <a:t> &amp; </a:t>
            </a:r>
            <a:r>
              <a:rPr lang="nl-NL" dirty="0" err="1"/>
              <a:t>Directory.Build.props</a:t>
            </a:r>
            <a:endParaRPr lang="nl-NL" dirty="0"/>
          </a:p>
          <a:p>
            <a:r>
              <a:rPr lang="nl-NL" dirty="0" err="1"/>
              <a:t>Work</a:t>
            </a:r>
            <a:r>
              <a:rPr lang="nl-NL" dirty="0"/>
              <a:t> in </a:t>
            </a:r>
            <a:r>
              <a:rPr lang="nl-NL" dirty="0" err="1"/>
              <a:t>progress</a:t>
            </a:r>
            <a:r>
              <a:rPr lang="nl-NL" dirty="0"/>
              <a:t>: Code conventions.md (lees ter inspiratie)</a:t>
            </a:r>
            <a:endParaRPr lang="en-US" dirty="0"/>
          </a:p>
          <a:p>
            <a:pPr lvl="1"/>
            <a:r>
              <a:rPr lang="en-US" dirty="0"/>
              <a:t>&lt;</a:t>
            </a:r>
            <a:r>
              <a:rPr lang="en-US" dirty="0" err="1"/>
              <a:t>WarningsAsErrors</a:t>
            </a:r>
            <a:r>
              <a:rPr lang="en-US" dirty="0"/>
              <a:t>&gt;Nullable&lt;/</a:t>
            </a:r>
            <a:r>
              <a:rPr lang="en-US" dirty="0" err="1"/>
              <a:t>WarningsAsErrors</a:t>
            </a:r>
            <a:r>
              <a:rPr lang="en-US" dirty="0"/>
              <a:t>&gt;</a:t>
            </a:r>
          </a:p>
          <a:p>
            <a:pPr marL="457200" lvl="1" indent="0">
              <a:buNone/>
            </a:pPr>
            <a:endParaRPr lang="en-US" dirty="0"/>
          </a:p>
          <a:p>
            <a:pPr>
              <a:buNone/>
            </a:pPr>
            <a:r>
              <a:rPr lang="nl-NL" dirty="0"/>
              <a:t>Controleer voor opleveren je </a:t>
            </a:r>
            <a:r>
              <a:rPr lang="nl-NL" dirty="0" err="1"/>
              <a:t>exposed</a:t>
            </a:r>
            <a:r>
              <a:rPr lang="nl-NL" dirty="0"/>
              <a:t> members en types</a:t>
            </a:r>
          </a:p>
          <a:p>
            <a:pPr>
              <a:buNone/>
            </a:pPr>
            <a:endParaRPr lang="en-US" dirty="0"/>
          </a:p>
          <a:p>
            <a:pPr>
              <a:buNone/>
            </a:pPr>
            <a:r>
              <a:rPr lang="en-US" dirty="0"/>
              <a:t>Non-exposed: Internal, Private, Private Protected</a:t>
            </a:r>
          </a:p>
          <a:p>
            <a:pPr>
              <a:buNone/>
            </a:pPr>
            <a:r>
              <a:rPr lang="en-US" dirty="0"/>
              <a:t>Exposed: Protected, Public, Protected Internal</a:t>
            </a:r>
          </a:p>
          <a:p>
            <a:pPr>
              <a:buNone/>
            </a:pPr>
            <a:endParaRPr lang="en-US" dirty="0"/>
          </a:p>
        </p:txBody>
      </p:sp>
    </p:spTree>
    <p:extLst>
      <p:ext uri="{BB962C8B-B14F-4D97-AF65-F5344CB8AC3E}">
        <p14:creationId xmlns:p14="http://schemas.microsoft.com/office/powerpoint/2010/main" val="279803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Interfaces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err="1"/>
              <a:t>Lege</a:t>
            </a:r>
            <a:r>
              <a:rPr lang="en-US" dirty="0"/>
              <a:t> interfaces </a:t>
            </a:r>
            <a:r>
              <a:rPr lang="en-US" dirty="0" err="1"/>
              <a:t>zijn</a:t>
            </a:r>
            <a:r>
              <a:rPr lang="en-US" dirty="0"/>
              <a:t> </a:t>
            </a:r>
            <a:r>
              <a:rPr lang="en-US" dirty="0" err="1"/>
              <a:t>vreemd</a:t>
            </a:r>
            <a:r>
              <a:rPr lang="en-US" dirty="0"/>
              <a:t>. </a:t>
            </a:r>
            <a:r>
              <a:rPr lang="en-US" dirty="0" err="1"/>
              <a:t>Overweeg</a:t>
            </a:r>
            <a:r>
              <a:rPr lang="en-US" dirty="0"/>
              <a:t> </a:t>
            </a:r>
            <a:r>
              <a:rPr lang="en-US" dirty="0" err="1"/>
              <a:t>attributen</a:t>
            </a:r>
            <a:r>
              <a:rPr lang="en-US" dirty="0"/>
              <a:t>.</a:t>
            </a:r>
          </a:p>
        </p:txBody>
      </p:sp>
    </p:spTree>
    <p:extLst>
      <p:ext uri="{BB962C8B-B14F-4D97-AF65-F5344CB8AC3E}">
        <p14:creationId xmlns:p14="http://schemas.microsoft.com/office/powerpoint/2010/main" val="25417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Collecties</a:t>
            </a:r>
            <a:endParaRPr lang="nl-NL" dirty="0"/>
          </a:p>
          <a:p>
            <a:r>
              <a:rPr lang="nl-NL" dirty="0"/>
              <a:t>Array, List&lt;T&gt;, Dictionary&lt;T1, T2&gt;, </a:t>
            </a:r>
            <a:r>
              <a:rPr lang="nl-NL" dirty="0" err="1"/>
              <a:t>HashSet</a:t>
            </a:r>
            <a:r>
              <a:rPr lang="nl-NL" dirty="0"/>
              <a:t>&lt;T&gt;, Queue&lt;T&gt;, Stack&lt;T&gt;</a:t>
            </a:r>
          </a:p>
          <a:p>
            <a:r>
              <a:rPr lang="en-US" dirty="0" err="1"/>
              <a:t>Gebruik</a:t>
            </a:r>
            <a:r>
              <a:rPr lang="en-US" dirty="0"/>
              <a:t> </a:t>
            </a:r>
            <a:r>
              <a:rPr lang="en-US" dirty="0" err="1"/>
              <a:t>altijd</a:t>
            </a:r>
            <a:r>
              <a:rPr lang="en-US" dirty="0"/>
              <a:t> generic </a:t>
            </a:r>
            <a:r>
              <a:rPr lang="en-US" dirty="0" err="1"/>
              <a:t>versies</a:t>
            </a:r>
            <a:endParaRPr lang="en-US" dirty="0"/>
          </a:p>
          <a:p>
            <a:pPr>
              <a:buNone/>
            </a:pPr>
            <a:endParaRPr lang="en-US" dirty="0"/>
          </a:p>
          <a:p>
            <a:pPr>
              <a:buNone/>
            </a:pPr>
            <a:r>
              <a:rPr lang="en-US" dirty="0"/>
              <a:t>Let </a:t>
            </a:r>
            <a:r>
              <a:rPr lang="en-US" dirty="0" err="1"/>
              <a:t>goed</a:t>
            </a:r>
            <a:r>
              <a:rPr lang="en-US" dirty="0"/>
              <a:t> op interfaces, </a:t>
            </a:r>
            <a:r>
              <a:rPr lang="en-US" dirty="0" err="1"/>
              <a:t>bijv</a:t>
            </a:r>
            <a:r>
              <a:rPr lang="en-US" dirty="0"/>
              <a:t>:</a:t>
            </a:r>
          </a:p>
          <a:p>
            <a:r>
              <a:rPr lang="nl-NL" dirty="0" err="1"/>
              <a:t>IEnumerable</a:t>
            </a:r>
            <a:r>
              <a:rPr lang="nl-NL" dirty="0"/>
              <a:t>&lt;T&gt;		Kan doorheen lopen (R)</a:t>
            </a:r>
          </a:p>
          <a:p>
            <a:r>
              <a:rPr lang="nl-NL" dirty="0" err="1"/>
              <a:t>ICollection</a:t>
            </a:r>
            <a:r>
              <a:rPr lang="nl-NL" dirty="0"/>
              <a:t>&lt;T&gt; 		Niet positioneel (RW)</a:t>
            </a:r>
          </a:p>
          <a:p>
            <a:r>
              <a:rPr lang="nl-NL" dirty="0" err="1"/>
              <a:t>IReadOnlyCollection</a:t>
            </a:r>
            <a:r>
              <a:rPr lang="nl-NL" dirty="0"/>
              <a:t>&lt;T&gt;	Niet positioneel met </a:t>
            </a:r>
            <a:r>
              <a:rPr lang="nl-NL" dirty="0" err="1"/>
              <a:t>count</a:t>
            </a:r>
            <a:r>
              <a:rPr lang="nl-NL" dirty="0"/>
              <a:t> (R), default return type</a:t>
            </a:r>
          </a:p>
          <a:p>
            <a:r>
              <a:rPr lang="nl-NL" dirty="0" err="1"/>
              <a:t>IList</a:t>
            </a:r>
            <a:r>
              <a:rPr lang="nl-NL" dirty="0"/>
              <a:t>&lt;T&gt; 			Positioneel (RW)</a:t>
            </a:r>
          </a:p>
        </p:txBody>
      </p:sp>
      <p:pic>
        <p:nvPicPr>
          <p:cNvPr id="3" name="Picture 2" descr="Live demo @ the staff club, Highfield - Digital Learning">
            <a:extLst>
              <a:ext uri="{FF2B5EF4-FFF2-40B4-BE49-F238E27FC236}">
                <a16:creationId xmlns:a16="http://schemas.microsoft.com/office/drawing/2014/main" id="{878742BF-90ED-07F4-A12C-C79A8DAF7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75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br>
              <a:rPr lang="en-US" sz="3600" b="1" dirty="0">
                <a:gradFill>
                  <a:gsLst>
                    <a:gs pos="0">
                      <a:schemeClr val="bg1"/>
                    </a:gs>
                    <a:gs pos="100000">
                      <a:schemeClr val="bg1">
                        <a:lumMod val="85000"/>
                      </a:schemeClr>
                    </a:gs>
                  </a:gsLst>
                  <a:lin ang="5400000" scaled="0"/>
                </a:gradFill>
                <a:latin typeface="+mj-lt"/>
                <a:ea typeface="+mj-ea"/>
                <a:cs typeface="+mj-cs"/>
              </a:rPr>
            </a:br>
            <a:r>
              <a:rPr lang="en-US" sz="3600" b="1" dirty="0" err="1">
                <a:gradFill>
                  <a:gsLst>
                    <a:gs pos="0">
                      <a:schemeClr val="bg1"/>
                    </a:gs>
                    <a:gs pos="100000">
                      <a:schemeClr val="bg1">
                        <a:lumMod val="85000"/>
                      </a:schemeClr>
                    </a:gs>
                  </a:gsLst>
                  <a:lin ang="5400000" scaled="0"/>
                </a:gradFill>
                <a:latin typeface="+mj-lt"/>
                <a:ea typeface="+mj-ea"/>
                <a:cs typeface="+mj-cs"/>
              </a:rPr>
              <a:t>Veel</a:t>
            </a:r>
            <a:r>
              <a:rPr lang="en-US" sz="3600" b="1" dirty="0">
                <a:gradFill>
                  <a:gsLst>
                    <a:gs pos="0">
                      <a:schemeClr val="bg1"/>
                    </a:gs>
                    <a:gs pos="100000">
                      <a:schemeClr val="bg1">
                        <a:lumMod val="85000"/>
                      </a:schemeClr>
                    </a:gs>
                  </a:gsLst>
                  <a:lin ang="5400000" scaled="0"/>
                </a:gradFill>
                <a:latin typeface="+mj-lt"/>
                <a:ea typeface="+mj-ea"/>
                <a:cs typeface="+mj-cs"/>
              </a:rPr>
              <a:t> </a:t>
            </a:r>
            <a:r>
              <a:rPr lang="en-US" sz="3600" b="1" dirty="0" err="1">
                <a:gradFill>
                  <a:gsLst>
                    <a:gs pos="0">
                      <a:schemeClr val="bg1"/>
                    </a:gs>
                    <a:gs pos="100000">
                      <a:schemeClr val="bg1">
                        <a:lumMod val="85000"/>
                      </a:schemeClr>
                    </a:gs>
                  </a:gsLst>
                  <a:lin ang="5400000" scaled="0"/>
                </a:gradFill>
                <a:latin typeface="+mj-lt"/>
                <a:ea typeface="+mj-ea"/>
                <a:cs typeface="+mj-cs"/>
              </a:rPr>
              <a:t>gemaakte</a:t>
            </a:r>
            <a:r>
              <a:rPr lang="en-US" sz="3600" b="1" dirty="0">
                <a:gradFill>
                  <a:gsLst>
                    <a:gs pos="0">
                      <a:schemeClr val="bg1"/>
                    </a:gs>
                    <a:gs pos="100000">
                      <a:schemeClr val="bg1">
                        <a:lumMod val="85000"/>
                      </a:schemeClr>
                    </a:gs>
                  </a:gsLst>
                  <a:lin ang="5400000" scaled="0"/>
                </a:gradFill>
                <a:latin typeface="+mj-lt"/>
                <a:ea typeface="+mj-ea"/>
                <a:cs typeface="+mj-cs"/>
              </a:rPr>
              <a:t> bugs</a:t>
            </a:r>
          </a:p>
        </p:txBody>
      </p:sp>
      <p:sp>
        <p:nvSpPr>
          <p:cNvPr id="8" name="Tijdelijke aanduiding voor inhoud 7">
            <a:extLst>
              <a:ext uri="{FF2B5EF4-FFF2-40B4-BE49-F238E27FC236}">
                <a16:creationId xmlns:a16="http://schemas.microsoft.com/office/drawing/2014/main" id="{6BC353D9-DD2B-B864-19EA-349CA53AF438}"/>
              </a:ext>
            </a:extLst>
          </p:cNvPr>
          <p:cNvSpPr>
            <a:spLocks noGrp="1"/>
          </p:cNvSpPr>
          <p:nvPr>
            <p:ph sz="quarter" idx="15"/>
          </p:nvPr>
        </p:nvSpPr>
        <p:spPr/>
        <p:txBody>
          <a:bodyPr/>
          <a:lstStyle/>
          <a:p>
            <a:pPr marL="0" indent="0">
              <a:spcBef>
                <a:spcPts val="0"/>
              </a:spcBef>
              <a:buNone/>
            </a:pP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a:solidFill>
                  <a:srgbClr val="2B91AF"/>
                </a:solidFill>
                <a:latin typeface="Cascadia Mono" panose="020B0609020000020004" pitchFamily="49" charset="0"/>
              </a:rPr>
              <a:t>My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 :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public</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err="1">
                <a:solidFill>
                  <a:srgbClr val="0000FF"/>
                </a:solidFill>
                <a:effectLst/>
                <a:latin typeface="Cascadia Mono" panose="020B0609020000020004" pitchFamily="49" charset="0"/>
                <a:cs typeface="Cascadia Mono" panose="020B0609020000020004" pitchFamily="49" charset="0"/>
              </a:rPr>
              <a:t>void</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err="1">
                <a:solidFill>
                  <a:srgbClr val="795E26"/>
                </a:solidFill>
                <a:effectLst/>
                <a:latin typeface="Cascadia Mono" panose="020B0609020000020004" pitchFamily="49" charset="0"/>
                <a:cs typeface="Cascadia Mono" panose="020B0609020000020004" pitchFamily="49" charset="0"/>
              </a:rPr>
              <a:t>Add</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item</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_</a:t>
            </a:r>
            <a:r>
              <a:rPr lang="nl-NL" sz="1400" b="0" dirty="0" err="1">
                <a:solidFill>
                  <a:srgbClr val="001080"/>
                </a:solidFill>
                <a:effectLst/>
                <a:latin typeface="Cascadia Mono" panose="020B0609020000020004" pitchFamily="49" charset="0"/>
                <a:cs typeface="Cascadia Mono" panose="020B0609020000020004" pitchFamily="49" charset="0"/>
              </a:rPr>
              <a:t>items</a:t>
            </a:r>
            <a:r>
              <a:rPr lang="nl-NL" sz="1400" b="0" dirty="0" err="1">
                <a:solidFill>
                  <a:srgbClr val="000000"/>
                </a:solidFill>
                <a:effectLst/>
                <a:latin typeface="Cascadia Mono" panose="020B0609020000020004" pitchFamily="49" charset="0"/>
                <a:cs typeface="Cascadia Mono" panose="020B0609020000020004" pitchFamily="49" charset="0"/>
              </a:rPr>
              <a:t>.</a:t>
            </a:r>
            <a:r>
              <a:rPr lang="nl-NL" sz="1400" b="0" dirty="0" err="1">
                <a:solidFill>
                  <a:srgbClr val="001080"/>
                </a:solidFill>
                <a:effectLst/>
                <a:latin typeface="Cascadia Mono" panose="020B0609020000020004" pitchFamily="49" charset="0"/>
                <a:cs typeface="Cascadia Mono" panose="020B0609020000020004" pitchFamily="49" charset="0"/>
              </a:rPr>
              <a:t>Add</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001080"/>
                </a:solidFill>
                <a:effectLst/>
                <a:latin typeface="Cascadia Mono" panose="020B0609020000020004" pitchFamily="49" charset="0"/>
                <a:cs typeface="Cascadia Mono" panose="020B0609020000020004" pitchFamily="49" charset="0"/>
              </a:rPr>
              <a:t>item</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267F99"/>
                </a:solidFill>
                <a:effectLst/>
                <a:latin typeface="Cascadia Mono" panose="020B0609020000020004" pitchFamily="49" charset="0"/>
                <a:cs typeface="Cascadia Mono" panose="020B0609020000020004" pitchFamily="49" charset="0"/>
              </a:rPr>
              <a:t>Persons</a:t>
            </a:r>
            <a:endParaRPr lang="nl-NL" sz="1400" b="0" dirty="0">
              <a:solidFill>
                <a:srgbClr val="3B3B3B"/>
              </a:solidFill>
              <a:effectLst/>
              <a:latin typeface="Cascadia Mono" panose="020B0609020000020004" pitchFamily="49" charset="0"/>
              <a:cs typeface="Cascadia Mono" panose="020B0609020000020004" pitchFamily="49" charset="0"/>
            </a:endParaRP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private</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a:solidFill>
                  <a:srgbClr val="2B91AF"/>
                </a:solidFill>
                <a:latin typeface="Cascadia Mono" panose="020B0609020000020004" pitchFamily="49" charset="0"/>
              </a:rPr>
              <a:t>My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Person</a:t>
            </a:r>
            <a:r>
              <a:rPr lang="nl-NL" sz="1400" b="0" dirty="0">
                <a:solidFill>
                  <a:srgbClr val="3B3B3B"/>
                </a:solidFill>
                <a:effectLst/>
                <a:latin typeface="Cascadia Mono" panose="020B0609020000020004" pitchFamily="49" charset="0"/>
                <a:cs typeface="Cascadia Mono" panose="020B0609020000020004" pitchFamily="49" charset="0"/>
              </a:rPr>
              <a:t>&gt; </a:t>
            </a:r>
            <a:r>
              <a:rPr lang="nl-NL" sz="1400" b="0" dirty="0">
                <a:solidFill>
                  <a:srgbClr val="001080"/>
                </a:solidFill>
                <a:effectLst/>
                <a:latin typeface="Cascadia Mono" panose="020B0609020000020004" pitchFamily="49" charset="0"/>
                <a:cs typeface="Cascadia Mono" panose="020B0609020000020004" pitchFamily="49" charset="0"/>
              </a:rPr>
              <a:t>_persons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00"/>
                </a:solidFill>
                <a:effectLst/>
                <a:latin typeface="Cascadia Mono" panose="020B0609020000020004" pitchFamily="49" charset="0"/>
                <a:cs typeface="Cascadia Mono" panose="020B0609020000020004" pitchFamily="49" charset="0"/>
              </a:rPr>
              <a:t>=</a:t>
            </a: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public</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Person</a:t>
            </a:r>
            <a:r>
              <a:rPr lang="nl-NL" sz="1400" b="0" dirty="0">
                <a:solidFill>
                  <a:srgbClr val="3B3B3B"/>
                </a:solidFill>
                <a:effectLst/>
                <a:latin typeface="Cascadia Mono" panose="020B0609020000020004" pitchFamily="49" charset="0"/>
                <a:cs typeface="Cascadia Mono" panose="020B0609020000020004" pitchFamily="49" charset="0"/>
              </a:rPr>
              <a:t>&gt; </a:t>
            </a:r>
            <a:r>
              <a:rPr lang="nl-NL" sz="1400" b="0" dirty="0" err="1">
                <a:solidFill>
                  <a:srgbClr val="795E26"/>
                </a:solidFill>
                <a:effectLst/>
                <a:latin typeface="Cascadia Mono" panose="020B0609020000020004" pitchFamily="49" charset="0"/>
                <a:cs typeface="Cascadia Mono" panose="020B0609020000020004" pitchFamily="49" charset="0"/>
              </a:rPr>
              <a:t>ToReadOnly</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AF00DB"/>
                </a:solidFill>
                <a:effectLst/>
                <a:latin typeface="Cascadia Mono" panose="020B0609020000020004" pitchFamily="49" charset="0"/>
                <a:cs typeface="Cascadia Mono" panose="020B0609020000020004" pitchFamily="49" charset="0"/>
              </a:rPr>
              <a:t>return</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_persons</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lnSpc>
                <a:spcPct val="100000"/>
              </a:lnSpc>
              <a:spcBef>
                <a:spcPts val="0"/>
              </a:spcBef>
              <a:buNone/>
            </a:pPr>
            <a:endParaRPr lang="nl-NL" sz="14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18304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br>
              <a:rPr lang="en-US" sz="3600" b="1" dirty="0">
                <a:gradFill>
                  <a:gsLst>
                    <a:gs pos="0">
                      <a:schemeClr val="bg1"/>
                    </a:gs>
                    <a:gs pos="100000">
                      <a:schemeClr val="bg1">
                        <a:lumMod val="85000"/>
                      </a:schemeClr>
                    </a:gs>
                  </a:gsLst>
                  <a:lin ang="5400000" scaled="0"/>
                </a:gradFill>
                <a:latin typeface="+mj-lt"/>
                <a:ea typeface="+mj-ea"/>
                <a:cs typeface="+mj-cs"/>
              </a:rPr>
            </a:br>
            <a:r>
              <a:rPr lang="en-US" sz="3600" b="1" dirty="0" err="1">
                <a:gradFill>
                  <a:gsLst>
                    <a:gs pos="0">
                      <a:schemeClr val="bg1"/>
                    </a:gs>
                    <a:gs pos="100000">
                      <a:schemeClr val="bg1">
                        <a:lumMod val="85000"/>
                      </a:schemeClr>
                    </a:gs>
                  </a:gsLst>
                  <a:lin ang="5400000" scaled="0"/>
                </a:gradFill>
                <a:latin typeface="+mj-lt"/>
                <a:ea typeface="+mj-ea"/>
                <a:cs typeface="+mj-cs"/>
              </a:rPr>
              <a:t>Veel</a:t>
            </a:r>
            <a:r>
              <a:rPr lang="en-US" sz="3600" b="1" dirty="0">
                <a:gradFill>
                  <a:gsLst>
                    <a:gs pos="0">
                      <a:schemeClr val="bg1"/>
                    </a:gs>
                    <a:gs pos="100000">
                      <a:schemeClr val="bg1">
                        <a:lumMod val="85000"/>
                      </a:schemeClr>
                    </a:gs>
                  </a:gsLst>
                  <a:lin ang="5400000" scaled="0"/>
                </a:gradFill>
                <a:latin typeface="+mj-lt"/>
                <a:ea typeface="+mj-ea"/>
                <a:cs typeface="+mj-cs"/>
              </a:rPr>
              <a:t> </a:t>
            </a:r>
            <a:r>
              <a:rPr lang="en-US" sz="3600" b="1" dirty="0" err="1">
                <a:gradFill>
                  <a:gsLst>
                    <a:gs pos="0">
                      <a:schemeClr val="bg1"/>
                    </a:gs>
                    <a:gs pos="100000">
                      <a:schemeClr val="bg1">
                        <a:lumMod val="85000"/>
                      </a:schemeClr>
                    </a:gs>
                  </a:gsLst>
                  <a:lin ang="5400000" scaled="0"/>
                </a:gradFill>
                <a:latin typeface="+mj-lt"/>
                <a:ea typeface="+mj-ea"/>
                <a:cs typeface="+mj-cs"/>
              </a:rPr>
              <a:t>gemaakte</a:t>
            </a:r>
            <a:r>
              <a:rPr lang="en-US" sz="3600" b="1" dirty="0">
                <a:gradFill>
                  <a:gsLst>
                    <a:gs pos="0">
                      <a:schemeClr val="bg1"/>
                    </a:gs>
                    <a:gs pos="100000">
                      <a:schemeClr val="bg1">
                        <a:lumMod val="85000"/>
                      </a:schemeClr>
                    </a:gs>
                  </a:gsLst>
                  <a:lin ang="5400000" scaled="0"/>
                </a:gradFill>
                <a:latin typeface="+mj-lt"/>
                <a:ea typeface="+mj-ea"/>
                <a:cs typeface="+mj-cs"/>
              </a:rPr>
              <a:t> bugs</a:t>
            </a:r>
          </a:p>
        </p:txBody>
      </p:sp>
      <p:sp>
        <p:nvSpPr>
          <p:cNvPr id="8" name="Tijdelijke aanduiding voor inhoud 7">
            <a:extLst>
              <a:ext uri="{FF2B5EF4-FFF2-40B4-BE49-F238E27FC236}">
                <a16:creationId xmlns:a16="http://schemas.microsoft.com/office/drawing/2014/main" id="{6BC353D9-DD2B-B864-19EA-349CA53AF438}"/>
              </a:ext>
            </a:extLst>
          </p:cNvPr>
          <p:cNvSpPr>
            <a:spLocks noGrp="1"/>
          </p:cNvSpPr>
          <p:nvPr>
            <p:ph sz="quarter" idx="15"/>
          </p:nvPr>
        </p:nvSpPr>
        <p:spPr/>
        <p:txBody>
          <a:bodyPr/>
          <a:lstStyle/>
          <a:p>
            <a:pPr marL="0" indent="0">
              <a:spcBef>
                <a:spcPts val="0"/>
              </a:spcBef>
              <a:buNone/>
            </a:pP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en-US" sz="1400" dirty="0" err="1">
                <a:solidFill>
                  <a:srgbClr val="2B91AF"/>
                </a:solidFill>
                <a:latin typeface="Cascadia Mono" panose="020B0609020000020004" pitchFamily="49" charset="0"/>
              </a:rPr>
              <a:t>MyStack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 : </a:t>
            </a:r>
            <a:r>
              <a:rPr lang="nl-NL" sz="1400" b="0" dirty="0" err="1">
                <a:solidFill>
                  <a:srgbClr val="267F99"/>
                </a:solidFill>
                <a:effectLst/>
                <a:latin typeface="Cascadia Mono" panose="020B0609020000020004" pitchFamily="49" charset="0"/>
                <a:cs typeface="Cascadia Mono" panose="020B0609020000020004" pitchFamily="49" charset="0"/>
              </a:rPr>
              <a:t>IEnumerable</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public</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err="1">
                <a:solidFill>
                  <a:srgbClr val="267F99"/>
                </a:solidFill>
                <a:effectLst/>
                <a:latin typeface="Cascadia Mono" panose="020B0609020000020004" pitchFamily="49" charset="0"/>
                <a:cs typeface="Cascadia Mono" panose="020B0609020000020004" pitchFamily="49" charset="0"/>
              </a:rPr>
              <a:t>Add</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item</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_</a:t>
            </a:r>
            <a:r>
              <a:rPr lang="nl-NL" sz="1400" b="0" dirty="0" err="1">
                <a:solidFill>
                  <a:srgbClr val="001080"/>
                </a:solidFill>
                <a:effectLst/>
                <a:latin typeface="Cascadia Mono" panose="020B0609020000020004" pitchFamily="49" charset="0"/>
                <a:cs typeface="Cascadia Mono" panose="020B0609020000020004" pitchFamily="49" charset="0"/>
              </a:rPr>
              <a:t>items</a:t>
            </a:r>
            <a:r>
              <a:rPr lang="nl-NL" sz="1400" b="0" dirty="0" err="1">
                <a:solidFill>
                  <a:srgbClr val="000000"/>
                </a:solidFill>
                <a:effectLst/>
                <a:latin typeface="Cascadia Mono" panose="020B0609020000020004" pitchFamily="49" charset="0"/>
                <a:cs typeface="Cascadia Mono" panose="020B0609020000020004" pitchFamily="49" charset="0"/>
              </a:rPr>
              <a:t>.</a:t>
            </a:r>
            <a:r>
              <a:rPr lang="nl-NL" sz="1400" b="0" dirty="0" err="1">
                <a:solidFill>
                  <a:srgbClr val="001080"/>
                </a:solidFill>
                <a:effectLst/>
                <a:latin typeface="Cascadia Mono" panose="020B0609020000020004" pitchFamily="49" charset="0"/>
                <a:cs typeface="Cascadia Mono" panose="020B0609020000020004" pitchFamily="49" charset="0"/>
              </a:rPr>
              <a:t>Add</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001080"/>
                </a:solidFill>
                <a:effectLst/>
                <a:latin typeface="Cascadia Mono" panose="020B0609020000020004" pitchFamily="49" charset="0"/>
                <a:cs typeface="Cascadia Mono" panose="020B0609020000020004" pitchFamily="49" charset="0"/>
              </a:rPr>
              <a:t>item</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 : </a:t>
            </a:r>
            <a:r>
              <a:rPr lang="nl-NL" sz="1400" b="0" dirty="0" err="1">
                <a:solidFill>
                  <a:srgbClr val="267F99"/>
                </a:solidFill>
                <a:effectLst/>
                <a:latin typeface="Cascadia Mono" panose="020B0609020000020004" pitchFamily="49" charset="0"/>
                <a:cs typeface="Cascadia Mono" panose="020B0609020000020004" pitchFamily="49" charset="0"/>
              </a:rPr>
              <a:t>IEnumerable</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267F99"/>
                </a:solidFill>
                <a:effectLst/>
                <a:latin typeface="Cascadia Mono" panose="020B0609020000020004" pitchFamily="49" charset="0"/>
                <a:cs typeface="Cascadia Mono" panose="020B0609020000020004" pitchFamily="49" charset="0"/>
              </a:rPr>
              <a:t>Persons</a:t>
            </a:r>
            <a:endParaRPr lang="nl-NL" sz="1400" b="0" dirty="0">
              <a:solidFill>
                <a:srgbClr val="3B3B3B"/>
              </a:solidFill>
              <a:effectLst/>
              <a:latin typeface="Cascadia Mono" panose="020B0609020000020004" pitchFamily="49" charset="0"/>
              <a:cs typeface="Cascadia Mono" panose="020B0609020000020004" pitchFamily="49" charset="0"/>
            </a:endParaRP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private</a:t>
            </a:r>
            <a:r>
              <a:rPr lang="nl-NL" sz="1400" b="0" dirty="0">
                <a:solidFill>
                  <a:srgbClr val="3B3B3B"/>
                </a:solidFill>
                <a:effectLst/>
                <a:latin typeface="Cascadia Mono" panose="020B0609020000020004" pitchFamily="49" charset="0"/>
                <a:cs typeface="Cascadia Mono" panose="020B0609020000020004" pitchFamily="49" charset="0"/>
              </a:rPr>
              <a:t> </a:t>
            </a:r>
            <a:r>
              <a:rPr lang="en-US" sz="1400" dirty="0" err="1">
                <a:solidFill>
                  <a:srgbClr val="2B91AF"/>
                </a:solidFill>
                <a:latin typeface="Cascadia Mono" panose="020B0609020000020004" pitchFamily="49" charset="0"/>
              </a:rPr>
              <a:t>MyStack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Person</a:t>
            </a:r>
            <a:r>
              <a:rPr lang="nl-NL" sz="1400" b="0" dirty="0">
                <a:solidFill>
                  <a:srgbClr val="3B3B3B"/>
                </a:solidFill>
                <a:effectLst/>
                <a:latin typeface="Cascadia Mono" panose="020B0609020000020004" pitchFamily="49" charset="0"/>
                <a:cs typeface="Cascadia Mono" panose="020B0609020000020004" pitchFamily="49" charset="0"/>
              </a:rPr>
              <a:t>&gt; </a:t>
            </a:r>
            <a:r>
              <a:rPr lang="nl-NL" sz="1400" b="0" dirty="0">
                <a:solidFill>
                  <a:srgbClr val="001080"/>
                </a:solidFill>
                <a:effectLst/>
                <a:latin typeface="Cascadia Mono" panose="020B0609020000020004" pitchFamily="49" charset="0"/>
                <a:cs typeface="Cascadia Mono" panose="020B0609020000020004" pitchFamily="49" charset="0"/>
              </a:rPr>
              <a:t>_persons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00"/>
                </a:solidFill>
                <a:effectLst/>
                <a:latin typeface="Cascadia Mono" panose="020B0609020000020004" pitchFamily="49" charset="0"/>
                <a:cs typeface="Cascadia Mono" panose="020B0609020000020004" pitchFamily="49" charset="0"/>
              </a:rPr>
              <a:t>=</a:t>
            </a: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public</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Person</a:t>
            </a:r>
            <a:r>
              <a:rPr lang="nl-NL" sz="1400" b="0" dirty="0">
                <a:solidFill>
                  <a:srgbClr val="3B3B3B"/>
                </a:solidFill>
                <a:effectLst/>
                <a:latin typeface="Cascadia Mono" panose="020B0609020000020004" pitchFamily="49" charset="0"/>
                <a:cs typeface="Cascadia Mono" panose="020B0609020000020004" pitchFamily="49" charset="0"/>
              </a:rPr>
              <a:t>&gt; </a:t>
            </a:r>
            <a:r>
              <a:rPr lang="nl-NL" sz="1400" b="0" dirty="0" err="1">
                <a:solidFill>
                  <a:srgbClr val="795E26"/>
                </a:solidFill>
                <a:effectLst/>
                <a:latin typeface="Cascadia Mono" panose="020B0609020000020004" pitchFamily="49" charset="0"/>
                <a:cs typeface="Cascadia Mono" panose="020B0609020000020004" pitchFamily="49" charset="0"/>
              </a:rPr>
              <a:t>ToReadOnly</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AF00DB"/>
                </a:solidFill>
                <a:effectLst/>
                <a:latin typeface="Cascadia Mono" panose="020B0609020000020004" pitchFamily="49" charset="0"/>
                <a:cs typeface="Cascadia Mono" panose="020B0609020000020004" pitchFamily="49" charset="0"/>
              </a:rPr>
              <a:t>return</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new</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001080"/>
                </a:solidFill>
                <a:effectLst/>
                <a:latin typeface="Cascadia Mono" panose="020B0609020000020004" pitchFamily="49" charset="0"/>
                <a:cs typeface="Cascadia Mono" panose="020B0609020000020004" pitchFamily="49" charset="0"/>
              </a:rPr>
              <a:t>_persons</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412824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47584-E474-66E4-1EE0-C49C484AF1E8}"/>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258DEE4-9D2E-AA0D-B879-4A8F26FAEC7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93FED26-3137-3FF2-A508-8A9933E41C72}"/>
              </a:ext>
            </a:extLst>
          </p:cNvPr>
          <p:cNvSpPr>
            <a:spLocks noGrp="1"/>
          </p:cNvSpPr>
          <p:nvPr>
            <p:ph type="title"/>
          </p:nvPr>
        </p:nvSpPr>
        <p:spPr/>
        <p:txBody>
          <a:bodyPr/>
          <a:lstStyle/>
          <a:p>
            <a:pPr>
              <a:defRPr/>
            </a:pPr>
            <a:r>
              <a:rPr lang="en-US" sz="3600" b="1" dirty="0" err="1">
                <a:gradFill>
                  <a:gsLst>
                    <a:gs pos="0">
                      <a:schemeClr val="bg1"/>
                    </a:gs>
                    <a:gs pos="100000">
                      <a:schemeClr val="bg1">
                        <a:lumMod val="85000"/>
                      </a:schemeClr>
                    </a:gs>
                  </a:gsLst>
                  <a:lin ang="5400000" scaled="0"/>
                </a:gradFill>
                <a:latin typeface="+mj-lt"/>
                <a:ea typeface="+mj-ea"/>
                <a:cs typeface="+mj-cs"/>
              </a:rPr>
              <a:t>Collecties</a:t>
            </a:r>
            <a:r>
              <a:rPr lang="en-US" sz="3600" b="1" dirty="0">
                <a:gradFill>
                  <a:gsLst>
                    <a:gs pos="0">
                      <a:schemeClr val="bg1"/>
                    </a:gs>
                    <a:gs pos="100000">
                      <a:schemeClr val="bg1">
                        <a:lumMod val="85000"/>
                      </a:schemeClr>
                    </a:gs>
                  </a:gsLst>
                  <a:lin ang="5400000" scaled="0"/>
                </a:gradFill>
                <a:latin typeface="+mj-lt"/>
                <a:ea typeface="+mj-ea"/>
                <a:cs typeface="+mj-cs"/>
              </a:rPr>
              <a:t> &amp; Iterators</a:t>
            </a:r>
            <a:br>
              <a:rPr lang="en-US" sz="3600" b="1" dirty="0">
                <a:gradFill>
                  <a:gsLst>
                    <a:gs pos="0">
                      <a:schemeClr val="bg1"/>
                    </a:gs>
                    <a:gs pos="100000">
                      <a:schemeClr val="bg1">
                        <a:lumMod val="85000"/>
                      </a:schemeClr>
                    </a:gs>
                  </a:gsLst>
                  <a:lin ang="5400000" scaled="0"/>
                </a:gradFill>
                <a:latin typeface="+mj-lt"/>
                <a:ea typeface="+mj-ea"/>
                <a:cs typeface="+mj-cs"/>
              </a:rPr>
            </a:br>
            <a:r>
              <a:rPr lang="en-US" sz="3600" b="1" dirty="0" err="1">
                <a:gradFill>
                  <a:gsLst>
                    <a:gs pos="0">
                      <a:schemeClr val="bg1"/>
                    </a:gs>
                    <a:gs pos="100000">
                      <a:schemeClr val="bg1">
                        <a:lumMod val="85000"/>
                      </a:schemeClr>
                    </a:gs>
                  </a:gsLst>
                  <a:lin ang="5400000" scaled="0"/>
                </a:gradFill>
                <a:latin typeface="+mj-lt"/>
                <a:ea typeface="+mj-ea"/>
                <a:cs typeface="+mj-cs"/>
              </a:rPr>
              <a:t>Veel</a:t>
            </a:r>
            <a:r>
              <a:rPr lang="en-US" sz="3600" b="1" dirty="0">
                <a:gradFill>
                  <a:gsLst>
                    <a:gs pos="0">
                      <a:schemeClr val="bg1"/>
                    </a:gs>
                    <a:gs pos="100000">
                      <a:schemeClr val="bg1">
                        <a:lumMod val="85000"/>
                      </a:schemeClr>
                    </a:gs>
                  </a:gsLst>
                  <a:lin ang="5400000" scaled="0"/>
                </a:gradFill>
                <a:latin typeface="+mj-lt"/>
                <a:ea typeface="+mj-ea"/>
                <a:cs typeface="+mj-cs"/>
              </a:rPr>
              <a:t> </a:t>
            </a:r>
            <a:r>
              <a:rPr lang="en-US" sz="3600" b="1" dirty="0" err="1">
                <a:gradFill>
                  <a:gsLst>
                    <a:gs pos="0">
                      <a:schemeClr val="bg1"/>
                    </a:gs>
                    <a:gs pos="100000">
                      <a:schemeClr val="bg1">
                        <a:lumMod val="85000"/>
                      </a:schemeClr>
                    </a:gs>
                  </a:gsLst>
                  <a:lin ang="5400000" scaled="0"/>
                </a:gradFill>
                <a:latin typeface="+mj-lt"/>
                <a:ea typeface="+mj-ea"/>
                <a:cs typeface="+mj-cs"/>
              </a:rPr>
              <a:t>gemaakte</a:t>
            </a:r>
            <a:r>
              <a:rPr lang="en-US" sz="3600" b="1" dirty="0">
                <a:gradFill>
                  <a:gsLst>
                    <a:gs pos="0">
                      <a:schemeClr val="bg1"/>
                    </a:gs>
                    <a:gs pos="100000">
                      <a:schemeClr val="bg1">
                        <a:lumMod val="85000"/>
                      </a:schemeClr>
                    </a:gs>
                  </a:gsLst>
                  <a:lin ang="5400000" scaled="0"/>
                </a:gradFill>
                <a:latin typeface="+mj-lt"/>
                <a:ea typeface="+mj-ea"/>
                <a:cs typeface="+mj-cs"/>
              </a:rPr>
              <a:t> bugs</a:t>
            </a:r>
          </a:p>
        </p:txBody>
      </p:sp>
      <p:sp>
        <p:nvSpPr>
          <p:cNvPr id="8" name="Tijdelijke aanduiding voor inhoud 7">
            <a:extLst>
              <a:ext uri="{FF2B5EF4-FFF2-40B4-BE49-F238E27FC236}">
                <a16:creationId xmlns:a16="http://schemas.microsoft.com/office/drawing/2014/main" id="{09E4701D-6CA0-269C-EEEB-2F637E1AFE4B}"/>
              </a:ext>
            </a:extLst>
          </p:cNvPr>
          <p:cNvSpPr>
            <a:spLocks noGrp="1"/>
          </p:cNvSpPr>
          <p:nvPr>
            <p:ph sz="quarter" idx="15"/>
          </p:nvPr>
        </p:nvSpPr>
        <p:spPr/>
        <p:txBody>
          <a:bodyPr/>
          <a:lstStyle/>
          <a:p>
            <a:pPr marL="0" indent="0">
              <a:spcBef>
                <a:spcPts val="0"/>
              </a:spcBef>
              <a:buNone/>
            </a:pP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en-US" sz="1400" dirty="0" err="1">
                <a:solidFill>
                  <a:srgbClr val="2B91AF"/>
                </a:solidFill>
                <a:latin typeface="Cascadia Mono" panose="020B0609020000020004" pitchFamily="49" charset="0"/>
              </a:rPr>
              <a:t>MyStack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 : </a:t>
            </a:r>
            <a:r>
              <a:rPr lang="en-US" sz="1400" dirty="0" err="1">
                <a:solidFill>
                  <a:srgbClr val="2B91AF"/>
                </a:solidFill>
                <a:latin typeface="Cascadia Mono" panose="020B0609020000020004" pitchFamily="49" charset="0"/>
              </a:rPr>
              <a:t>IReadOnlyStack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public</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err="1">
                <a:solidFill>
                  <a:srgbClr val="267F99"/>
                </a:solidFill>
                <a:effectLst/>
                <a:latin typeface="Cascadia Mono" panose="020B0609020000020004" pitchFamily="49" charset="0"/>
                <a:cs typeface="Cascadia Mono" panose="020B0609020000020004" pitchFamily="49" charset="0"/>
              </a:rPr>
              <a:t>Add</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item</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1080"/>
                </a:solidFill>
                <a:effectLst/>
                <a:latin typeface="Cascadia Mono" panose="020B0609020000020004" pitchFamily="49" charset="0"/>
                <a:cs typeface="Cascadia Mono" panose="020B0609020000020004" pitchFamily="49" charset="0"/>
              </a:rPr>
              <a:t>_</a:t>
            </a:r>
            <a:r>
              <a:rPr lang="nl-NL" sz="1400" b="0" dirty="0" err="1">
                <a:solidFill>
                  <a:srgbClr val="001080"/>
                </a:solidFill>
                <a:effectLst/>
                <a:latin typeface="Cascadia Mono" panose="020B0609020000020004" pitchFamily="49" charset="0"/>
                <a:cs typeface="Cascadia Mono" panose="020B0609020000020004" pitchFamily="49" charset="0"/>
              </a:rPr>
              <a:t>items</a:t>
            </a:r>
            <a:r>
              <a:rPr lang="nl-NL" sz="1400" b="0" dirty="0" err="1">
                <a:solidFill>
                  <a:srgbClr val="000000"/>
                </a:solidFill>
                <a:effectLst/>
                <a:latin typeface="Cascadia Mono" panose="020B0609020000020004" pitchFamily="49" charset="0"/>
                <a:cs typeface="Cascadia Mono" panose="020B0609020000020004" pitchFamily="49" charset="0"/>
              </a:rPr>
              <a:t>.</a:t>
            </a:r>
            <a:r>
              <a:rPr lang="nl-NL" sz="1400" b="0" dirty="0" err="1">
                <a:solidFill>
                  <a:srgbClr val="001080"/>
                </a:solidFill>
                <a:effectLst/>
                <a:latin typeface="Cascadia Mono" panose="020B0609020000020004" pitchFamily="49" charset="0"/>
                <a:cs typeface="Cascadia Mono" panose="020B0609020000020004" pitchFamily="49" charset="0"/>
              </a:rPr>
              <a:t>Add</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001080"/>
                </a:solidFill>
                <a:effectLst/>
                <a:latin typeface="Cascadia Mono" panose="020B0609020000020004" pitchFamily="49" charset="0"/>
                <a:cs typeface="Cascadia Mono" panose="020B0609020000020004" pitchFamily="49" charset="0"/>
              </a:rPr>
              <a:t>item</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 : </a:t>
            </a:r>
            <a:r>
              <a:rPr lang="en-US" sz="1400" dirty="0" err="1">
                <a:solidFill>
                  <a:srgbClr val="2B91AF"/>
                </a:solidFill>
                <a:latin typeface="Cascadia Mono" panose="020B0609020000020004" pitchFamily="49" charset="0"/>
              </a:rPr>
              <a:t>IReadOnlyStack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T</a:t>
            </a:r>
            <a:r>
              <a:rPr lang="nl-NL" sz="1400" b="0" dirty="0">
                <a:solidFill>
                  <a:srgbClr val="3B3B3B"/>
                </a:solidFill>
                <a:effectLst/>
                <a:latin typeface="Cascadia Mono" panose="020B0609020000020004" pitchFamily="49" charset="0"/>
                <a:cs typeface="Cascadia Mono" panose="020B0609020000020004" pitchFamily="49" charset="0"/>
              </a:rPr>
              <a:t>&gt;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0000FF"/>
                </a:solidFill>
                <a:effectLst/>
                <a:latin typeface="Cascadia Mono" panose="020B0609020000020004" pitchFamily="49" charset="0"/>
                <a:cs typeface="Cascadia Mono" panose="020B0609020000020004" pitchFamily="49" charset="0"/>
              </a:rPr>
              <a:t>class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267F99"/>
                </a:solidFill>
                <a:effectLst/>
                <a:latin typeface="Cascadia Mono" panose="020B0609020000020004" pitchFamily="49" charset="0"/>
                <a:cs typeface="Cascadia Mono" panose="020B0609020000020004" pitchFamily="49" charset="0"/>
              </a:rPr>
              <a:t>Persons</a:t>
            </a:r>
            <a:endParaRPr lang="nl-NL" sz="1400" b="0" dirty="0">
              <a:solidFill>
                <a:srgbClr val="3B3B3B"/>
              </a:solidFill>
              <a:effectLst/>
              <a:latin typeface="Cascadia Mono" panose="020B0609020000020004" pitchFamily="49" charset="0"/>
              <a:cs typeface="Cascadia Mono" panose="020B0609020000020004" pitchFamily="49" charset="0"/>
            </a:endParaRP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private</a:t>
            </a:r>
            <a:r>
              <a:rPr lang="nl-NL" sz="1400" b="0" dirty="0">
                <a:solidFill>
                  <a:srgbClr val="3B3B3B"/>
                </a:solidFill>
                <a:effectLst/>
                <a:latin typeface="Cascadia Mono" panose="020B0609020000020004" pitchFamily="49" charset="0"/>
                <a:cs typeface="Cascadia Mono" panose="020B0609020000020004" pitchFamily="49" charset="0"/>
              </a:rPr>
              <a:t> </a:t>
            </a:r>
            <a:r>
              <a:rPr lang="en-US" sz="1400" dirty="0" err="1">
                <a:solidFill>
                  <a:srgbClr val="2B91AF"/>
                </a:solidFill>
                <a:latin typeface="Cascadia Mono" panose="020B0609020000020004" pitchFamily="49" charset="0"/>
              </a:rPr>
              <a:t>MyStack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Person</a:t>
            </a:r>
            <a:r>
              <a:rPr lang="nl-NL" sz="1400" b="0" dirty="0">
                <a:solidFill>
                  <a:srgbClr val="3B3B3B"/>
                </a:solidFill>
                <a:effectLst/>
                <a:latin typeface="Cascadia Mono" panose="020B0609020000020004" pitchFamily="49" charset="0"/>
                <a:cs typeface="Cascadia Mono" panose="020B0609020000020004" pitchFamily="49" charset="0"/>
              </a:rPr>
              <a:t>&gt; </a:t>
            </a:r>
            <a:r>
              <a:rPr lang="nl-NL" sz="1400" b="0" dirty="0">
                <a:solidFill>
                  <a:srgbClr val="001080"/>
                </a:solidFill>
                <a:effectLst/>
                <a:latin typeface="Cascadia Mono" panose="020B0609020000020004" pitchFamily="49" charset="0"/>
                <a:cs typeface="Cascadia Mono" panose="020B0609020000020004" pitchFamily="49" charset="0"/>
              </a:rPr>
              <a:t>_persons</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00"/>
                </a:solidFill>
                <a:effectLst/>
                <a:latin typeface="Cascadia Mono" panose="020B0609020000020004" pitchFamily="49" charset="0"/>
                <a:cs typeface="Cascadia Mono" panose="020B0609020000020004" pitchFamily="49" charset="0"/>
              </a:rPr>
              <a:t>=</a:t>
            </a: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br>
              <a:rPr lang="nl-NL" sz="1400" b="0" dirty="0">
                <a:solidFill>
                  <a:srgbClr val="3B3B3B"/>
                </a:solidFill>
                <a:effectLst/>
                <a:latin typeface="Cascadia Mono" panose="020B0609020000020004" pitchFamily="49" charset="0"/>
                <a:cs typeface="Cascadia Mono" panose="020B0609020000020004" pitchFamily="49" charset="0"/>
              </a:rPr>
            </a:b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public</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&lt;</a:t>
            </a:r>
            <a:r>
              <a:rPr lang="nl-NL" sz="1400" b="0" dirty="0">
                <a:solidFill>
                  <a:srgbClr val="267F99"/>
                </a:solidFill>
                <a:effectLst/>
                <a:latin typeface="Cascadia Mono" panose="020B0609020000020004" pitchFamily="49" charset="0"/>
                <a:cs typeface="Cascadia Mono" panose="020B0609020000020004" pitchFamily="49" charset="0"/>
              </a:rPr>
              <a:t>Person</a:t>
            </a:r>
            <a:r>
              <a:rPr lang="nl-NL" sz="1400" b="0" dirty="0">
                <a:solidFill>
                  <a:srgbClr val="3B3B3B"/>
                </a:solidFill>
                <a:effectLst/>
                <a:latin typeface="Cascadia Mono" panose="020B0609020000020004" pitchFamily="49" charset="0"/>
                <a:cs typeface="Cascadia Mono" panose="020B0609020000020004" pitchFamily="49" charset="0"/>
              </a:rPr>
              <a:t>&gt; </a:t>
            </a:r>
            <a:r>
              <a:rPr lang="nl-NL" sz="1400" b="0" dirty="0" err="1">
                <a:solidFill>
                  <a:srgbClr val="795E26"/>
                </a:solidFill>
                <a:effectLst/>
                <a:latin typeface="Cascadia Mono" panose="020B0609020000020004" pitchFamily="49" charset="0"/>
                <a:cs typeface="Cascadia Mono" panose="020B0609020000020004" pitchFamily="49" charset="0"/>
              </a:rPr>
              <a:t>ToReadOnly</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AF00DB"/>
                </a:solidFill>
                <a:effectLst/>
                <a:latin typeface="Cascadia Mono" panose="020B0609020000020004" pitchFamily="49" charset="0"/>
                <a:cs typeface="Cascadia Mono" panose="020B0609020000020004" pitchFamily="49" charset="0"/>
              </a:rPr>
              <a:t>return</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b="0" dirty="0">
                <a:solidFill>
                  <a:srgbClr val="0000FF"/>
                </a:solidFill>
                <a:effectLst/>
                <a:latin typeface="Cascadia Mono" panose="020B0609020000020004" pitchFamily="49" charset="0"/>
                <a:cs typeface="Cascadia Mono" panose="020B0609020000020004" pitchFamily="49" charset="0"/>
              </a:rPr>
              <a:t>new</a:t>
            </a:r>
            <a:r>
              <a:rPr lang="nl-NL" sz="1400" b="0" dirty="0">
                <a:solidFill>
                  <a:srgbClr val="3B3B3B"/>
                </a:solidFill>
                <a:effectLst/>
                <a:latin typeface="Cascadia Mono" panose="020B0609020000020004" pitchFamily="49" charset="0"/>
                <a:cs typeface="Cascadia Mono" panose="020B0609020000020004" pitchFamily="49" charset="0"/>
              </a:rPr>
              <a:t> </a:t>
            </a:r>
            <a:r>
              <a:rPr lang="nl-NL" sz="1400" dirty="0" err="1">
                <a:solidFill>
                  <a:srgbClr val="2B91AF"/>
                </a:solidFill>
                <a:latin typeface="Cascadia Mono" panose="020B0609020000020004" pitchFamily="49" charset="0"/>
              </a:rPr>
              <a:t>MyReadOnly</a:t>
            </a:r>
            <a:r>
              <a:rPr lang="en-US" sz="1400" dirty="0">
                <a:solidFill>
                  <a:srgbClr val="2B91AF"/>
                </a:solidFill>
                <a:latin typeface="Cascadia Mono" panose="020B0609020000020004" pitchFamily="49" charset="0"/>
              </a:rPr>
              <a:t>Stack</a:t>
            </a:r>
            <a:r>
              <a:rPr lang="nl-NL" sz="1400" b="0" dirty="0">
                <a:solidFill>
                  <a:srgbClr val="3B3B3B"/>
                </a:solidFill>
                <a:effectLst/>
                <a:latin typeface="Cascadia Mono" panose="020B0609020000020004" pitchFamily="49" charset="0"/>
                <a:cs typeface="Cascadia Mono" panose="020B0609020000020004" pitchFamily="49" charset="0"/>
              </a:rPr>
              <a:t>(</a:t>
            </a:r>
            <a:r>
              <a:rPr lang="nl-NL" sz="1400" b="0" dirty="0">
                <a:solidFill>
                  <a:srgbClr val="001080"/>
                </a:solidFill>
                <a:effectLst/>
                <a:latin typeface="Cascadia Mono" panose="020B0609020000020004" pitchFamily="49" charset="0"/>
                <a:cs typeface="Cascadia Mono" panose="020B0609020000020004" pitchFamily="49" charset="0"/>
              </a:rPr>
              <a:t>_persons</a:t>
            </a:r>
            <a:r>
              <a:rPr lang="nl-NL" sz="1400" b="0" dirty="0">
                <a:solidFill>
                  <a:srgbClr val="3B3B3B"/>
                </a:solidFill>
                <a:effectLst/>
                <a:latin typeface="Cascadia Mono" panose="020B0609020000020004" pitchFamily="49" charset="0"/>
                <a:cs typeface="Cascadia Mono" panose="020B0609020000020004" pitchFamily="49" charset="0"/>
              </a:rPr>
              <a:t>);</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  }</a:t>
            </a:r>
          </a:p>
          <a:p>
            <a:pPr marL="0" indent="0">
              <a:spcBef>
                <a:spcPts val="0"/>
              </a:spcBef>
              <a:buNone/>
            </a:pPr>
            <a:r>
              <a:rPr lang="nl-NL" sz="1400" b="0" dirty="0">
                <a:solidFill>
                  <a:srgbClr val="3B3B3B"/>
                </a:solidFill>
                <a:effectLst/>
                <a:latin typeface="Cascadia Mono" panose="020B0609020000020004" pitchFamily="49" charset="0"/>
                <a:cs typeface="Cascadia Mono" panose="020B0609020000020004" pitchFamily="49" charset="0"/>
              </a:rPr>
              <a:t>}</a:t>
            </a:r>
          </a:p>
        </p:txBody>
      </p:sp>
    </p:spTree>
    <p:extLst>
      <p:ext uri="{BB962C8B-B14F-4D97-AF65-F5344CB8AC3E}">
        <p14:creationId xmlns:p14="http://schemas.microsoft.com/office/powerpoint/2010/main" val="278921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Extension methods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public static void Print(this string value)</a:t>
            </a:r>
          </a:p>
          <a:p>
            <a:pPr>
              <a:buNone/>
            </a:pPr>
            <a:endParaRPr lang="en-US" dirty="0"/>
          </a:p>
          <a:p>
            <a:pPr>
              <a:buNone/>
            </a:pPr>
            <a:r>
              <a:rPr lang="en-US" dirty="0" err="1"/>
              <a:t>Valkuilen</a:t>
            </a:r>
            <a:r>
              <a:rPr lang="en-US" dirty="0"/>
              <a:t>:</a:t>
            </a:r>
          </a:p>
          <a:p>
            <a:pPr>
              <a:buFont typeface="Arial" pitchFamily="34" charset="0"/>
              <a:buChar char="•"/>
            </a:pPr>
            <a:r>
              <a:rPr lang="en-US" dirty="0"/>
              <a:t>Kan </a:t>
            </a:r>
            <a:r>
              <a:rPr lang="en-US" dirty="0" err="1"/>
              <a:t>aangeroepen</a:t>
            </a:r>
            <a:r>
              <a:rPr lang="en-US" dirty="0"/>
              <a:t> </a:t>
            </a:r>
            <a:r>
              <a:rPr lang="en-US" dirty="0" err="1"/>
              <a:t>worden</a:t>
            </a:r>
            <a:r>
              <a:rPr lang="en-US" dirty="0"/>
              <a:t> met de </a:t>
            </a:r>
            <a:r>
              <a:rPr lang="en-US" dirty="0" err="1"/>
              <a:t>eerste</a:t>
            </a:r>
            <a:r>
              <a:rPr lang="en-US" dirty="0"/>
              <a:t> parameter </a:t>
            </a:r>
            <a:r>
              <a:rPr lang="en-US" b="1" u="sng" dirty="0"/>
              <a:t>null</a:t>
            </a:r>
            <a:r>
              <a:rPr lang="en-US" dirty="0"/>
              <a:t>.</a:t>
            </a:r>
          </a:p>
          <a:p>
            <a:pPr>
              <a:buFont typeface="Arial" pitchFamily="34" charset="0"/>
              <a:buChar char="•"/>
            </a:pPr>
            <a:endParaRPr lang="en-US" dirty="0"/>
          </a:p>
          <a:p>
            <a:pPr marL="0" indent="0">
              <a:buNone/>
            </a:pPr>
            <a:r>
              <a:rPr lang="en-US" dirty="0"/>
              <a:t>Tips:</a:t>
            </a:r>
          </a:p>
          <a:p>
            <a:pPr>
              <a:buFont typeface="Arial" pitchFamily="34" charset="0"/>
              <a:buChar char="•"/>
            </a:pPr>
            <a:r>
              <a:rPr lang="en-US" dirty="0"/>
              <a:t>Static class naam: [TypeName]Extensions </a:t>
            </a:r>
          </a:p>
          <a:p>
            <a:pPr>
              <a:buFont typeface="Arial" pitchFamily="34" charset="0"/>
              <a:buChar char="•"/>
            </a:pPr>
            <a:r>
              <a:rPr lang="en-US" dirty="0" err="1"/>
              <a:t>Zet</a:t>
            </a:r>
            <a:r>
              <a:rPr lang="en-US" dirty="0"/>
              <a:t> extension method in </a:t>
            </a:r>
            <a:r>
              <a:rPr lang="en-US" dirty="0" err="1"/>
              <a:t>probleem</a:t>
            </a:r>
            <a:r>
              <a:rPr lang="en-US" dirty="0"/>
              <a:t> namespace.</a:t>
            </a:r>
            <a:r>
              <a:rPr lang="nl-NL" dirty="0"/>
              <a:t> Beter vindbaar via </a:t>
            </a:r>
            <a:r>
              <a:rPr lang="nl-NL" dirty="0" err="1"/>
              <a:t>intellisense</a:t>
            </a:r>
            <a:r>
              <a:rPr lang="nl-NL" dirty="0"/>
              <a:t>!</a:t>
            </a:r>
            <a:endParaRPr lang="en-US" dirty="0"/>
          </a:p>
        </p:txBody>
      </p:sp>
      <p:pic>
        <p:nvPicPr>
          <p:cNvPr id="3" name="Picture 2" descr="Live demo @ the staff club, Highfield - Digital Learning">
            <a:extLst>
              <a:ext uri="{FF2B5EF4-FFF2-40B4-BE49-F238E27FC236}">
                <a16:creationId xmlns:a16="http://schemas.microsoft.com/office/drawing/2014/main" id="{E10A467B-5BD9-3D57-F037-7F77C8DE6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1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2</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6709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Functional programming</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De </a:t>
            </a:r>
            <a:r>
              <a:rPr lang="en-US" dirty="0" err="1"/>
              <a:t>mogelijkheid</a:t>
            </a:r>
            <a:r>
              <a:rPr lang="en-US" dirty="0"/>
              <a:t> om </a:t>
            </a:r>
            <a:r>
              <a:rPr lang="en-US" dirty="0" err="1"/>
              <a:t>een</a:t>
            </a:r>
            <a:r>
              <a:rPr lang="en-US" dirty="0"/>
              <a:t> </a:t>
            </a:r>
            <a:r>
              <a:rPr lang="en-US" dirty="0" err="1"/>
              <a:t>stukje</a:t>
            </a:r>
            <a:r>
              <a:rPr lang="en-US" dirty="0"/>
              <a:t> code </a:t>
            </a:r>
            <a:r>
              <a:rPr lang="en-US" dirty="0" err="1"/>
              <a:t>als</a:t>
            </a:r>
            <a:r>
              <a:rPr lang="en-US" dirty="0"/>
              <a:t> parameter mee </a:t>
            </a:r>
            <a:r>
              <a:rPr lang="en-US" dirty="0" err="1"/>
              <a:t>te</a:t>
            </a:r>
            <a:r>
              <a:rPr lang="en-US" dirty="0"/>
              <a:t> </a:t>
            </a:r>
            <a:r>
              <a:rPr lang="en-US" dirty="0" err="1"/>
              <a:t>geven</a:t>
            </a:r>
            <a:r>
              <a:rPr lang="en-US" dirty="0"/>
              <a:t>.</a:t>
            </a:r>
          </a:p>
          <a:p>
            <a:pPr>
              <a:buNone/>
            </a:pPr>
            <a:endParaRPr lang="en-US" dirty="0"/>
          </a:p>
          <a:p>
            <a:pPr>
              <a:buNone/>
            </a:pPr>
            <a:r>
              <a:rPr lang="en-US" dirty="0"/>
              <a:t>Lambda syntax </a:t>
            </a:r>
          </a:p>
          <a:p>
            <a:r>
              <a:rPr lang="en-US" dirty="0"/>
              <a:t>(x) =&gt; x + 1</a:t>
            </a:r>
          </a:p>
          <a:p>
            <a:r>
              <a:rPr lang="en-US" dirty="0"/>
              <a:t>() =&gt; </a:t>
            </a:r>
            <a:r>
              <a:rPr lang="en-US" dirty="0" err="1"/>
              <a:t>Console.WriteLine</a:t>
            </a:r>
            <a:r>
              <a:rPr lang="en-US" dirty="0"/>
              <a:t>(x)</a:t>
            </a:r>
          </a:p>
        </p:txBody>
      </p:sp>
      <p:pic>
        <p:nvPicPr>
          <p:cNvPr id="3" name="Picture 2" descr="Live demo @ the staff club, Highfield - Digital Learning">
            <a:extLst>
              <a:ext uri="{FF2B5EF4-FFF2-40B4-BE49-F238E27FC236}">
                <a16:creationId xmlns:a16="http://schemas.microsoft.com/office/drawing/2014/main" id="{30E6776C-D60C-7320-5B2E-184A6D092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8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lvl="0">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Functional programming</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a:t>Is </a:t>
            </a:r>
            <a:r>
              <a:rPr lang="en-US" dirty="0" err="1"/>
              <a:t>moeilijker</a:t>
            </a:r>
            <a:r>
              <a:rPr lang="en-US" dirty="0"/>
              <a:t> </a:t>
            </a:r>
            <a:r>
              <a:rPr lang="en-US" dirty="0" err="1"/>
              <a:t>te</a:t>
            </a:r>
            <a:r>
              <a:rPr lang="en-US" dirty="0"/>
              <a:t> </a:t>
            </a:r>
            <a:r>
              <a:rPr lang="en-US" dirty="0" err="1"/>
              <a:t>lezen</a:t>
            </a:r>
            <a:r>
              <a:rPr lang="en-US" dirty="0"/>
              <a:t>?</a:t>
            </a:r>
          </a:p>
          <a:p>
            <a:pPr>
              <a:buFont typeface="Arial" pitchFamily="34" charset="0"/>
              <a:buChar char="•"/>
            </a:pPr>
            <a:r>
              <a:rPr lang="en-US" dirty="0"/>
              <a:t>Is </a:t>
            </a:r>
            <a:r>
              <a:rPr lang="en-US" dirty="0" err="1"/>
              <a:t>lastiger</a:t>
            </a:r>
            <a:r>
              <a:rPr lang="en-US" dirty="0"/>
              <a:t> </a:t>
            </a:r>
            <a:r>
              <a:rPr lang="en-US" dirty="0" err="1"/>
              <a:t>te</a:t>
            </a:r>
            <a:r>
              <a:rPr lang="en-US" dirty="0"/>
              <a:t> </a:t>
            </a:r>
            <a:r>
              <a:rPr lang="en-US" dirty="0" err="1"/>
              <a:t>debuggen</a:t>
            </a:r>
            <a:r>
              <a:rPr lang="en-US" dirty="0"/>
              <a:t> </a:t>
            </a:r>
            <a:r>
              <a:rPr lang="en-US" dirty="0" err="1"/>
              <a:t>en</a:t>
            </a:r>
            <a:r>
              <a:rPr lang="en-US" dirty="0"/>
              <a:t> </a:t>
            </a:r>
            <a:r>
              <a:rPr lang="en-US" dirty="0" err="1"/>
              <a:t>geeft</a:t>
            </a:r>
            <a:r>
              <a:rPr lang="en-US" dirty="0"/>
              <a:t> </a:t>
            </a:r>
            <a:r>
              <a:rPr lang="en-US" dirty="0" err="1"/>
              <a:t>lastigere</a:t>
            </a:r>
            <a:r>
              <a:rPr lang="en-US" dirty="0"/>
              <a:t> </a:t>
            </a:r>
            <a:r>
              <a:rPr lang="en-US" dirty="0" err="1"/>
              <a:t>stacktraces</a:t>
            </a:r>
            <a:endParaRPr lang="en-US" dirty="0"/>
          </a:p>
          <a:p>
            <a:pPr>
              <a:buFont typeface="Arial" pitchFamily="34" charset="0"/>
              <a:buChar char="•"/>
            </a:pPr>
            <a:r>
              <a:rPr lang="en-US" dirty="0" err="1"/>
              <a:t>Verbergt</a:t>
            </a:r>
            <a:r>
              <a:rPr lang="en-US" dirty="0"/>
              <a:t> </a:t>
            </a:r>
            <a:r>
              <a:rPr lang="en-US" dirty="0" err="1"/>
              <a:t>vaak</a:t>
            </a:r>
            <a:r>
              <a:rPr lang="en-US" dirty="0"/>
              <a:t> (nested) loops, </a:t>
            </a:r>
            <a:r>
              <a:rPr lang="en-US" dirty="0" err="1"/>
              <a:t>dus</a:t>
            </a:r>
            <a:r>
              <a:rPr lang="en-US" dirty="0"/>
              <a:t> </a:t>
            </a:r>
            <a:r>
              <a:rPr lang="en-US" dirty="0" err="1"/>
              <a:t>verbergt</a:t>
            </a:r>
            <a:r>
              <a:rPr lang="en-US" dirty="0"/>
              <a:t> performance issues</a:t>
            </a:r>
          </a:p>
          <a:p>
            <a:pPr lvl="1"/>
            <a:r>
              <a:rPr lang="en-US" dirty="0" err="1"/>
              <a:t>Bijvoorbeeld</a:t>
            </a:r>
            <a:r>
              <a:rPr lang="en-US" dirty="0"/>
              <a:t> </a:t>
            </a:r>
            <a:r>
              <a:rPr lang="en-US" dirty="0" err="1"/>
              <a:t>Linq</a:t>
            </a:r>
            <a:r>
              <a:rPr lang="en-US" dirty="0"/>
              <a:t> .Count()</a:t>
            </a:r>
          </a:p>
          <a:p>
            <a:r>
              <a:rPr lang="en-US" dirty="0"/>
              <a:t>Door single line </a:t>
            </a:r>
            <a:r>
              <a:rPr lang="en-US" dirty="0" err="1"/>
              <a:t>schrijfwijze</a:t>
            </a:r>
            <a:r>
              <a:rPr lang="en-US" dirty="0"/>
              <a:t> </a:t>
            </a:r>
            <a:r>
              <a:rPr lang="en-US" dirty="0" err="1"/>
              <a:t>denkt</a:t>
            </a:r>
            <a:r>
              <a:rPr lang="en-US" dirty="0"/>
              <a:t> men </a:t>
            </a:r>
            <a:r>
              <a:rPr lang="en-US" dirty="0" err="1"/>
              <a:t>vaak</a:t>
            </a:r>
            <a:r>
              <a:rPr lang="en-US" dirty="0"/>
              <a:t> </a:t>
            </a:r>
            <a:r>
              <a:rPr lang="en-US" dirty="0" err="1"/>
              <a:t>dat</a:t>
            </a:r>
            <a:r>
              <a:rPr lang="en-US" dirty="0"/>
              <a:t> </a:t>
            </a:r>
            <a:r>
              <a:rPr lang="en-US" dirty="0" err="1"/>
              <a:t>commentaar</a:t>
            </a:r>
            <a:r>
              <a:rPr lang="en-US" dirty="0"/>
              <a:t> </a:t>
            </a:r>
            <a:r>
              <a:rPr lang="en-US" dirty="0" err="1"/>
              <a:t>niet</a:t>
            </a:r>
            <a:r>
              <a:rPr lang="en-US" dirty="0"/>
              <a:t> </a:t>
            </a:r>
            <a:r>
              <a:rPr lang="en-US" dirty="0" err="1"/>
              <a:t>nodig</a:t>
            </a:r>
            <a:r>
              <a:rPr lang="en-US" dirty="0"/>
              <a:t> is</a:t>
            </a:r>
          </a:p>
          <a:p>
            <a:r>
              <a:rPr lang="en-US" dirty="0"/>
              <a:t>Is </a:t>
            </a:r>
            <a:r>
              <a:rPr lang="en-US" dirty="0" err="1"/>
              <a:t>trager</a:t>
            </a:r>
            <a:r>
              <a:rPr lang="en-US" dirty="0"/>
              <a:t> dan </a:t>
            </a:r>
            <a:r>
              <a:rPr lang="en-US" dirty="0" err="1"/>
              <a:t>traditionele</a:t>
            </a:r>
            <a:r>
              <a:rPr lang="en-US" dirty="0"/>
              <a:t> </a:t>
            </a:r>
            <a:r>
              <a:rPr lang="en-US" dirty="0" err="1"/>
              <a:t>concepten</a:t>
            </a:r>
            <a:endParaRPr lang="en-US" dirty="0"/>
          </a:p>
          <a:p>
            <a:endParaRPr lang="en-US" dirty="0"/>
          </a:p>
          <a:p>
            <a:r>
              <a:rPr lang="en-US" dirty="0" err="1"/>
              <a:t>Gebruik</a:t>
            </a:r>
            <a:r>
              <a:rPr lang="en-US" dirty="0"/>
              <a:t> met </a:t>
            </a:r>
            <a:r>
              <a:rPr lang="en-US" dirty="0" err="1"/>
              <a:t>duidelijke</a:t>
            </a:r>
            <a:r>
              <a:rPr lang="en-US" dirty="0"/>
              <a:t> </a:t>
            </a:r>
            <a:r>
              <a:rPr lang="en-US" dirty="0" err="1"/>
              <a:t>meerwaarde</a:t>
            </a:r>
            <a:r>
              <a:rPr lang="en-US" dirty="0"/>
              <a:t>, </a:t>
            </a:r>
            <a:r>
              <a:rPr lang="en-US" dirty="0" err="1"/>
              <a:t>niet</a:t>
            </a:r>
            <a:r>
              <a:rPr lang="en-US" dirty="0"/>
              <a:t> om 1 if of using </a:t>
            </a:r>
            <a:r>
              <a:rPr lang="en-US" dirty="0" err="1"/>
              <a:t>weg</a:t>
            </a:r>
            <a:r>
              <a:rPr lang="en-US" dirty="0"/>
              <a:t> </a:t>
            </a:r>
            <a:r>
              <a:rPr lang="en-US" dirty="0" err="1"/>
              <a:t>te</a:t>
            </a:r>
            <a:r>
              <a:rPr lang="en-US" dirty="0"/>
              <a:t> </a:t>
            </a:r>
            <a:r>
              <a:rPr lang="en-US" dirty="0" err="1"/>
              <a:t>werken</a:t>
            </a:r>
            <a:endParaRPr lang="en-US" dirty="0"/>
          </a:p>
          <a:p>
            <a:endParaRPr lang="en-US" dirty="0"/>
          </a:p>
          <a:p>
            <a:endParaRPr lang="en-US" dirty="0"/>
          </a:p>
        </p:txBody>
      </p:sp>
    </p:spTree>
    <p:extLst>
      <p:ext uri="{BB962C8B-B14F-4D97-AF65-F5344CB8AC3E}">
        <p14:creationId xmlns:p14="http://schemas.microsoft.com/office/powerpoint/2010/main" val="2056857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fr-FR" dirty="0" err="1"/>
              <a:t>Linq</a:t>
            </a:r>
            <a:r>
              <a:rPr lang="fr-FR" dirty="0"/>
              <a:t> + </a:t>
            </a:r>
            <a:r>
              <a:rPr lang="fr-FR" dirty="0" err="1"/>
              <a:t>Practicum</a:t>
            </a:r>
            <a:endParaRPr lang="fr-FR" dirty="0"/>
          </a:p>
          <a:p>
            <a:r>
              <a:rPr lang="fr-FR" dirty="0"/>
              <a:t>XML &amp; JSON + </a:t>
            </a:r>
            <a:r>
              <a:rPr lang="fr-FR" dirty="0" err="1"/>
              <a:t>Practicum</a:t>
            </a:r>
            <a:endParaRPr lang="fr-FR" dirty="0"/>
          </a:p>
          <a:p>
            <a:r>
              <a:rPr lang="fr-FR" dirty="0"/>
              <a:t>SQL + </a:t>
            </a:r>
            <a:r>
              <a:rPr lang="fr-FR" dirty="0" err="1"/>
              <a:t>Practicum</a:t>
            </a:r>
            <a:endParaRPr lang="fr-FR" dirty="0"/>
          </a:p>
          <a:p>
            <a:r>
              <a:rPr lang="fr-FR" dirty="0" err="1"/>
              <a:t>Afsluiting</a:t>
            </a:r>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3 / 3</a:t>
            </a:r>
            <a:endParaRPr lang="nl-NL" dirty="0">
              <a:solidFill>
                <a:srgbClr val="FFFFFF"/>
              </a:solidFill>
            </a:endParaRPr>
          </a:p>
        </p:txBody>
      </p:sp>
    </p:spTree>
    <p:extLst>
      <p:ext uri="{BB962C8B-B14F-4D97-AF65-F5344CB8AC3E}">
        <p14:creationId xmlns:p14="http://schemas.microsoft.com/office/powerpoint/2010/main" val="248163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rPr>
              <a:t>Structs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classes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endParaRPr lang="en-US" dirty="0"/>
          </a:p>
          <a:p>
            <a:pPr>
              <a:buNone/>
            </a:pPr>
            <a:endParaRPr lang="en-US" dirty="0"/>
          </a:p>
          <a:p>
            <a:pPr>
              <a:buNone/>
            </a:pPr>
            <a:endParaRPr lang="en-US" dirty="0"/>
          </a:p>
          <a:p>
            <a:pPr>
              <a:buNone/>
            </a:pPr>
            <a:endParaRPr lang="en-US" dirty="0"/>
          </a:p>
          <a:p>
            <a:pPr algn="ctr">
              <a:buNone/>
            </a:pPr>
            <a:r>
              <a:rPr lang="en-US" dirty="0" err="1"/>
              <a:t>Spelletje</a:t>
            </a:r>
            <a:r>
              <a:rPr lang="en-US" dirty="0"/>
              <a:t> </a:t>
            </a:r>
            <a:r>
              <a:rPr lang="en-US" dirty="0" err="1"/>
              <a:t>hoeveel</a:t>
            </a:r>
            <a:r>
              <a:rPr lang="en-US" dirty="0"/>
              <a:t> </a:t>
            </a:r>
            <a:r>
              <a:rPr lang="en-US" dirty="0" err="1"/>
              <a:t>heb</a:t>
            </a:r>
            <a:r>
              <a:rPr lang="en-US" dirty="0"/>
              <a:t> je er </a:t>
            </a:r>
            <a:r>
              <a:rPr lang="en-US" dirty="0" err="1"/>
              <a:t>goed</a:t>
            </a:r>
            <a:r>
              <a:rPr lang="en-US" dirty="0"/>
              <a:t>?</a:t>
            </a:r>
          </a:p>
          <a:p>
            <a:pPr>
              <a:buNone/>
            </a:pPr>
            <a:endParaRPr lang="nl-NL" dirty="0"/>
          </a:p>
        </p:txBody>
      </p:sp>
      <p:pic>
        <p:nvPicPr>
          <p:cNvPr id="3" name="Picture 2" descr="Live demo @ the staff club, Highfield - Digital Learning">
            <a:extLst>
              <a:ext uri="{FF2B5EF4-FFF2-40B4-BE49-F238E27FC236}">
                <a16:creationId xmlns:a16="http://schemas.microsoft.com/office/drawing/2014/main" id="{40354DB6-4A3E-BCD6-0DFC-B6BA664FD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4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err="1">
                <a:gradFill>
                  <a:gsLst>
                    <a:gs pos="0">
                      <a:schemeClr val="bg1"/>
                    </a:gs>
                    <a:gs pos="100000">
                      <a:schemeClr val="bg1">
                        <a:lumMod val="85000"/>
                      </a:schemeClr>
                    </a:gs>
                  </a:gsLst>
                  <a:lin ang="5400000" scaled="0"/>
                </a:gradFill>
                <a:latin typeface="+mj-lt"/>
                <a:ea typeface="+mj-ea"/>
                <a:cs typeface="+mj-cs"/>
              </a:rPr>
              <a:t>Linq</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Extension </a:t>
            </a:r>
            <a:r>
              <a:rPr lang="nl-NL" dirty="0" err="1"/>
              <a:t>methods</a:t>
            </a:r>
            <a:r>
              <a:rPr lang="nl-NL" dirty="0"/>
              <a:t> op </a:t>
            </a:r>
            <a:r>
              <a:rPr lang="nl-NL" dirty="0" err="1"/>
              <a:t>Enumerable</a:t>
            </a:r>
            <a:r>
              <a:rPr lang="nl-NL" dirty="0"/>
              <a:t> meestal i.c.m. </a:t>
            </a:r>
            <a:r>
              <a:rPr lang="nl-NL" dirty="0" err="1"/>
              <a:t>Functional</a:t>
            </a:r>
            <a:r>
              <a:rPr lang="nl-NL" dirty="0"/>
              <a:t> </a:t>
            </a:r>
            <a:r>
              <a:rPr lang="nl-NL" dirty="0" err="1"/>
              <a:t>programming</a:t>
            </a:r>
            <a:endParaRPr lang="nl-NL" dirty="0"/>
          </a:p>
          <a:p>
            <a:r>
              <a:rPr lang="nl-NL" dirty="0"/>
              <a:t>.Select, .</a:t>
            </a:r>
            <a:r>
              <a:rPr lang="nl-NL" dirty="0" err="1"/>
              <a:t>Where</a:t>
            </a:r>
            <a:r>
              <a:rPr lang="nl-NL" dirty="0"/>
              <a:t>, .</a:t>
            </a:r>
            <a:r>
              <a:rPr lang="nl-NL" dirty="0" err="1"/>
              <a:t>OrderBy</a:t>
            </a:r>
            <a:r>
              <a:rPr lang="nl-NL" dirty="0"/>
              <a:t>, .</a:t>
            </a:r>
            <a:r>
              <a:rPr lang="nl-NL" dirty="0" err="1"/>
              <a:t>Distinct</a:t>
            </a:r>
            <a:r>
              <a:rPr lang="nl-NL" dirty="0"/>
              <a:t>, .</a:t>
            </a:r>
            <a:r>
              <a:rPr lang="nl-NL" dirty="0" err="1"/>
              <a:t>GroupBy</a:t>
            </a:r>
            <a:r>
              <a:rPr lang="nl-NL" dirty="0"/>
              <a:t>, .Union, .</a:t>
            </a:r>
            <a:r>
              <a:rPr lang="nl-NL" dirty="0" err="1"/>
              <a:t>Join</a:t>
            </a:r>
            <a:r>
              <a:rPr lang="nl-NL" dirty="0"/>
              <a:t>, .Skip, .Take*</a:t>
            </a:r>
          </a:p>
          <a:p>
            <a:r>
              <a:rPr lang="nl-NL" dirty="0"/>
              <a:t>.</a:t>
            </a:r>
            <a:r>
              <a:rPr lang="nl-NL" dirty="0" err="1"/>
              <a:t>Sum</a:t>
            </a:r>
            <a:r>
              <a:rPr lang="nl-NL" dirty="0"/>
              <a:t>, .</a:t>
            </a:r>
            <a:r>
              <a:rPr lang="nl-NL" dirty="0" err="1"/>
              <a:t>Average</a:t>
            </a:r>
            <a:r>
              <a:rPr lang="nl-NL" dirty="0"/>
              <a:t>, .Min, .Max, .</a:t>
            </a:r>
            <a:r>
              <a:rPr lang="nl-NL" dirty="0" err="1"/>
              <a:t>Count</a:t>
            </a:r>
            <a:r>
              <a:rPr lang="nl-NL" dirty="0"/>
              <a:t>, .</a:t>
            </a:r>
            <a:r>
              <a:rPr lang="nl-NL" dirty="0" err="1"/>
              <a:t>ElementAt</a:t>
            </a:r>
            <a:r>
              <a:rPr lang="nl-NL" dirty="0"/>
              <a:t>, .First, .Single, .</a:t>
            </a:r>
            <a:r>
              <a:rPr lang="nl-NL" dirty="0" err="1"/>
              <a:t>Contains</a:t>
            </a:r>
            <a:r>
              <a:rPr lang="nl-NL" dirty="0"/>
              <a:t>, .</a:t>
            </a:r>
            <a:r>
              <a:rPr lang="nl-NL" dirty="0" err="1"/>
              <a:t>Any</a:t>
            </a:r>
            <a:endParaRPr lang="nl-NL" dirty="0"/>
          </a:p>
          <a:p>
            <a:r>
              <a:rPr lang="nl-NL" dirty="0"/>
              <a:t>.</a:t>
            </a:r>
            <a:r>
              <a:rPr lang="nl-NL" dirty="0" err="1"/>
              <a:t>ToArray</a:t>
            </a:r>
            <a:r>
              <a:rPr lang="nl-NL" dirty="0"/>
              <a:t>, .</a:t>
            </a:r>
            <a:r>
              <a:rPr lang="nl-NL" dirty="0" err="1"/>
              <a:t>ToList</a:t>
            </a:r>
            <a:r>
              <a:rPr lang="nl-NL" dirty="0"/>
              <a:t>, .</a:t>
            </a:r>
            <a:r>
              <a:rPr lang="nl-NL" dirty="0" err="1"/>
              <a:t>ToDictionary</a:t>
            </a:r>
            <a:r>
              <a:rPr lang="nl-NL" dirty="0"/>
              <a:t>, .</a:t>
            </a:r>
            <a:r>
              <a:rPr lang="nl-NL" dirty="0" err="1"/>
              <a:t>ToLookup</a:t>
            </a:r>
            <a:r>
              <a:rPr lang="nl-NL" dirty="0"/>
              <a:t> (let op, nieuwe allocatie)</a:t>
            </a:r>
          </a:p>
          <a:p>
            <a:pPr>
              <a:buNone/>
            </a:pPr>
            <a:endParaRPr lang="nl-NL" dirty="0"/>
          </a:p>
          <a:p>
            <a:pPr marL="0" indent="0">
              <a:buNone/>
            </a:pPr>
            <a:r>
              <a:rPr lang="nl-NL" dirty="0"/>
              <a:t>* Geven </a:t>
            </a:r>
            <a:r>
              <a:rPr lang="en-US" baseline="0" dirty="0" err="1"/>
              <a:t>IEnumerable</a:t>
            </a:r>
            <a:r>
              <a:rPr lang="en-US" baseline="0" dirty="0"/>
              <a:t>&lt;T&gt;</a:t>
            </a:r>
            <a:r>
              <a:rPr lang="en-US" dirty="0"/>
              <a:t> </a:t>
            </a:r>
            <a:r>
              <a:rPr lang="en-US" dirty="0" err="1"/>
              <a:t>terug</a:t>
            </a:r>
            <a:r>
              <a:rPr lang="en-US" dirty="0"/>
              <a:t>, </a:t>
            </a:r>
            <a:r>
              <a:rPr lang="nl-NL" dirty="0"/>
              <a:t>dus pas geëvalueerd bij uitvoer.</a:t>
            </a:r>
          </a:p>
          <a:p>
            <a:pPr>
              <a:buNone/>
            </a:pPr>
            <a:endParaRPr lang="en-US" dirty="0"/>
          </a:p>
          <a:p>
            <a:pPr>
              <a:buNone/>
            </a:pPr>
            <a:r>
              <a:rPr lang="nl-NL" dirty="0"/>
              <a:t>LINQ Query </a:t>
            </a:r>
            <a:r>
              <a:rPr lang="nl-NL" dirty="0" err="1"/>
              <a:t>Expressions</a:t>
            </a:r>
            <a:r>
              <a:rPr lang="nl-NL" dirty="0"/>
              <a:t> syntax</a:t>
            </a:r>
          </a:p>
        </p:txBody>
      </p:sp>
      <p:pic>
        <p:nvPicPr>
          <p:cNvPr id="3" name="Picture 2" descr="Live demo @ the staff club, Highfield - Digital Learning">
            <a:extLst>
              <a:ext uri="{FF2B5EF4-FFF2-40B4-BE49-F238E27FC236}">
                <a16:creationId xmlns:a16="http://schemas.microsoft.com/office/drawing/2014/main" id="{C18F3636-BA58-0748-68F9-676EB0CFE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98995"/>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80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3</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1259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Xml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XmlDocument</a:t>
            </a:r>
            <a:endParaRPr lang="en-US" dirty="0"/>
          </a:p>
          <a:p>
            <a:r>
              <a:rPr lang="en-US" dirty="0"/>
              <a:t>Model: W3C Document Object Model.</a:t>
            </a:r>
          </a:p>
          <a:p>
            <a:r>
              <a:rPr lang="en-US" dirty="0"/>
              <a:t>Query op basis van </a:t>
            </a:r>
            <a:r>
              <a:rPr lang="en-US" dirty="0" err="1"/>
              <a:t>xpath</a:t>
            </a:r>
            <a:endParaRPr lang="en-US" dirty="0"/>
          </a:p>
          <a:p>
            <a:pPr>
              <a:buNone/>
            </a:pPr>
            <a:endParaRPr lang="en-US" dirty="0"/>
          </a:p>
          <a:p>
            <a:pPr>
              <a:buNone/>
            </a:pPr>
            <a:r>
              <a:rPr lang="en-US" dirty="0" err="1"/>
              <a:t>XDocument</a:t>
            </a:r>
            <a:r>
              <a:rPr lang="en-US" dirty="0"/>
              <a:t> (</a:t>
            </a:r>
            <a:r>
              <a:rPr lang="en-US" dirty="0" err="1"/>
              <a:t>opvolger</a:t>
            </a:r>
            <a:r>
              <a:rPr lang="en-US" dirty="0"/>
              <a:t>)</a:t>
            </a:r>
          </a:p>
          <a:p>
            <a:r>
              <a:rPr lang="en-US" dirty="0"/>
              <a:t>Model: .NET</a:t>
            </a:r>
          </a:p>
          <a:p>
            <a:r>
              <a:rPr lang="en-US" dirty="0"/>
              <a:t>Query op basis van </a:t>
            </a:r>
            <a:r>
              <a:rPr lang="en-US" dirty="0" err="1"/>
              <a:t>linq</a:t>
            </a:r>
            <a:endParaRPr lang="en-US" dirty="0"/>
          </a:p>
          <a:p>
            <a:r>
              <a:rPr lang="en-US" dirty="0"/>
              <a:t>Kan </a:t>
            </a:r>
            <a:r>
              <a:rPr lang="en-US" dirty="0" err="1"/>
              <a:t>XmlDocument</a:t>
            </a:r>
            <a:r>
              <a:rPr lang="en-US" dirty="0"/>
              <a:t> </a:t>
            </a:r>
            <a:r>
              <a:rPr lang="en-US" dirty="0" err="1"/>
              <a:t>vervangen</a:t>
            </a:r>
            <a:endParaRPr lang="en-US" dirty="0"/>
          </a:p>
        </p:txBody>
      </p:sp>
    </p:spTree>
    <p:extLst>
      <p:ext uri="{BB962C8B-B14F-4D97-AF65-F5344CB8AC3E}">
        <p14:creationId xmlns:p14="http://schemas.microsoft.com/office/powerpoint/2010/main" val="3936364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Large Xml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err="1"/>
              <a:t>XmlReader</a:t>
            </a:r>
            <a:endParaRPr lang="nl-NL" dirty="0"/>
          </a:p>
          <a:p>
            <a:r>
              <a:rPr lang="nl-NL" dirty="0"/>
              <a:t>Snel, maar lastig in gebruik</a:t>
            </a:r>
          </a:p>
          <a:p>
            <a:r>
              <a:rPr lang="nl-NL" dirty="0"/>
              <a:t>Te combineren met X(ml)Document en </a:t>
            </a:r>
            <a:r>
              <a:rPr lang="nl-NL" dirty="0" err="1"/>
              <a:t>Serializer</a:t>
            </a:r>
            <a:endParaRPr lang="nl-NL" dirty="0"/>
          </a:p>
          <a:p>
            <a:pPr>
              <a:buNone/>
            </a:pPr>
            <a:endParaRPr lang="nl-NL" dirty="0"/>
          </a:p>
          <a:p>
            <a:pPr>
              <a:buNone/>
            </a:pPr>
            <a:r>
              <a:rPr lang="nl-NL" dirty="0" err="1"/>
              <a:t>XmlWriter</a:t>
            </a:r>
            <a:endParaRPr lang="nl-NL" dirty="0"/>
          </a:p>
          <a:p>
            <a:r>
              <a:rPr lang="nl-NL" dirty="0"/>
              <a:t>Snel, maar moeilijk leesbaar</a:t>
            </a:r>
          </a:p>
          <a:p>
            <a:pPr>
              <a:buNone/>
            </a:pPr>
            <a:endParaRPr lang="nl-NL" dirty="0"/>
          </a:p>
          <a:p>
            <a:pPr>
              <a:buNone/>
            </a:pPr>
            <a:r>
              <a:rPr lang="nl-NL" dirty="0" err="1"/>
              <a:t>XStreamingElement</a:t>
            </a:r>
            <a:r>
              <a:rPr lang="nl-NL" dirty="0"/>
              <a:t>, simpele, high performance </a:t>
            </a:r>
            <a:r>
              <a:rPr lang="nl-NL" dirty="0" err="1"/>
              <a:t>writing</a:t>
            </a:r>
            <a:endParaRPr lang="nl-NL" dirty="0"/>
          </a:p>
          <a:p>
            <a:r>
              <a:rPr lang="nl-NL" dirty="0"/>
              <a:t>Goed te combineren met </a:t>
            </a:r>
            <a:r>
              <a:rPr lang="nl-NL" dirty="0" err="1"/>
              <a:t>Linq</a:t>
            </a:r>
            <a:endParaRPr lang="nl-NL" dirty="0"/>
          </a:p>
        </p:txBody>
      </p:sp>
      <p:pic>
        <p:nvPicPr>
          <p:cNvPr id="3" name="Picture 2" descr="Live demo @ the staff club, Highfield - Digital Learning">
            <a:extLst>
              <a:ext uri="{FF2B5EF4-FFF2-40B4-BE49-F238E27FC236}">
                <a16:creationId xmlns:a16="http://schemas.microsoft.com/office/drawing/2014/main" id="{AFB1FBD8-C3A7-2089-67DE-36ED05EA6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98995"/>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4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Json</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Newtonsoft.Json</a:t>
            </a:r>
            <a:endParaRPr lang="en-US" dirty="0"/>
          </a:p>
          <a:p>
            <a:r>
              <a:rPr lang="en-US" dirty="0"/>
              <a:t>Non </a:t>
            </a:r>
            <a:r>
              <a:rPr lang="en-US" dirty="0" err="1"/>
              <a:t>microsoft</a:t>
            </a:r>
            <a:endParaRPr lang="en-US" dirty="0"/>
          </a:p>
          <a:p>
            <a:r>
              <a:rPr lang="en-US" dirty="0"/>
              <a:t>Intern </a:t>
            </a:r>
            <a:r>
              <a:rPr lang="en-US" dirty="0" err="1"/>
              <a:t>gebaseerd</a:t>
            </a:r>
            <a:r>
              <a:rPr lang="en-US" dirty="0"/>
              <a:t> op UTF16</a:t>
            </a:r>
          </a:p>
          <a:p>
            <a:pPr>
              <a:buNone/>
            </a:pPr>
            <a:endParaRPr lang="en-US" dirty="0"/>
          </a:p>
          <a:p>
            <a:pPr>
              <a:buNone/>
            </a:pPr>
            <a:r>
              <a:rPr lang="en-US" dirty="0" err="1"/>
              <a:t>System.Text.Json</a:t>
            </a:r>
            <a:r>
              <a:rPr lang="en-US" dirty="0"/>
              <a:t> (</a:t>
            </a:r>
            <a:r>
              <a:rPr lang="en-US" dirty="0" err="1"/>
              <a:t>opvolger</a:t>
            </a:r>
            <a:r>
              <a:rPr lang="en-US" dirty="0"/>
              <a:t>)</a:t>
            </a:r>
          </a:p>
          <a:p>
            <a:r>
              <a:rPr lang="en-US" dirty="0"/>
              <a:t>Kan </a:t>
            </a:r>
            <a:r>
              <a:rPr lang="en-US" dirty="0" err="1"/>
              <a:t>Newtonsoft.Json</a:t>
            </a:r>
            <a:r>
              <a:rPr lang="en-US" dirty="0"/>
              <a:t> </a:t>
            </a:r>
            <a:r>
              <a:rPr lang="en-US" dirty="0" err="1"/>
              <a:t>vervangen</a:t>
            </a:r>
            <a:endParaRPr lang="en-US" dirty="0"/>
          </a:p>
          <a:p>
            <a:r>
              <a:rPr lang="en-US" dirty="0"/>
              <a:t>Intern </a:t>
            </a:r>
            <a:r>
              <a:rPr lang="en-US" dirty="0" err="1"/>
              <a:t>gebaseerd</a:t>
            </a:r>
            <a:r>
              <a:rPr lang="en-US" dirty="0"/>
              <a:t> op UTF8</a:t>
            </a:r>
          </a:p>
        </p:txBody>
      </p:sp>
    </p:spTree>
    <p:extLst>
      <p:ext uri="{BB962C8B-B14F-4D97-AF65-F5344CB8AC3E}">
        <p14:creationId xmlns:p14="http://schemas.microsoft.com/office/powerpoint/2010/main" val="137712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Large Json</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Utf8JsonReader</a:t>
            </a:r>
          </a:p>
          <a:p>
            <a:r>
              <a:rPr lang="nl-NL" b="1" i="1" u="sng" dirty="0"/>
              <a:t>Super</a:t>
            </a:r>
            <a:r>
              <a:rPr lang="nl-NL" dirty="0"/>
              <a:t> lastig in gebruik</a:t>
            </a:r>
          </a:p>
          <a:p>
            <a:pPr>
              <a:buNone/>
            </a:pPr>
            <a:endParaRPr lang="nl-NL" dirty="0"/>
          </a:p>
          <a:p>
            <a:pPr>
              <a:buNone/>
            </a:pPr>
            <a:r>
              <a:rPr lang="nl-NL" dirty="0" err="1"/>
              <a:t>JsonSerializer.DeserializeAsyncEnumerable</a:t>
            </a:r>
            <a:r>
              <a:rPr lang="nl-NL" dirty="0"/>
              <a:t>, high performance reading</a:t>
            </a:r>
          </a:p>
          <a:p>
            <a:r>
              <a:rPr lang="nl-NL" dirty="0"/>
              <a:t>Goed te combineren met </a:t>
            </a:r>
            <a:r>
              <a:rPr lang="nl-NL" dirty="0" err="1"/>
              <a:t>Linq</a:t>
            </a:r>
            <a:r>
              <a:rPr lang="nl-NL" dirty="0"/>
              <a:t>, </a:t>
            </a:r>
            <a:r>
              <a:rPr lang="nl-NL" dirty="0" err="1"/>
              <a:t>JsonDocument</a:t>
            </a:r>
            <a:endParaRPr lang="nl-NL" dirty="0"/>
          </a:p>
          <a:p>
            <a:pPr>
              <a:buNone/>
            </a:pPr>
            <a:endParaRPr lang="nl-NL" dirty="0"/>
          </a:p>
          <a:p>
            <a:pPr>
              <a:buNone/>
            </a:pPr>
            <a:r>
              <a:rPr lang="nl-NL" dirty="0"/>
              <a:t>Utf8JsonWriter</a:t>
            </a:r>
          </a:p>
          <a:p>
            <a:r>
              <a:rPr lang="nl-NL" dirty="0"/>
              <a:t>Snel, maar moeilijk leesbaar</a:t>
            </a:r>
          </a:p>
        </p:txBody>
      </p:sp>
      <p:pic>
        <p:nvPicPr>
          <p:cNvPr id="3" name="Picture 2" descr="Live demo @ the staff club, Highfield - Digital Learning">
            <a:extLst>
              <a:ext uri="{FF2B5EF4-FFF2-40B4-BE49-F238E27FC236}">
                <a16:creationId xmlns:a16="http://schemas.microsoft.com/office/drawing/2014/main" id="{300F77E6-0424-F9A3-2266-2846DC5A6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0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4</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72858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SQL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SqlCommand</a:t>
            </a:r>
            <a:endParaRPr lang="en-US" dirty="0"/>
          </a:p>
          <a:p>
            <a:r>
              <a:rPr lang="en-US" dirty="0" err="1"/>
              <a:t>Lastig</a:t>
            </a:r>
            <a:r>
              <a:rPr lang="en-US" dirty="0"/>
              <a:t> is </a:t>
            </a:r>
            <a:r>
              <a:rPr lang="en-US" dirty="0" err="1"/>
              <a:t>gebruik</a:t>
            </a:r>
            <a:endParaRPr lang="en-US" dirty="0"/>
          </a:p>
          <a:p>
            <a:r>
              <a:rPr lang="en-US" dirty="0" err="1"/>
              <a:t>Geen</a:t>
            </a:r>
            <a:r>
              <a:rPr lang="en-US" dirty="0"/>
              <a:t> </a:t>
            </a:r>
            <a:r>
              <a:rPr lang="en-US" dirty="0" err="1"/>
              <a:t>duidelijke</a:t>
            </a:r>
            <a:r>
              <a:rPr lang="en-US" dirty="0"/>
              <a:t> </a:t>
            </a:r>
            <a:r>
              <a:rPr lang="en-US" dirty="0" err="1"/>
              <a:t>veldnaam</a:t>
            </a:r>
            <a:r>
              <a:rPr lang="en-US" dirty="0"/>
              <a:t> datatype mapping</a:t>
            </a:r>
          </a:p>
          <a:p>
            <a:r>
              <a:rPr lang="en-US" dirty="0" err="1"/>
              <a:t>Moeilijk</a:t>
            </a:r>
            <a:r>
              <a:rPr lang="en-US" dirty="0"/>
              <a:t> met parameters (</a:t>
            </a:r>
            <a:r>
              <a:rPr lang="en-US" dirty="0" err="1"/>
              <a:t>bv</a:t>
            </a:r>
            <a:r>
              <a:rPr lang="en-US" dirty="0"/>
              <a:t> in like)</a:t>
            </a:r>
          </a:p>
          <a:p>
            <a:pPr>
              <a:buNone/>
            </a:pPr>
            <a:endParaRPr lang="en-US" dirty="0"/>
          </a:p>
          <a:p>
            <a:pPr>
              <a:buNone/>
            </a:pPr>
            <a:r>
              <a:rPr lang="en-US" dirty="0"/>
              <a:t>Dapper (OR Mapper, </a:t>
            </a:r>
            <a:r>
              <a:rPr lang="en-US" dirty="0" err="1"/>
              <a:t>een</a:t>
            </a:r>
            <a:r>
              <a:rPr lang="en-US" dirty="0"/>
              <a:t> van de </a:t>
            </a:r>
            <a:r>
              <a:rPr lang="en-US" dirty="0" err="1"/>
              <a:t>vele</a:t>
            </a:r>
            <a:r>
              <a:rPr lang="en-US" dirty="0"/>
              <a:t>)</a:t>
            </a:r>
          </a:p>
          <a:p>
            <a:r>
              <a:rPr lang="en-US" dirty="0" err="1"/>
              <a:t>Betere</a:t>
            </a:r>
            <a:r>
              <a:rPr lang="en-US" dirty="0"/>
              <a:t> mapping </a:t>
            </a:r>
            <a:r>
              <a:rPr lang="en-US" dirty="0" err="1"/>
              <a:t>tussen</a:t>
            </a:r>
            <a:r>
              <a:rPr lang="en-US" dirty="0"/>
              <a:t> POCO </a:t>
            </a:r>
            <a:r>
              <a:rPr lang="en-US" dirty="0" err="1"/>
              <a:t>en</a:t>
            </a:r>
            <a:r>
              <a:rPr lang="en-US" dirty="0"/>
              <a:t> database</a:t>
            </a:r>
          </a:p>
        </p:txBody>
      </p:sp>
      <p:pic>
        <p:nvPicPr>
          <p:cNvPr id="3" name="Picture 2" descr="Live demo @ the staff club, Highfield - Digital Learning">
            <a:extLst>
              <a:ext uri="{FF2B5EF4-FFF2-40B4-BE49-F238E27FC236}">
                <a16:creationId xmlns:a16="http://schemas.microsoft.com/office/drawing/2014/main" id="{5F57CB8A-3F44-3C42-90EC-D6D5AE9ED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a:gradFill>
                  <a:gsLst>
                    <a:gs pos="0">
                      <a:schemeClr val="bg1"/>
                    </a:gs>
                    <a:gs pos="100000">
                      <a:schemeClr val="bg1">
                        <a:lumMod val="85000"/>
                      </a:schemeClr>
                    </a:gs>
                  </a:gsLst>
                  <a:lin ang="5400000" scaled="0"/>
                </a:gradFill>
                <a:latin typeface="+mj-lt"/>
                <a:ea typeface="+mj-ea"/>
                <a:cs typeface="+mj-cs"/>
              </a:rPr>
              <a:t>SQL</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err="1"/>
              <a:t>Valkuilen</a:t>
            </a:r>
            <a:r>
              <a:rPr lang="en-US" dirty="0"/>
              <a:t>:</a:t>
            </a:r>
          </a:p>
          <a:p>
            <a:pPr>
              <a:buFont typeface="Arial" pitchFamily="34" charset="0"/>
              <a:buChar char="•"/>
            </a:pPr>
            <a:r>
              <a:rPr lang="en-US" dirty="0"/>
              <a:t>Pas op met </a:t>
            </a:r>
            <a:r>
              <a:rPr lang="en-US" dirty="0" err="1"/>
              <a:t>sql</a:t>
            </a:r>
            <a:r>
              <a:rPr lang="en-US" dirty="0"/>
              <a:t> injection, </a:t>
            </a:r>
            <a:r>
              <a:rPr lang="en-US" dirty="0" err="1"/>
              <a:t>ook</a:t>
            </a:r>
            <a:r>
              <a:rPr lang="en-US" dirty="0"/>
              <a:t> </a:t>
            </a:r>
            <a:r>
              <a:rPr lang="en-US" dirty="0" err="1"/>
              <a:t>bij</a:t>
            </a:r>
            <a:r>
              <a:rPr lang="en-US" dirty="0"/>
              <a:t> </a:t>
            </a:r>
            <a:r>
              <a:rPr lang="en-US" dirty="0" err="1"/>
              <a:t>simpele</a:t>
            </a:r>
            <a:r>
              <a:rPr lang="en-US" dirty="0"/>
              <a:t> like</a:t>
            </a:r>
          </a:p>
          <a:p>
            <a:pPr>
              <a:buFont typeface="Arial" pitchFamily="34" charset="0"/>
              <a:buChar char="•"/>
            </a:pPr>
            <a:r>
              <a:rPr lang="en-US" dirty="0" err="1"/>
              <a:t>Parametriseer</a:t>
            </a:r>
            <a:r>
              <a:rPr lang="en-US" dirty="0"/>
              <a:t> je queries</a:t>
            </a:r>
          </a:p>
          <a:p>
            <a:pPr>
              <a:buFont typeface="Arial" pitchFamily="34" charset="0"/>
              <a:buChar char="•"/>
            </a:pPr>
            <a:r>
              <a:rPr lang="en-US" dirty="0" err="1"/>
              <a:t>Gebruik</a:t>
            </a:r>
            <a:r>
              <a:rPr lang="en-US" dirty="0"/>
              <a:t> </a:t>
            </a:r>
            <a:r>
              <a:rPr lang="en-US" dirty="0" err="1"/>
              <a:t>een</a:t>
            </a:r>
            <a:r>
              <a:rPr lang="en-US" dirty="0"/>
              <a:t> OR Mapper (of ANTA Framework</a:t>
            </a:r>
            <a:r>
              <a:rPr lang="nl-NL" dirty="0"/>
              <a:t>😉</a:t>
            </a:r>
            <a:r>
              <a:rPr lang="en-US" dirty="0"/>
              <a:t>)</a:t>
            </a:r>
          </a:p>
          <a:p>
            <a:pPr lvl="1"/>
            <a:r>
              <a:rPr lang="en-US" dirty="0"/>
              <a:t>Dapper is </a:t>
            </a:r>
            <a:r>
              <a:rPr lang="en-US" dirty="0" err="1"/>
              <a:t>goede</a:t>
            </a:r>
            <a:r>
              <a:rPr lang="en-US" dirty="0"/>
              <a:t> basis mapper</a:t>
            </a:r>
          </a:p>
          <a:p>
            <a:pPr lvl="1"/>
            <a:r>
              <a:rPr lang="en-US" dirty="0" err="1"/>
              <a:t>EFCore</a:t>
            </a:r>
            <a:r>
              <a:rPr lang="en-US" dirty="0"/>
              <a:t> </a:t>
            </a:r>
            <a:r>
              <a:rPr lang="en-US" dirty="0" err="1"/>
              <a:t>goede</a:t>
            </a:r>
            <a:r>
              <a:rPr lang="en-US" dirty="0"/>
              <a:t> advanced mapper, </a:t>
            </a:r>
            <a:r>
              <a:rPr lang="en-US" dirty="0" err="1"/>
              <a:t>sommigen</a:t>
            </a:r>
            <a:r>
              <a:rPr lang="en-US" dirty="0"/>
              <a:t> </a:t>
            </a:r>
            <a:r>
              <a:rPr lang="en-US" dirty="0" err="1"/>
              <a:t>onderdelen</a:t>
            </a:r>
            <a:r>
              <a:rPr lang="en-US" dirty="0"/>
              <a:t> </a:t>
            </a:r>
            <a:r>
              <a:rPr lang="en-US" dirty="0" err="1"/>
              <a:t>alleen</a:t>
            </a:r>
            <a:r>
              <a:rPr lang="en-US" dirty="0"/>
              <a:t> C#</a:t>
            </a:r>
          </a:p>
          <a:p>
            <a:pPr>
              <a:buFont typeface="Arial" pitchFamily="34" charset="0"/>
              <a:buChar char="•"/>
            </a:pPr>
            <a:r>
              <a:rPr lang="en-US" dirty="0"/>
              <a:t>SQL is </a:t>
            </a:r>
            <a:r>
              <a:rPr lang="en-US" dirty="0" err="1"/>
              <a:t>razend</a:t>
            </a:r>
            <a:r>
              <a:rPr lang="en-US" dirty="0"/>
              <a:t> </a:t>
            </a:r>
            <a:r>
              <a:rPr lang="en-US" dirty="0" err="1"/>
              <a:t>snel</a:t>
            </a:r>
            <a:r>
              <a:rPr lang="en-US" dirty="0"/>
              <a:t>, maar </a:t>
            </a:r>
            <a:r>
              <a:rPr lang="en-US" dirty="0" err="1"/>
              <a:t>niet</a:t>
            </a:r>
            <a:r>
              <a:rPr lang="en-US" dirty="0"/>
              <a:t> </a:t>
            </a:r>
            <a:r>
              <a:rPr lang="en-US" dirty="0" err="1"/>
              <a:t>schaalbaar</a:t>
            </a:r>
            <a:endParaRPr lang="en-US" dirty="0"/>
          </a:p>
          <a:p>
            <a:pPr lvl="1"/>
            <a:r>
              <a:rPr lang="en-US" dirty="0"/>
              <a:t>.NET Code </a:t>
            </a:r>
            <a:r>
              <a:rPr lang="en-US" dirty="0" err="1"/>
              <a:t>trager</a:t>
            </a:r>
            <a:r>
              <a:rPr lang="en-US" dirty="0"/>
              <a:t> single user, maar </a:t>
            </a:r>
            <a:r>
              <a:rPr lang="en-US" dirty="0" err="1"/>
              <a:t>soms</a:t>
            </a:r>
            <a:r>
              <a:rPr lang="en-US" dirty="0"/>
              <a:t> </a:t>
            </a:r>
            <a:r>
              <a:rPr lang="en-US" dirty="0" err="1"/>
              <a:t>sneller</a:t>
            </a:r>
            <a:r>
              <a:rPr lang="en-US" dirty="0"/>
              <a:t> </a:t>
            </a:r>
            <a:r>
              <a:rPr lang="en-US" dirty="0" err="1"/>
              <a:t>bij</a:t>
            </a:r>
            <a:r>
              <a:rPr lang="en-US" dirty="0"/>
              <a:t> AOL</a:t>
            </a:r>
          </a:p>
          <a:p>
            <a:pPr marL="0" indent="0">
              <a:buNone/>
            </a:pPr>
            <a:endParaRPr lang="en-US" dirty="0"/>
          </a:p>
        </p:txBody>
      </p:sp>
    </p:spTree>
    <p:extLst>
      <p:ext uri="{BB962C8B-B14F-4D97-AF65-F5344CB8AC3E}">
        <p14:creationId xmlns:p14="http://schemas.microsoft.com/office/powerpoint/2010/main" val="4030335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rPr>
              <a:t>Practicum 5</a:t>
            </a:r>
            <a:endParaRPr lang="nl-NL" dirty="0"/>
          </a:p>
        </p:txBody>
      </p:sp>
      <p:pic>
        <p:nvPicPr>
          <p:cNvPr id="13" name="Picture 2" descr="C:\Users\bvr\Desktop\12074316981362479574exercise%20fitness%20white_svg_hi.png">
            <a:extLst>
              <a:ext uri="{FF2B5EF4-FFF2-40B4-BE49-F238E27FC236}">
                <a16:creationId xmlns:a16="http://schemas.microsoft.com/office/drawing/2014/main" id="{0FF86600-7D39-3E4E-B3F5-2A53FC9A3ADE}"/>
              </a:ext>
            </a:extLst>
          </p:cNvPr>
          <p:cNvPicPr>
            <a:picLocks noChangeAspect="1" noChangeArrowheads="1"/>
          </p:cNvPicPr>
          <p:nvPr/>
        </p:nvPicPr>
        <p:blipFill>
          <a:blip r:embed="rId2" cstate="print"/>
          <a:srcRect/>
          <a:stretch>
            <a:fillRect/>
          </a:stretch>
        </p:blipFill>
        <p:spPr bwMode="auto">
          <a:xfrm>
            <a:off x="9578897" y="325791"/>
            <a:ext cx="2263012" cy="2263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036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gradFill>
                  <a:gsLst>
                    <a:gs pos="0">
                      <a:schemeClr val="bg1"/>
                    </a:gs>
                    <a:gs pos="100000">
                      <a:schemeClr val="bg1">
                        <a:lumMod val="85000"/>
                      </a:schemeClr>
                    </a:gs>
                  </a:gsLst>
                  <a:lin ang="5400000" scaled="0"/>
                </a:gradFill>
              </a:rPr>
              <a:t>Structs </a:t>
            </a:r>
            <a:r>
              <a:rPr lang="en-US" b="1" dirty="0">
                <a:gradFill>
                  <a:gsLst>
                    <a:gs pos="0">
                      <a:schemeClr val="bg1"/>
                    </a:gs>
                    <a:gs pos="100000">
                      <a:schemeClr val="bg1">
                        <a:lumMod val="85000"/>
                      </a:schemeClr>
                    </a:gs>
                  </a:gsLst>
                  <a:lin ang="5400000" scaled="0"/>
                </a:gradFill>
              </a:rPr>
              <a:t>&amp;</a:t>
            </a:r>
            <a:r>
              <a:rPr lang="en-US" sz="3600" b="1" dirty="0">
                <a:gradFill>
                  <a:gsLst>
                    <a:gs pos="0">
                      <a:schemeClr val="bg1"/>
                    </a:gs>
                    <a:gs pos="100000">
                      <a:schemeClr val="bg1">
                        <a:lumMod val="85000"/>
                      </a:schemeClr>
                    </a:gs>
                  </a:gsLst>
                  <a:lin ang="5400000" scaled="0"/>
                </a:gradFill>
              </a:rPr>
              <a:t> classes</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nl-NL" dirty="0"/>
              <a:t>var x = [</a:t>
            </a:r>
            <a:r>
              <a:rPr lang="nl-NL" dirty="0" err="1"/>
              <a:t>Struct</a:t>
            </a:r>
            <a:r>
              <a:rPr lang="nl-NL" dirty="0"/>
              <a:t>] ‘x is een stuk geheugen met alle velden achter elkaar</a:t>
            </a:r>
          </a:p>
          <a:p>
            <a:pPr>
              <a:buNone/>
            </a:pPr>
            <a:r>
              <a:rPr lang="nl-NL" dirty="0"/>
              <a:t>var y = [Class] ‘y is een verwijzing naar een stuk geheugen met alle velden achter elkaar</a:t>
            </a:r>
          </a:p>
          <a:p>
            <a:pPr>
              <a:buNone/>
            </a:pPr>
            <a:endParaRPr lang="nl-NL" dirty="0"/>
          </a:p>
          <a:p>
            <a:pPr>
              <a:buNone/>
            </a:pPr>
            <a:r>
              <a:rPr lang="nl-NL" dirty="0"/>
              <a:t>Standaard kopieert C# methode parameters in de methode context inkomend</a:t>
            </a:r>
          </a:p>
          <a:p>
            <a:pPr>
              <a:buNone/>
            </a:pPr>
            <a:r>
              <a:rPr lang="nl-NL" b="1" u="sng" dirty="0"/>
              <a:t>ref</a:t>
            </a:r>
            <a:r>
              <a:rPr lang="nl-NL" dirty="0"/>
              <a:t> kopieert C</a:t>
            </a:r>
            <a:r>
              <a:rPr lang="nl-NL"/>
              <a:t># een </a:t>
            </a:r>
            <a:r>
              <a:rPr lang="nl-NL" dirty="0"/>
              <a:t>referentie naar methode parameters in de methode context inkomend</a:t>
            </a:r>
          </a:p>
          <a:p>
            <a:pPr>
              <a:buNone/>
            </a:pPr>
            <a:endParaRPr lang="nl-NL" dirty="0"/>
          </a:p>
          <a:p>
            <a:pPr>
              <a:buNone/>
            </a:pPr>
            <a:r>
              <a:rPr lang="nl-NL" dirty="0" err="1"/>
              <a:t>Nullable</a:t>
            </a:r>
            <a:r>
              <a:rPr lang="nl-NL" dirty="0"/>
              <a:t> </a:t>
            </a:r>
            <a:r>
              <a:rPr lang="nl-NL" dirty="0" err="1"/>
              <a:t>Stuct</a:t>
            </a:r>
            <a:r>
              <a:rPr lang="nl-NL" dirty="0"/>
              <a:t> is een </a:t>
            </a:r>
            <a:r>
              <a:rPr lang="nl-NL" dirty="0" err="1"/>
              <a:t>wrapper</a:t>
            </a:r>
            <a:r>
              <a:rPr lang="nl-NL" dirty="0"/>
              <a:t> </a:t>
            </a:r>
            <a:r>
              <a:rPr lang="nl-NL" dirty="0" err="1"/>
              <a:t>struct</a:t>
            </a:r>
            <a:r>
              <a:rPr lang="nl-NL" dirty="0"/>
              <a:t> met een .Value en extra .</a:t>
            </a:r>
            <a:r>
              <a:rPr lang="nl-NL" dirty="0" err="1"/>
              <a:t>HasValue</a:t>
            </a:r>
            <a:r>
              <a:rPr lang="nl-NL" dirty="0"/>
              <a:t> veld</a:t>
            </a:r>
            <a:endParaRPr lang="en-US" dirty="0"/>
          </a:p>
        </p:txBody>
      </p:sp>
    </p:spTree>
    <p:extLst>
      <p:ext uri="{BB962C8B-B14F-4D97-AF65-F5344CB8AC3E}">
        <p14:creationId xmlns:p14="http://schemas.microsoft.com/office/powerpoint/2010/main" val="182861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fade">
                                      <p:cBhvr>
                                        <p:cTn id="10" dur="500"/>
                                        <p:tgtEl>
                                          <p:spTgt spid="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fade">
                                      <p:cBhvr>
                                        <p:cTn id="1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9F3A8B4E-8510-515D-9E5A-75273999187E}"/>
              </a:ext>
            </a:extLst>
          </p:cNvPr>
          <p:cNvSpPr>
            <a:spLocks noGrp="1"/>
          </p:cNvSpPr>
          <p:nvPr>
            <p:ph type="pic" sz="quarter" idx="11"/>
          </p:nvPr>
        </p:nvSpPr>
        <p:spPr/>
        <p:txBody>
          <a:bodyPr/>
          <a:lstStyle/>
          <a:p>
            <a:endParaRPr lang="nl-NL" dirty="0"/>
          </a:p>
        </p:txBody>
      </p:sp>
      <p:sp>
        <p:nvSpPr>
          <p:cNvPr id="7" name="Tijdelijke aanduiding voor tekst 6">
            <a:extLst>
              <a:ext uri="{FF2B5EF4-FFF2-40B4-BE49-F238E27FC236}">
                <a16:creationId xmlns:a16="http://schemas.microsoft.com/office/drawing/2014/main" id="{A824243B-9B22-588B-01AA-A81D414E67D7}"/>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20DF1D9-C619-8401-A0FA-6BC447065AB4}"/>
              </a:ext>
            </a:extLst>
          </p:cNvPr>
          <p:cNvSpPr>
            <a:spLocks noGrp="1"/>
          </p:cNvSpPr>
          <p:nvPr>
            <p:ph type="title"/>
          </p:nvPr>
        </p:nvSpPr>
        <p:spPr/>
        <p:txBody>
          <a:bodyPr/>
          <a:lstStyle/>
          <a:p>
            <a:r>
              <a:rPr kumimoji="0" lang="en-US" sz="2400" b="1" i="0" u="none" strike="noStrike" kern="1200" spc="0" normalizeH="0" noProof="0" dirty="0" err="1">
                <a:ln>
                  <a:noFill/>
                </a:ln>
                <a:gradFill>
                  <a:gsLst>
                    <a:gs pos="0">
                      <a:schemeClr val="bg1"/>
                    </a:gs>
                    <a:gs pos="100000">
                      <a:schemeClr val="bg1">
                        <a:lumMod val="85000"/>
                      </a:schemeClr>
                    </a:gs>
                  </a:gsLst>
                  <a:lin ang="5400000" scaled="0"/>
                </a:gradFill>
                <a:effectLst/>
                <a:uLnTx/>
                <a:uFillTx/>
                <a:latin typeface="+mj-lt"/>
                <a:ea typeface="+mj-ea"/>
                <a:cs typeface="+mj-cs"/>
              </a:rPr>
              <a:t>Afsluiting</a:t>
            </a:r>
            <a:endParaRPr lang="nl-NL" dirty="0"/>
          </a:p>
        </p:txBody>
      </p:sp>
    </p:spTree>
    <p:extLst>
      <p:ext uri="{BB962C8B-B14F-4D97-AF65-F5344CB8AC3E}">
        <p14:creationId xmlns:p14="http://schemas.microsoft.com/office/powerpoint/2010/main" val="3852825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nl-NL" dirty="0" err="1"/>
              <a:t>Coding</a:t>
            </a:r>
            <a:r>
              <a:rPr lang="nl-NL" dirty="0"/>
              <a:t> </a:t>
            </a:r>
            <a:r>
              <a:rPr lang="nl-NL" dirty="0" err="1"/>
              <a:t>conventions</a:t>
            </a:r>
            <a:endParaRPr lang="nl-NL" dirty="0"/>
          </a:p>
          <a:p>
            <a:r>
              <a:rPr lang="fr-FR" dirty="0" err="1"/>
              <a:t>Structs</a:t>
            </a:r>
            <a:r>
              <a:rPr lang="fr-FR" dirty="0"/>
              <a:t>, (</a:t>
            </a:r>
            <a:r>
              <a:rPr lang="fr-FR" dirty="0" err="1"/>
              <a:t>static</a:t>
            </a:r>
            <a:r>
              <a:rPr lang="fr-FR" dirty="0"/>
              <a:t>) classes</a:t>
            </a:r>
          </a:p>
          <a:p>
            <a:r>
              <a:rPr lang="fr-FR" dirty="0"/>
              <a:t>Construction en destruction</a:t>
            </a:r>
          </a:p>
          <a:p>
            <a:r>
              <a:rPr lang="fr-FR" dirty="0"/>
              <a:t>Instance en </a:t>
            </a:r>
            <a:r>
              <a:rPr lang="fr-FR" dirty="0" err="1"/>
              <a:t>Static</a:t>
            </a:r>
            <a:endParaRPr lang="fr-FR" dirty="0"/>
          </a:p>
          <a:p>
            <a:r>
              <a:rPr lang="fr-FR" dirty="0" err="1"/>
              <a:t>Delegates</a:t>
            </a:r>
            <a:r>
              <a:rPr lang="fr-FR" dirty="0"/>
              <a:t> en </a:t>
            </a:r>
            <a:r>
              <a:rPr lang="fr-FR" dirty="0" err="1"/>
              <a:t>events</a:t>
            </a:r>
            <a:endParaRPr lang="fr-FR" dirty="0"/>
          </a:p>
          <a:p>
            <a:r>
              <a:rPr lang="fr-FR" dirty="0" err="1"/>
              <a:t>Practicum</a:t>
            </a:r>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1 / 3</a:t>
            </a:r>
            <a:endParaRPr lang="nl-NL" dirty="0">
              <a:solidFill>
                <a:srgbClr val="FFFFFF"/>
              </a:solidFill>
            </a:endParaRPr>
          </a:p>
        </p:txBody>
      </p:sp>
    </p:spTree>
    <p:extLst>
      <p:ext uri="{BB962C8B-B14F-4D97-AF65-F5344CB8AC3E}">
        <p14:creationId xmlns:p14="http://schemas.microsoft.com/office/powerpoint/2010/main" val="2526360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11FE0AE4-C887-0F13-24E2-8B0A2081504F}"/>
              </a:ext>
            </a:extLst>
          </p:cNvPr>
          <p:cNvSpPr>
            <a:spLocks noGrp="1"/>
          </p:cNvSpPr>
          <p:nvPr>
            <p:ph type="body" sz="quarter" idx="10"/>
          </p:nvPr>
        </p:nvSpPr>
        <p:spPr/>
        <p:txBody>
          <a:bodyPr/>
          <a:lstStyle/>
          <a:p>
            <a:r>
              <a:rPr lang="fr-FR" dirty="0" err="1"/>
              <a:t>Generics</a:t>
            </a:r>
            <a:endParaRPr lang="fr-FR" dirty="0"/>
          </a:p>
          <a:p>
            <a:r>
              <a:rPr lang="fr-FR" dirty="0"/>
              <a:t>Base classes en interfaces</a:t>
            </a:r>
          </a:p>
          <a:p>
            <a:r>
              <a:rPr lang="fr-FR" dirty="0" err="1"/>
              <a:t>Collecties</a:t>
            </a:r>
            <a:r>
              <a:rPr lang="fr-FR" dirty="0"/>
              <a:t> en </a:t>
            </a:r>
            <a:r>
              <a:rPr lang="fr-FR" dirty="0" err="1"/>
              <a:t>Iterators</a:t>
            </a:r>
            <a:endParaRPr lang="fr-FR" dirty="0"/>
          </a:p>
          <a:p>
            <a:r>
              <a:rPr lang="fr-FR" dirty="0"/>
              <a:t>Extension Methods</a:t>
            </a:r>
          </a:p>
          <a:p>
            <a:r>
              <a:rPr lang="fr-FR" dirty="0" err="1"/>
              <a:t>Practicum</a:t>
            </a:r>
            <a:endParaRPr lang="fr-FR" dirty="0"/>
          </a:p>
          <a:p>
            <a:r>
              <a:rPr lang="fr-FR" dirty="0" err="1"/>
              <a:t>Functional</a:t>
            </a:r>
            <a:r>
              <a:rPr lang="fr-FR" dirty="0"/>
              <a:t> </a:t>
            </a:r>
            <a:r>
              <a:rPr lang="fr-FR" dirty="0" err="1"/>
              <a:t>programming</a:t>
            </a:r>
            <a:endParaRPr lang="fr-FR" dirty="0"/>
          </a:p>
          <a:p>
            <a:endParaRPr lang="nl-NL" dirty="0"/>
          </a:p>
        </p:txBody>
      </p:sp>
      <p:sp>
        <p:nvSpPr>
          <p:cNvPr id="4" name="Titel 7">
            <a:extLst>
              <a:ext uri="{FF2B5EF4-FFF2-40B4-BE49-F238E27FC236}">
                <a16:creationId xmlns:a16="http://schemas.microsoft.com/office/drawing/2014/main" id="{6AD78D10-F813-AEE3-B010-3B9A62127BB7}"/>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2 / 3</a:t>
            </a:r>
            <a:endParaRPr lang="nl-NL" dirty="0">
              <a:solidFill>
                <a:srgbClr val="FFFFFF"/>
              </a:solidFill>
            </a:endParaRPr>
          </a:p>
        </p:txBody>
      </p:sp>
    </p:spTree>
    <p:extLst>
      <p:ext uri="{BB962C8B-B14F-4D97-AF65-F5344CB8AC3E}">
        <p14:creationId xmlns:p14="http://schemas.microsoft.com/office/powerpoint/2010/main" val="19638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D31B4-1683-5347-D0E2-AC8062FD6E4E}"/>
            </a:ext>
          </a:extLst>
        </p:cNvPr>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070606AB-7CD3-91C8-E061-3B56AA115AB3}"/>
              </a:ext>
            </a:extLst>
          </p:cNvPr>
          <p:cNvSpPr>
            <a:spLocks noGrp="1"/>
          </p:cNvSpPr>
          <p:nvPr>
            <p:ph type="body" sz="quarter" idx="10"/>
          </p:nvPr>
        </p:nvSpPr>
        <p:spPr/>
        <p:txBody>
          <a:bodyPr/>
          <a:lstStyle/>
          <a:p>
            <a:r>
              <a:rPr lang="fr-FR" dirty="0" err="1"/>
              <a:t>Linq</a:t>
            </a:r>
            <a:r>
              <a:rPr lang="fr-FR" dirty="0"/>
              <a:t> + </a:t>
            </a:r>
            <a:r>
              <a:rPr lang="fr-FR" dirty="0" err="1"/>
              <a:t>Practicum</a:t>
            </a:r>
            <a:endParaRPr lang="fr-FR" dirty="0"/>
          </a:p>
          <a:p>
            <a:r>
              <a:rPr lang="fr-FR" dirty="0"/>
              <a:t>XML &amp; JSON + </a:t>
            </a:r>
            <a:r>
              <a:rPr lang="fr-FR" dirty="0" err="1"/>
              <a:t>Practicum</a:t>
            </a:r>
            <a:endParaRPr lang="fr-FR" dirty="0"/>
          </a:p>
          <a:p>
            <a:r>
              <a:rPr lang="fr-FR" dirty="0"/>
              <a:t>SQL + </a:t>
            </a:r>
            <a:r>
              <a:rPr lang="fr-FR" dirty="0" err="1"/>
              <a:t>Practicum</a:t>
            </a:r>
            <a:endParaRPr lang="fr-FR" dirty="0"/>
          </a:p>
          <a:p>
            <a:r>
              <a:rPr lang="fr-FR" dirty="0" err="1"/>
              <a:t>Afsluiting</a:t>
            </a:r>
            <a:endParaRPr lang="nl-NL" dirty="0"/>
          </a:p>
        </p:txBody>
      </p:sp>
      <p:sp>
        <p:nvSpPr>
          <p:cNvPr id="4" name="Titel 7">
            <a:extLst>
              <a:ext uri="{FF2B5EF4-FFF2-40B4-BE49-F238E27FC236}">
                <a16:creationId xmlns:a16="http://schemas.microsoft.com/office/drawing/2014/main" id="{802C6CA7-D1D1-EA31-0237-D578E411ACB3}"/>
              </a:ext>
            </a:extLst>
          </p:cNvPr>
          <p:cNvSpPr txBox="1">
            <a:spLocks/>
          </p:cNvSpPr>
          <p:nvPr/>
        </p:nvSpPr>
        <p:spPr>
          <a:xfrm>
            <a:off x="4191000" y="178419"/>
            <a:ext cx="3810000" cy="602165"/>
          </a:xfrm>
          <a:prstGeom prst="rect">
            <a:avLst/>
          </a:prstGeom>
        </p:spPr>
        <p:txBody>
          <a:bodyPr/>
          <a:lstStyle>
            <a:lvl1pPr algn="ctr" defTabSz="914400" rtl="0" eaLnBrk="1" latinLnBrk="0" hangingPunct="1">
              <a:lnSpc>
                <a:spcPct val="90000"/>
              </a:lnSpc>
              <a:spcBef>
                <a:spcPct val="0"/>
              </a:spcBef>
              <a:buNone/>
              <a:defRPr sz="3600" kern="1200" cap="none" baseline="0">
                <a:solidFill>
                  <a:srgbClr val="005FAA"/>
                </a:solidFill>
                <a:latin typeface="+mj-lt"/>
                <a:ea typeface="+mj-ea"/>
                <a:cs typeface="+mj-cs"/>
              </a:defRPr>
            </a:lvl1pPr>
          </a:lstStyle>
          <a:p>
            <a:r>
              <a:rPr lang="en-US" dirty="0" err="1">
                <a:solidFill>
                  <a:srgbClr val="FFFFFF"/>
                </a:solidFill>
              </a:rPr>
              <a:t>Deel</a:t>
            </a:r>
            <a:r>
              <a:rPr lang="en-US" dirty="0">
                <a:solidFill>
                  <a:srgbClr val="FFFFFF"/>
                </a:solidFill>
              </a:rPr>
              <a:t> 3 / 3</a:t>
            </a:r>
            <a:endParaRPr lang="nl-NL" dirty="0">
              <a:solidFill>
                <a:srgbClr val="FFFFFF"/>
              </a:solidFill>
            </a:endParaRPr>
          </a:p>
        </p:txBody>
      </p:sp>
    </p:spTree>
    <p:extLst>
      <p:ext uri="{BB962C8B-B14F-4D97-AF65-F5344CB8AC3E}">
        <p14:creationId xmlns:p14="http://schemas.microsoft.com/office/powerpoint/2010/main" val="3810384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pPr>
              <a:spcBef>
                <a:spcPct val="0"/>
              </a:spcBef>
              <a:defRPr/>
            </a:pPr>
            <a:r>
              <a:rPr lang="en-US" sz="3600" b="1" dirty="0" err="1">
                <a:gradFill>
                  <a:gsLst>
                    <a:gs pos="0">
                      <a:schemeClr val="bg1"/>
                    </a:gs>
                    <a:gs pos="100000">
                      <a:schemeClr val="bg1">
                        <a:lumMod val="85000"/>
                      </a:schemeClr>
                    </a:gs>
                  </a:gsLst>
                  <a:lin ang="5400000" scaled="0"/>
                </a:gradFill>
                <a:latin typeface="+mj-lt"/>
                <a:ea typeface="+mj-ea"/>
                <a:cs typeface="+mj-cs"/>
              </a:rPr>
              <a:t>Vervolgsessies</a:t>
            </a:r>
            <a:r>
              <a:rPr lang="en-US" sz="3600" b="1" dirty="0">
                <a:gradFill>
                  <a:gsLst>
                    <a:gs pos="0">
                      <a:schemeClr val="bg1"/>
                    </a:gs>
                    <a:gs pos="100000">
                      <a:schemeClr val="bg1">
                        <a:lumMod val="85000"/>
                      </a:schemeClr>
                    </a:gs>
                  </a:gsLst>
                  <a:lin ang="5400000" scaled="0"/>
                </a:gradFill>
                <a:latin typeface="+mj-lt"/>
                <a:ea typeface="+mj-ea"/>
                <a:cs typeface="+mj-cs"/>
              </a:rPr>
              <a:t>?</a:t>
            </a:r>
            <a:endParaRPr kumimoji="0" lang="nl-NL" sz="3600" b="1" i="0" u="none" strike="noStrike" kern="1200" spc="0" normalizeH="0" noProof="0" dirty="0">
              <a:ln>
                <a:noFill/>
              </a:ln>
              <a:gradFill>
                <a:gsLst>
                  <a:gs pos="0">
                    <a:schemeClr val="bg1"/>
                  </a:gs>
                  <a:gs pos="100000">
                    <a:schemeClr val="bg1">
                      <a:lumMod val="85000"/>
                    </a:schemeClr>
                  </a:gs>
                </a:gsLst>
                <a:lin ang="5400000" scaled="0"/>
              </a:gradFill>
              <a:effectLst/>
              <a:uLnTx/>
              <a:uFillTx/>
              <a:latin typeface="+mj-lt"/>
              <a:ea typeface="+mj-ea"/>
              <a:cs typeface="+mj-cs"/>
            </a:endParaRP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Font typeface="Arial" pitchFamily="34" charset="0"/>
              <a:buChar char="•"/>
            </a:pPr>
            <a:r>
              <a:rPr lang="en-US" dirty="0"/>
              <a:t>Async, Threading &amp; Garbage collection</a:t>
            </a:r>
          </a:p>
          <a:p>
            <a:pPr>
              <a:buFont typeface="Arial" pitchFamily="34" charset="0"/>
              <a:buChar char="•"/>
            </a:pPr>
            <a:r>
              <a:rPr lang="en-US" dirty="0"/>
              <a:t>Library development</a:t>
            </a:r>
          </a:p>
          <a:p>
            <a:pPr>
              <a:buFont typeface="Arial" pitchFamily="34" charset="0"/>
              <a:buChar char="•"/>
            </a:pPr>
            <a:r>
              <a:rPr lang="en-US" dirty="0"/>
              <a:t>Secure Programming</a:t>
            </a:r>
          </a:p>
          <a:p>
            <a:pPr>
              <a:buFont typeface="Arial" pitchFamily="34" charset="0"/>
              <a:buChar char="•"/>
            </a:pPr>
            <a:r>
              <a:rPr lang="en-US" dirty="0"/>
              <a:t>.NET Performance &amp; Memory leaks</a:t>
            </a:r>
          </a:p>
          <a:p>
            <a:r>
              <a:rPr lang="en-US" dirty="0"/>
              <a:t>Dependency Injection &amp; Unit testing</a:t>
            </a:r>
          </a:p>
          <a:p>
            <a:r>
              <a:rPr lang="en-US" dirty="0"/>
              <a:t>WPF &amp; </a:t>
            </a:r>
            <a:r>
              <a:rPr lang="en-US" dirty="0" err="1"/>
              <a:t>ReactiveUI</a:t>
            </a:r>
            <a:endParaRPr lang="en-US" dirty="0"/>
          </a:p>
          <a:p>
            <a:r>
              <a:rPr lang="en-US" dirty="0"/>
              <a:t>SQL Performance &amp; index tuning</a:t>
            </a:r>
          </a:p>
          <a:p>
            <a:pPr marL="0" indent="0">
              <a:buNone/>
            </a:pPr>
            <a:endParaRPr lang="en-US" dirty="0"/>
          </a:p>
        </p:txBody>
      </p:sp>
    </p:spTree>
    <p:extLst>
      <p:ext uri="{BB962C8B-B14F-4D97-AF65-F5344CB8AC3E}">
        <p14:creationId xmlns:p14="http://schemas.microsoft.com/office/powerpoint/2010/main" val="1186795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23AA447-43EB-0125-D91A-27CDF69EC02E}"/>
              </a:ext>
            </a:extLst>
          </p:cNvPr>
          <p:cNvSpPr>
            <a:spLocks noGrp="1"/>
          </p:cNvSpPr>
          <p:nvPr>
            <p:ph type="title"/>
          </p:nvPr>
        </p:nvSpPr>
        <p:spPr>
          <a:xfrm>
            <a:off x="256673" y="239587"/>
            <a:ext cx="8646695" cy="2046414"/>
          </a:xfrm>
        </p:spPr>
        <p:txBody>
          <a:bodyPr/>
          <a:lstStyle/>
          <a:p>
            <a:r>
              <a:rPr lang="nl-NL" dirty="0"/>
              <a:t>Evaluatie:</a:t>
            </a:r>
            <a:br>
              <a:rPr lang="nl-NL" dirty="0"/>
            </a:br>
            <a:r>
              <a:rPr lang="nl-NL" dirty="0">
                <a:hlinkClick r:id="rId2"/>
              </a:rPr>
              <a:t>https://forms.office.com/e/vTt808T01q</a:t>
            </a:r>
            <a:endParaRPr lang="nl-NL" dirty="0"/>
          </a:p>
        </p:txBody>
      </p:sp>
      <p:pic>
        <p:nvPicPr>
          <p:cNvPr id="1026" name="Picture 2" descr="Bedankt en complimenten zakelijke kaart in zwart-wit">
            <a:extLst>
              <a:ext uri="{FF2B5EF4-FFF2-40B4-BE49-F238E27FC236}">
                <a16:creationId xmlns:a16="http://schemas.microsoft.com/office/drawing/2014/main" id="{194D820C-DD32-240D-1A9E-1DE4D2454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2021" y="0"/>
            <a:ext cx="3039979" cy="4559969"/>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a:extLst>
              <a:ext uri="{FF2B5EF4-FFF2-40B4-BE49-F238E27FC236}">
                <a16:creationId xmlns:a16="http://schemas.microsoft.com/office/drawing/2014/main" id="{C3CD8C73-F0F9-9FDF-EC32-B387D3E6B4CC}"/>
              </a:ext>
            </a:extLst>
          </p:cNvPr>
          <p:cNvPicPr>
            <a:picLocks noChangeAspect="1"/>
          </p:cNvPicPr>
          <p:nvPr/>
        </p:nvPicPr>
        <p:blipFill>
          <a:blip r:embed="rId4"/>
          <a:stretch>
            <a:fillRect/>
          </a:stretch>
        </p:blipFill>
        <p:spPr>
          <a:xfrm>
            <a:off x="1412907" y="2353454"/>
            <a:ext cx="6334225" cy="3490607"/>
          </a:xfrm>
          <a:prstGeom prst="rect">
            <a:avLst/>
          </a:prstGeom>
        </p:spPr>
      </p:pic>
    </p:spTree>
    <p:extLst>
      <p:ext uri="{BB962C8B-B14F-4D97-AF65-F5344CB8AC3E}">
        <p14:creationId xmlns:p14="http://schemas.microsoft.com/office/powerpoint/2010/main" val="230600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(Static) </a:t>
            </a:r>
            <a:r>
              <a:rPr lang="en-US" b="1" dirty="0">
                <a:gradFill>
                  <a:gsLst>
                    <a:gs pos="0">
                      <a:schemeClr val="bg1"/>
                    </a:gs>
                    <a:gs pos="100000">
                      <a:schemeClr val="bg1">
                        <a:lumMod val="85000"/>
                      </a:schemeClr>
                    </a:gs>
                  </a:gsLst>
                  <a:lin ang="5400000" scaled="0"/>
                </a:gradFill>
              </a:rPr>
              <a:t>c</a:t>
            </a:r>
            <a:r>
              <a:rPr lang="en-US" sz="3600" b="1" dirty="0">
                <a:gradFill>
                  <a:gsLst>
                    <a:gs pos="0">
                      <a:schemeClr val="bg1"/>
                    </a:gs>
                    <a:gs pos="100000">
                      <a:schemeClr val="bg1">
                        <a:lumMod val="85000"/>
                      </a:schemeClr>
                    </a:gs>
                  </a:gsLst>
                  <a:lin ang="5400000" scaled="0"/>
                </a:gradFill>
              </a:rPr>
              <a:t>lasses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Class: </a:t>
            </a:r>
            <a:r>
              <a:rPr lang="nl-NL" dirty="0"/>
              <a:t>één instantie per new()</a:t>
            </a:r>
          </a:p>
          <a:p>
            <a:r>
              <a:rPr lang="nl-NL" dirty="0"/>
              <a:t>Expliciet aanmaken</a:t>
            </a:r>
          </a:p>
          <a:p>
            <a:endParaRPr lang="nl-NL" dirty="0"/>
          </a:p>
          <a:p>
            <a:pPr>
              <a:buNone/>
            </a:pPr>
            <a:r>
              <a:rPr lang="en-US" dirty="0"/>
              <a:t>Static class: </a:t>
            </a:r>
            <a:r>
              <a:rPr lang="nl-NL" dirty="0"/>
              <a:t>één instantie gedeeld (per </a:t>
            </a:r>
            <a:r>
              <a:rPr lang="nl-NL" dirty="0" err="1"/>
              <a:t>AssemblyLoadContext</a:t>
            </a:r>
            <a:r>
              <a:rPr lang="nl-NL" dirty="0"/>
              <a:t>)</a:t>
            </a:r>
          </a:p>
          <a:p>
            <a:r>
              <a:rPr lang="nl-NL" dirty="0"/>
              <a:t>Impliciet gecreëerd voor eerste gebruik</a:t>
            </a:r>
          </a:p>
        </p:txBody>
      </p:sp>
    </p:spTree>
    <p:extLst>
      <p:ext uri="{BB962C8B-B14F-4D97-AF65-F5344CB8AC3E}">
        <p14:creationId xmlns:p14="http://schemas.microsoft.com/office/powerpoint/2010/main" val="191877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Fields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Class</a:t>
            </a:r>
          </a:p>
          <a:p>
            <a:r>
              <a:rPr lang="en-US" dirty="0" err="1"/>
              <a:t>Gedeeld</a:t>
            </a:r>
            <a:r>
              <a:rPr lang="en-US" dirty="0"/>
              <a:t> </a:t>
            </a:r>
            <a:r>
              <a:rPr lang="en-US" dirty="0" err="1"/>
              <a:t>binnen</a:t>
            </a:r>
            <a:r>
              <a:rPr lang="en-US" dirty="0"/>
              <a:t> de </a:t>
            </a:r>
            <a:r>
              <a:rPr lang="en-US" dirty="0" err="1"/>
              <a:t>instantie</a:t>
            </a:r>
            <a:endParaRPr lang="en-US" dirty="0"/>
          </a:p>
          <a:p>
            <a:r>
              <a:rPr lang="en-US" dirty="0"/>
              <a:t>Static fields </a:t>
            </a:r>
            <a:r>
              <a:rPr lang="en-US" dirty="0" err="1"/>
              <a:t>gedeeld</a:t>
            </a:r>
            <a:r>
              <a:rPr lang="en-US" dirty="0"/>
              <a:t> over alle </a:t>
            </a:r>
            <a:r>
              <a:rPr lang="en-US" dirty="0" err="1"/>
              <a:t>instanties</a:t>
            </a:r>
            <a:r>
              <a:rPr lang="en-US" dirty="0"/>
              <a:t> </a:t>
            </a:r>
            <a:r>
              <a:rPr lang="nl-NL" dirty="0"/>
              <a:t>(per </a:t>
            </a:r>
            <a:r>
              <a:rPr lang="nl-NL" dirty="0" err="1"/>
              <a:t>AssemblyLoadContext</a:t>
            </a:r>
            <a:r>
              <a:rPr lang="nl-NL" dirty="0"/>
              <a:t>)</a:t>
            </a:r>
          </a:p>
          <a:p>
            <a:pPr>
              <a:buNone/>
            </a:pPr>
            <a:endParaRPr lang="en-US" dirty="0"/>
          </a:p>
          <a:p>
            <a:pPr>
              <a:buNone/>
            </a:pPr>
            <a:r>
              <a:rPr lang="en-US" dirty="0"/>
              <a:t>Instance </a:t>
            </a:r>
            <a:r>
              <a:rPr lang="nl-NL" dirty="0"/>
              <a:t>methodes</a:t>
            </a:r>
            <a:r>
              <a:rPr lang="en-US" dirty="0"/>
              <a:t> </a:t>
            </a:r>
            <a:r>
              <a:rPr lang="en-US" dirty="0" err="1"/>
              <a:t>werken</a:t>
            </a:r>
            <a:r>
              <a:rPr lang="en-US" dirty="0"/>
              <a:t> op basis </a:t>
            </a:r>
            <a:r>
              <a:rPr lang="en-US" dirty="0" err="1"/>
              <a:t>niveau</a:t>
            </a:r>
            <a:r>
              <a:rPr lang="en-US" dirty="0"/>
              <a:t> </a:t>
            </a:r>
            <a:r>
              <a:rPr lang="en-US" dirty="0" err="1"/>
              <a:t>hetzelfde</a:t>
            </a:r>
            <a:r>
              <a:rPr lang="en-US" dirty="0"/>
              <a:t> </a:t>
            </a:r>
            <a:r>
              <a:rPr lang="en-US" dirty="0" err="1"/>
              <a:t>als</a:t>
            </a:r>
            <a:r>
              <a:rPr lang="en-US" dirty="0"/>
              <a:t> static </a:t>
            </a:r>
            <a:r>
              <a:rPr lang="en-US" dirty="0" err="1"/>
              <a:t>methodes</a:t>
            </a:r>
            <a:r>
              <a:rPr lang="en-US" dirty="0"/>
              <a:t> met </a:t>
            </a:r>
            <a:r>
              <a:rPr lang="en-US" dirty="0" err="1"/>
              <a:t>als</a:t>
            </a:r>
            <a:r>
              <a:rPr lang="en-US" dirty="0"/>
              <a:t> </a:t>
            </a:r>
            <a:r>
              <a:rPr lang="en-US" dirty="0" err="1"/>
              <a:t>eerste</a:t>
            </a:r>
            <a:r>
              <a:rPr lang="en-US" dirty="0"/>
              <a:t> parameter </a:t>
            </a:r>
            <a:r>
              <a:rPr lang="en-US" dirty="0" err="1"/>
              <a:t>een</a:t>
            </a:r>
            <a:r>
              <a:rPr lang="en-US" dirty="0"/>
              <a:t> </a:t>
            </a:r>
            <a:r>
              <a:rPr lang="en-US" dirty="0" err="1"/>
              <a:t>referentie</a:t>
            </a:r>
            <a:r>
              <a:rPr lang="en-US" dirty="0"/>
              <a:t> </a:t>
            </a:r>
            <a:r>
              <a:rPr lang="en-US" dirty="0" err="1"/>
              <a:t>naar</a:t>
            </a:r>
            <a:r>
              <a:rPr lang="en-US" dirty="0"/>
              <a:t> (de data van) de </a:t>
            </a:r>
            <a:r>
              <a:rPr lang="en-US" dirty="0" err="1"/>
              <a:t>instantie</a:t>
            </a:r>
            <a:r>
              <a:rPr lang="en-US" dirty="0"/>
              <a:t> (</a:t>
            </a:r>
            <a:r>
              <a:rPr lang="en-US" b="1" u="sng" dirty="0"/>
              <a:t>this.</a:t>
            </a:r>
            <a:r>
              <a:rPr lang="en-US" dirty="0"/>
              <a:t>)</a:t>
            </a:r>
          </a:p>
        </p:txBody>
      </p:sp>
      <p:pic>
        <p:nvPicPr>
          <p:cNvPr id="1026" name="Picture 2" descr="Live demo @ the staff club, Highfield - Digital Learning">
            <a:extLst>
              <a:ext uri="{FF2B5EF4-FFF2-40B4-BE49-F238E27FC236}">
                <a16:creationId xmlns:a16="http://schemas.microsoft.com/office/drawing/2014/main" id="{86772491-F5A9-5F8D-2DB0-27633010B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Fields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dirty="0"/>
              <a:t>Wie </a:t>
            </a:r>
            <a:r>
              <a:rPr lang="en-US" dirty="0" err="1"/>
              <a:t>moet</a:t>
            </a:r>
            <a:r>
              <a:rPr lang="en-US" dirty="0"/>
              <a:t> thread safe </a:t>
            </a:r>
            <a:r>
              <a:rPr lang="en-US" dirty="0" err="1"/>
              <a:t>programmeren</a:t>
            </a:r>
            <a:r>
              <a:rPr lang="en-US" dirty="0"/>
              <a:t> </a:t>
            </a:r>
            <a:r>
              <a:rPr lang="en-US" dirty="0" err="1"/>
              <a:t>fixen</a:t>
            </a:r>
            <a:r>
              <a:rPr lang="en-US" dirty="0"/>
              <a:t>?</a:t>
            </a:r>
          </a:p>
          <a:p>
            <a:pPr>
              <a:buFont typeface="Arial" panose="020B0604020202020204" pitchFamily="34" charset="0"/>
              <a:buChar char="•"/>
            </a:pPr>
            <a:r>
              <a:rPr lang="en-US" dirty="0" err="1"/>
              <a:t>Gebruiker</a:t>
            </a:r>
            <a:r>
              <a:rPr lang="en-US" dirty="0"/>
              <a:t> van de </a:t>
            </a:r>
            <a:r>
              <a:rPr lang="en-US" dirty="0" err="1"/>
              <a:t>methode</a:t>
            </a:r>
            <a:r>
              <a:rPr lang="en-US" dirty="0"/>
              <a:t>?</a:t>
            </a:r>
          </a:p>
          <a:p>
            <a:pPr>
              <a:buFont typeface="Arial" panose="020B0604020202020204" pitchFamily="34" charset="0"/>
              <a:buChar char="•"/>
            </a:pPr>
            <a:r>
              <a:rPr lang="en-US" dirty="0"/>
              <a:t>Bouwer van de </a:t>
            </a:r>
            <a:r>
              <a:rPr lang="en-US" dirty="0" err="1"/>
              <a:t>methode</a:t>
            </a:r>
            <a:r>
              <a:rPr lang="en-US" dirty="0"/>
              <a:t>?</a:t>
            </a:r>
          </a:p>
        </p:txBody>
      </p:sp>
    </p:spTree>
    <p:extLst>
      <p:ext uri="{BB962C8B-B14F-4D97-AF65-F5344CB8AC3E}">
        <p14:creationId xmlns:p14="http://schemas.microsoft.com/office/powerpoint/2010/main" val="300826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07FEC26-2144-C961-0698-93321AA7B572}"/>
              </a:ext>
            </a:extLst>
          </p:cNvPr>
          <p:cNvSpPr>
            <a:spLocks noGrp="1"/>
          </p:cNvSpPr>
          <p:nvPr>
            <p:ph type="body" sz="quarter" idx="14"/>
          </p:nvPr>
        </p:nvSpPr>
        <p:spPr/>
        <p:txBody>
          <a:bodyPr/>
          <a:lstStyle/>
          <a:p>
            <a:endParaRPr lang="nl-NL"/>
          </a:p>
        </p:txBody>
      </p:sp>
      <p:sp>
        <p:nvSpPr>
          <p:cNvPr id="5" name="Titel 4">
            <a:extLst>
              <a:ext uri="{FF2B5EF4-FFF2-40B4-BE49-F238E27FC236}">
                <a16:creationId xmlns:a16="http://schemas.microsoft.com/office/drawing/2014/main" id="{981A2800-0A93-D6A0-61C8-9A4E319AF241}"/>
              </a:ext>
            </a:extLst>
          </p:cNvPr>
          <p:cNvSpPr>
            <a:spLocks noGrp="1"/>
          </p:cNvSpPr>
          <p:nvPr>
            <p:ph type="title"/>
          </p:nvPr>
        </p:nvSpPr>
        <p:spPr/>
        <p:txBody>
          <a:bodyPr/>
          <a:lstStyle/>
          <a:p>
            <a:r>
              <a:rPr lang="en-US" sz="3600" b="1" dirty="0">
                <a:gradFill>
                  <a:gsLst>
                    <a:gs pos="0">
                      <a:schemeClr val="bg1"/>
                    </a:gs>
                    <a:gs pos="100000">
                      <a:schemeClr val="bg1">
                        <a:lumMod val="85000"/>
                      </a:schemeClr>
                    </a:gs>
                  </a:gsLst>
                  <a:lin ang="5400000" scaled="0"/>
                </a:gradFill>
              </a:rPr>
              <a:t>(Static) </a:t>
            </a:r>
            <a:r>
              <a:rPr lang="en-US" b="1" dirty="0">
                <a:gradFill>
                  <a:gsLst>
                    <a:gs pos="0">
                      <a:schemeClr val="bg1"/>
                    </a:gs>
                    <a:gs pos="100000">
                      <a:schemeClr val="bg1">
                        <a:lumMod val="85000"/>
                      </a:schemeClr>
                    </a:gs>
                  </a:gsLst>
                  <a:lin ang="5400000" scaled="0"/>
                </a:gradFill>
              </a:rPr>
              <a:t>c</a:t>
            </a:r>
            <a:r>
              <a:rPr lang="en-US" sz="3600" b="1" dirty="0">
                <a:gradFill>
                  <a:gsLst>
                    <a:gs pos="0">
                      <a:schemeClr val="bg1"/>
                    </a:gs>
                    <a:gs pos="100000">
                      <a:schemeClr val="bg1">
                        <a:lumMod val="85000"/>
                      </a:schemeClr>
                    </a:gs>
                  </a:gsLst>
                  <a:lin ang="5400000" scaled="0"/>
                </a:gradFill>
              </a:rPr>
              <a:t>lasses</a:t>
            </a:r>
          </a:p>
        </p:txBody>
      </p:sp>
      <p:sp>
        <p:nvSpPr>
          <p:cNvPr id="6" name="Tijdelijke aanduiding voor afbeelding 5">
            <a:extLst>
              <a:ext uri="{FF2B5EF4-FFF2-40B4-BE49-F238E27FC236}">
                <a16:creationId xmlns:a16="http://schemas.microsoft.com/office/drawing/2014/main" id="{E3085A34-A18B-3748-332C-0F0000AD4199}"/>
              </a:ext>
            </a:extLst>
          </p:cNvPr>
          <p:cNvSpPr>
            <a:spLocks noGrp="1"/>
          </p:cNvSpPr>
          <p:nvPr>
            <p:ph sz="quarter" idx="15"/>
          </p:nvPr>
        </p:nvSpPr>
        <p:spPr/>
        <p:txBody>
          <a:bodyPr/>
          <a:lstStyle/>
          <a:p>
            <a:pPr>
              <a:buNone/>
            </a:pPr>
            <a:r>
              <a:rPr lang="en-US" b="1" dirty="0" err="1"/>
              <a:t>Standaard</a:t>
            </a:r>
            <a:r>
              <a:rPr lang="en-US" b="1" dirty="0"/>
              <a:t> regel in .NET</a:t>
            </a:r>
          </a:p>
          <a:p>
            <a:pPr>
              <a:buNone/>
            </a:pPr>
            <a:r>
              <a:rPr lang="en-US" dirty="0" err="1"/>
              <a:t>Bij</a:t>
            </a:r>
            <a:r>
              <a:rPr lang="en-US" dirty="0"/>
              <a:t> static members mag </a:t>
            </a:r>
            <a:r>
              <a:rPr lang="en-US" dirty="0" err="1"/>
              <a:t>een</a:t>
            </a:r>
            <a:r>
              <a:rPr lang="en-US" dirty="0"/>
              <a:t> </a:t>
            </a:r>
            <a:r>
              <a:rPr lang="en-US" dirty="0" err="1"/>
              <a:t>gebruiker</a:t>
            </a:r>
            <a:r>
              <a:rPr lang="en-US" dirty="0"/>
              <a:t> </a:t>
            </a:r>
            <a:r>
              <a:rPr lang="en-US" dirty="0" err="1"/>
              <a:t>ervan</a:t>
            </a:r>
            <a:r>
              <a:rPr lang="en-US" dirty="0"/>
              <a:t> </a:t>
            </a:r>
            <a:r>
              <a:rPr lang="en-US" dirty="0" err="1"/>
              <a:t>uit</a:t>
            </a:r>
            <a:r>
              <a:rPr lang="en-US" dirty="0"/>
              <a:t> </a:t>
            </a:r>
            <a:r>
              <a:rPr lang="en-US" dirty="0" err="1"/>
              <a:t>gaan</a:t>
            </a:r>
            <a:r>
              <a:rPr lang="en-US" dirty="0"/>
              <a:t> </a:t>
            </a:r>
            <a:r>
              <a:rPr lang="en-US" dirty="0" err="1"/>
              <a:t>dat</a:t>
            </a:r>
            <a:r>
              <a:rPr lang="en-US" dirty="0"/>
              <a:t> ze thread safe </a:t>
            </a:r>
            <a:r>
              <a:rPr lang="en-US" dirty="0" err="1"/>
              <a:t>zijn</a:t>
            </a:r>
            <a:r>
              <a:rPr lang="en-US" dirty="0"/>
              <a:t>, </a:t>
            </a:r>
            <a:r>
              <a:rPr lang="en-US" dirty="0" err="1"/>
              <a:t>bij</a:t>
            </a:r>
            <a:r>
              <a:rPr lang="en-US" dirty="0"/>
              <a:t> instance members </a:t>
            </a:r>
            <a:r>
              <a:rPr lang="en-US" dirty="0" err="1"/>
              <a:t>niet</a:t>
            </a:r>
            <a:r>
              <a:rPr lang="en-US" dirty="0"/>
              <a:t>, </a:t>
            </a:r>
            <a:r>
              <a:rPr lang="en-US" dirty="0" err="1"/>
              <a:t>tenzij</a:t>
            </a:r>
            <a:r>
              <a:rPr lang="en-US" dirty="0"/>
              <a:t> </a:t>
            </a:r>
            <a:r>
              <a:rPr lang="en-US" dirty="0" err="1"/>
              <a:t>anders</a:t>
            </a:r>
            <a:r>
              <a:rPr lang="en-US" dirty="0"/>
              <a:t> </a:t>
            </a:r>
            <a:r>
              <a:rPr lang="en-US" dirty="0" err="1"/>
              <a:t>gedocumenteerd</a:t>
            </a:r>
            <a:endParaRPr lang="en-US" dirty="0"/>
          </a:p>
          <a:p>
            <a:pPr>
              <a:buNone/>
            </a:pPr>
            <a:endParaRPr lang="en-US" dirty="0"/>
          </a:p>
          <a:p>
            <a:pPr>
              <a:buNone/>
            </a:pPr>
            <a:r>
              <a:rPr lang="en-US" dirty="0" err="1"/>
              <a:t>Fixen</a:t>
            </a:r>
            <a:r>
              <a:rPr lang="en-US" dirty="0"/>
              <a:t> is </a:t>
            </a:r>
            <a:r>
              <a:rPr lang="en-US" dirty="0" err="1"/>
              <a:t>verantwoordelijkheid</a:t>
            </a:r>
            <a:r>
              <a:rPr lang="en-US" dirty="0"/>
              <a:t> van </a:t>
            </a:r>
            <a:r>
              <a:rPr lang="en-US" dirty="0" err="1"/>
              <a:t>bouwer</a:t>
            </a:r>
            <a:r>
              <a:rPr lang="en-US" dirty="0"/>
              <a:t> van de </a:t>
            </a:r>
            <a:r>
              <a:rPr lang="en-US" dirty="0" err="1"/>
              <a:t>methode</a:t>
            </a:r>
            <a:endParaRPr lang="en-US" dirty="0"/>
          </a:p>
        </p:txBody>
      </p:sp>
      <p:pic>
        <p:nvPicPr>
          <p:cNvPr id="3" name="Picture 2" descr="Live demo @ the staff club, Highfield - Digital Learning">
            <a:extLst>
              <a:ext uri="{FF2B5EF4-FFF2-40B4-BE49-F238E27FC236}">
                <a16:creationId xmlns:a16="http://schemas.microsoft.com/office/drawing/2014/main" id="{E8627622-E521-5D50-143D-23F7D8254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575" y="5887844"/>
            <a:ext cx="1878425" cy="7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28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Lst>
</file>

<file path=ppt/tags/tag2.xml><?xml version="1.0" encoding="utf-8"?>
<p:tagLst xmlns:a="http://schemas.openxmlformats.org/drawingml/2006/main" xmlns:r="http://schemas.openxmlformats.org/officeDocument/2006/relationships" xmlns:p="http://schemas.openxmlformats.org/presentationml/2006/main">
  <p:tag name="MIO_HDS" val="True"/>
  <p:tag name="MIO_UPDATE" val="True"/>
  <p:tag name="MIO_DBID" val="18E52BEE-B231-4163-953F-624B7C4E5C82"/>
  <p:tag name="MIO_FALLBACK_LAYOUT" val="8"/>
  <p:tag name="MIO_SHOW_DATE" val="False"/>
  <p:tag name="MIO_SHOW_FOOTER" val="False"/>
  <p:tag name="MIO_SHOW_PAGENUMBER" val="False"/>
  <p:tag name="MIO_AVOID_BLANK_LAYOUT" val="True"/>
  <p:tag name="MIO_CD_LAYOUT_VALID_AREA" val="False"/>
  <p:tag name="MIO_EKGUID" val="21a529b4-4cfd-447d-8f9c-21b244bce69b"/>
  <p:tag name="MIO_VERSION" val="20.07.2022 09:49:36"/>
  <p:tag name="MIO_OBJECTNAME" val="AFAS PP 2018 - LEEG"/>
  <p:tag name="MIO_LASTDOWNLOADED" val="25.07.2022 16:03:37"/>
  <p:tag name="MIO_SKIPVERSION" val="01.01.0001 00:00:00"/>
  <p:tag name="MIO_CDID" val="d30371fb-bd2b-4816-a0ce-bd6a1479ab6b"/>
  <p:tag name="MIO_NUMBER_OF_VALID_LAYOUTS" val="20"/>
</p:tagLst>
</file>

<file path=ppt/tags/tag3.xml><?xml version="1.0" encoding="utf-8"?>
<p:tagLst xmlns:a="http://schemas.openxmlformats.org/drawingml/2006/main" xmlns:r="http://schemas.openxmlformats.org/officeDocument/2006/relationships" xmlns:p="http://schemas.openxmlformats.org/presentationml/2006/main">
  <p:tag name="MIO_HDS" val="True"/>
  <p:tag name="MIO_UPDATE" val="True"/>
  <p:tag name="MIO_DBID" val="18E52BEE-B231-4163-953F-624B7C4E5C82"/>
  <p:tag name="MIO_FALLBACK_LAYOUT" val="8"/>
  <p:tag name="MIO_SHOW_DATE" val="False"/>
  <p:tag name="MIO_SHOW_FOOTER" val="False"/>
  <p:tag name="MIO_SHOW_PAGENUMBER" val="False"/>
  <p:tag name="MIO_AVOID_BLANK_LAYOUT" val="True"/>
  <p:tag name="MIO_CD_LAYOUT_VALID_AREA" val="False"/>
  <p:tag name="MIO_NUMBER_OF_VALID_LAYOUTS" val="20"/>
  <p:tag name="MIO_EKGUID" val="21a529b4-4cfd-447d-8f9c-21b244bce69b"/>
  <p:tag name="MIO_VERSION" val="05.09.2018 12:02:03"/>
  <p:tag name="MIO_OBJECTNAME" val="AFAS PP 2018 - LEEG"/>
  <p:tag name="MIO_SKIPVERSION" val="01.01.0001 00:00:00"/>
  <p:tag name="MIO_LASTDOWNLOADED" val="20.07.2022 11:48:51"/>
  <p:tag name="MIO_CDID" val="d30371fb-bd2b-4816-a0ce-bd6a1479ab6b"/>
</p:tagLst>
</file>

<file path=ppt/tags/tag4.xml><?xml version="1.0" encoding="utf-8"?>
<p:tagLst xmlns:a="http://schemas.openxmlformats.org/drawingml/2006/main" xmlns:r="http://schemas.openxmlformats.org/officeDocument/2006/relationships" xmlns:p="http://schemas.openxmlformats.org/presentationml/2006/main">
  <p:tag name="MIO_GUID" val="4f475853-d522-45fa-b5df-18af211d326d"/>
  <p:tag name="MIO_EKGUID" val="0776892b-14b1-4e01-8dd2-f70ec0e58308"/>
  <p:tag name="MIO_UPDATE" val="True"/>
  <p:tag name="MIO_VERSION" val="21.01.2021 10:16:48"/>
  <p:tag name="MIO_DBID" val="18E52BEE-B231-4163-953F-624B7C4E5C82"/>
  <p:tag name="MIO_LASTDOWNLOADED" val="16.11.2021 15:28:01"/>
  <p:tag name="MIO_OBJECTNAME" val="AFAS logo in 3D (3)"/>
  <p:tag name="MIO_LASTEDITORNAME" val="Jacco Faaij"/>
</p:tagLst>
</file>

<file path=ppt/theme/theme1.xml><?xml version="1.0" encoding="utf-8"?>
<a:theme xmlns:a="http://schemas.openxmlformats.org/drawingml/2006/main" name="AFAS Software">
  <a:themeElements>
    <a:clrScheme name="AFAS Software">
      <a:dk1>
        <a:srgbClr val="0060A9"/>
      </a:dk1>
      <a:lt1>
        <a:srgbClr val="FFFFFF"/>
      </a:lt1>
      <a:dk2>
        <a:srgbClr val="0060A9"/>
      </a:dk2>
      <a:lt2>
        <a:srgbClr val="D7EAFF"/>
      </a:lt2>
      <a:accent1>
        <a:srgbClr val="0060A9"/>
      </a:accent1>
      <a:accent2>
        <a:srgbClr val="D7EAFF"/>
      </a:accent2>
      <a:accent3>
        <a:srgbClr val="F59F39"/>
      </a:accent3>
      <a:accent4>
        <a:srgbClr val="D11F43"/>
      </a:accent4>
      <a:accent5>
        <a:srgbClr val="181F24"/>
      </a:accent5>
      <a:accent6>
        <a:srgbClr val="C3CBD3"/>
      </a:accent6>
      <a:hlink>
        <a:srgbClr val="D7EAFF"/>
      </a:hlink>
      <a:folHlink>
        <a:srgbClr val="F59F39"/>
      </a:folHlink>
    </a:clrScheme>
    <a:fontScheme name="01 - AFAS STANDAARD">
      <a:majorFont>
        <a:latin typeface="Roboto Black"/>
        <a:ea typeface=""/>
        <a:cs typeface=""/>
      </a:majorFont>
      <a:minorFont>
        <a:latin typeface="Roboto Light"/>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Presentatie1" id="{CD92393A-3BD0-477C-A020-E1284C5FAB5D}" vid="{2CD614E5-811F-4569-9C24-14B80587B083}"/>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F9C6AD8C2A8347BAEDE0FC59D3BBC2" ma:contentTypeVersion="20" ma:contentTypeDescription="Create a new document." ma:contentTypeScope="" ma:versionID="f43c188c3dc996fc3eee67fe770024fa">
  <xsd:schema xmlns:xsd="http://www.w3.org/2001/XMLSchema" xmlns:xs="http://www.w3.org/2001/XMLSchema" xmlns:p="http://schemas.microsoft.com/office/2006/metadata/properties" xmlns:ns2="14d3b7c7-4411-4a26-8484-50027baed0ad" xmlns:ns3="1f8c62b2-2835-4dad-97b6-2ce3d92388f3" targetNamespace="http://schemas.microsoft.com/office/2006/metadata/properties" ma:root="true" ma:fieldsID="66258ff4978c668117caa0c3ae185a1e" ns2:_="" ns3:_="">
    <xsd:import namespace="14d3b7c7-4411-4a26-8484-50027baed0ad"/>
    <xsd:import namespace="1f8c62b2-2835-4dad-97b6-2ce3d92388f3"/>
    <xsd:element name="properties">
      <xsd:complexType>
        <xsd:sequence>
          <xsd:element name="documentManagement">
            <xsd:complexType>
              <xsd:all>
                <xsd:element ref="ns2:MediaServiceMetadata" minOccurs="0"/>
                <xsd:element ref="ns2:MediaServiceFastMetadata" minOccurs="0"/>
                <xsd:element ref="ns2:Person"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_Flow_SignoffStatu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d3b7c7-4411-4a26-8484-50027baed0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Person" ma:index="10" nillable="true" ma:displayName="Person" ma:list="UserInfo" ma:SharePointGroup="0" ma:internalName="Perso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Tags" ma:index="11" nillable="true" ma:displayName="MediaServiceAutoTags" ma:internalName="MediaServiceAutoTags"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_Flow_SignoffStatus" ma:index="17" nillable="true" ma:displayName="Sign-off status" ma:internalName="Sign_x002d_off_x0020_status">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e176400-3569-4ff1-af59-b2a56b684bb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8c62b2-2835-4dad-97b6-2ce3d92388f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b3bd5967-c065-48d2-aef3-e39038ebfbd1}" ma:internalName="TaxCatchAll" ma:showField="CatchAllData" ma:web="1f8c62b2-2835-4dad-97b6-2ce3d92388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erson xmlns="14d3b7c7-4411-4a26-8484-50027baed0ad">
      <UserInfo>
        <DisplayName/>
        <AccountId xsi:nil="true"/>
        <AccountType/>
      </UserInfo>
    </Person>
    <_Flow_SignoffStatus xmlns="14d3b7c7-4411-4a26-8484-50027baed0ad" xsi:nil="true"/>
    <TaxCatchAll xmlns="1f8c62b2-2835-4dad-97b6-2ce3d92388f3" xsi:nil="true"/>
    <lcf76f155ced4ddcb4097134ff3c332f xmlns="14d3b7c7-4411-4a26-8484-50027baed0a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ED7310-A91D-4DA5-AF02-ABB438ED84E6}">
  <ds:schemaRefs>
    <ds:schemaRef ds:uri="14d3b7c7-4411-4a26-8484-50027baed0ad"/>
    <ds:schemaRef ds:uri="1f8c62b2-2835-4dad-97b6-2ce3d92388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EC4734F-1DCF-4345-B7A4-C7AC9BDFA475}">
  <ds:schemaRefs>
    <ds:schemaRef ds:uri="http://www.w3.org/XML/1998/namespace"/>
    <ds:schemaRef ds:uri="http://purl.org/dc/dcmitype/"/>
    <ds:schemaRef ds:uri="http://schemas.openxmlformats.org/package/2006/metadata/core-properties"/>
    <ds:schemaRef ds:uri="http://purl.org/dc/elements/1.1/"/>
    <ds:schemaRef ds:uri="http://purl.org/dc/terms/"/>
    <ds:schemaRef ds:uri="14d3b7c7-4411-4a26-8484-50027baed0ad"/>
    <ds:schemaRef ds:uri="http://schemas.microsoft.com/office/2006/metadata/properties"/>
    <ds:schemaRef ds:uri="http://schemas.microsoft.com/office/2006/documentManagement/types"/>
    <ds:schemaRef ds:uri="http://schemas.microsoft.com/office/infopath/2007/PartnerControls"/>
    <ds:schemaRef ds:uri="1f8c62b2-2835-4dad-97b6-2ce3d92388f3"/>
  </ds:schemaRefs>
</ds:datastoreItem>
</file>

<file path=customXml/itemProps3.xml><?xml version="1.0" encoding="utf-8"?>
<ds:datastoreItem xmlns:ds="http://schemas.openxmlformats.org/officeDocument/2006/customXml" ds:itemID="{D991EFC2-E5DA-467B-B0E2-27D5C4C0F1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STANDAARD AFAS</Template>
  <TotalTime>2342</TotalTime>
  <Words>3007</Words>
  <Application>Microsoft Office PowerPoint</Application>
  <PresentationFormat>Breedbeeld</PresentationFormat>
  <Paragraphs>509</Paragraphs>
  <Slides>55</Slides>
  <Notes>46</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55</vt:i4>
      </vt:variant>
    </vt:vector>
  </HeadingPairs>
  <TitlesOfParts>
    <vt:vector size="62" baseType="lpstr">
      <vt:lpstr>Arial</vt:lpstr>
      <vt:lpstr>Calibri</vt:lpstr>
      <vt:lpstr>Cascadia Mono</vt:lpstr>
      <vt:lpstr>Consolas</vt:lpstr>
      <vt:lpstr>Roboto Black</vt:lpstr>
      <vt:lpstr>Roboto Light</vt:lpstr>
      <vt:lpstr>AFAS Software</vt:lpstr>
      <vt:lpstr>PowerPoint-presentatie</vt:lpstr>
      <vt:lpstr>PowerPoint-presentatie</vt:lpstr>
      <vt:lpstr>Coding conventions</vt:lpstr>
      <vt:lpstr>Structs &amp; classes</vt:lpstr>
      <vt:lpstr>Structs &amp; classes</vt:lpstr>
      <vt:lpstr>(Static) classes</vt:lpstr>
      <vt:lpstr>Fields</vt:lpstr>
      <vt:lpstr>Fields</vt:lpstr>
      <vt:lpstr>(Static) classes</vt:lpstr>
      <vt:lpstr>(Static) classes Bouwers</vt:lpstr>
      <vt:lpstr>(Static) classes Gebruikers</vt:lpstr>
      <vt:lpstr>Construction</vt:lpstr>
      <vt:lpstr>Construction</vt:lpstr>
      <vt:lpstr>Destruction</vt:lpstr>
      <vt:lpstr>Singleton</vt:lpstr>
      <vt:lpstr>Singleton</vt:lpstr>
      <vt:lpstr>Delegates &amp; events</vt:lpstr>
      <vt:lpstr>Delegates &amp; events</vt:lpstr>
      <vt:lpstr>Practicum 1</vt:lpstr>
      <vt:lpstr>PowerPoint-presentatie</vt:lpstr>
      <vt:lpstr>Generics</vt:lpstr>
      <vt:lpstr>Generic Delegates</vt:lpstr>
      <vt:lpstr>Base classes &amp; interfaces</vt:lpstr>
      <vt:lpstr>Base classes vs interfaces</vt:lpstr>
      <vt:lpstr>Base classes vs interfaces</vt:lpstr>
      <vt:lpstr>Base classes vs interfaces</vt:lpstr>
      <vt:lpstr>Base classes vs interfaces</vt:lpstr>
      <vt:lpstr>Base classes vs interfaces</vt:lpstr>
      <vt:lpstr>Base classes</vt:lpstr>
      <vt:lpstr>Interfaces</vt:lpstr>
      <vt:lpstr>Collecties &amp; Iterators</vt:lpstr>
      <vt:lpstr>Collecties &amp; Iterators Veel gemaakte bugs</vt:lpstr>
      <vt:lpstr>Collecties &amp; Iterators Veel gemaakte bugs</vt:lpstr>
      <vt:lpstr>Collecties &amp; Iterators Veel gemaakte bugs</vt:lpstr>
      <vt:lpstr>Extension methods</vt:lpstr>
      <vt:lpstr>Practicum 2</vt:lpstr>
      <vt:lpstr>Functional programming</vt:lpstr>
      <vt:lpstr>Functional programming</vt:lpstr>
      <vt:lpstr>PowerPoint-presentatie</vt:lpstr>
      <vt:lpstr>Linq</vt:lpstr>
      <vt:lpstr>Practicum 3</vt:lpstr>
      <vt:lpstr>Xml</vt:lpstr>
      <vt:lpstr>Large Xml</vt:lpstr>
      <vt:lpstr>Json</vt:lpstr>
      <vt:lpstr>Large Json</vt:lpstr>
      <vt:lpstr>Practicum 4</vt:lpstr>
      <vt:lpstr>SQL</vt:lpstr>
      <vt:lpstr>SQL</vt:lpstr>
      <vt:lpstr>Practicum 5</vt:lpstr>
      <vt:lpstr>Afsluiting</vt:lpstr>
      <vt:lpstr>PowerPoint-presentatie</vt:lpstr>
      <vt:lpstr>PowerPoint-presentatie</vt:lpstr>
      <vt:lpstr>PowerPoint-presentatie</vt:lpstr>
      <vt:lpstr>Vervolgsessies?</vt:lpstr>
      <vt:lpstr>Evaluatie: https://forms.office.com/e/vTt808T01q</vt:lpstr>
    </vt:vector>
  </TitlesOfParts>
  <Company/>
  <LinksUpToDate>false</LinksUpToDate>
  <SharedDoc>false</SharedDoc>
  <HyperlinkBase>afas.nl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Overeem</dc:creator>
  <cp:keywords>AFAS Software Powerpoint</cp:keywords>
  <cp:lastModifiedBy>Bart Vries</cp:lastModifiedBy>
  <cp:revision>102</cp:revision>
  <dcterms:created xsi:type="dcterms:W3CDTF">2022-10-05T09:06:57Z</dcterms:created>
  <dcterms:modified xsi:type="dcterms:W3CDTF">2024-08-28T10:12:44Z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0x01010016F9C6AD8C2A8347BAEDE0FC59D3BBC2</vt:lpwstr>
  </property>
  <property fmtid="{D5CDD505-2E9C-101B-9397-08002B2CF9AE}" pid="3" name="MediaServiceImageTags">
    <vt:lpwstr/>
  </property>
</Properties>
</file>